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webextensions/webextension1.xml" ContentType="application/vnd.ms-office.webextens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webextensions/webextension2.xml" ContentType="application/vnd.ms-office.webextension+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webextensions/webextension3.xml" ContentType="application/vnd.ms-office.webextension+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32" r:id="rId6"/>
    <p:sldMasterId id="2147483744" r:id="rId7"/>
    <p:sldMasterId id="2147483795" r:id="rId8"/>
    <p:sldMasterId id="2147483807" r:id="rId9"/>
    <p:sldMasterId id="2147483819" r:id="rId10"/>
    <p:sldMasterId id="2147483831" r:id="rId11"/>
    <p:sldMasterId id="2147483863" r:id="rId12"/>
  </p:sldMasterIdLst>
  <p:notesMasterIdLst>
    <p:notesMasterId r:id="rId95"/>
  </p:notesMasterIdLst>
  <p:sldIdLst>
    <p:sldId id="4878" r:id="rId13"/>
    <p:sldId id="4968" r:id="rId14"/>
    <p:sldId id="4781" r:id="rId15"/>
    <p:sldId id="4780" r:id="rId16"/>
    <p:sldId id="4782" r:id="rId17"/>
    <p:sldId id="4879" r:id="rId18"/>
    <p:sldId id="4974" r:id="rId19"/>
    <p:sldId id="5055" r:id="rId20"/>
    <p:sldId id="5054" r:id="rId21"/>
    <p:sldId id="4823" r:id="rId22"/>
    <p:sldId id="347" r:id="rId23"/>
    <p:sldId id="4926" r:id="rId24"/>
    <p:sldId id="5048" r:id="rId25"/>
    <p:sldId id="4936" r:id="rId26"/>
    <p:sldId id="4937" r:id="rId27"/>
    <p:sldId id="4938" r:id="rId28"/>
    <p:sldId id="4969" r:id="rId29"/>
    <p:sldId id="4959" r:id="rId30"/>
    <p:sldId id="4960" r:id="rId31"/>
    <p:sldId id="4883" r:id="rId32"/>
    <p:sldId id="4939" r:id="rId33"/>
    <p:sldId id="4961" r:id="rId34"/>
    <p:sldId id="4957" r:id="rId35"/>
    <p:sldId id="4895" r:id="rId36"/>
    <p:sldId id="4785" r:id="rId37"/>
    <p:sldId id="4940" r:id="rId38"/>
    <p:sldId id="4970" r:id="rId39"/>
    <p:sldId id="4884" r:id="rId40"/>
    <p:sldId id="4962" r:id="rId41"/>
    <p:sldId id="5049" r:id="rId42"/>
    <p:sldId id="4941" r:id="rId43"/>
    <p:sldId id="4942" r:id="rId44"/>
    <p:sldId id="4971" r:id="rId45"/>
    <p:sldId id="4886" r:id="rId46"/>
    <p:sldId id="4963" r:id="rId47"/>
    <p:sldId id="5050" r:id="rId48"/>
    <p:sldId id="5053" r:id="rId49"/>
    <p:sldId id="4943" r:id="rId50"/>
    <p:sldId id="4944" r:id="rId51"/>
    <p:sldId id="4964" r:id="rId52"/>
    <p:sldId id="4946" r:id="rId53"/>
    <p:sldId id="4948" r:id="rId54"/>
    <p:sldId id="4965" r:id="rId55"/>
    <p:sldId id="4972" r:id="rId56"/>
    <p:sldId id="4909" r:id="rId57"/>
    <p:sldId id="5038" r:id="rId58"/>
    <p:sldId id="4966" r:id="rId59"/>
    <p:sldId id="5052" r:id="rId60"/>
    <p:sldId id="4949" r:id="rId61"/>
    <p:sldId id="4950" r:id="rId62"/>
    <p:sldId id="4951" r:id="rId63"/>
    <p:sldId id="4952" r:id="rId64"/>
    <p:sldId id="4967" r:id="rId65"/>
    <p:sldId id="4973" r:id="rId66"/>
    <p:sldId id="4910" r:id="rId67"/>
    <p:sldId id="3635" r:id="rId68"/>
    <p:sldId id="5056" r:id="rId69"/>
    <p:sldId id="4888" r:id="rId70"/>
    <p:sldId id="5039" r:id="rId71"/>
    <p:sldId id="4889" r:id="rId72"/>
    <p:sldId id="5057" r:id="rId73"/>
    <p:sldId id="314" r:id="rId74"/>
    <p:sldId id="4753" r:id="rId75"/>
    <p:sldId id="4752" r:id="rId76"/>
    <p:sldId id="4827" r:id="rId77"/>
    <p:sldId id="4976" r:id="rId78"/>
    <p:sldId id="5006" r:id="rId79"/>
    <p:sldId id="5037" r:id="rId80"/>
    <p:sldId id="5035" r:id="rId81"/>
    <p:sldId id="4874" r:id="rId82"/>
    <p:sldId id="4876" r:id="rId83"/>
    <p:sldId id="5031" r:id="rId84"/>
    <p:sldId id="5030" r:id="rId85"/>
    <p:sldId id="5034" r:id="rId86"/>
    <p:sldId id="4918" r:id="rId87"/>
    <p:sldId id="4917" r:id="rId88"/>
    <p:sldId id="5043" r:id="rId89"/>
    <p:sldId id="5032" r:id="rId90"/>
    <p:sldId id="5033" r:id="rId91"/>
    <p:sldId id="3333" r:id="rId92"/>
    <p:sldId id="4875" r:id="rId93"/>
    <p:sldId id="4975" r:id="rId94"/>
  </p:sldIdLst>
  <p:sldSz cx="12192000" cy="6858000"/>
  <p:notesSz cx="6858000" cy="9144000"/>
  <p:custDataLst>
    <p:tags r:id="rId9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4842886-C793-4450-BE87-53FA93D23AFD}">
          <p14:sldIdLst>
            <p14:sldId id="4878"/>
            <p14:sldId id="4968"/>
            <p14:sldId id="4781"/>
            <p14:sldId id="4780"/>
            <p14:sldId id="4782"/>
          </p14:sldIdLst>
        </p14:section>
        <p14:section name="Learning Objectives" id="{3AF800B1-22F7-4847-89BA-52012B754F4A}">
          <p14:sldIdLst>
            <p14:sldId id="4879"/>
          </p14:sldIdLst>
        </p14:section>
        <p14:section name="Audience Engagement Set A" id="{B21EC2DC-9BC9-46E2-B635-B28AC309F510}">
          <p14:sldIdLst>
            <p14:sldId id="4974"/>
            <p14:sldId id="5055"/>
            <p14:sldId id="5054"/>
            <p14:sldId id="4823"/>
            <p14:sldId id="347"/>
          </p14:sldIdLst>
        </p14:section>
        <p14:section name="Key Decision #1: Do you need an FTC?" id="{DE0BAA10-A6FB-498F-B035-046B12B46D4A}">
          <p14:sldIdLst>
            <p14:sldId id="4926"/>
            <p14:sldId id="5048"/>
            <p14:sldId id="4936"/>
            <p14:sldId id="4937"/>
            <p14:sldId id="4938"/>
          </p14:sldIdLst>
        </p14:section>
        <p14:section name="Audience Engagement Set B" id="{438C6D33-332E-4D16-BCEA-79A026491C97}">
          <p14:sldIdLst>
            <p14:sldId id="4969"/>
            <p14:sldId id="4959"/>
          </p14:sldIdLst>
        </p14:section>
        <p14:section name="Key Decision #2: How will you organize your work?" id="{98E51913-6EC3-42D8-9E66-737F52751FCD}">
          <p14:sldIdLst>
            <p14:sldId id="4960"/>
            <p14:sldId id="4883"/>
            <p14:sldId id="4939"/>
            <p14:sldId id="4961"/>
            <p14:sldId id="4957"/>
            <p14:sldId id="4895"/>
            <p14:sldId id="4785"/>
            <p14:sldId id="4940"/>
          </p14:sldIdLst>
        </p14:section>
        <p14:section name="Audience Engagement Set C" id="{5C4E0941-8A4A-441C-94B5-D6F6A6B81AC7}">
          <p14:sldIdLst>
            <p14:sldId id="4970"/>
            <p14:sldId id="4884"/>
          </p14:sldIdLst>
        </p14:section>
        <p14:section name="Key Decision #3: What direction will you go?" id="{3D0532FA-88D5-4753-9B26-74C4DEDC22C7}">
          <p14:sldIdLst>
            <p14:sldId id="4962"/>
            <p14:sldId id="5049"/>
            <p14:sldId id="4941"/>
            <p14:sldId id="4942"/>
          </p14:sldIdLst>
        </p14:section>
        <p14:section name="Audience Engagement Set D" id="{29052878-CE7E-4468-8678-B5A63305BD94}">
          <p14:sldIdLst>
            <p14:sldId id="4971"/>
            <p14:sldId id="4886"/>
          </p14:sldIdLst>
        </p14:section>
        <p14:section name="Key Decision #4: How will you set the course for families?" id="{41D552A7-9747-482A-8661-D8D40F69D3DB}">
          <p14:sldIdLst>
            <p14:sldId id="4963"/>
            <p14:sldId id="5050"/>
            <p14:sldId id="5053"/>
            <p14:sldId id="4943"/>
            <p14:sldId id="4944"/>
            <p14:sldId id="4964"/>
            <p14:sldId id="4946"/>
            <p14:sldId id="4948"/>
            <p14:sldId id="4965"/>
          </p14:sldIdLst>
        </p14:section>
        <p14:section name="Audience Engagement Set E" id="{277C0319-9C04-4CC8-9321-C2D08ECE5C52}">
          <p14:sldIdLst>
            <p14:sldId id="4972"/>
            <p14:sldId id="4909"/>
            <p14:sldId id="5038"/>
          </p14:sldIdLst>
        </p14:section>
        <p14:section name="Key Decision #5: How will you sustain your FTC?" id="{77C07E97-1ABA-46F7-AD05-C969C2982B06}">
          <p14:sldIdLst>
            <p14:sldId id="4966"/>
            <p14:sldId id="5052"/>
            <p14:sldId id="4949"/>
            <p14:sldId id="4950"/>
            <p14:sldId id="4951"/>
            <p14:sldId id="4952"/>
            <p14:sldId id="4967"/>
          </p14:sldIdLst>
        </p14:section>
        <p14:section name="Audience Engagement Set F" id="{4BCE4FED-CB16-4EAA-AD4F-397116ECDEA8}">
          <p14:sldIdLst>
            <p14:sldId id="4973"/>
            <p14:sldId id="4910"/>
          </p14:sldIdLst>
        </p14:section>
        <p14:section name="Q &amp; A" id="{A1D875C6-E896-4DEB-90D7-7998FD2D9C59}">
          <p14:sldIdLst>
            <p14:sldId id="3635"/>
            <p14:sldId id="5056"/>
          </p14:sldIdLst>
        </p14:section>
        <p14:section name="Key Take Aways" id="{95AAF806-0F43-467E-A3E4-E87278100A6C}">
          <p14:sldIdLst>
            <p14:sldId id="4888"/>
            <p14:sldId id="5039"/>
          </p14:sldIdLst>
        </p14:section>
        <p14:section name="Call to Action" id="{91E0CD1D-5959-4FFB-A369-B233727D8D1B}">
          <p14:sldIdLst>
            <p14:sldId id="4889"/>
            <p14:sldId id="5057"/>
            <p14:sldId id="314"/>
            <p14:sldId id="4753"/>
          </p14:sldIdLst>
        </p14:section>
        <p14:section name="Contact Us" id="{CB916B6A-8EFB-427F-A081-26A6118FD74C}">
          <p14:sldIdLst>
            <p14:sldId id="4752"/>
            <p14:sldId id="4827"/>
          </p14:sldIdLst>
        </p14:section>
        <p14:section name="Resources/References" id="{2CABA448-9F10-4E35-8690-C6D26711F2F2}">
          <p14:sldIdLst>
            <p14:sldId id="4976"/>
            <p14:sldId id="5006"/>
            <p14:sldId id="5037"/>
            <p14:sldId id="5035"/>
            <p14:sldId id="4874"/>
            <p14:sldId id="4876"/>
            <p14:sldId id="5031"/>
            <p14:sldId id="5030"/>
            <p14:sldId id="5034"/>
            <p14:sldId id="4918"/>
            <p14:sldId id="4917"/>
            <p14:sldId id="5043"/>
            <p14:sldId id="5032"/>
            <p14:sldId id="5033"/>
            <p14:sldId id="3333"/>
            <p14:sldId id="4875"/>
            <p14:sldId id="497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06EEF79-1908-E44E-E9DD-9AADE7B2BAE7}" name="Monica Conlon" initials="MC" userId="S::mconlon@cffutures.net::4a0bd0d4-5d15-4b54-abc5-b171abb43588" providerId="AD"/>
  <p188:author id="{137ADA8B-A5F6-4272-47DF-57ACAA68066E}" name="Clarence James" initials="CJ" userId="S::cjames@cffutures.net::eda80d69-92d9-40dd-9dbf-2745b060d87c" providerId="AD"/>
  <p188:author id="{519D6A90-56D5-CDB0-333B-FAC1B6C3D604}" name="Chelsey Kostka" initials="CK" userId="S::ckostka@cffutures.net::e246f365-d5f3-4e98-8ad6-086eac0afd5b" providerId="AD"/>
  <p188:author id="{17CD3B93-2853-295E-2E2E-36AC0C6F0ABE}" name="Natalie Sweida" initials="NS" userId="S::nsweida@cffutures.net::58bd57ce-568e-495a-9068-8d2fe424172d" providerId="AD"/>
  <p188:author id="{140C91A2-3021-4410-6B20-7C37C79F2AD7}" name="Arielle Andrews" initials="AA" userId="S::aandrews@cffutures.net::142346c1-b537-4b6b-bfd5-8b360a6f8c13" providerId="AD"/>
  <p188:author id="{B7B9F0BA-64FC-0808-9C51-8912D3E038E2}" name="Ashay Shah" initials="" userId="S::ashah@cffutures.net::684c16e7-6f34-45a3-83e6-64edfc6a19e0" providerId="AD"/>
  <p188:author id="{BB7A96BF-9163-169E-00F5-08609F791E2F}" name="Andrea Sivanich" initials="AS" userId="S::asivanich@cffutures.net::cef8da0e-df59-4ff0-8761-5be098f2c469" providerId="AD"/>
  <p188:author id="{D9B974EF-142A-23BC-79F2-0B37D76A3F61}" name="Tessa Richter" initials="TR" userId="S::trichter@cffutures.net::01eff4dc-90b0-446a-96d5-bb1a1858731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235FA4"/>
    <a:srgbClr val="4A814E"/>
    <a:srgbClr val="C72A92"/>
    <a:srgbClr val="393174"/>
    <a:srgbClr val="4B70B7"/>
    <a:srgbClr val="4FA19C"/>
    <a:srgbClr val="44546A"/>
    <a:srgbClr val="262626"/>
    <a:srgbClr val="76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7A8A3B-BFF4-47D8-9F30-A4E788F3EC72}" v="64" dt="2024-04-25T02:46:46.7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322" autoAdjust="0"/>
  </p:normalViewPr>
  <p:slideViewPr>
    <p:cSldViewPr snapToGrid="0">
      <p:cViewPr varScale="1">
        <p:scale>
          <a:sx n="46" d="100"/>
          <a:sy n="46" d="100"/>
        </p:scale>
        <p:origin x="2069" y="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notesMaster" Target="notesMasters/notesMaster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viewProps" Target="view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401444005545817E-2"/>
          <c:y val="2.3834517343465894E-2"/>
          <c:w val="0.94541693916167457"/>
          <c:h val="0.91013926011376789"/>
        </c:manualLayout>
      </c:layout>
      <c:barChart>
        <c:barDir val="col"/>
        <c:grouping val="clustered"/>
        <c:varyColors val="0"/>
        <c:ser>
          <c:idx val="0"/>
          <c:order val="0"/>
          <c:tx>
            <c:strRef>
              <c:f>Sheet1!$B$1</c:f>
              <c:strCache>
                <c:ptCount val="1"/>
                <c:pt idx="0">
                  <c:v>Reason for Removal: Parents Alcohol or Drug Abuse</c:v>
                </c:pt>
              </c:strCache>
            </c:strRef>
          </c:tx>
          <c:spPr>
            <a:solidFill>
              <a:schemeClr val="accent1">
                <a:lumMod val="75000"/>
              </a:schemeClr>
            </a:solidFill>
            <a:ln>
              <a:noFill/>
            </a:ln>
            <a:effectLst/>
          </c:spPr>
          <c:invertIfNegative val="0"/>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1-EE29-4CF7-A881-8FD3599AB0BA}"/>
              </c:ext>
            </c:extLst>
          </c:dPt>
          <c:dPt>
            <c:idx val="5"/>
            <c:invertIfNegative val="0"/>
            <c:bubble3D val="0"/>
            <c:spPr>
              <a:solidFill>
                <a:schemeClr val="accent1">
                  <a:lumMod val="75000"/>
                </a:schemeClr>
              </a:solidFill>
              <a:ln>
                <a:noFill/>
              </a:ln>
              <a:effectLst/>
            </c:spPr>
            <c:extLst>
              <c:ext xmlns:c16="http://schemas.microsoft.com/office/drawing/2014/chart" uri="{C3380CC4-5D6E-409C-BE32-E72D297353CC}">
                <c16:uniqueId val="{00000003-7725-4192-8136-26D94A2F0AE9}"/>
              </c:ext>
            </c:extLst>
          </c:dPt>
          <c:dPt>
            <c:idx val="9"/>
            <c:invertIfNegative val="0"/>
            <c:bubble3D val="0"/>
            <c:spPr>
              <a:solidFill>
                <a:schemeClr val="accent1">
                  <a:lumMod val="75000"/>
                </a:schemeClr>
              </a:solidFill>
              <a:ln>
                <a:noFill/>
              </a:ln>
              <a:effectLst/>
            </c:spPr>
            <c:extLst>
              <c:ext xmlns:c16="http://schemas.microsoft.com/office/drawing/2014/chart" uri="{C3380CC4-5D6E-409C-BE32-E72D297353CC}">
                <c16:uniqueId val="{00000005-7725-4192-8136-26D94A2F0AE9}"/>
              </c:ext>
            </c:extLst>
          </c:dPt>
          <c:dPt>
            <c:idx val="10"/>
            <c:invertIfNegative val="0"/>
            <c:bubble3D val="0"/>
            <c:spPr>
              <a:solidFill>
                <a:schemeClr val="accent1">
                  <a:lumMod val="75000"/>
                </a:schemeClr>
              </a:solidFill>
              <a:ln>
                <a:noFill/>
              </a:ln>
              <a:effectLst/>
            </c:spPr>
            <c:extLst>
              <c:ext xmlns:c16="http://schemas.microsoft.com/office/drawing/2014/chart" uri="{C3380CC4-5D6E-409C-BE32-E72D297353CC}">
                <c16:uniqueId val="{00000007-7725-4192-8136-26D94A2F0AE9}"/>
              </c:ext>
            </c:extLst>
          </c:dPt>
          <c:dPt>
            <c:idx val="13"/>
            <c:invertIfNegative val="0"/>
            <c:bubble3D val="0"/>
            <c:spPr>
              <a:solidFill>
                <a:srgbClr val="0070C0"/>
              </a:solidFill>
              <a:ln>
                <a:noFill/>
              </a:ln>
              <a:effectLst/>
            </c:spPr>
            <c:extLst>
              <c:ext xmlns:c16="http://schemas.microsoft.com/office/drawing/2014/chart" uri="{C3380CC4-5D6E-409C-BE32-E72D297353CC}">
                <c16:uniqueId val="{00000009-EE29-4CF7-A881-8FD3599AB0BA}"/>
              </c:ext>
            </c:extLst>
          </c:dPt>
          <c:dPt>
            <c:idx val="15"/>
            <c:invertIfNegative val="0"/>
            <c:bubble3D val="0"/>
            <c:spPr>
              <a:solidFill>
                <a:schemeClr val="accent1">
                  <a:lumMod val="75000"/>
                </a:schemeClr>
              </a:solidFill>
              <a:ln>
                <a:noFill/>
              </a:ln>
              <a:effectLst/>
            </c:spPr>
            <c:extLst>
              <c:ext xmlns:c16="http://schemas.microsoft.com/office/drawing/2014/chart" uri="{C3380CC4-5D6E-409C-BE32-E72D297353CC}">
                <c16:uniqueId val="{0000000B-7725-4192-8136-26D94A2F0AE9}"/>
              </c:ext>
            </c:extLst>
          </c:dPt>
          <c:dPt>
            <c:idx val="18"/>
            <c:invertIfNegative val="0"/>
            <c:bubble3D val="0"/>
            <c:spPr>
              <a:solidFill>
                <a:schemeClr val="accent1">
                  <a:lumMod val="75000"/>
                </a:schemeClr>
              </a:solidFill>
              <a:ln>
                <a:noFill/>
              </a:ln>
              <a:effectLst/>
            </c:spPr>
            <c:extLst>
              <c:ext xmlns:c16="http://schemas.microsoft.com/office/drawing/2014/chart" uri="{C3380CC4-5D6E-409C-BE32-E72D297353CC}">
                <c16:uniqueId val="{0000000D-EE29-4CF7-A881-8FD3599AB0BA}"/>
              </c:ext>
            </c:extLst>
          </c:dPt>
          <c:dPt>
            <c:idx val="22"/>
            <c:invertIfNegative val="0"/>
            <c:bubble3D val="0"/>
            <c:spPr>
              <a:solidFill>
                <a:schemeClr val="accent1">
                  <a:lumMod val="75000"/>
                </a:schemeClr>
              </a:solidFill>
              <a:ln>
                <a:noFill/>
              </a:ln>
              <a:effectLst/>
            </c:spPr>
            <c:extLst>
              <c:ext xmlns:c16="http://schemas.microsoft.com/office/drawing/2014/chart" uri="{C3380CC4-5D6E-409C-BE32-E72D297353CC}">
                <c16:uniqueId val="{0000000F-7725-4192-8136-26D94A2F0AE9}"/>
              </c:ext>
            </c:extLst>
          </c:dPt>
          <c:dPt>
            <c:idx val="25"/>
            <c:invertIfNegative val="0"/>
            <c:bubble3D val="0"/>
            <c:spPr>
              <a:solidFill>
                <a:schemeClr val="accent1">
                  <a:lumMod val="75000"/>
                </a:schemeClr>
              </a:solidFill>
              <a:ln>
                <a:noFill/>
              </a:ln>
              <a:effectLst/>
            </c:spPr>
            <c:extLst>
              <c:ext xmlns:c16="http://schemas.microsoft.com/office/drawing/2014/chart" uri="{C3380CC4-5D6E-409C-BE32-E72D297353CC}">
                <c16:uniqueId val="{00000011-7725-4192-8136-26D94A2F0AE9}"/>
              </c:ext>
            </c:extLst>
          </c:dPt>
          <c:dPt>
            <c:idx val="28"/>
            <c:invertIfNegative val="0"/>
            <c:bubble3D val="0"/>
            <c:spPr>
              <a:solidFill>
                <a:schemeClr val="accent1">
                  <a:lumMod val="75000"/>
                </a:schemeClr>
              </a:solidFill>
              <a:ln>
                <a:noFill/>
              </a:ln>
              <a:effectLst/>
            </c:spPr>
            <c:extLst>
              <c:ext xmlns:c16="http://schemas.microsoft.com/office/drawing/2014/chart" uri="{C3380CC4-5D6E-409C-BE32-E72D297353CC}">
                <c16:uniqueId val="{00000013-7725-4192-8136-26D94A2F0AE9}"/>
              </c:ext>
            </c:extLst>
          </c:dPt>
          <c:dPt>
            <c:idx val="34"/>
            <c:invertIfNegative val="0"/>
            <c:bubble3D val="0"/>
            <c:spPr>
              <a:solidFill>
                <a:srgbClr val="0070C0"/>
              </a:solidFill>
              <a:ln>
                <a:noFill/>
              </a:ln>
              <a:effectLst/>
            </c:spPr>
            <c:extLst>
              <c:ext xmlns:c16="http://schemas.microsoft.com/office/drawing/2014/chart" uri="{C3380CC4-5D6E-409C-BE32-E72D297353CC}">
                <c16:uniqueId val="{00000000-ADD1-45E8-809D-21AB5C42A3EC}"/>
              </c:ext>
            </c:extLst>
          </c:dPt>
          <c:dPt>
            <c:idx val="38"/>
            <c:invertIfNegative val="0"/>
            <c:bubble3D val="0"/>
            <c:spPr>
              <a:solidFill>
                <a:schemeClr val="accent1">
                  <a:lumMod val="75000"/>
                </a:schemeClr>
              </a:solidFill>
              <a:ln>
                <a:noFill/>
              </a:ln>
              <a:effectLst/>
            </c:spPr>
            <c:extLst>
              <c:ext xmlns:c16="http://schemas.microsoft.com/office/drawing/2014/chart" uri="{C3380CC4-5D6E-409C-BE32-E72D297353CC}">
                <c16:uniqueId val="{00000017-7725-4192-8136-26D94A2F0AE9}"/>
              </c:ext>
            </c:extLst>
          </c:dPt>
          <c:dPt>
            <c:idx val="42"/>
            <c:invertIfNegative val="0"/>
            <c:bubble3D val="0"/>
            <c:spPr>
              <a:solidFill>
                <a:schemeClr val="accent1">
                  <a:lumMod val="75000"/>
                </a:schemeClr>
              </a:solidFill>
              <a:ln>
                <a:noFill/>
              </a:ln>
              <a:effectLst/>
            </c:spPr>
            <c:extLst>
              <c:ext xmlns:c16="http://schemas.microsoft.com/office/drawing/2014/chart" uri="{C3380CC4-5D6E-409C-BE32-E72D297353CC}">
                <c16:uniqueId val="{00000019-7725-4192-8136-26D94A2F0AE9}"/>
              </c:ext>
            </c:extLst>
          </c:dPt>
          <c:dPt>
            <c:idx val="46"/>
            <c:invertIfNegative val="0"/>
            <c:bubble3D val="0"/>
            <c:spPr>
              <a:solidFill>
                <a:srgbClr val="0070C0"/>
              </a:solidFill>
              <a:ln>
                <a:noFill/>
              </a:ln>
              <a:effectLst/>
            </c:spPr>
            <c:extLst>
              <c:ext xmlns:c16="http://schemas.microsoft.com/office/drawing/2014/chart" uri="{C3380CC4-5D6E-409C-BE32-E72D297353CC}">
                <c16:uniqueId val="{00000019-EE29-4CF7-A881-8FD3599AB0BA}"/>
              </c:ext>
            </c:extLst>
          </c:dPt>
          <c:dPt>
            <c:idx val="48"/>
            <c:invertIfNegative val="0"/>
            <c:bubble3D val="0"/>
            <c:spPr>
              <a:solidFill>
                <a:srgbClr val="FF0000"/>
              </a:solidFill>
              <a:ln>
                <a:noFill/>
              </a:ln>
              <a:effectLst/>
            </c:spPr>
            <c:extLst>
              <c:ext xmlns:c16="http://schemas.microsoft.com/office/drawing/2014/chart" uri="{C3380CC4-5D6E-409C-BE32-E72D297353CC}">
                <c16:uniqueId val="{0000001C-3C40-41A1-8611-5CE2D2E93535}"/>
              </c:ext>
            </c:extLst>
          </c:dPt>
          <c:cat>
            <c:strRef>
              <c:f>Sheet1!$A$2:$A$53</c:f>
              <c:strCache>
                <c:ptCount val="52"/>
                <c:pt idx="0">
                  <c:v>AK</c:v>
                </c:pt>
                <c:pt idx="1">
                  <c:v>AL</c:v>
                </c:pt>
                <c:pt idx="2">
                  <c:v>AR</c:v>
                </c:pt>
                <c:pt idx="3">
                  <c:v>AZ</c:v>
                </c:pt>
                <c:pt idx="4">
                  <c:v>CA</c:v>
                </c:pt>
                <c:pt idx="5">
                  <c:v>CO</c:v>
                </c:pt>
                <c:pt idx="6">
                  <c:v>CT</c:v>
                </c:pt>
                <c:pt idx="7">
                  <c:v>DC</c:v>
                </c:pt>
                <c:pt idx="8">
                  <c:v>DE</c:v>
                </c:pt>
                <c:pt idx="9">
                  <c:v>FL</c:v>
                </c:pt>
                <c:pt idx="10">
                  <c:v>GA</c:v>
                </c:pt>
                <c:pt idx="11">
                  <c:v>HI</c:v>
                </c:pt>
                <c:pt idx="12">
                  <c:v>IA</c:v>
                </c:pt>
                <c:pt idx="13">
                  <c:v>ID</c:v>
                </c:pt>
                <c:pt idx="14">
                  <c:v>IL</c:v>
                </c:pt>
                <c:pt idx="15">
                  <c:v>IN</c:v>
                </c:pt>
                <c:pt idx="16">
                  <c:v>KS</c:v>
                </c:pt>
                <c:pt idx="17">
                  <c:v>KY</c:v>
                </c:pt>
                <c:pt idx="18">
                  <c:v>LA</c:v>
                </c:pt>
                <c:pt idx="19">
                  <c:v>MA</c:v>
                </c:pt>
                <c:pt idx="20">
                  <c:v>MD</c:v>
                </c:pt>
                <c:pt idx="21">
                  <c:v>ME</c:v>
                </c:pt>
                <c:pt idx="22">
                  <c:v>MI</c:v>
                </c:pt>
                <c:pt idx="23">
                  <c:v>MN</c:v>
                </c:pt>
                <c:pt idx="24">
                  <c:v>MO</c:v>
                </c:pt>
                <c:pt idx="25">
                  <c:v>MS</c:v>
                </c:pt>
                <c:pt idx="26">
                  <c:v>MT</c:v>
                </c:pt>
                <c:pt idx="27">
                  <c:v>NC</c:v>
                </c:pt>
                <c:pt idx="28">
                  <c:v>ND</c:v>
                </c:pt>
                <c:pt idx="29">
                  <c:v>NE</c:v>
                </c:pt>
                <c:pt idx="30">
                  <c:v>NH</c:v>
                </c:pt>
                <c:pt idx="31">
                  <c:v>NJ</c:v>
                </c:pt>
                <c:pt idx="32">
                  <c:v>NM</c:v>
                </c:pt>
                <c:pt idx="33">
                  <c:v>NV</c:v>
                </c:pt>
                <c:pt idx="34">
                  <c:v>NY</c:v>
                </c:pt>
                <c:pt idx="35">
                  <c:v>OH</c:v>
                </c:pt>
                <c:pt idx="36">
                  <c:v>OK</c:v>
                </c:pt>
                <c:pt idx="37">
                  <c:v>OR</c:v>
                </c:pt>
                <c:pt idx="38">
                  <c:v>PA</c:v>
                </c:pt>
                <c:pt idx="39">
                  <c:v>RI</c:v>
                </c:pt>
                <c:pt idx="40">
                  <c:v>SC</c:v>
                </c:pt>
                <c:pt idx="41">
                  <c:v>SD</c:v>
                </c:pt>
                <c:pt idx="42">
                  <c:v>TN</c:v>
                </c:pt>
                <c:pt idx="43">
                  <c:v>TX</c:v>
                </c:pt>
                <c:pt idx="44">
                  <c:v>UT</c:v>
                </c:pt>
                <c:pt idx="45">
                  <c:v>VA</c:v>
                </c:pt>
                <c:pt idx="46">
                  <c:v>VT</c:v>
                </c:pt>
                <c:pt idx="47">
                  <c:v>WA</c:v>
                </c:pt>
                <c:pt idx="48">
                  <c:v>WI</c:v>
                </c:pt>
                <c:pt idx="49">
                  <c:v>WV</c:v>
                </c:pt>
                <c:pt idx="50">
                  <c:v>WY</c:v>
                </c:pt>
                <c:pt idx="51">
                  <c:v>PR</c:v>
                </c:pt>
              </c:strCache>
            </c:strRef>
          </c:cat>
          <c:val>
            <c:numRef>
              <c:f>Sheet1!$B$2:$B$53</c:f>
              <c:numCache>
                <c:formatCode>0.0%</c:formatCode>
                <c:ptCount val="52"/>
                <c:pt idx="0">
                  <c:v>0.67200776887594071</c:v>
                </c:pt>
                <c:pt idx="1">
                  <c:v>0.46795859942743889</c:v>
                </c:pt>
                <c:pt idx="2">
                  <c:v>0.50348675034867507</c:v>
                </c:pt>
                <c:pt idx="3">
                  <c:v>0.34307782118640262</c:v>
                </c:pt>
                <c:pt idx="4">
                  <c:v>0.11691410392364793</c:v>
                </c:pt>
                <c:pt idx="5">
                  <c:v>0.49871118203019515</c:v>
                </c:pt>
                <c:pt idx="6">
                  <c:v>0.43423923824637967</c:v>
                </c:pt>
                <c:pt idx="7">
                  <c:v>0.15679012345679014</c:v>
                </c:pt>
                <c:pt idx="8">
                  <c:v>0.19613259668508287</c:v>
                </c:pt>
                <c:pt idx="9">
                  <c:v>0.51837615110201596</c:v>
                </c:pt>
                <c:pt idx="10">
                  <c:v>0.44666916167664672</c:v>
                </c:pt>
                <c:pt idx="11">
                  <c:v>0.35418392709196356</c:v>
                </c:pt>
                <c:pt idx="12">
                  <c:v>0.6000269796303791</c:v>
                </c:pt>
                <c:pt idx="13">
                  <c:v>0.41882876204595992</c:v>
                </c:pt>
                <c:pt idx="14">
                  <c:v>0.11117627652945274</c:v>
                </c:pt>
                <c:pt idx="15">
                  <c:v>0.61726927823741828</c:v>
                </c:pt>
                <c:pt idx="16">
                  <c:v>0.35530921820303385</c:v>
                </c:pt>
                <c:pt idx="17">
                  <c:v>0.4160621381988715</c:v>
                </c:pt>
                <c:pt idx="18">
                  <c:v>1.862611073137389E-2</c:v>
                </c:pt>
                <c:pt idx="19">
                  <c:v>0.34463734000294255</c:v>
                </c:pt>
                <c:pt idx="20">
                  <c:v>0.3122155470598944</c:v>
                </c:pt>
                <c:pt idx="21">
                  <c:v>0.51493241119144928</c:v>
                </c:pt>
                <c:pt idx="22">
                  <c:v>0.39332596379715346</c:v>
                </c:pt>
                <c:pt idx="23">
                  <c:v>0.51199933796756036</c:v>
                </c:pt>
                <c:pt idx="24">
                  <c:v>0.51331919515853719</c:v>
                </c:pt>
                <c:pt idx="25">
                  <c:v>0.48037450486136118</c:v>
                </c:pt>
                <c:pt idx="26">
                  <c:v>0.39396346306592533</c:v>
                </c:pt>
                <c:pt idx="27">
                  <c:v>0.4395568589116976</c:v>
                </c:pt>
                <c:pt idx="28">
                  <c:v>0.4263157894736842</c:v>
                </c:pt>
                <c:pt idx="29">
                  <c:v>0.36378496185978931</c:v>
                </c:pt>
                <c:pt idx="30">
                  <c:v>0.15402843601895735</c:v>
                </c:pt>
                <c:pt idx="31">
                  <c:v>0.43551437216338873</c:v>
                </c:pt>
                <c:pt idx="32">
                  <c:v>0.43574496200858936</c:v>
                </c:pt>
                <c:pt idx="33">
                  <c:v>0.15870570107858242</c:v>
                </c:pt>
                <c:pt idx="34">
                  <c:v>0.30897275681079728</c:v>
                </c:pt>
                <c:pt idx="35">
                  <c:v>0.30939355139099056</c:v>
                </c:pt>
                <c:pt idx="36">
                  <c:v>0.52906926218823325</c:v>
                </c:pt>
                <c:pt idx="37">
                  <c:v>0.57323994686632052</c:v>
                </c:pt>
                <c:pt idx="38">
                  <c:v>0.36802610114192497</c:v>
                </c:pt>
                <c:pt idx="39">
                  <c:v>0.38619014573213045</c:v>
                </c:pt>
                <c:pt idx="40">
                  <c:v>0.17338108027454491</c:v>
                </c:pt>
                <c:pt idx="41">
                  <c:v>0.57892734880182584</c:v>
                </c:pt>
                <c:pt idx="42">
                  <c:v>0.40136007693364478</c:v>
                </c:pt>
                <c:pt idx="43">
                  <c:v>0.65710342985599501</c:v>
                </c:pt>
                <c:pt idx="44">
                  <c:v>0.61343669250645994</c:v>
                </c:pt>
                <c:pt idx="45">
                  <c:v>0.33835182250396195</c:v>
                </c:pt>
                <c:pt idx="46">
                  <c:v>0.31604938271604938</c:v>
                </c:pt>
                <c:pt idx="47">
                  <c:v>0.44511007937696578</c:v>
                </c:pt>
                <c:pt idx="48">
                  <c:v>0.38248630266389566</c:v>
                </c:pt>
                <c:pt idx="49">
                  <c:v>0.55192679036185044</c:v>
                </c:pt>
                <c:pt idx="50">
                  <c:v>0.50780762023735171</c:v>
                </c:pt>
                <c:pt idx="51">
                  <c:v>0.17528842575362857</c:v>
                </c:pt>
              </c:numCache>
            </c:numRef>
          </c:val>
          <c:extLst>
            <c:ext xmlns:c16="http://schemas.microsoft.com/office/drawing/2014/chart" uri="{C3380CC4-5D6E-409C-BE32-E72D297353CC}">
              <c16:uniqueId val="{0000001A-EE29-4CF7-A881-8FD3599AB0BA}"/>
            </c:ext>
          </c:extLst>
        </c:ser>
        <c:dLbls>
          <c:showLegendKey val="0"/>
          <c:showVal val="0"/>
          <c:showCatName val="0"/>
          <c:showSerName val="0"/>
          <c:showPercent val="0"/>
          <c:showBubbleSize val="0"/>
        </c:dLbls>
        <c:gapWidth val="219"/>
        <c:overlap val="-27"/>
        <c:axId val="891207904"/>
        <c:axId val="1077467696"/>
      </c:barChart>
      <c:catAx>
        <c:axId val="891207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en-US"/>
          </a:p>
        </c:txPr>
        <c:crossAx val="1077467696"/>
        <c:crosses val="autoZero"/>
        <c:auto val="1"/>
        <c:lblAlgn val="ctr"/>
        <c:lblOffset val="100"/>
        <c:noMultiLvlLbl val="0"/>
      </c:catAx>
      <c:valAx>
        <c:axId val="1077467696"/>
        <c:scaling>
          <c:orientation val="minMax"/>
        </c:scaling>
        <c:delete val="0"/>
        <c:axPos val="l"/>
        <c:majorGridlines>
          <c:spPr>
            <a:ln w="9525" cap="flat" cmpd="sng" algn="ctr">
              <a:solidFill>
                <a:schemeClr val="bg2">
                  <a:lumMod val="5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891207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F1809-B0D4-4354-97F5-946C1AD4E2F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DCFEBD3-439C-4A00-A903-97B5ED979395}">
      <dgm:prSet custT="1"/>
      <dgm:spPr/>
      <dgm:t>
        <a:bodyPr/>
        <a:lstStyle/>
        <a:p>
          <a:pPr>
            <a:lnSpc>
              <a:spcPct val="100000"/>
            </a:lnSpc>
          </a:pPr>
          <a:r>
            <a:rPr lang="en-US" sz="3200"/>
            <a:t>Who will do what by when</a:t>
          </a:r>
        </a:p>
      </dgm:t>
    </dgm:pt>
    <dgm:pt modelId="{5A41F04E-A429-48EF-8A0F-99ED256B96CC}" type="parTrans" cxnId="{19D895B4-ED17-4BED-8E70-EB35A79C7978}">
      <dgm:prSet/>
      <dgm:spPr/>
      <dgm:t>
        <a:bodyPr/>
        <a:lstStyle/>
        <a:p>
          <a:endParaRPr lang="en-US"/>
        </a:p>
      </dgm:t>
    </dgm:pt>
    <dgm:pt modelId="{0C86F52F-D7FD-4FBD-A228-4185FC7C19C0}" type="sibTrans" cxnId="{19D895B4-ED17-4BED-8E70-EB35A79C7978}">
      <dgm:prSet/>
      <dgm:spPr/>
      <dgm:t>
        <a:bodyPr/>
        <a:lstStyle/>
        <a:p>
          <a:endParaRPr lang="en-US"/>
        </a:p>
      </dgm:t>
    </dgm:pt>
    <dgm:pt modelId="{9961AB2F-DF7C-4954-B374-616C397AC682}">
      <dgm:prSet custT="1"/>
      <dgm:spPr/>
      <dgm:t>
        <a:bodyPr/>
        <a:lstStyle/>
        <a:p>
          <a:pPr>
            <a:lnSpc>
              <a:spcPct val="100000"/>
            </a:lnSpc>
          </a:pPr>
          <a:r>
            <a:rPr lang="en-US" sz="3200"/>
            <a:t>Meeting frequency </a:t>
          </a:r>
        </a:p>
      </dgm:t>
    </dgm:pt>
    <dgm:pt modelId="{57A8D0D3-95E0-42BF-92D2-5BECA566696B}" type="parTrans" cxnId="{BE86167A-CCE2-44B8-A084-60F43183FBF5}">
      <dgm:prSet/>
      <dgm:spPr/>
      <dgm:t>
        <a:bodyPr/>
        <a:lstStyle/>
        <a:p>
          <a:endParaRPr lang="en-US"/>
        </a:p>
      </dgm:t>
    </dgm:pt>
    <dgm:pt modelId="{DBDB2DB1-AD3F-4729-BBA4-D0EB010CB015}" type="sibTrans" cxnId="{BE86167A-CCE2-44B8-A084-60F43183FBF5}">
      <dgm:prSet/>
      <dgm:spPr/>
      <dgm:t>
        <a:bodyPr/>
        <a:lstStyle/>
        <a:p>
          <a:endParaRPr lang="en-US"/>
        </a:p>
      </dgm:t>
    </dgm:pt>
    <dgm:pt modelId="{E11825F7-0D84-4D32-A1F8-E19F650A5EA8}" type="pres">
      <dgm:prSet presAssocID="{9A2F1809-B0D4-4354-97F5-946C1AD4E2F1}" presName="root" presStyleCnt="0">
        <dgm:presLayoutVars>
          <dgm:dir/>
          <dgm:resizeHandles val="exact"/>
        </dgm:presLayoutVars>
      </dgm:prSet>
      <dgm:spPr/>
    </dgm:pt>
    <dgm:pt modelId="{0DB45838-487E-476C-9F56-7933BF8A19D9}" type="pres">
      <dgm:prSet presAssocID="{ADCFEBD3-439C-4A00-A903-97B5ED979395}" presName="compNode" presStyleCnt="0"/>
      <dgm:spPr/>
    </dgm:pt>
    <dgm:pt modelId="{02083D0C-7B2A-4381-84E8-507DD9B09431}" type="pres">
      <dgm:prSet presAssocID="{ADCFEBD3-439C-4A00-A903-97B5ED97939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26081439-962F-4877-9724-7FD2C94081BD}" type="pres">
      <dgm:prSet presAssocID="{ADCFEBD3-439C-4A00-A903-97B5ED979395}" presName="spaceRect" presStyleCnt="0"/>
      <dgm:spPr/>
    </dgm:pt>
    <dgm:pt modelId="{68B26712-15AB-4285-8B03-6CABDB17ADC8}" type="pres">
      <dgm:prSet presAssocID="{ADCFEBD3-439C-4A00-A903-97B5ED979395}" presName="textRect" presStyleLbl="revTx" presStyleIdx="0" presStyleCnt="2" custScaleX="119658">
        <dgm:presLayoutVars>
          <dgm:chMax val="1"/>
          <dgm:chPref val="1"/>
        </dgm:presLayoutVars>
      </dgm:prSet>
      <dgm:spPr/>
    </dgm:pt>
    <dgm:pt modelId="{8457189C-3871-4CAA-BF3F-F3F65EDEFC16}" type="pres">
      <dgm:prSet presAssocID="{0C86F52F-D7FD-4FBD-A228-4185FC7C19C0}" presName="sibTrans" presStyleCnt="0"/>
      <dgm:spPr/>
    </dgm:pt>
    <dgm:pt modelId="{91C13CE4-F2B8-424E-B7D2-754DC1C56E18}" type="pres">
      <dgm:prSet presAssocID="{9961AB2F-DF7C-4954-B374-616C397AC682}" presName="compNode" presStyleCnt="0"/>
      <dgm:spPr/>
    </dgm:pt>
    <dgm:pt modelId="{2FE40EA8-53E4-497D-9BD4-44146E145277}" type="pres">
      <dgm:prSet presAssocID="{9961AB2F-DF7C-4954-B374-616C397AC68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ily Calendar"/>
        </a:ext>
      </dgm:extLst>
    </dgm:pt>
    <dgm:pt modelId="{0CA069BC-4E8D-41A1-9CBA-FB7346EA1592}" type="pres">
      <dgm:prSet presAssocID="{9961AB2F-DF7C-4954-B374-616C397AC682}" presName="spaceRect" presStyleCnt="0"/>
      <dgm:spPr/>
    </dgm:pt>
    <dgm:pt modelId="{09668D23-7577-426F-A799-123804E06759}" type="pres">
      <dgm:prSet presAssocID="{9961AB2F-DF7C-4954-B374-616C397AC682}" presName="textRect" presStyleLbl="revTx" presStyleIdx="1" presStyleCnt="2">
        <dgm:presLayoutVars>
          <dgm:chMax val="1"/>
          <dgm:chPref val="1"/>
        </dgm:presLayoutVars>
      </dgm:prSet>
      <dgm:spPr/>
    </dgm:pt>
  </dgm:ptLst>
  <dgm:cxnLst>
    <dgm:cxn modelId="{80501414-FE91-4412-9F00-DC556C969B72}" type="presOf" srcId="{ADCFEBD3-439C-4A00-A903-97B5ED979395}" destId="{68B26712-15AB-4285-8B03-6CABDB17ADC8}" srcOrd="0" destOrd="0" presId="urn:microsoft.com/office/officeart/2018/2/layout/IconLabelList"/>
    <dgm:cxn modelId="{34D93A4C-DB60-4E0A-BF6A-6BBB80F37B65}" type="presOf" srcId="{9A2F1809-B0D4-4354-97F5-946C1AD4E2F1}" destId="{E11825F7-0D84-4D32-A1F8-E19F650A5EA8}" srcOrd="0" destOrd="0" presId="urn:microsoft.com/office/officeart/2018/2/layout/IconLabelList"/>
    <dgm:cxn modelId="{4016F56C-53C9-40AD-92D4-BCF4D3619A99}" type="presOf" srcId="{9961AB2F-DF7C-4954-B374-616C397AC682}" destId="{09668D23-7577-426F-A799-123804E06759}" srcOrd="0" destOrd="0" presId="urn:microsoft.com/office/officeart/2018/2/layout/IconLabelList"/>
    <dgm:cxn modelId="{BE86167A-CCE2-44B8-A084-60F43183FBF5}" srcId="{9A2F1809-B0D4-4354-97F5-946C1AD4E2F1}" destId="{9961AB2F-DF7C-4954-B374-616C397AC682}" srcOrd="1" destOrd="0" parTransId="{57A8D0D3-95E0-42BF-92D2-5BECA566696B}" sibTransId="{DBDB2DB1-AD3F-4729-BBA4-D0EB010CB015}"/>
    <dgm:cxn modelId="{19D895B4-ED17-4BED-8E70-EB35A79C7978}" srcId="{9A2F1809-B0D4-4354-97F5-946C1AD4E2F1}" destId="{ADCFEBD3-439C-4A00-A903-97B5ED979395}" srcOrd="0" destOrd="0" parTransId="{5A41F04E-A429-48EF-8A0F-99ED256B96CC}" sibTransId="{0C86F52F-D7FD-4FBD-A228-4185FC7C19C0}"/>
    <dgm:cxn modelId="{80099C8D-D0A7-4630-B707-DD6FD0949279}" type="presParOf" srcId="{E11825F7-0D84-4D32-A1F8-E19F650A5EA8}" destId="{0DB45838-487E-476C-9F56-7933BF8A19D9}" srcOrd="0" destOrd="0" presId="urn:microsoft.com/office/officeart/2018/2/layout/IconLabelList"/>
    <dgm:cxn modelId="{0645E2B2-73B6-435C-9A72-D1B7E4072540}" type="presParOf" srcId="{0DB45838-487E-476C-9F56-7933BF8A19D9}" destId="{02083D0C-7B2A-4381-84E8-507DD9B09431}" srcOrd="0" destOrd="0" presId="urn:microsoft.com/office/officeart/2018/2/layout/IconLabelList"/>
    <dgm:cxn modelId="{C78AE920-86F2-4733-BB42-F5EABDC6640C}" type="presParOf" srcId="{0DB45838-487E-476C-9F56-7933BF8A19D9}" destId="{26081439-962F-4877-9724-7FD2C94081BD}" srcOrd="1" destOrd="0" presId="urn:microsoft.com/office/officeart/2018/2/layout/IconLabelList"/>
    <dgm:cxn modelId="{41C643D5-0909-4A94-812A-622D907CB2B9}" type="presParOf" srcId="{0DB45838-487E-476C-9F56-7933BF8A19D9}" destId="{68B26712-15AB-4285-8B03-6CABDB17ADC8}" srcOrd="2" destOrd="0" presId="urn:microsoft.com/office/officeart/2018/2/layout/IconLabelList"/>
    <dgm:cxn modelId="{186BDBE7-9E75-4DF8-9BCF-FE562AE42EE6}" type="presParOf" srcId="{E11825F7-0D84-4D32-A1F8-E19F650A5EA8}" destId="{8457189C-3871-4CAA-BF3F-F3F65EDEFC16}" srcOrd="1" destOrd="0" presId="urn:microsoft.com/office/officeart/2018/2/layout/IconLabelList"/>
    <dgm:cxn modelId="{153361BB-CA59-4139-ABE1-23C845434A2C}" type="presParOf" srcId="{E11825F7-0D84-4D32-A1F8-E19F650A5EA8}" destId="{91C13CE4-F2B8-424E-B7D2-754DC1C56E18}" srcOrd="2" destOrd="0" presId="urn:microsoft.com/office/officeart/2018/2/layout/IconLabelList"/>
    <dgm:cxn modelId="{D0C2013E-F50C-4CA4-8B66-E24A8572EFD4}" type="presParOf" srcId="{91C13CE4-F2B8-424E-B7D2-754DC1C56E18}" destId="{2FE40EA8-53E4-497D-9BD4-44146E145277}" srcOrd="0" destOrd="0" presId="urn:microsoft.com/office/officeart/2018/2/layout/IconLabelList"/>
    <dgm:cxn modelId="{68F2B2BA-5687-49B6-9214-B1C802B280AF}" type="presParOf" srcId="{91C13CE4-F2B8-424E-B7D2-754DC1C56E18}" destId="{0CA069BC-4E8D-41A1-9CBA-FB7346EA1592}" srcOrd="1" destOrd="0" presId="urn:microsoft.com/office/officeart/2018/2/layout/IconLabelList"/>
    <dgm:cxn modelId="{F63D3B0F-7DD8-4733-BC28-230BDF53994E}" type="presParOf" srcId="{91C13CE4-F2B8-424E-B7D2-754DC1C56E18}" destId="{09668D23-7577-426F-A799-123804E0675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83D0C-7B2A-4381-84E8-507DD9B09431}">
      <dsp:nvSpPr>
        <dsp:cNvPr id="0" name=""/>
        <dsp:cNvSpPr/>
      </dsp:nvSpPr>
      <dsp:spPr>
        <a:xfrm>
          <a:off x="1811784" y="613577"/>
          <a:ext cx="1908562" cy="190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26712-15AB-4285-8B03-6CABDB17ADC8}">
      <dsp:nvSpPr>
        <dsp:cNvPr id="0" name=""/>
        <dsp:cNvSpPr/>
      </dsp:nvSpPr>
      <dsp:spPr>
        <a:xfrm>
          <a:off x="228568" y="2990770"/>
          <a:ext cx="5074994" cy="74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Who will do what by when</a:t>
          </a:r>
        </a:p>
      </dsp:txBody>
      <dsp:txXfrm>
        <a:off x="228568" y="2990770"/>
        <a:ext cx="5074994" cy="746989"/>
      </dsp:txXfrm>
    </dsp:sp>
    <dsp:sp modelId="{2FE40EA8-53E4-497D-9BD4-44146E145277}">
      <dsp:nvSpPr>
        <dsp:cNvPr id="0" name=""/>
        <dsp:cNvSpPr/>
      </dsp:nvSpPr>
      <dsp:spPr>
        <a:xfrm>
          <a:off x="7212125" y="613577"/>
          <a:ext cx="1908562" cy="190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68D23-7577-426F-A799-123804E06759}">
      <dsp:nvSpPr>
        <dsp:cNvPr id="0" name=""/>
        <dsp:cNvSpPr/>
      </dsp:nvSpPr>
      <dsp:spPr>
        <a:xfrm>
          <a:off x="6045781" y="2990770"/>
          <a:ext cx="4241250" cy="746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US" sz="3200" kern="1200"/>
            <a:t>Meeting frequency </a:t>
          </a:r>
        </a:p>
      </dsp:txBody>
      <dsp:txXfrm>
        <a:off x="6045781" y="2990770"/>
        <a:ext cx="4241250" cy="74698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6E14C6-41C0-48DD-A06B-4CB7219EF3AB}"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F23D2-CB19-4883-8BCB-4473C490F494}" type="slidenum">
              <a:rPr lang="en-US" smtClean="0"/>
              <a:t>‹#›</a:t>
            </a:fld>
            <a:endParaRPr lang="en-US"/>
          </a:p>
        </p:txBody>
      </p:sp>
    </p:spTree>
    <p:extLst>
      <p:ext uri="{BB962C8B-B14F-4D97-AF65-F5344CB8AC3E}">
        <p14:creationId xmlns:p14="http://schemas.microsoft.com/office/powerpoint/2010/main" val="198019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aspe.hhs.gov/sites/default/files/documents/f34eb24c1aff645bed0a6e978c0b4d16/children-at-risk-of-sud.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600"/>
              </a:spcBef>
              <a:spcAft>
                <a:spcPts val="600"/>
              </a:spcAft>
              <a:buFont typeface="Symbol" panose="05050102010706020507" pitchFamily="18" charset="2"/>
              <a:buNone/>
            </a:pPr>
            <a:r>
              <a:rPr lang="en-US" sz="1800" kern="100" dirty="0">
                <a:effectLst/>
                <a:latin typeface="Aptos" panose="020B0004020202020204" pitchFamily="34" charset="0"/>
                <a:ea typeface="Aptos" panose="020B0004020202020204" pitchFamily="34" charset="0"/>
                <a:cs typeface="Arial" panose="020B0604020202020204" pitchFamily="34" charset="0"/>
              </a:rPr>
              <a:t>Welcome, introduce self, years at CFF, related work experience; why this topic is important to you;  </a:t>
            </a:r>
          </a:p>
        </p:txBody>
      </p:sp>
      <p:sp>
        <p:nvSpPr>
          <p:cNvPr id="4" name="Slide Number Placeholder 3"/>
          <p:cNvSpPr>
            <a:spLocks noGrp="1"/>
          </p:cNvSpPr>
          <p:nvPr>
            <p:ph type="sldNum" sz="quarter" idx="5"/>
          </p:nvPr>
        </p:nvSpPr>
        <p:spPr/>
        <p:txBody>
          <a:bodyPr/>
          <a:lstStyle/>
          <a:p>
            <a:fld id="{66EF23D2-CB19-4883-8BCB-4473C490F494}" type="slidenum">
              <a:rPr lang="en-US" smtClean="0"/>
              <a:t>1</a:t>
            </a:fld>
            <a:endParaRPr lang="en-US"/>
          </a:p>
        </p:txBody>
      </p:sp>
    </p:spTree>
    <p:extLst>
      <p:ext uri="{BB962C8B-B14F-4D97-AF65-F5344CB8AC3E}">
        <p14:creationId xmlns:p14="http://schemas.microsoft.com/office/powerpoint/2010/main" val="145605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r>
              <a:rPr lang="en-US"/>
              <a:t>Citation: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effectLst/>
                <a:uLnTx/>
                <a:uFillTx/>
                <a:latin typeface="Calibri"/>
                <a:ea typeface="+mn-ea"/>
                <a:cs typeface="+mn-cs"/>
              </a:rPr>
              <a:t>Ghertner</a:t>
            </a:r>
            <a:r>
              <a:rPr kumimoji="0" lang="en-US" sz="1200" b="0" i="0" u="none" strike="noStrike" kern="1200" cap="none" spc="0" normalizeH="0" baseline="0" noProof="0">
                <a:ln>
                  <a:noFill/>
                </a:ln>
                <a:effectLst/>
                <a:uLnTx/>
                <a:uFillTx/>
                <a:latin typeface="Calibri"/>
                <a:ea typeface="+mn-ea"/>
                <a:cs typeface="+mn-cs"/>
              </a:rPr>
              <a:t>, R. (2022)</a:t>
            </a:r>
            <a:r>
              <a:rPr lang="en-US" sz="1200">
                <a:ea typeface="+mn-lt"/>
                <a:cs typeface="+mn-lt"/>
              </a:rPr>
              <a:t>. US Department of Health and Human Services. </a:t>
            </a:r>
            <a:r>
              <a:rPr lang="en-US" sz="1200" i="1">
                <a:ea typeface="+mn-lt"/>
                <a:cs typeface="+mn-lt"/>
              </a:rPr>
              <a:t>National and State Estimates of Children with Parents Using Substances, 2015-2019 </a:t>
            </a:r>
            <a:r>
              <a:rPr lang="en-US" sz="1200">
                <a:ea typeface="+mn-lt"/>
                <a:cs typeface="+mn-lt"/>
              </a:rPr>
              <a:t>(Issue Brief 27). Office of the Assistant Secretary for Planning and Evaluation. </a:t>
            </a:r>
            <a:r>
              <a:rPr lang="en-US" sz="1200">
                <a:ea typeface="+mn-lt"/>
                <a:cs typeface="+mn-lt"/>
                <a:hlinkClick r:id="rId3"/>
              </a:rPr>
              <a:t>https://aspe.hhs.gov/sites/default/files/documents/f34eb24c1aff645bed0a6e978c0b4d16/children-at-risk-of-sud.pdf</a:t>
            </a:r>
            <a:endParaRPr lang="en-US" sz="1200">
              <a:ea typeface="+mn-lt"/>
              <a:cs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A9DB5-FCEC-4FF8-B2D6-2E6F380A0B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54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to show WI after click</a:t>
            </a:r>
          </a:p>
          <a:p>
            <a:endParaRPr lang="en-US" baseline="0" dirty="0"/>
          </a:p>
          <a:p>
            <a:r>
              <a:rPr lang="en-US" baseline="0" dirty="0"/>
              <a:t>By show of hands, how many of you are familiar with AFCARS data? </a:t>
            </a:r>
          </a:p>
          <a:p>
            <a:pPr marL="171450" indent="-171450">
              <a:buFont typeface="Arial" panose="020B0604020202020204" pitchFamily="34" charset="0"/>
              <a:buChar char="•"/>
            </a:pPr>
            <a:r>
              <a:rPr lang="en-US" sz="1200" i="0" dirty="0">
                <a:ea typeface="+mn-lt"/>
                <a:cs typeface="+mn-lt"/>
              </a:rPr>
              <a:t>Adoption and Foster Care Analysis and Reporting System (AFCARS) – each state is required to submit data</a:t>
            </a:r>
          </a:p>
          <a:p>
            <a:pPr marL="171450" indent="-171450">
              <a:buFont typeface="Arial" panose="020B0604020202020204" pitchFamily="34" charset="0"/>
              <a:buChar char="•"/>
            </a:pPr>
            <a:r>
              <a:rPr lang="en-US" sz="1200" i="0" baseline="0" dirty="0">
                <a:ea typeface="+mn-lt"/>
                <a:cs typeface="+mn-lt"/>
              </a:rPr>
              <a:t>So this slide is showing you, from </a:t>
            </a:r>
            <a:r>
              <a:rPr lang="en-US" sz="1200" b="1" i="0" baseline="0" dirty="0">
                <a:ea typeface="+mn-lt"/>
                <a:cs typeface="+mn-lt"/>
              </a:rPr>
              <a:t>2021</a:t>
            </a:r>
            <a:r>
              <a:rPr lang="en-US" sz="1200" i="0" baseline="0" dirty="0">
                <a:ea typeface="+mn-lt"/>
                <a:cs typeface="+mn-lt"/>
              </a:rPr>
              <a:t> the </a:t>
            </a:r>
            <a:r>
              <a:rPr lang="en-US" sz="1200" b="1" i="0" baseline="0" dirty="0">
                <a:ea typeface="+mn-lt"/>
                <a:cs typeface="+mn-lt"/>
              </a:rPr>
              <a:t>% of removals </a:t>
            </a:r>
            <a:r>
              <a:rPr lang="en-US" sz="1200" i="0" baseline="0" dirty="0">
                <a:ea typeface="+mn-lt"/>
                <a:cs typeface="+mn-lt"/>
              </a:rPr>
              <a:t>by </a:t>
            </a:r>
            <a:r>
              <a:rPr lang="en-US" sz="1200" b="1" i="0" baseline="0" dirty="0">
                <a:ea typeface="+mn-lt"/>
                <a:cs typeface="+mn-lt"/>
              </a:rPr>
              <a:t>state</a:t>
            </a:r>
            <a:r>
              <a:rPr lang="en-US" sz="1200" i="0" baseline="0" dirty="0">
                <a:ea typeface="+mn-lt"/>
                <a:cs typeface="+mn-lt"/>
              </a:rPr>
              <a:t> where </a:t>
            </a:r>
            <a:r>
              <a:rPr lang="en-US" sz="1200" b="1" i="0" baseline="0" dirty="0">
                <a:ea typeface="+mn-lt"/>
                <a:cs typeface="+mn-lt"/>
              </a:rPr>
              <a:t>parental substance use </a:t>
            </a:r>
            <a:r>
              <a:rPr lang="en-US" sz="1200" i="0" baseline="0" dirty="0">
                <a:ea typeface="+mn-lt"/>
                <a:cs typeface="+mn-lt"/>
              </a:rPr>
              <a:t>was </a:t>
            </a:r>
            <a:r>
              <a:rPr lang="en-US" sz="1200" b="1" i="0" baseline="0" dirty="0">
                <a:ea typeface="+mn-lt"/>
                <a:cs typeface="+mn-lt"/>
              </a:rPr>
              <a:t>identified</a:t>
            </a:r>
            <a:r>
              <a:rPr lang="en-US" sz="1200" i="0" baseline="0" dirty="0">
                <a:ea typeface="+mn-lt"/>
                <a:cs typeface="+mn-lt"/>
              </a:rPr>
              <a:t> as a </a:t>
            </a:r>
            <a:r>
              <a:rPr lang="en-US" sz="1200" b="1" i="0" baseline="0" dirty="0">
                <a:ea typeface="+mn-lt"/>
                <a:cs typeface="+mn-lt"/>
              </a:rPr>
              <a:t>condition associated </a:t>
            </a:r>
            <a:r>
              <a:rPr lang="en-US" sz="1200" i="0" baseline="0" dirty="0">
                <a:ea typeface="+mn-lt"/>
                <a:cs typeface="+mn-lt"/>
              </a:rPr>
              <a:t>with the </a:t>
            </a:r>
            <a:r>
              <a:rPr lang="en-US" sz="1200" b="1" i="0" baseline="0" dirty="0">
                <a:ea typeface="+mn-lt"/>
                <a:cs typeface="+mn-lt"/>
              </a:rPr>
              <a:t>removal</a:t>
            </a:r>
          </a:p>
          <a:p>
            <a:pPr marL="628650" lvl="1" indent="-171450">
              <a:buFont typeface="Arial" panose="020B0604020202020204" pitchFamily="34" charset="0"/>
              <a:buChar char="•"/>
            </a:pPr>
            <a:r>
              <a:rPr lang="en-US" b="0" i="0" baseline="0" dirty="0">
                <a:ea typeface="+mn-lt"/>
                <a:cs typeface="+mn-lt"/>
              </a:rPr>
              <a:t>National data – 39.1%</a:t>
            </a:r>
          </a:p>
          <a:p>
            <a:pPr marL="628650" lvl="1" indent="-171450">
              <a:buFont typeface="Arial" panose="020B0604020202020204" pitchFamily="34" charset="0"/>
              <a:buChar char="•"/>
            </a:pPr>
            <a:r>
              <a:rPr lang="en-US" b="0" i="0" baseline="0" dirty="0">
                <a:ea typeface="+mn-lt"/>
                <a:cs typeface="+mn-lt"/>
              </a:rPr>
              <a:t>Any guesses on what that % was for Wisconsin? </a:t>
            </a:r>
          </a:p>
          <a:p>
            <a:pPr marL="1085850" lvl="2" indent="-171450">
              <a:buFont typeface="Arial" panose="020B0604020202020204" pitchFamily="34" charset="0"/>
              <a:buChar char="•"/>
            </a:pPr>
            <a:r>
              <a:rPr lang="en-US" b="0" i="0" baseline="0" dirty="0">
                <a:ea typeface="+mn-lt"/>
                <a:cs typeface="+mn-lt"/>
              </a:rPr>
              <a:t>38.2% - is this higher/lower than what you expected? What you experience?</a:t>
            </a:r>
          </a:p>
          <a:p>
            <a:pPr marL="1085850" lvl="2" indent="-171450">
              <a:buFont typeface="Arial" panose="020B0604020202020204" pitchFamily="34" charset="0"/>
              <a:buChar char="•"/>
            </a:pPr>
            <a:r>
              <a:rPr lang="en-US" b="0" i="0" baseline="0" dirty="0">
                <a:ea typeface="+mn-lt"/>
                <a:cs typeface="+mn-lt"/>
              </a:rPr>
              <a:t>Often when we present this slide – many states tell us this feels like an under representation of cases affected by substance use in OOH care</a:t>
            </a:r>
          </a:p>
          <a:p>
            <a:pPr marL="628650" lvl="1" indent="-171450">
              <a:buFont typeface="Arial" panose="020B0604020202020204" pitchFamily="34" charset="0"/>
              <a:buChar char="•"/>
            </a:pPr>
            <a:r>
              <a:rPr lang="en-US" b="0" i="0" baseline="0" dirty="0">
                <a:ea typeface="+mn-lt"/>
                <a:cs typeface="+mn-lt"/>
              </a:rPr>
              <a:t>A lot of this has to do with data entry, reporting, and universal screening of substance use which is a whole other presentation. </a:t>
            </a:r>
          </a:p>
          <a:p>
            <a:pPr marL="628650" lvl="1" indent="-171450">
              <a:buFont typeface="Arial" panose="020B0604020202020204" pitchFamily="34" charset="0"/>
              <a:buChar char="•"/>
            </a:pPr>
            <a:r>
              <a:rPr lang="en-US" b="0" i="0" baseline="0" dirty="0">
                <a:ea typeface="+mn-lt"/>
                <a:cs typeface="+mn-lt"/>
              </a:rPr>
              <a:t>The take away here is to be knowledgeable of what your data says and ensuring your data is reliable; </a:t>
            </a:r>
          </a:p>
          <a:p>
            <a:pPr marL="171450" lvl="0" indent="-171450">
              <a:buFont typeface="Arial" panose="020B0604020202020204" pitchFamily="34" charset="0"/>
              <a:buChar char="•"/>
            </a:pPr>
            <a:r>
              <a:rPr lang="en-US" b="0" i="0" baseline="0" dirty="0">
                <a:ea typeface="+mn-lt"/>
                <a:cs typeface="+mn-lt"/>
              </a:rPr>
              <a:t>Which is a good segue into our first key planning decision</a:t>
            </a:r>
          </a:p>
          <a:p>
            <a:pPr marL="457200" lvl="1" indent="0">
              <a:buFont typeface="Arial" panose="020B0604020202020204" pitchFamily="34" charset="0"/>
              <a:buNone/>
            </a:pPr>
            <a:endParaRPr lang="en-US" b="0" i="0"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r>
              <a:rPr lang="en-US" baseline="0" dirty="0"/>
              <a:t>For more info, see CWLA Kristen Seay article and Child Maltreatment Journal Young, Boles article.</a:t>
            </a:r>
            <a:r>
              <a:rPr lang="en-US" dirty="0"/>
              <a:t> </a:t>
            </a:r>
          </a:p>
          <a:p>
            <a:r>
              <a:rPr lang="en-US" dirty="0"/>
              <a:t>Numerator represent the #</a:t>
            </a:r>
            <a:r>
              <a:rPr lang="en-US" baseline="0" dirty="0"/>
              <a:t> of kids, NOT # of cases, who were in OOHC in FY2019 and had </a:t>
            </a:r>
            <a:r>
              <a:rPr lang="en-US" sz="1200" dirty="0"/>
              <a:t>parental alcohol or drug abuse as a condition associated with removal</a:t>
            </a:r>
            <a:r>
              <a:rPr lang="en-US" baseline="0" dirty="0"/>
              <a:t>.</a:t>
            </a:r>
            <a:r>
              <a:rPr lang="en-US" dirty="0"/>
              <a:t> </a:t>
            </a:r>
            <a:endParaRPr lang="en-US" baseline="0" dirty="0"/>
          </a:p>
          <a:p>
            <a:r>
              <a:rPr lang="en-US" dirty="0"/>
              <a:t>Denominator = total removal reason for those who reported parental AOD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highlight>
                  <a:srgbClr val="FFFF00"/>
                </a:highlight>
              </a:rPr>
              <a:t>In </a:t>
            </a:r>
            <a:r>
              <a:rPr lang="en-US" b="0" baseline="0" dirty="0">
                <a:solidFill>
                  <a:srgbClr val="FF0000"/>
                </a:solidFill>
              </a:rPr>
              <a:t>2021, there are 603,823 children in OOHC and 236,143 </a:t>
            </a:r>
            <a:r>
              <a:rPr lang="en-US" b="0" baseline="0" dirty="0"/>
              <a:t>with parental AOD as </a:t>
            </a:r>
            <a:r>
              <a:rPr lang="en-US" sz="1200" dirty="0"/>
              <a:t>a condition associated with removal </a:t>
            </a:r>
            <a:r>
              <a:rPr lang="en-US" b="0" baseline="0" dirty="0"/>
              <a:t>(2,364 missing AOD information; 0.4%).</a:t>
            </a:r>
          </a:p>
          <a:p>
            <a:endParaRPr lang="en-US" dirty="0"/>
          </a:p>
          <a:p>
            <a:endParaRPr lang="en-US" dirty="0"/>
          </a:p>
          <a:p>
            <a:r>
              <a:rPr lang="en-US" dirty="0"/>
              <a:t>Staff Notes:</a:t>
            </a:r>
          </a:p>
          <a:p>
            <a:pPr marL="171450" indent="-171450">
              <a:buFont typeface="Arial" panose="020B0604020202020204" pitchFamily="34" charset="0"/>
              <a:buChar char="•"/>
            </a:pPr>
            <a:r>
              <a:rPr lang="en-US" dirty="0"/>
              <a:t>States typically</a:t>
            </a:r>
            <a:r>
              <a:rPr lang="en-US" baseline="0" dirty="0"/>
              <a:t> don’t agree w/what this slide says in terms of their prevalence – it’s part of the You Can’t Fix What You Don’t Count messaging. This issue is related to:</a:t>
            </a:r>
          </a:p>
          <a:p>
            <a:pPr marL="628650" lvl="1" indent="-171450">
              <a:buFont typeface="Arial" panose="020B0604020202020204" pitchFamily="34" charset="0"/>
              <a:buChar char="•"/>
            </a:pPr>
            <a:r>
              <a:rPr lang="en-US" baseline="0" dirty="0"/>
              <a:t>Lack of protocols re. identification (screening and assessment)</a:t>
            </a:r>
          </a:p>
          <a:p>
            <a:pPr marL="628650" lvl="1" indent="-171450">
              <a:buFont typeface="Arial" panose="020B0604020202020204" pitchFamily="34" charset="0"/>
              <a:buChar char="•"/>
            </a:pPr>
            <a:r>
              <a:rPr lang="en-US" baseline="0" dirty="0"/>
              <a:t>Lack of protocols re. data entry</a:t>
            </a:r>
          </a:p>
          <a:p>
            <a:pPr marL="628650" lvl="1" indent="-171450">
              <a:buFont typeface="Arial" panose="020B0604020202020204" pitchFamily="34" charset="0"/>
              <a:buChar char="•"/>
            </a:pPr>
            <a:r>
              <a:rPr lang="en-US" baseline="0" dirty="0"/>
              <a:t>Variation in data systems</a:t>
            </a:r>
          </a:p>
          <a:p>
            <a:pPr marL="628650" lvl="1" indent="-171450">
              <a:buFont typeface="Arial" panose="020B0604020202020204" pitchFamily="34" charset="0"/>
              <a:buChar char="•"/>
            </a:pPr>
            <a:r>
              <a:rPr lang="en-US" baseline="0" dirty="0"/>
              <a:t>How AOD is captured in data systems (e.g.: neglect; is there a AOD box?)</a:t>
            </a:r>
          </a:p>
          <a:p>
            <a:pPr marL="628650" lvl="1" indent="-171450">
              <a:buFont typeface="Arial" panose="020B0604020202020204" pitchFamily="34" charset="0"/>
              <a:buChar char="•"/>
            </a:pPr>
            <a:r>
              <a:rPr lang="en-US" baseline="0" dirty="0"/>
              <a:t>Point in time in which the AOD is identified; and then entered in the data system</a:t>
            </a:r>
          </a:p>
          <a:p>
            <a:pPr marL="171450" indent="-171450">
              <a:buFont typeface="Arial" panose="020B0604020202020204" pitchFamily="34" charset="0"/>
              <a:buChar char="•"/>
            </a:pPr>
            <a:r>
              <a:rPr lang="en-US" baseline="0" dirty="0"/>
              <a:t>Often, at the local level, multiple CA/N reasons are reported and sometimes only the primary reason</a:t>
            </a:r>
            <a:r>
              <a:rPr lang="en-US" dirty="0"/>
              <a:t> </a:t>
            </a:r>
            <a:r>
              <a:rPr lang="en-US" baseline="0" dirty="0"/>
              <a:t> is reported by the Fed system(s).</a:t>
            </a:r>
          </a:p>
          <a:p>
            <a:pPr marL="171450" indent="-171450">
              <a:buFont typeface="Arial" panose="020B0604020202020204" pitchFamily="34" charset="0"/>
              <a:buChar char="•"/>
            </a:pPr>
            <a:r>
              <a:rPr lang="en-US" baseline="0" dirty="0"/>
              <a:t>Good ending points/reason to share these slides;</a:t>
            </a:r>
          </a:p>
          <a:p>
            <a:pPr marL="628650" lvl="1" indent="-171450">
              <a:buFont typeface="Arial" panose="020B0604020202020204" pitchFamily="34" charset="0"/>
              <a:buChar char="•"/>
            </a:pPr>
            <a:r>
              <a:rPr lang="en-US" baseline="0" dirty="0"/>
              <a:t>Opens the conversation re. data collection and what that means for resources, sustainability, etc.</a:t>
            </a:r>
          </a:p>
          <a:p>
            <a:endParaRPr lang="en-US" baseline="0" dirty="0"/>
          </a:p>
          <a:p>
            <a:r>
              <a:rPr lang="en-US" b="1" dirty="0"/>
              <a:t>Total</a:t>
            </a:r>
            <a:r>
              <a:rPr lang="en-US" b="1" baseline="0" dirty="0"/>
              <a:t> N with ANYAOD (numerator):</a:t>
            </a:r>
            <a:endParaRPr lang="en-US" b="1" dirty="0"/>
          </a:p>
          <a:p>
            <a:r>
              <a:rPr lang="en-US" sz="1200" b="0" i="0" u="none" strike="noStrike" kern="1200" baseline="0" dirty="0">
                <a:solidFill>
                  <a:schemeClr val="tx1"/>
                </a:solidFill>
                <a:latin typeface="+mn-lt"/>
                <a:ea typeface="+mn-ea"/>
                <a:cs typeface="+mn-cs"/>
              </a:rPr>
              <a:t>AK	67.2%	2768</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AL	46.8%	4250</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AR	50.3%	3610</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AZ	34.3%	7640</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CA	11.7%	8379</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CO	49.9%	4063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CT	43.4%	2189</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DC	15.7%	127</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DE	19.6%	142</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FL	51.8%	18745</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GA	44.7%	7161</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HI	35.4%	855</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IA	60.0%	4448</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ID	41.9%	1130</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IL	11.1%	3033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IN	61.7%	13504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KS	35.5%	3654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KY	41.6%	5678</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LA	1.9%	109</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MA	34.5%	4685</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MD	31.2%	1715</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ME	51.5%	1638</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MI	39.3%	5693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MN	51.2%	6187</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MO	51.3%	9924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MS	48.0%	2668</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MT	39.4%	1984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NC	44.0%	6745</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ND	42.6%	1053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NE	36.4%	2003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NH	15.4%	260</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NJ	43.6%	2303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NM	43.6%	1319</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NV	15.9%	1133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NY	30.9%	6181</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OH	30.9%	7974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OK	52.9%	6088</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OR	57.3%	4747</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PA	36.8%	7896</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RI	38.6%	1113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SC	17.3%	1162</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SD	57.9%	1522</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TN	40.1%	5843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TX	65.7%	29523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UT	61.3%	2374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VA	33.8%	2562</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VT	31.6%	512</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WA	44.5%	5944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WI	38.2%	4049</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WV	55.2%	6574</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WY	50.8%	813</a:t>
            </a:r>
            <a:endParaRPr lang="en-US" sz="1200" b="0" i="0" u="none" strike="noStrike" kern="1200" baseline="0" dirty="0">
              <a:solidFill>
                <a:schemeClr val="tx1"/>
              </a:solidFill>
              <a:latin typeface="+mn-lt"/>
            </a:endParaRPr>
          </a:p>
          <a:p>
            <a:r>
              <a:rPr lang="en-US" sz="1200" b="0" i="0" u="none" strike="noStrike" kern="1200" baseline="0" dirty="0">
                <a:solidFill>
                  <a:schemeClr val="tx1"/>
                </a:solidFill>
                <a:latin typeface="+mn-lt"/>
                <a:ea typeface="+mn-ea"/>
                <a:cs typeface="+mn-cs"/>
              </a:rPr>
              <a:t>Puerto Rico	17.5%	471</a:t>
            </a:r>
            <a:endParaRPr lang="en-US" sz="1200" b="0" i="0" u="none" strike="noStrike" kern="1200" baseline="0" dirty="0">
              <a:solidFill>
                <a:schemeClr val="tx1"/>
              </a:solidFill>
              <a:latin typeface="+mn-lt"/>
            </a:endParaRPr>
          </a:p>
          <a:p>
            <a:pPr rtl="0" eaLnBrk="1" fontAlgn="b" latinLnBrk="0" hangingPunct="1"/>
            <a:r>
              <a:rPr lang="en-US" sz="1200" b="0" i="0" u="none" strike="noStrike" kern="1200" dirty="0">
                <a:solidFill>
                  <a:schemeClr val="tx1"/>
                </a:solidFill>
                <a:effectLst/>
                <a:latin typeface="+mn-lt"/>
                <a:ea typeface="+mn-ea"/>
                <a:cs typeface="+mn-cs"/>
              </a:rPr>
              <a:t>Total US	39.1%	</a:t>
            </a:r>
            <a:r>
              <a:rPr lang="en-US" b="0" baseline="0" dirty="0">
                <a:solidFill>
                  <a:srgbClr val="FF0000"/>
                </a:solidFill>
              </a:rPr>
              <a:t>236143</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C9E78-2159-421B-A531-7047694C37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797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 need an FTC?</a:t>
            </a:r>
          </a:p>
          <a:p>
            <a:pPr marL="171450" indent="-171450">
              <a:buFont typeface="Arial" panose="020B0604020202020204" pitchFamily="34" charset="0"/>
              <a:buChar char="•"/>
            </a:pPr>
            <a:r>
              <a:rPr lang="en-US"/>
              <a:t>Use data to establish the need</a:t>
            </a:r>
          </a:p>
          <a:p>
            <a:pPr marL="171450" indent="-171450">
              <a:buFont typeface="Arial" panose="020B0604020202020204" pitchFamily="34" charset="0"/>
              <a:buChar char="•"/>
            </a:pPr>
            <a:r>
              <a:rPr lang="en-US"/>
              <a:t>Garner multidisciplinary support</a:t>
            </a:r>
          </a:p>
          <a:p>
            <a:pPr marL="171450" indent="-171450">
              <a:buFont typeface="Arial" panose="020B0604020202020204" pitchFamily="34" charset="0"/>
              <a:buChar char="•"/>
            </a:pPr>
            <a:r>
              <a:rPr lang="en-US"/>
              <a:t>Analyze community </a:t>
            </a:r>
            <a:r>
              <a:rPr lang="en-US" err="1"/>
              <a:t>assests</a:t>
            </a:r>
            <a:r>
              <a:rPr lang="en-US"/>
              <a:t> </a:t>
            </a:r>
          </a:p>
        </p:txBody>
      </p:sp>
      <p:sp>
        <p:nvSpPr>
          <p:cNvPr id="4" name="Slide Number Placeholder 3"/>
          <p:cNvSpPr>
            <a:spLocks noGrp="1"/>
          </p:cNvSpPr>
          <p:nvPr>
            <p:ph type="sldNum" sz="quarter" idx="5"/>
          </p:nvPr>
        </p:nvSpPr>
        <p:spPr/>
        <p:txBody>
          <a:bodyPr/>
          <a:lstStyle/>
          <a:p>
            <a:fld id="{66EF23D2-CB19-4883-8BCB-4473C490F494}" type="slidenum">
              <a:rPr lang="en-US" smtClean="0"/>
              <a:t>12</a:t>
            </a:fld>
            <a:endParaRPr lang="en-US"/>
          </a:p>
        </p:txBody>
      </p:sp>
    </p:spTree>
    <p:extLst>
      <p:ext uri="{BB962C8B-B14F-4D97-AF65-F5344CB8AC3E}">
        <p14:creationId xmlns:p14="http://schemas.microsoft.com/office/powerpoint/2010/main" val="27574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600"/>
              </a:spcBef>
              <a:spcAft>
                <a:spcPts val="600"/>
              </a:spcAft>
              <a:buFont typeface="Arial" panose="020B0604020202020204" pitchFamily="34" charset="0"/>
              <a:buChar char="•"/>
            </a:pPr>
            <a:r>
              <a:rPr lang="en-US" sz="1100" u="sng" kern="100" dirty="0">
                <a:effectLst/>
                <a:latin typeface="Aptos" panose="020B0004020202020204" pitchFamily="34" charset="0"/>
                <a:ea typeface="Aptos" panose="020B0004020202020204" pitchFamily="34" charset="0"/>
                <a:cs typeface="Arial" panose="020B0604020202020204" pitchFamily="34" charset="0"/>
              </a:rPr>
              <a:t>Using Data to Establish the Need </a:t>
            </a:r>
          </a:p>
          <a:p>
            <a:pPr marL="685800" marR="0" lvl="1" indent="-22860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Strong data </a:t>
            </a:r>
            <a:r>
              <a:rPr lang="en-US" sz="1100" b="1" kern="100" dirty="0">
                <a:effectLst/>
                <a:latin typeface="Aptos" panose="020B0004020202020204" pitchFamily="34" charset="0"/>
                <a:ea typeface="Aptos" panose="020B0004020202020204" pitchFamily="34" charset="0"/>
                <a:cs typeface="Arial" panose="020B0604020202020204" pitchFamily="34" charset="0"/>
              </a:rPr>
              <a:t>establish a clear picture </a:t>
            </a:r>
            <a:r>
              <a:rPr lang="en-US" sz="1100" kern="100" dirty="0">
                <a:effectLst/>
                <a:latin typeface="Aptos" panose="020B0004020202020204" pitchFamily="34" charset="0"/>
                <a:ea typeface="Aptos" panose="020B0004020202020204" pitchFamily="34" charset="0"/>
                <a:cs typeface="Arial" panose="020B0604020202020204" pitchFamily="34" charset="0"/>
              </a:rPr>
              <a:t>of who, what, when, where, and </a:t>
            </a:r>
            <a:r>
              <a:rPr lang="en-US" sz="1100" b="1" kern="100" dirty="0">
                <a:effectLst/>
                <a:latin typeface="Aptos" panose="020B0004020202020204" pitchFamily="34" charset="0"/>
                <a:ea typeface="Aptos" panose="020B0004020202020204" pitchFamily="34" charset="0"/>
                <a:cs typeface="Arial" panose="020B0604020202020204" pitchFamily="34" charset="0"/>
              </a:rPr>
              <a:t>how substance use is affecting children and families </a:t>
            </a:r>
            <a:r>
              <a:rPr lang="en-US" sz="1100" kern="100" dirty="0">
                <a:effectLst/>
                <a:latin typeface="Aptos" panose="020B0004020202020204" pitchFamily="34" charset="0"/>
                <a:ea typeface="Aptos" panose="020B0004020202020204" pitchFamily="34" charset="0"/>
                <a:cs typeface="Arial" panose="020B0604020202020204" pitchFamily="34" charset="0"/>
              </a:rPr>
              <a:t>in the child welfare and family court systems. </a:t>
            </a:r>
          </a:p>
          <a:p>
            <a:pPr marL="685800" marR="0" lvl="1" indent="-22860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Gathering this data will aid you in your efforts to </a:t>
            </a:r>
            <a:r>
              <a:rPr lang="en-US" sz="1100" b="1" kern="100" dirty="0">
                <a:effectLst/>
                <a:latin typeface="Aptos" panose="020B0004020202020204" pitchFamily="34" charset="0"/>
                <a:ea typeface="Aptos" panose="020B0004020202020204" pitchFamily="34" charset="0"/>
                <a:cs typeface="Arial" panose="020B0604020202020204" pitchFamily="34" charset="0"/>
              </a:rPr>
              <a:t>bring together stakeholders </a:t>
            </a:r>
            <a:r>
              <a:rPr lang="en-US" sz="1100" kern="100" dirty="0">
                <a:effectLst/>
                <a:latin typeface="Aptos" panose="020B0004020202020204" pitchFamily="34" charset="0"/>
                <a:ea typeface="Aptos" panose="020B0004020202020204" pitchFamily="34" charset="0"/>
                <a:cs typeface="Arial" panose="020B0604020202020204" pitchFamily="34" charset="0"/>
              </a:rPr>
              <a:t>and to </a:t>
            </a:r>
            <a:r>
              <a:rPr lang="en-US" sz="1100" b="1" kern="100" dirty="0">
                <a:effectLst/>
                <a:latin typeface="Aptos" panose="020B0004020202020204" pitchFamily="34" charset="0"/>
                <a:ea typeface="Aptos" panose="020B0004020202020204" pitchFamily="34" charset="0"/>
                <a:cs typeface="Arial" panose="020B0604020202020204" pitchFamily="34" charset="0"/>
              </a:rPr>
              <a:t>create a proposal </a:t>
            </a:r>
            <a:r>
              <a:rPr lang="en-US" sz="1100" kern="100" dirty="0">
                <a:effectLst/>
                <a:latin typeface="Aptos" panose="020B0004020202020204" pitchFamily="34" charset="0"/>
                <a:ea typeface="Aptos" panose="020B0004020202020204" pitchFamily="34" charset="0"/>
                <a:cs typeface="Arial" panose="020B0604020202020204" pitchFamily="34" charset="0"/>
              </a:rPr>
              <a:t>for and </a:t>
            </a:r>
            <a:r>
              <a:rPr lang="en-US" sz="1100" b="1" kern="100" dirty="0">
                <a:effectLst/>
                <a:latin typeface="Aptos" panose="020B0004020202020204" pitchFamily="34" charset="0"/>
                <a:ea typeface="Aptos" panose="020B0004020202020204" pitchFamily="34" charset="0"/>
                <a:cs typeface="Arial" panose="020B0604020202020204" pitchFamily="34" charset="0"/>
              </a:rPr>
              <a:t>establish</a:t>
            </a:r>
            <a:r>
              <a:rPr lang="en-US" sz="1100" kern="100" dirty="0">
                <a:effectLst/>
                <a:latin typeface="Aptos" panose="020B0004020202020204" pitchFamily="34" charset="0"/>
                <a:ea typeface="Aptos" panose="020B0004020202020204" pitchFamily="34" charset="0"/>
                <a:cs typeface="Arial" panose="020B0604020202020204" pitchFamily="34" charset="0"/>
              </a:rPr>
              <a:t> a more </a:t>
            </a:r>
            <a:r>
              <a:rPr lang="en-US" sz="1100" b="1" kern="100" dirty="0">
                <a:effectLst/>
                <a:latin typeface="Aptos" panose="020B0004020202020204" pitchFamily="34" charset="0"/>
                <a:ea typeface="Aptos" panose="020B0004020202020204" pitchFamily="34" charset="0"/>
                <a:cs typeface="Arial" panose="020B0604020202020204" pitchFamily="34" charset="0"/>
              </a:rPr>
              <a:t>effective treatment court.</a:t>
            </a:r>
          </a:p>
          <a:p>
            <a:pPr marL="685800" marR="0" lvl="1" indent="-22860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In addition, it will be useful in convincing </a:t>
            </a:r>
            <a:r>
              <a:rPr lang="en-US" sz="1100" b="1" kern="100" dirty="0">
                <a:effectLst/>
                <a:latin typeface="Aptos" panose="020B0004020202020204" pitchFamily="34" charset="0"/>
                <a:ea typeface="Aptos" panose="020B0004020202020204" pitchFamily="34" charset="0"/>
                <a:cs typeface="Arial" panose="020B0604020202020204" pitchFamily="34" charset="0"/>
              </a:rPr>
              <a:t>funders</a:t>
            </a:r>
            <a:r>
              <a:rPr lang="en-US" sz="1100" kern="100" dirty="0">
                <a:effectLst/>
                <a:latin typeface="Aptos" panose="020B0004020202020204" pitchFamily="34" charset="0"/>
                <a:ea typeface="Aptos" panose="020B0004020202020204" pitchFamily="34" charset="0"/>
                <a:cs typeface="Arial" panose="020B0604020202020204" pitchFamily="34" charset="0"/>
              </a:rPr>
              <a:t> and for </a:t>
            </a:r>
            <a:r>
              <a:rPr lang="en-US" sz="1100" b="1" kern="100" dirty="0">
                <a:effectLst/>
                <a:latin typeface="Aptos" panose="020B0004020202020204" pitchFamily="34" charset="0"/>
                <a:ea typeface="Aptos" panose="020B0004020202020204" pitchFamily="34" charset="0"/>
                <a:cs typeface="Arial" panose="020B0604020202020204" pitchFamily="34" charset="0"/>
              </a:rPr>
              <a:t>writing grants applications </a:t>
            </a:r>
            <a:r>
              <a:rPr lang="en-US" sz="1100" kern="100" dirty="0">
                <a:effectLst/>
                <a:latin typeface="Aptos" panose="020B0004020202020204" pitchFamily="34" charset="0"/>
                <a:ea typeface="Aptos" panose="020B0004020202020204" pitchFamily="34" charset="0"/>
                <a:cs typeface="Arial" panose="020B0604020202020204" pitchFamily="34" charset="0"/>
              </a:rPr>
              <a:t>and thereby establishing funding, because funders usually ask for </a:t>
            </a:r>
            <a:r>
              <a:rPr lang="en-US" sz="1100" b="1" kern="100" dirty="0">
                <a:effectLst/>
                <a:latin typeface="Aptos" panose="020B0004020202020204" pitchFamily="34" charset="0"/>
                <a:ea typeface="Aptos" panose="020B0004020202020204" pitchFamily="34" charset="0"/>
                <a:cs typeface="Arial" panose="020B0604020202020204" pitchFamily="34" charset="0"/>
              </a:rPr>
              <a:t>problem statements and supporting data.</a:t>
            </a:r>
          </a:p>
          <a:p>
            <a:pPr marL="285750" marR="0" lvl="0" indent="-285750">
              <a:lnSpc>
                <a:spcPct val="107000"/>
              </a:lnSpc>
              <a:spcBef>
                <a:spcPts val="600"/>
              </a:spcBef>
              <a:spcAft>
                <a:spcPts val="600"/>
              </a:spcAft>
              <a:buFont typeface="Arial" panose="020B0604020202020204" pitchFamily="34" charset="0"/>
              <a:buChar char="•"/>
            </a:pPr>
            <a:r>
              <a:rPr lang="en-US" sz="1100" i="0" u="sng" kern="100" dirty="0">
                <a:effectLst/>
                <a:latin typeface="Aptos" panose="020B0004020202020204" pitchFamily="34" charset="0"/>
                <a:ea typeface="Aptos" panose="020B0004020202020204" pitchFamily="34" charset="0"/>
                <a:cs typeface="Arial" panose="020B0604020202020204" pitchFamily="34" charset="0"/>
              </a:rPr>
              <a:t>Garner Support</a:t>
            </a:r>
          </a:p>
          <a:p>
            <a:pPr marL="685800" marR="0" lvl="1" indent="-228600">
              <a:lnSpc>
                <a:spcPct val="107000"/>
              </a:lnSpc>
              <a:spcBef>
                <a:spcPts val="600"/>
              </a:spcBef>
              <a:spcAft>
                <a:spcPts val="60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The operation of a family treatment court program requires the </a:t>
            </a:r>
            <a:r>
              <a:rPr lang="en-US" sz="1100" b="1" kern="100" dirty="0">
                <a:effectLst/>
                <a:latin typeface="Aptos" panose="020B0004020202020204" pitchFamily="34" charset="0"/>
                <a:ea typeface="Aptos" panose="020B0004020202020204" pitchFamily="34" charset="0"/>
                <a:cs typeface="Arial" panose="020B0604020202020204" pitchFamily="34" charset="0"/>
              </a:rPr>
              <a:t>full commitment </a:t>
            </a:r>
            <a:r>
              <a:rPr lang="en-US" sz="1100" kern="100" dirty="0">
                <a:effectLst/>
                <a:latin typeface="Aptos" panose="020B0004020202020204" pitchFamily="34" charset="0"/>
                <a:ea typeface="Aptos" panose="020B0004020202020204" pitchFamily="34" charset="0"/>
                <a:cs typeface="Arial" panose="020B0604020202020204" pitchFamily="34" charset="0"/>
              </a:rPr>
              <a:t>of the </a:t>
            </a:r>
            <a:r>
              <a:rPr lang="en-US" sz="1100" b="1" kern="100" dirty="0">
                <a:effectLst/>
                <a:latin typeface="Aptos" panose="020B0004020202020204" pitchFamily="34" charset="0"/>
                <a:ea typeface="Aptos" panose="020B0004020202020204" pitchFamily="34" charset="0"/>
                <a:cs typeface="Arial" panose="020B0604020202020204" pitchFamily="34" charset="0"/>
              </a:rPr>
              <a:t>partners</a:t>
            </a:r>
            <a:r>
              <a:rPr lang="en-US" sz="1100" kern="100" dirty="0">
                <a:effectLst/>
                <a:latin typeface="Aptos" panose="020B0004020202020204" pitchFamily="34" charset="0"/>
                <a:ea typeface="Aptos" panose="020B0004020202020204" pitchFamily="34" charset="0"/>
                <a:cs typeface="Arial" panose="020B0604020202020204" pitchFamily="34" charset="0"/>
              </a:rPr>
              <a:t> that will make up your planning team.  </a:t>
            </a:r>
          </a:p>
          <a:p>
            <a:pPr marL="1143000" marR="0" lvl="2" indent="-228600">
              <a:lnSpc>
                <a:spcPct val="107000"/>
              </a:lnSpc>
              <a:spcBef>
                <a:spcPts val="600"/>
              </a:spcBef>
              <a:spcAft>
                <a:spcPts val="60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This includes, at minimum, </a:t>
            </a:r>
            <a:r>
              <a:rPr lang="en-US" sz="1100" b="1" kern="100" dirty="0">
                <a:effectLst/>
                <a:latin typeface="Aptos" panose="020B0004020202020204" pitchFamily="34" charset="0"/>
                <a:ea typeface="Aptos" panose="020B0004020202020204" pitchFamily="34" charset="0"/>
                <a:cs typeface="Arial" panose="020B0604020202020204" pitchFamily="34" charset="0"/>
              </a:rPr>
              <a:t>child welfare, treatment, and the courts</a:t>
            </a:r>
            <a:r>
              <a:rPr lang="en-US" sz="1100" kern="100" dirty="0">
                <a:effectLst/>
                <a:latin typeface="Aptos" panose="020B0004020202020204" pitchFamily="34" charset="0"/>
                <a:ea typeface="Aptos" panose="020B0004020202020204" pitchFamily="34" charset="0"/>
                <a:cs typeface="Arial" panose="020B0604020202020204" pitchFamily="34" charset="0"/>
              </a:rPr>
              <a:t>. But there are other essential partners you’ll need throughout the planning and implementation process. </a:t>
            </a:r>
          </a:p>
          <a:p>
            <a:pPr marL="685800" marR="0" lvl="1" indent="-228600">
              <a:lnSpc>
                <a:spcPct val="107000"/>
              </a:lnSpc>
              <a:spcBef>
                <a:spcPts val="600"/>
              </a:spcBef>
              <a:spcAft>
                <a:spcPts val="60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Team members should be </a:t>
            </a:r>
            <a:r>
              <a:rPr lang="en-US" sz="1100" b="1" kern="100" dirty="0">
                <a:effectLst/>
                <a:latin typeface="Aptos" panose="020B0004020202020204" pitchFamily="34" charset="0"/>
                <a:ea typeface="Aptos" panose="020B0004020202020204" pitchFamily="34" charset="0"/>
                <a:cs typeface="Arial" panose="020B0604020202020204" pitchFamily="34" charset="0"/>
              </a:rPr>
              <a:t>decision makers </a:t>
            </a:r>
            <a:r>
              <a:rPr lang="en-US" sz="1100" kern="100" dirty="0">
                <a:effectLst/>
                <a:latin typeface="Aptos" panose="020B0004020202020204" pitchFamily="34" charset="0"/>
                <a:ea typeface="Aptos" panose="020B0004020202020204" pitchFamily="34" charset="0"/>
                <a:cs typeface="Arial" panose="020B0604020202020204" pitchFamily="34" charset="0"/>
              </a:rPr>
              <a:t>from each partnering organization with the </a:t>
            </a:r>
            <a:r>
              <a:rPr lang="en-US" sz="1100" b="1" kern="100" dirty="0">
                <a:effectLst/>
                <a:latin typeface="Aptos" panose="020B0004020202020204" pitchFamily="34" charset="0"/>
                <a:ea typeface="Aptos" panose="020B0004020202020204" pitchFamily="34" charset="0"/>
                <a:cs typeface="Arial" panose="020B0604020202020204" pitchFamily="34" charset="0"/>
              </a:rPr>
              <a:t>ability to make policy decisions </a:t>
            </a:r>
            <a:r>
              <a:rPr lang="en-US" sz="1100" kern="100" dirty="0">
                <a:effectLst/>
                <a:latin typeface="Aptos" panose="020B0004020202020204" pitchFamily="34" charset="0"/>
                <a:ea typeface="Aptos" panose="020B0004020202020204" pitchFamily="34" charset="0"/>
                <a:cs typeface="Arial" panose="020B0604020202020204" pitchFamily="34" charset="0"/>
              </a:rPr>
              <a:t>for their agency. </a:t>
            </a:r>
          </a:p>
          <a:p>
            <a:pPr marL="685800" marR="0" lvl="1" indent="-228600">
              <a:lnSpc>
                <a:spcPct val="107000"/>
              </a:lnSpc>
              <a:spcBef>
                <a:spcPts val="600"/>
              </a:spcBef>
              <a:spcAft>
                <a:spcPts val="600"/>
              </a:spcAft>
              <a:buFont typeface="Symbol" panose="05050102010706020507" pitchFamily="18" charset="2"/>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The family treatment court model is </a:t>
            </a:r>
            <a:r>
              <a:rPr lang="en-US" sz="1100" b="1" kern="100" dirty="0">
                <a:effectLst/>
                <a:latin typeface="Aptos" panose="020B0004020202020204" pitchFamily="34" charset="0"/>
                <a:ea typeface="Aptos" panose="020B0004020202020204" pitchFamily="34" charset="0"/>
                <a:cs typeface="Arial" panose="020B0604020202020204" pitchFamily="34" charset="0"/>
              </a:rPr>
              <a:t>more than just partners cooperating as different disciplines</a:t>
            </a:r>
            <a:r>
              <a:rPr lang="en-US" sz="1100" kern="100" dirty="0">
                <a:effectLst/>
                <a:latin typeface="Aptos" panose="020B0004020202020204" pitchFamily="34" charset="0"/>
                <a:ea typeface="Aptos" panose="020B0004020202020204" pitchFamily="34" charset="0"/>
                <a:cs typeface="Arial" panose="020B0604020202020204" pitchFamily="34" charset="0"/>
              </a:rPr>
              <a:t>; this approach brings together the justice, child welfare, and substance use disorder treatment systems, as well as other providers, into a </a:t>
            </a:r>
            <a:r>
              <a:rPr lang="en-US" sz="1100" b="1" kern="100" dirty="0">
                <a:effectLst/>
                <a:latin typeface="Aptos" panose="020B0004020202020204" pitchFamily="34" charset="0"/>
                <a:ea typeface="Aptos" panose="020B0004020202020204" pitchFamily="34" charset="0"/>
                <a:cs typeface="Arial" panose="020B0604020202020204" pitchFamily="34" charset="0"/>
              </a:rPr>
              <a:t>seamless program supported by interagency protocols and practices.</a:t>
            </a:r>
          </a:p>
          <a:p>
            <a:pPr marL="228600" marR="0" lvl="0" indent="-228600">
              <a:lnSpc>
                <a:spcPct val="107000"/>
              </a:lnSpc>
              <a:spcBef>
                <a:spcPts val="600"/>
              </a:spcBef>
              <a:spcAft>
                <a:spcPts val="600"/>
              </a:spcAft>
              <a:buFont typeface="Symbol" panose="05050102010706020507" pitchFamily="18" charset="2"/>
              <a:buChar char=""/>
            </a:pPr>
            <a:r>
              <a:rPr lang="en-US" sz="1100" u="sng" kern="100" dirty="0">
                <a:effectLst/>
                <a:latin typeface="Aptos" panose="020B0004020202020204" pitchFamily="34" charset="0"/>
                <a:ea typeface="Aptos" panose="020B0004020202020204" pitchFamily="34" charset="0"/>
                <a:cs typeface="Arial" panose="020B0604020202020204" pitchFamily="34" charset="0"/>
              </a:rPr>
              <a:t>Analyze Community Assets</a:t>
            </a:r>
          </a:p>
          <a:p>
            <a:pPr marL="685800" marR="0" lvl="1" indent="-228600">
              <a:lnSpc>
                <a:spcPct val="107000"/>
              </a:lnSpc>
              <a:spcBef>
                <a:spcPts val="600"/>
              </a:spcBef>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This is an opportunity for the team to work together to </a:t>
            </a:r>
            <a:r>
              <a:rPr lang="en-US" sz="1800" b="1" kern="100" dirty="0">
                <a:effectLst/>
                <a:latin typeface="Aptos" panose="020B0004020202020204" pitchFamily="34" charset="0"/>
                <a:ea typeface="Aptos" panose="020B0004020202020204" pitchFamily="34" charset="0"/>
                <a:cs typeface="Arial" panose="020B0604020202020204" pitchFamily="34" charset="0"/>
              </a:rPr>
              <a:t>discover what exists </a:t>
            </a:r>
            <a:r>
              <a:rPr lang="en-US" sz="1800" kern="100" dirty="0">
                <a:effectLst/>
                <a:latin typeface="Aptos" panose="020B0004020202020204" pitchFamily="34" charset="0"/>
                <a:ea typeface="Aptos" panose="020B0004020202020204" pitchFamily="34" charset="0"/>
                <a:cs typeface="Arial" panose="020B0604020202020204" pitchFamily="34" charset="0"/>
              </a:rPr>
              <a:t>in the community and to </a:t>
            </a:r>
            <a:r>
              <a:rPr lang="en-US" sz="1800" b="1" kern="100" dirty="0">
                <a:effectLst/>
                <a:latin typeface="Aptos" panose="020B0004020202020204" pitchFamily="34" charset="0"/>
                <a:ea typeface="Aptos" panose="020B0004020202020204" pitchFamily="34" charset="0"/>
                <a:cs typeface="Arial" panose="020B0604020202020204" pitchFamily="34" charset="0"/>
              </a:rPr>
              <a:t>deliberate</a:t>
            </a:r>
            <a:r>
              <a:rPr lang="en-US" sz="1800" kern="100" dirty="0">
                <a:effectLst/>
                <a:latin typeface="Aptos" panose="020B0004020202020204" pitchFamily="34" charset="0"/>
                <a:ea typeface="Aptos" panose="020B0004020202020204" pitchFamily="34" charset="0"/>
                <a:cs typeface="Arial" panose="020B0604020202020204" pitchFamily="34" charset="0"/>
              </a:rPr>
              <a:t> on how best to </a:t>
            </a:r>
            <a:r>
              <a:rPr lang="en-US" sz="1800" b="1" kern="100" dirty="0">
                <a:effectLst/>
                <a:latin typeface="Aptos" panose="020B0004020202020204" pitchFamily="34" charset="0"/>
                <a:ea typeface="Aptos" panose="020B0004020202020204" pitchFamily="34" charset="0"/>
                <a:cs typeface="Arial" panose="020B0604020202020204" pitchFamily="34" charset="0"/>
              </a:rPr>
              <a:t>utilize</a:t>
            </a:r>
            <a:r>
              <a:rPr lang="en-US" sz="1800" kern="100" dirty="0">
                <a:effectLst/>
                <a:latin typeface="Aptos" panose="020B0004020202020204" pitchFamily="34" charset="0"/>
                <a:ea typeface="Aptos" panose="020B0004020202020204" pitchFamily="34" charset="0"/>
                <a:cs typeface="Arial" panose="020B0604020202020204" pitchFamily="34" charset="0"/>
              </a:rPr>
              <a:t> these </a:t>
            </a:r>
            <a:r>
              <a:rPr lang="en-US" sz="1800" b="1" kern="100" dirty="0">
                <a:effectLst/>
                <a:latin typeface="Aptos" panose="020B0004020202020204" pitchFamily="34" charset="0"/>
                <a:ea typeface="Aptos" panose="020B0004020202020204" pitchFamily="34" charset="0"/>
                <a:cs typeface="Arial" panose="020B0604020202020204" pitchFamily="34" charset="0"/>
              </a:rPr>
              <a:t>partnerships</a:t>
            </a:r>
            <a:r>
              <a:rPr lang="en-US" sz="1800" kern="100" dirty="0">
                <a:effectLst/>
                <a:latin typeface="Aptos" panose="020B0004020202020204" pitchFamily="34" charset="0"/>
                <a:ea typeface="Aptos" panose="020B0004020202020204" pitchFamily="34" charset="0"/>
                <a:cs typeface="Arial" panose="020B0604020202020204" pitchFamily="34" charset="0"/>
              </a:rPr>
              <a:t> to </a:t>
            </a:r>
            <a:r>
              <a:rPr lang="en-US" sz="1800" b="1" kern="100" dirty="0">
                <a:effectLst/>
                <a:latin typeface="Aptos" panose="020B0004020202020204" pitchFamily="34" charset="0"/>
                <a:ea typeface="Aptos" panose="020B0004020202020204" pitchFamily="34" charset="0"/>
                <a:cs typeface="Arial" panose="020B0604020202020204" pitchFamily="34" charset="0"/>
              </a:rPr>
              <a:t>improve outcomes</a:t>
            </a:r>
            <a:r>
              <a:rPr lang="en-US" sz="1800" kern="100" dirty="0">
                <a:effectLst/>
                <a:latin typeface="Aptos" panose="020B0004020202020204" pitchFamily="34" charset="0"/>
                <a:ea typeface="Aptos" panose="020B0004020202020204" pitchFamily="34" charset="0"/>
                <a:cs typeface="Arial" panose="020B0604020202020204" pitchFamily="34" charset="0"/>
              </a:rPr>
              <a:t>.</a:t>
            </a:r>
          </a:p>
          <a:p>
            <a:pPr marL="457200" marR="0" lvl="1" indent="0">
              <a:lnSpc>
                <a:spcPct val="107000"/>
              </a:lnSpc>
              <a:spcBef>
                <a:spcPts val="600"/>
              </a:spcBef>
              <a:spcAft>
                <a:spcPts val="600"/>
              </a:spcAft>
              <a:buFont typeface="Symbol" panose="05050102010706020507" pitchFamily="18" charset="2"/>
              <a:buNone/>
            </a:pP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228600" marR="0" lvl="0" indent="-228600">
              <a:lnSpc>
                <a:spcPct val="107000"/>
              </a:lnSpc>
              <a:spcBef>
                <a:spcPts val="600"/>
              </a:spcBef>
              <a:spcAft>
                <a:spcPts val="600"/>
              </a:spcAft>
              <a:buFont typeface="Arial" panose="020B0604020202020204" pitchFamily="34" charset="0"/>
              <a:buChar char="•"/>
            </a:pPr>
            <a:endParaRPr lang="en-US" sz="1100" kern="100" dirty="0">
              <a:effectLst/>
              <a:latin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8734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Strong data establish a clear picture of who, what, when, where, and how substance use is affecting children and families in the child welfare and family court systems. </a:t>
            </a:r>
          </a:p>
          <a:p>
            <a:r>
              <a:rPr lang="en-US"/>
              <a:t>Gathering this data will aid you in your efforts to bring together stakeholders and to create a proposal for and establish a more effective treatment court.</a:t>
            </a:r>
          </a:p>
          <a:p>
            <a:r>
              <a:rPr lang="en-US"/>
              <a:t>In addition, it will be useful in convincing funders and for writing grants applications and thereby establishing funding, because funders usually ask for problem statements and supporting data.</a:t>
            </a:r>
          </a:p>
        </p:txBody>
      </p:sp>
      <p:sp>
        <p:nvSpPr>
          <p:cNvPr id="4" name="Slide Number Placeholder 3"/>
          <p:cNvSpPr>
            <a:spLocks noGrp="1"/>
          </p:cNvSpPr>
          <p:nvPr>
            <p:ph type="sldNum" sz="quarter" idx="5"/>
          </p:nvPr>
        </p:nvSpPr>
        <p:spPr/>
        <p:txBody>
          <a:bodyPr/>
          <a:lstStyle/>
          <a:p>
            <a:fld id="{66EF23D2-CB19-4883-8BCB-4473C490F494}" type="slidenum">
              <a:rPr lang="en-US" smtClean="0"/>
              <a:t>14</a:t>
            </a:fld>
            <a:endParaRPr lang="en-US"/>
          </a:p>
        </p:txBody>
      </p:sp>
    </p:spTree>
    <p:extLst>
      <p:ext uri="{BB962C8B-B14F-4D97-AF65-F5344CB8AC3E}">
        <p14:creationId xmlns:p14="http://schemas.microsoft.com/office/powerpoint/2010/main" val="93393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Animated and gray out after each point for contrast</a:t>
            </a:r>
          </a:p>
        </p:txBody>
      </p:sp>
      <p:sp>
        <p:nvSpPr>
          <p:cNvPr id="4" name="Slide Number Placeholder 3"/>
          <p:cNvSpPr>
            <a:spLocks noGrp="1"/>
          </p:cNvSpPr>
          <p:nvPr>
            <p:ph type="sldNum" sz="quarter" idx="5"/>
          </p:nvPr>
        </p:nvSpPr>
        <p:spPr/>
        <p:txBody>
          <a:bodyPr/>
          <a:lstStyle/>
          <a:p>
            <a:fld id="{66EF23D2-CB19-4883-8BCB-4473C490F494}" type="slidenum">
              <a:rPr lang="en-US" smtClean="0"/>
              <a:t>16</a:t>
            </a:fld>
            <a:endParaRPr lang="en-US"/>
          </a:p>
        </p:txBody>
      </p:sp>
    </p:spTree>
    <p:extLst>
      <p:ext uri="{BB962C8B-B14F-4D97-AF65-F5344CB8AC3E}">
        <p14:creationId xmlns:p14="http://schemas.microsoft.com/office/powerpoint/2010/main" val="3021262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decision 1: Do you need any FTC?</a:t>
            </a:r>
          </a:p>
          <a:p>
            <a:endParaRPr lang="en-US" dirty="0"/>
          </a:p>
          <a:p>
            <a:pPr marL="171450" indent="-171450">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Arial" panose="020B0604020202020204" pitchFamily="34" charset="0"/>
              </a:rPr>
              <a:t>Kendra, do you want to start us off and talk about the strategies you used to determine if you needed an FTC?</a:t>
            </a:r>
          </a:p>
          <a:p>
            <a:pPr marL="171450" indent="-171450">
              <a:buFont typeface="Arial" panose="020B0604020202020204" pitchFamily="34" charset="0"/>
              <a:buChar char="•"/>
            </a:pPr>
            <a:endParaRPr lang="en-US" sz="1800" i="0" dirty="0">
              <a:effectLst/>
              <a:latin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800" b="1" i="0" dirty="0">
                <a:effectLst/>
                <a:latin typeface="Calibri" panose="020F0502020204030204" pitchFamily="34" charset="0"/>
                <a:cs typeface="Arial" panose="020B0604020202020204" pitchFamily="34" charset="0"/>
              </a:rPr>
              <a:t>Rock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how many CPS involved families were affected by substance use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how many children were being removed as a result of substance use</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Judicial leadership: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Champion in high places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Juvenile judge – seeing families coming back in the system</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Other treatment courts – OWI court judge </a:t>
            </a:r>
          </a:p>
          <a:p>
            <a:pPr marL="628650" marR="0" lvl="1"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Trends</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CPS families not getting connected to treatment fast enough; FTC was a way to prioritize this and help families get connected sooner </a:t>
            </a:r>
          </a:p>
          <a:p>
            <a:pPr marL="171450" lvl="0" indent="-171450">
              <a:buFont typeface="Arial" panose="020B0604020202020204" pitchFamily="34" charset="0"/>
              <a:buChar char="•"/>
            </a:pPr>
            <a:r>
              <a:rPr lang="en-US" b="1" i="0" dirty="0">
                <a:effectLst/>
                <a:latin typeface="Calibri" panose="020F0502020204030204" pitchFamily="34" charset="0"/>
                <a:cs typeface="Arial" panose="020B0604020202020204" pitchFamily="34" charset="0"/>
              </a:rPr>
              <a:t>Barron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Trends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Increase in methamphetamine use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Lack of engagement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end outcomes, most cases going to TPR were affected by substance use</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Multidisciplinary support</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Road to reunification</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Feel like were doing a good job – 3 months later have a re-removal, parent relapse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missing piece - Treatment</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history of trying to get at the problem</a:t>
            </a:r>
          </a:p>
          <a:p>
            <a:pPr marL="1085850" marR="0" lvl="2"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Other treatment courts in our county</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community support – need to look at how we work with families differently</a:t>
            </a:r>
            <a:endParaRPr lang="en-US" i="0" dirty="0"/>
          </a:p>
        </p:txBody>
      </p:sp>
      <p:sp>
        <p:nvSpPr>
          <p:cNvPr id="4" name="Slide Number Placeholder 3"/>
          <p:cNvSpPr>
            <a:spLocks noGrp="1"/>
          </p:cNvSpPr>
          <p:nvPr>
            <p:ph type="sldNum" sz="quarter" idx="5"/>
          </p:nvPr>
        </p:nvSpPr>
        <p:spPr/>
        <p:txBody>
          <a:bodyPr/>
          <a:lstStyle/>
          <a:p>
            <a:fld id="{66EF23D2-CB19-4883-8BCB-4473C490F494}" type="slidenum">
              <a:rPr lang="en-US" smtClean="0"/>
              <a:t>17</a:t>
            </a:fld>
            <a:endParaRPr lang="en-US"/>
          </a:p>
        </p:txBody>
      </p:sp>
    </p:spTree>
    <p:extLst>
      <p:ext uri="{BB962C8B-B14F-4D97-AF65-F5344CB8AC3E}">
        <p14:creationId xmlns:p14="http://schemas.microsoft.com/office/powerpoint/2010/main" val="1166681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For Reference: Will be hidden for presentation</a:t>
            </a:r>
          </a:p>
        </p:txBody>
      </p:sp>
      <p:sp>
        <p:nvSpPr>
          <p:cNvPr id="4" name="Slide Number Placeholder 3"/>
          <p:cNvSpPr>
            <a:spLocks noGrp="1"/>
          </p:cNvSpPr>
          <p:nvPr>
            <p:ph type="sldNum" sz="quarter" idx="5"/>
          </p:nvPr>
        </p:nvSpPr>
        <p:spPr/>
        <p:txBody>
          <a:bodyPr/>
          <a:lstStyle/>
          <a:p>
            <a:fld id="{66EF23D2-CB19-4883-8BCB-4473C490F494}" type="slidenum">
              <a:rPr lang="en-US" smtClean="0"/>
              <a:t>18</a:t>
            </a:fld>
            <a:endParaRPr lang="en-US"/>
          </a:p>
        </p:txBody>
      </p:sp>
    </p:spTree>
    <p:extLst>
      <p:ext uri="{BB962C8B-B14F-4D97-AF65-F5344CB8AC3E}">
        <p14:creationId xmlns:p14="http://schemas.microsoft.com/office/powerpoint/2010/main" val="166087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173C9-14A6-0FD6-ABC9-E7E0850BE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7C064-8E18-90BA-61A4-65D6EBD13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FF405-745B-3EFE-4211-2B0D7FF31A9D}"/>
              </a:ext>
            </a:extLst>
          </p:cNvPr>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a:pPr>
            <a:r>
              <a:rPr lang="en-US" sz="1100" kern="100">
                <a:effectLst/>
                <a:latin typeface="Aptos" panose="020B0004020202020204" pitchFamily="34" charset="0"/>
                <a:ea typeface="Aptos" panose="020B0004020202020204" pitchFamily="34" charset="0"/>
                <a:cs typeface="Arial" panose="020B0604020202020204" pitchFamily="34" charset="0"/>
              </a:rPr>
              <a:t>Roadmap: </a:t>
            </a:r>
          </a:p>
          <a:p>
            <a:pPr marL="685800" marR="0" lvl="1" indent="-228600">
              <a:lnSpc>
                <a:spcPct val="107000"/>
              </a:lnSpc>
              <a:spcBef>
                <a:spcPts val="0"/>
              </a:spcBef>
              <a:spcAft>
                <a:spcPts val="80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Arial" panose="020B0604020202020204" pitchFamily="34" charset="0"/>
              </a:rPr>
              <a:t>So once you’ve established you need an FTC and garnered support, then you need to organize your work; lets talk about some steps to do that. </a:t>
            </a:r>
          </a:p>
        </p:txBody>
      </p:sp>
      <p:sp>
        <p:nvSpPr>
          <p:cNvPr id="4" name="Slide Number Placeholder 3">
            <a:extLst>
              <a:ext uri="{FF2B5EF4-FFF2-40B4-BE49-F238E27FC236}">
                <a16:creationId xmlns:a16="http://schemas.microsoft.com/office/drawing/2014/main" id="{35E081EF-CF6C-FA5A-6E41-151F87B60B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8005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use 23-24 with a panel; without a panel – use 25-30; (24 outlines 25-30)</a:t>
            </a:r>
          </a:p>
          <a:p>
            <a:endParaRPr lang="en-US" dirty="0"/>
          </a:p>
          <a:p>
            <a:r>
              <a:rPr lang="en-US" dirty="0"/>
              <a:t>How will you organize your work?</a:t>
            </a:r>
          </a:p>
          <a:p>
            <a:pPr marL="171450" indent="-171450">
              <a:buFont typeface="Arial" panose="020B0604020202020204" pitchFamily="34" charset="0"/>
              <a:buChar char="•"/>
            </a:pPr>
            <a:r>
              <a:rPr lang="en-US" dirty="0"/>
              <a:t>Assemble a planning team</a:t>
            </a:r>
          </a:p>
          <a:p>
            <a:pPr marL="628650" lvl="1" indent="-171450">
              <a:buFont typeface="Arial" panose="020B0604020202020204" pitchFamily="34" charset="0"/>
              <a:buChar char="•"/>
            </a:pPr>
            <a:r>
              <a:rPr lang="en-US" dirty="0"/>
              <a:t>Establish your purpose – gather information, develop the operational plan, eventually evolves to resolve policy and procedure issues once up and running</a:t>
            </a:r>
          </a:p>
          <a:p>
            <a:pPr marL="628650" lvl="1" indent="-171450">
              <a:buFont typeface="Arial" panose="020B0604020202020204" pitchFamily="34" charset="0"/>
              <a:buChar char="•"/>
            </a:pPr>
            <a:r>
              <a:rPr lang="en-US" dirty="0"/>
              <a:t>Identify your team members – child welfare, treatment, the courts – at minimum; you’ll hear from panelists on who was part of their planning teams and lessons learned</a:t>
            </a:r>
          </a:p>
          <a:p>
            <a:pPr marL="171450" indent="-171450">
              <a:buFont typeface="Arial" panose="020B0604020202020204" pitchFamily="34" charset="0"/>
              <a:buChar char="•"/>
            </a:pPr>
            <a:r>
              <a:rPr lang="en-US" dirty="0"/>
              <a:t>Conduct a kickoff meeting</a:t>
            </a:r>
          </a:p>
          <a:p>
            <a:pPr marL="628650" lvl="1" indent="-171450">
              <a:buFont typeface="Arial" panose="020B0604020202020204" pitchFamily="34" charset="0"/>
              <a:buChar char="•"/>
            </a:pPr>
            <a:r>
              <a:rPr lang="en-US" dirty="0"/>
              <a:t>Define roles and responsibilities – both traditional and non-traditional</a:t>
            </a:r>
          </a:p>
          <a:p>
            <a:pPr marL="628650" lvl="1" indent="-171450">
              <a:buFont typeface="Arial" panose="020B0604020202020204" pitchFamily="34" charset="0"/>
              <a:buChar char="•"/>
            </a:pPr>
            <a:r>
              <a:rPr lang="en-US" dirty="0"/>
              <a:t>Ensure an educational foundation and conduct systems cross-training</a:t>
            </a:r>
          </a:p>
          <a:p>
            <a:pPr marL="1085850" lvl="2" indent="-171450">
              <a:buFont typeface="Arial" panose="020B0604020202020204" pitchFamily="34" charset="0"/>
              <a:buChar char="•"/>
            </a:pPr>
            <a:r>
              <a:rPr lang="en-US" dirty="0"/>
              <a:t>Is everyone education on what SUD looks like? What about the foundational principles of a treatment court?</a:t>
            </a:r>
          </a:p>
          <a:p>
            <a:pPr marL="1085850" lvl="2" indent="-171450">
              <a:buFont typeface="Arial" panose="020B0604020202020204" pitchFamily="34" charset="0"/>
              <a:buChar char="•"/>
            </a:pPr>
            <a:r>
              <a:rPr lang="en-US" dirty="0"/>
              <a:t>ASFA timelines – give AB example of being treatment and not knowing about ASFA</a:t>
            </a:r>
          </a:p>
          <a:p>
            <a:pPr marL="171450" indent="-171450">
              <a:buFont typeface="Arial" panose="020B0604020202020204" pitchFamily="34" charset="0"/>
              <a:buChar char="•"/>
            </a:pPr>
            <a:r>
              <a:rPr lang="en-US" dirty="0"/>
              <a:t>Create a governance structure</a:t>
            </a:r>
          </a:p>
          <a:p>
            <a:pPr marL="628650" lvl="1" indent="-171450">
              <a:buFont typeface="Arial" panose="020B0604020202020204" pitchFamily="34" charset="0"/>
              <a:buChar char="•"/>
            </a:pPr>
            <a:r>
              <a:rPr lang="en-US" dirty="0"/>
              <a:t>This is the multi-system, multi-level structure that will support and sustain the FTC; Typically made up of 3 tiers – executive oversight, steering committee, operational team; how this looks in each community is unique, but the overall function and purpose is the same. We’ll hear from the panelists what this looks like and the lessons they learned through this process</a:t>
            </a:r>
          </a:p>
          <a:p>
            <a:pPr marL="171450" indent="-171450">
              <a:buFont typeface="Arial" panose="020B0604020202020204" pitchFamily="34" charset="0"/>
              <a:buChar char="•"/>
            </a:pPr>
            <a:r>
              <a:rPr lang="en-US" dirty="0"/>
              <a:t>Visit an FTC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This can be one of the most beneficial activities for a planning team to participate in. It helps to take some of these abstract ideas and put them into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Do this more than once if you can – Rock and Barron would be glad to host you, other Wisconsin FTCs, CFF hosts the PLC program;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Arial" panose="020B0604020202020204" pitchFamily="34" charset="0"/>
              </a:rPr>
              <a:t>As many team members observe as possible, debrief with the team you are observing to learn about the behind-the-scenes processes.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20</a:t>
            </a:fld>
            <a:endParaRPr lang="en-US"/>
          </a:p>
        </p:txBody>
      </p:sp>
    </p:spTree>
    <p:extLst>
      <p:ext uri="{BB962C8B-B14F-4D97-AF65-F5344CB8AC3E}">
        <p14:creationId xmlns:p14="http://schemas.microsoft.com/office/powerpoint/2010/main" val="72215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minute/each</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Name | Role | Organization/Treatment Court | How long FTC has been operational and how long have you been part of the team</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What is your “why” for doing this work?</a:t>
            </a: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2</a:t>
            </a:fld>
            <a:endParaRPr lang="en-US"/>
          </a:p>
        </p:txBody>
      </p:sp>
    </p:spTree>
    <p:extLst>
      <p:ext uri="{BB962C8B-B14F-4D97-AF65-F5344CB8AC3E}">
        <p14:creationId xmlns:p14="http://schemas.microsoft.com/office/powerpoint/2010/main" val="19614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bullet points </a:t>
            </a:r>
          </a:p>
        </p:txBody>
      </p:sp>
      <p:sp>
        <p:nvSpPr>
          <p:cNvPr id="4" name="Slide Number Placeholder 3"/>
          <p:cNvSpPr>
            <a:spLocks noGrp="1"/>
          </p:cNvSpPr>
          <p:nvPr>
            <p:ph type="sldNum" sz="quarter" idx="5"/>
          </p:nvPr>
        </p:nvSpPr>
        <p:spPr/>
        <p:txBody>
          <a:bodyPr/>
          <a:lstStyle/>
          <a:p>
            <a:fld id="{66EF23D2-CB19-4883-8BCB-4473C490F494}" type="slidenum">
              <a:rPr lang="en-US" smtClean="0"/>
              <a:t>22</a:t>
            </a:fld>
            <a:endParaRPr lang="en-US"/>
          </a:p>
        </p:txBody>
      </p:sp>
    </p:spTree>
    <p:extLst>
      <p:ext uri="{BB962C8B-B14F-4D97-AF65-F5344CB8AC3E}">
        <p14:creationId xmlns:p14="http://schemas.microsoft.com/office/powerpoint/2010/main" val="2312632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grays out after each point</a:t>
            </a:r>
          </a:p>
        </p:txBody>
      </p:sp>
      <p:sp>
        <p:nvSpPr>
          <p:cNvPr id="4" name="Slide Number Placeholder 3"/>
          <p:cNvSpPr>
            <a:spLocks noGrp="1"/>
          </p:cNvSpPr>
          <p:nvPr>
            <p:ph type="sldNum" sz="quarter" idx="5"/>
          </p:nvPr>
        </p:nvSpPr>
        <p:spPr/>
        <p:txBody>
          <a:bodyPr/>
          <a:lstStyle/>
          <a:p>
            <a:fld id="{66EF23D2-CB19-4883-8BCB-4473C490F494}" type="slidenum">
              <a:rPr lang="en-US" smtClean="0"/>
              <a:t>23</a:t>
            </a:fld>
            <a:endParaRPr lang="en-US"/>
          </a:p>
        </p:txBody>
      </p:sp>
    </p:spTree>
    <p:extLst>
      <p:ext uri="{BB962C8B-B14F-4D97-AF65-F5344CB8AC3E}">
        <p14:creationId xmlns:p14="http://schemas.microsoft.com/office/powerpoint/2010/main" val="702289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a:t>
            </a:r>
          </a:p>
        </p:txBody>
      </p:sp>
      <p:sp>
        <p:nvSpPr>
          <p:cNvPr id="4" name="Slide Number Placeholder 3"/>
          <p:cNvSpPr>
            <a:spLocks noGrp="1"/>
          </p:cNvSpPr>
          <p:nvPr>
            <p:ph type="sldNum" sz="quarter" idx="5"/>
          </p:nvPr>
        </p:nvSpPr>
        <p:spPr/>
        <p:txBody>
          <a:bodyPr/>
          <a:lstStyle/>
          <a:p>
            <a:fld id="{66EF23D2-CB19-4883-8BCB-4473C490F494}" type="slidenum">
              <a:rPr lang="en-US" smtClean="0"/>
              <a:t>24</a:t>
            </a:fld>
            <a:endParaRPr lang="en-US"/>
          </a:p>
        </p:txBody>
      </p:sp>
    </p:spTree>
    <p:extLst>
      <p:ext uri="{BB962C8B-B14F-4D97-AF65-F5344CB8AC3E}">
        <p14:creationId xmlns:p14="http://schemas.microsoft.com/office/powerpoint/2010/main" val="118070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46988">
              <a:defRPr/>
            </a:pPr>
            <a:r>
              <a:rPr lang="en-US"/>
              <a:t>Animated – starting with operational, steering, then oversight </a:t>
            </a:r>
          </a:p>
          <a:p>
            <a:pPr defTabSz="1046988">
              <a:defRPr/>
            </a:pPr>
            <a:endParaRPr lang="en-US"/>
          </a:p>
          <a:p>
            <a:pPr defTabSz="1046988">
              <a:defRPr/>
            </a:pPr>
            <a:r>
              <a:rPr lang="en-US"/>
              <a:t>If you have ever worked with our FTC TTA team, you have heard us urge you to develop a strong, three-tiered collaborative governance structure.  We simply can’t emphasize enough the </a:t>
            </a:r>
            <a:r>
              <a:rPr lang="en-US" u="sng"/>
              <a:t>critical importance</a:t>
            </a:r>
            <a:r>
              <a:rPr lang="en-US" u="none"/>
              <a:t> of this structure to ensure the sustainability of your FTC.</a:t>
            </a:r>
            <a:r>
              <a:rPr lang="en-US"/>
              <a:t>  </a:t>
            </a:r>
            <a:endParaRPr lang="en-US">
              <a:ea typeface="Calibri"/>
              <a:cs typeface="Calibri"/>
            </a:endParaRPr>
          </a:p>
          <a:p>
            <a:pPr defTabSz="1046988">
              <a:defRPr/>
            </a:pPr>
            <a:endParaRPr lang="en-US"/>
          </a:p>
          <a:p>
            <a:pPr defTabSz="1046988">
              <a:defRPr/>
            </a:pPr>
            <a:r>
              <a:rPr lang="en-US" baseline="0"/>
              <a:t>Each level involved different people for different purposes and we will talk about each one.</a:t>
            </a:r>
            <a:r>
              <a:rPr lang="en-US"/>
              <a:t>  </a:t>
            </a:r>
          </a:p>
          <a:p>
            <a:pPr defTabSz="1046988">
              <a:defRPr/>
            </a:pPr>
            <a:endParaRPr lang="en-US">
              <a:ea typeface="Calibri" panose="020F0502020204030204"/>
              <a:cs typeface="Calibri" panose="020F0502020204030204"/>
            </a:endParaRPr>
          </a:p>
          <a:p>
            <a:pPr defTabSz="1046988">
              <a:defRPr/>
            </a:pPr>
            <a:r>
              <a:rPr lang="en-US" sz="3400">
                <a:solidFill>
                  <a:schemeClr val="tx2"/>
                </a:solidFill>
                <a:latin typeface="Cambria"/>
                <a:ea typeface="Cambria"/>
              </a:rPr>
              <a:t>Has a collaborative structure composed of stakeholders from across systems been developed?</a:t>
            </a:r>
          </a:p>
          <a:p>
            <a:pPr marL="713105" lvl="1" indent="-237490">
              <a:lnSpc>
                <a:spcPct val="90000"/>
              </a:lnSpc>
              <a:spcBef>
                <a:spcPts val="520"/>
              </a:spcBef>
              <a:buFont typeface="Arial" panose="020B0604020202020204" pitchFamily="34" charset="0"/>
              <a:buChar char="•"/>
              <a:tabLst>
                <a:tab pos="3040757" algn="l"/>
              </a:tabLst>
            </a:pPr>
            <a:r>
              <a:rPr lang="en-US" sz="3400">
                <a:solidFill>
                  <a:schemeClr val="tx2"/>
                </a:solidFill>
                <a:latin typeface="Cambria"/>
                <a:ea typeface="Cambria"/>
              </a:rPr>
              <a:t>Do core members agree on a shared mission? </a:t>
            </a:r>
            <a:endParaRPr lang="en-US" sz="3400">
              <a:solidFill>
                <a:schemeClr val="tx2"/>
              </a:solidFill>
              <a:latin typeface="Cambria" panose="02040503050406030204" pitchFamily="18" charset="0"/>
              <a:ea typeface="Cambria"/>
            </a:endParaRPr>
          </a:p>
          <a:p>
            <a:pPr marL="713105" lvl="1" indent="-237490">
              <a:lnSpc>
                <a:spcPct val="90000"/>
              </a:lnSpc>
              <a:spcBef>
                <a:spcPts val="520"/>
              </a:spcBef>
              <a:buFont typeface="Arial" panose="020B0604020202020204" pitchFamily="34" charset="0"/>
              <a:buChar char="•"/>
              <a:tabLst>
                <a:tab pos="3040757" algn="l"/>
              </a:tabLst>
            </a:pPr>
            <a:r>
              <a:rPr lang="en-US" sz="3400">
                <a:solidFill>
                  <a:schemeClr val="tx2"/>
                </a:solidFill>
                <a:latin typeface="Cambria"/>
                <a:ea typeface="Cambria"/>
              </a:rPr>
              <a:t>Have roles and responsibilities been identified?</a:t>
            </a:r>
          </a:p>
          <a:p>
            <a:pPr marL="475427" lvl="1" indent="0">
              <a:lnSpc>
                <a:spcPct val="90000"/>
              </a:lnSpc>
              <a:spcBef>
                <a:spcPts val="520"/>
              </a:spcBef>
              <a:buFont typeface="Arial" panose="020B0604020202020204" pitchFamily="34" charset="0"/>
              <a:buNone/>
              <a:tabLst>
                <a:tab pos="3040757" algn="l"/>
              </a:tabLst>
            </a:pPr>
            <a:endParaRPr lang="en-US" sz="3400">
              <a:solidFill>
                <a:schemeClr val="tx2"/>
              </a:solidFill>
              <a:latin typeface="Cambria" panose="02040503050406030204" pitchFamily="18" charset="0"/>
            </a:endParaRPr>
          </a:p>
          <a:p>
            <a:pPr marL="474980" lvl="1" indent="0">
              <a:lnSpc>
                <a:spcPct val="90000"/>
              </a:lnSpc>
              <a:spcBef>
                <a:spcPts val="520"/>
              </a:spcBef>
              <a:buFont typeface="Arial" panose="020B0604020202020204" pitchFamily="34" charset="0"/>
              <a:buNone/>
              <a:tabLst>
                <a:tab pos="3040757" algn="l"/>
              </a:tabLst>
            </a:pPr>
            <a:r>
              <a:rPr lang="en-US" sz="3400">
                <a:solidFill>
                  <a:schemeClr val="tx2"/>
                </a:solidFill>
                <a:latin typeface="Cambria"/>
                <a:ea typeface="Cambria"/>
              </a:rPr>
              <a:t>FTCs that don’t effectively use a multi-level governance structure</a:t>
            </a:r>
          </a:p>
          <a:p>
            <a:pPr marL="285750" indent="-285750">
              <a:buFont typeface="Arial" panose="020B0604020202020204" pitchFamily="34" charset="0"/>
              <a:buChar char="•"/>
            </a:pPr>
            <a:r>
              <a:rPr lang="en-US" sz="1200">
                <a:solidFill>
                  <a:schemeClr val="accent1">
                    <a:lumMod val="50000"/>
                  </a:schemeClr>
                </a:solidFill>
                <a:latin typeface="Tw Cen MT"/>
              </a:rPr>
              <a:t>Lack of clarity of roles and responsibilities</a:t>
            </a:r>
          </a:p>
          <a:p>
            <a:pPr marL="285750" indent="-285750">
              <a:buFont typeface="Arial" panose="020B0604020202020204" pitchFamily="34" charset="0"/>
              <a:buChar char="•"/>
            </a:pPr>
            <a:r>
              <a:rPr lang="en-US" sz="1200">
                <a:solidFill>
                  <a:schemeClr val="accent1">
                    <a:lumMod val="50000"/>
                  </a:schemeClr>
                </a:solidFill>
                <a:latin typeface="Tw Cen MT"/>
              </a:rPr>
              <a:t>Lack of understanding of function of different committees and how they interact</a:t>
            </a:r>
          </a:p>
          <a:p>
            <a:pPr marL="285750" indent="-285750">
              <a:buFont typeface="Arial" panose="020B0604020202020204" pitchFamily="34" charset="0"/>
              <a:buChar char="•"/>
            </a:pPr>
            <a:r>
              <a:rPr lang="en-US" sz="1200">
                <a:solidFill>
                  <a:schemeClr val="accent1">
                    <a:lumMod val="50000"/>
                  </a:schemeClr>
                </a:solidFill>
                <a:latin typeface="Tw Cen MT"/>
              </a:rPr>
              <a:t>Loss of momentum and commitment by members over time</a:t>
            </a:r>
          </a:p>
          <a:p>
            <a:pPr marL="285750" indent="-285750">
              <a:buFont typeface="Arial" panose="020B0604020202020204" pitchFamily="34" charset="0"/>
              <a:buChar char="•"/>
            </a:pPr>
            <a:r>
              <a:rPr lang="en-US" sz="1200">
                <a:solidFill>
                  <a:schemeClr val="accent1">
                    <a:lumMod val="50000"/>
                  </a:schemeClr>
                </a:solidFill>
                <a:latin typeface="Tw Cen MT"/>
              </a:rPr>
              <a:t>Missing partners or wrong levels of authority at the table</a:t>
            </a:r>
          </a:p>
          <a:p>
            <a:pPr marL="285750" indent="-285750">
              <a:buFont typeface="Arial" panose="020B0604020202020204" pitchFamily="34" charset="0"/>
              <a:buChar char="•"/>
            </a:pPr>
            <a:r>
              <a:rPr lang="en-US" sz="1200">
                <a:solidFill>
                  <a:schemeClr val="accent1">
                    <a:lumMod val="50000"/>
                  </a:schemeClr>
                </a:solidFill>
                <a:latin typeface="Tw Cen MT"/>
              </a:rPr>
              <a:t>Ineffective or inadequate information flow</a:t>
            </a:r>
          </a:p>
          <a:p>
            <a:endParaRPr lang="en-US"/>
          </a:p>
          <a:p>
            <a:r>
              <a:rPr lang="en-US">
                <a:ea typeface="Calibri"/>
                <a:cs typeface="Calibri"/>
              </a:rPr>
              <a:t>When you don't have 3-level governance structure – groups that remove barriers and approve practice/policy changes – you spend staffing time on these topics which reduces the time you have to staff cases and serve your families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45D30-E261-46DF-9212-193DCED03A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0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Decision 2: How will you organize your work?</a:t>
            </a:r>
          </a:p>
          <a:p>
            <a:pPr marL="171450" indent="-171450">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Arial" panose="020B0604020202020204" pitchFamily="34" charset="0"/>
              </a:rPr>
              <a:t>Rock Co (Elizabeth) Once you determined you needed an FTC, what next steps did you take? </a:t>
            </a:r>
          </a:p>
          <a:p>
            <a:pPr marL="171450" indent="-171450">
              <a:buFont typeface="Arial" panose="020B0604020202020204" pitchFamily="34" charset="0"/>
              <a:buChar char="•"/>
            </a:pPr>
            <a:endParaRPr lang="en-US" sz="1800" i="1" dirty="0">
              <a:effectLst/>
              <a:latin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800" i="0" dirty="0">
                <a:effectLst/>
                <a:latin typeface="Calibri" panose="020F0502020204030204" pitchFamily="34" charset="0"/>
                <a:cs typeface="Arial" panose="020B0604020202020204" pitchFamily="34" charset="0"/>
              </a:rPr>
              <a:t>Rock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Started using the Planning Guide</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Reached out to CFF for technical assistance, had 3-4 calls to help guide process</a:t>
            </a:r>
          </a:p>
          <a:p>
            <a:pPr marL="628650" marR="0" lvl="1" indent="-171450">
              <a:lnSpc>
                <a:spcPct val="107000"/>
              </a:lnSpc>
              <a:spcBef>
                <a:spcPts val="0"/>
              </a:spcBef>
              <a:spcAft>
                <a:spcPts val="0"/>
              </a:spcAft>
              <a:buFont typeface="Arial" panose="020B0604020202020204" pitchFamily="34" charset="0"/>
              <a:buChar char="•"/>
            </a:pPr>
            <a:r>
              <a:rPr lang="en-US" sz="1100" u="sng" dirty="0">
                <a:effectLst/>
                <a:latin typeface="Calibri" panose="020F0502020204030204" pitchFamily="34" charset="0"/>
                <a:ea typeface="Calibri" panose="020F0502020204030204" pitchFamily="34" charset="0"/>
                <a:cs typeface="Arial" panose="020B0604020202020204" pitchFamily="34" charset="0"/>
              </a:rPr>
              <a:t>Started planning without a grant</a:t>
            </a:r>
            <a:r>
              <a:rPr lang="en-US" sz="1100" dirty="0">
                <a:effectLst/>
                <a:latin typeface="Calibri" panose="020F0502020204030204" pitchFamily="34" charset="0"/>
                <a:ea typeface="Calibri" panose="020F0502020204030204" pitchFamily="34" charset="0"/>
                <a:cs typeface="Arial" panose="020B0604020202020204" pitchFamily="34" charset="0"/>
              </a:rPr>
              <a:t>; applied for DHS grant when ready to start serving families</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Strategies for Training:</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Initial training, but then team members changed – plan to address staff turnover</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Some team members visited another FTC and others did not</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Evolution of planning/FTC team over time</a:t>
            </a:r>
          </a:p>
          <a:p>
            <a:pPr marL="1085850" marR="0" lvl="2" indent="-171450">
              <a:lnSpc>
                <a:spcPct val="107000"/>
              </a:lnSpc>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cs typeface="Arial" panose="020B0604020202020204" pitchFamily="34" charset="0"/>
              </a:rPr>
              <a:t>Lesson learned:</a:t>
            </a:r>
            <a:r>
              <a:rPr lang="en-US" sz="1100" dirty="0">
                <a:effectLst/>
                <a:latin typeface="Calibri" panose="020F0502020204030204" pitchFamily="34" charset="0"/>
                <a:ea typeface="Calibri" panose="020F0502020204030204" pitchFamily="34" charset="0"/>
                <a:cs typeface="Arial" panose="020B0604020202020204" pitchFamily="34" charset="0"/>
              </a:rPr>
              <a:t>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Training cant be optional,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plan for ongoing training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Institutionalizing Onboarding training: </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treatment court model</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understand SUDs</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Roles and Responsibilities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What is each person’s role on the team – clear, explicit, and document it!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Dual role in the beginning, but may change over time</a:t>
            </a:r>
          </a:p>
          <a:p>
            <a:pPr marL="628650" marR="0" lvl="1"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 Infrastructure </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Knew to do this because of other treatment courts models; set up through administrative side </a:t>
            </a:r>
          </a:p>
          <a:p>
            <a:pPr marL="171450" lvl="0" indent="-171450">
              <a:buFont typeface="Arial" panose="020B0604020202020204" pitchFamily="34" charset="0"/>
              <a:buChar char="•"/>
            </a:pPr>
            <a:r>
              <a:rPr lang="en-US" i="0" dirty="0">
                <a:effectLst/>
                <a:latin typeface="Calibri" panose="020F0502020204030204" pitchFamily="34" charset="0"/>
                <a:cs typeface="Arial" panose="020B0604020202020204" pitchFamily="34" charset="0"/>
              </a:rPr>
              <a:t>Barron County:</a:t>
            </a:r>
          </a:p>
          <a:p>
            <a:pPr marL="628650" marR="0" lvl="1" indent="-171450">
              <a:lnSpc>
                <a:spcPct val="107000"/>
              </a:lnSpc>
              <a:spcBef>
                <a:spcPts val="0"/>
              </a:spcBef>
              <a:spcAft>
                <a:spcPts val="0"/>
              </a:spcAft>
              <a:buFont typeface="Arial" panose="020B0604020202020204" pitchFamily="34" charset="0"/>
              <a:buChar char="•"/>
            </a:pPr>
            <a:r>
              <a:rPr lang="en-US" sz="1100" u="sng" dirty="0">
                <a:effectLst/>
                <a:latin typeface="Calibri" panose="020F0502020204030204" pitchFamily="34" charset="0"/>
                <a:ea typeface="Calibri" panose="020F0502020204030204" pitchFamily="34" charset="0"/>
                <a:cs typeface="Arial" panose="020B0604020202020204" pitchFamily="34" charset="0"/>
              </a:rPr>
              <a:t>Pursued a grant for implementation</a:t>
            </a:r>
            <a:r>
              <a:rPr lang="en-US" sz="1100" dirty="0">
                <a:effectLst/>
                <a:latin typeface="Calibri" panose="020F0502020204030204" pitchFamily="34" charset="0"/>
                <a:ea typeface="Calibri" panose="020F0502020204030204" pitchFamily="34" charset="0"/>
                <a:cs typeface="Arial" panose="020B0604020202020204" pitchFamily="34" charset="0"/>
              </a:rPr>
              <a:t>, provided structure</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Received TA support from CFF</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Make sure partners understand and are ready to commit</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Lesson learned:</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Dynamics of Covid: Became child welfare heavy due to implementation during COVID – needed more multidisciplinary input at the beginning; working on this now;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Planning team:</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Judge, attorneys, CPS, treatment – minimum partners </a:t>
            </a:r>
          </a:p>
          <a:p>
            <a:pPr marL="1085850" marR="0" lvl="2" indent="-171450">
              <a:lnSpc>
                <a:spcPct val="107000"/>
              </a:lnSpc>
              <a:spcBef>
                <a:spcPts val="0"/>
              </a:spcBef>
              <a:spcAft>
                <a:spcPts val="0"/>
              </a:spcAft>
              <a:buFont typeface="Arial" panose="020B0604020202020204" pitchFamily="34" charset="0"/>
              <a:buChar char="•"/>
            </a:pPr>
            <a:r>
              <a:rPr lang="en-US" sz="1100" b="1" dirty="0">
                <a:effectLst/>
                <a:latin typeface="Calibri" panose="020F0502020204030204" pitchFamily="34" charset="0"/>
                <a:ea typeface="Calibri" panose="020F0502020204030204" pitchFamily="34" charset="0"/>
                <a:cs typeface="Arial" panose="020B0604020202020204" pitchFamily="34" charset="0"/>
              </a:rPr>
              <a:t>Lesson Learned</a:t>
            </a:r>
            <a:r>
              <a:rPr lang="en-US" sz="1100" dirty="0">
                <a:effectLst/>
                <a:latin typeface="Calibri" panose="020F0502020204030204" pitchFamily="34" charset="0"/>
                <a:ea typeface="Calibri" panose="020F0502020204030204" pitchFamily="34" charset="0"/>
                <a:cs typeface="Arial" panose="020B0604020202020204" pitchFamily="34" charset="0"/>
              </a:rPr>
              <a:t> – Consumer voice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Finance, IT (folks you don’t really think about)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Strategies for Training:</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Planning team players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operational team players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Evolution of planning/FTC time over time</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Roles and Responsbilities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Standard CPS worker vs FRC CPS worker roles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Trust within the team </a:t>
            </a:r>
          </a:p>
          <a:p>
            <a:pPr marL="628650" marR="0" lvl="1"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 Infrastructure </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Grant driven; got us into good habits </a:t>
            </a:r>
            <a:endParaRPr lang="en-US" sz="1100" i="0" dirty="0">
              <a:effectLst/>
              <a:latin typeface="Calibri" panose="020F0502020204030204" pitchFamily="34" charset="0"/>
              <a:ea typeface="Calibri" panose="020F0502020204030204" pitchFamily="34" charset="0"/>
              <a:cs typeface="Arial" panose="020B0604020202020204" pitchFamily="34" charset="0"/>
            </a:endParaRPr>
          </a:p>
          <a:p>
            <a:pPr marL="171450" lvl="0" indent="-171450">
              <a:buFont typeface="Arial" panose="020B0604020202020204" pitchFamily="34" charset="0"/>
              <a:buChar char="•"/>
            </a:pPr>
            <a:r>
              <a:rPr lang="en-US" sz="1100" i="0" dirty="0">
                <a:effectLst/>
                <a:latin typeface="Calibri" panose="020F0502020204030204" pitchFamily="34" charset="0"/>
                <a:ea typeface="Calibri" panose="020F0502020204030204" pitchFamily="34" charset="0"/>
                <a:cs typeface="Arial" panose="020B0604020202020204" pitchFamily="34" charset="0"/>
              </a:rPr>
              <a:t>Arielle</a:t>
            </a:r>
          </a:p>
          <a:p>
            <a:pPr marL="628650" lvl="1"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Highlighting these two courts, join Wisconsin CoP if interested in learning from others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6EF23D2-CB19-4883-8BCB-4473C490F494}" type="slidenum">
              <a:rPr lang="en-US" smtClean="0"/>
              <a:t>27</a:t>
            </a:fld>
            <a:endParaRPr lang="en-US"/>
          </a:p>
        </p:txBody>
      </p:sp>
    </p:spTree>
    <p:extLst>
      <p:ext uri="{BB962C8B-B14F-4D97-AF65-F5344CB8AC3E}">
        <p14:creationId xmlns:p14="http://schemas.microsoft.com/office/powerpoint/2010/main" val="3229431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3C2D-2AC7-03C7-4FCD-CEEC8FFDA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44108-628C-409C-ECCC-AD7B3AC1A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71E9-D244-87EC-E3D9-3BD724A301B4}"/>
              </a:ext>
            </a:extLst>
          </p:cNvPr>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a:pPr>
            <a:r>
              <a:rPr lang="en-US" sz="1100" kern="100">
                <a:effectLst/>
                <a:latin typeface="Aptos" panose="020B0004020202020204" pitchFamily="34" charset="0"/>
                <a:ea typeface="Aptos" panose="020B0004020202020204" pitchFamily="34" charset="0"/>
                <a:cs typeface="Arial" panose="020B0604020202020204" pitchFamily="34" charset="0"/>
              </a:rPr>
              <a:t>Roadmap: </a:t>
            </a:r>
          </a:p>
          <a:p>
            <a:pPr marL="685800" marR="0" lvl="1" indent="-228600">
              <a:lnSpc>
                <a:spcPct val="107000"/>
              </a:lnSpc>
              <a:spcBef>
                <a:spcPts val="0"/>
              </a:spcBef>
              <a:spcAft>
                <a:spcPts val="80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Arial" panose="020B0604020202020204" pitchFamily="34" charset="0"/>
              </a:rPr>
              <a:t>So once you’ve established you need an FTC and garnered support, then you need to organize your work; lets talk about some steps to do that. </a:t>
            </a:r>
          </a:p>
        </p:txBody>
      </p:sp>
      <p:sp>
        <p:nvSpPr>
          <p:cNvPr id="4" name="Slide Number Placeholder 3">
            <a:extLst>
              <a:ext uri="{FF2B5EF4-FFF2-40B4-BE49-F238E27FC236}">
                <a16:creationId xmlns:a16="http://schemas.microsoft.com/office/drawing/2014/main" id="{87897CA4-2106-5FD8-6063-F6FF7B81D9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9632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direction will you go?</a:t>
            </a:r>
          </a:p>
          <a:p>
            <a:pPr marL="171450" indent="-171450">
              <a:buFont typeface="Arial" panose="020B0604020202020204" pitchFamily="34" charset="0"/>
              <a:buChar char="•"/>
            </a:pPr>
            <a:r>
              <a:rPr lang="en-US" dirty="0"/>
              <a:t>Set a planning timeline</a:t>
            </a:r>
          </a:p>
          <a:p>
            <a:pPr marL="628650" lvl="1" indent="-171450">
              <a:buFont typeface="Arial" panose="020B0604020202020204" pitchFamily="34" charset="0"/>
              <a:buChar char="•"/>
            </a:pPr>
            <a:r>
              <a:rPr lang="en-US" dirty="0"/>
              <a:t>Realistically this can take 1-2 years;</a:t>
            </a:r>
          </a:p>
          <a:p>
            <a:pPr marL="628650" lvl="1" indent="-171450">
              <a:buFont typeface="Arial" panose="020B0604020202020204" pitchFamily="34" charset="0"/>
              <a:buChar char="•"/>
            </a:pPr>
            <a:r>
              <a:rPr lang="en-US" dirty="0"/>
              <a:t>Don’t let perfection be the enemy progress – but make sure you have your bearings, and the team is on the same page before you start serving families</a:t>
            </a:r>
          </a:p>
          <a:p>
            <a:pPr marL="628650" lvl="1" indent="-171450">
              <a:buFont typeface="Arial" panose="020B0604020202020204" pitchFamily="34" charset="0"/>
              <a:buChar char="•"/>
            </a:pPr>
            <a:r>
              <a:rPr lang="en-US" dirty="0"/>
              <a:t>Identify who will do what by when – key tasks that will serve as milestones</a:t>
            </a:r>
          </a:p>
          <a:p>
            <a:pPr marL="628650" lvl="1" indent="-171450">
              <a:buFont typeface="Arial" panose="020B0604020202020204" pitchFamily="34" charset="0"/>
              <a:buChar char="•"/>
            </a:pPr>
            <a:r>
              <a:rPr lang="en-US" dirty="0"/>
              <a:t>Meeting frequency – what is realistic for your group?</a:t>
            </a:r>
          </a:p>
          <a:p>
            <a:pPr marL="171450" indent="-171450">
              <a:buFont typeface="Arial" panose="020B0604020202020204" pitchFamily="34" charset="0"/>
              <a:buChar char="•"/>
            </a:pPr>
            <a:r>
              <a:rPr lang="en-US" dirty="0"/>
              <a:t>Determine vision, mission, goals, and objectives</a:t>
            </a:r>
          </a:p>
          <a:p>
            <a:pPr marL="628650" lvl="1" indent="-171450">
              <a:buFont typeface="Arial" panose="020B0604020202020204" pitchFamily="34" charset="0"/>
              <a:buChar char="•"/>
            </a:pPr>
            <a:r>
              <a:rPr lang="en-US" dirty="0"/>
              <a:t>Critical step in the process – help to build a strong foundation</a:t>
            </a:r>
          </a:p>
          <a:p>
            <a:pPr marL="628650" lvl="1" indent="-171450">
              <a:buFont typeface="Arial" panose="020B0604020202020204" pitchFamily="34" charset="0"/>
              <a:buChar char="•"/>
            </a:pPr>
            <a:r>
              <a:rPr lang="en-US" dirty="0"/>
              <a:t>Every discipline should be represented to bring in the different perspectives regarding core values, beliefs, and operating principles</a:t>
            </a:r>
          </a:p>
          <a:p>
            <a:pPr marL="628650" lvl="1"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Arial" panose="020B0604020202020204" pitchFamily="34" charset="0"/>
              </a:rPr>
              <a:t>Although all these fields share the vision of permanency, safety for children, and healthy, functioning families, their key differences have the potential to create misunderstandings, engender mistrust, and undermine cooperation.</a:t>
            </a:r>
          </a:p>
          <a:p>
            <a:pPr marL="628650" lvl="1" indent="-171450">
              <a:buFont typeface="Arial" panose="020B0604020202020204" pitchFamily="34" charset="0"/>
              <a:buChar char="•"/>
            </a:pPr>
            <a:r>
              <a:rPr lang="en-US" sz="1800" dirty="0">
                <a:effectLst/>
                <a:latin typeface="Aptos" panose="020B0004020202020204" pitchFamily="34" charset="0"/>
                <a:cs typeface="Arial" panose="020B0604020202020204" pitchFamily="34" charset="0"/>
              </a:rPr>
              <a:t>Do not delegate this to one person or even a few people – do not copy/paste from another treatment court</a:t>
            </a:r>
          </a:p>
          <a:p>
            <a:pPr marL="628650" lvl="1" indent="-171450">
              <a:buFont typeface="Arial" panose="020B0604020202020204" pitchFamily="34" charset="0"/>
              <a:buChar char="•"/>
            </a:pPr>
            <a:r>
              <a:rPr lang="en-US" sz="1800" dirty="0">
                <a:effectLst/>
                <a:latin typeface="Aptos" panose="020B0004020202020204" pitchFamily="34" charset="0"/>
                <a:cs typeface="Arial" panose="020B0604020202020204" pitchFamily="34" charset="0"/>
              </a:rPr>
              <a:t>You can do this – we can help!</a:t>
            </a:r>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30</a:t>
            </a:fld>
            <a:endParaRPr lang="en-US"/>
          </a:p>
        </p:txBody>
      </p:sp>
    </p:spTree>
    <p:extLst>
      <p:ext uri="{BB962C8B-B14F-4D97-AF65-F5344CB8AC3E}">
        <p14:creationId xmlns:p14="http://schemas.microsoft.com/office/powerpoint/2010/main" val="4058615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32</a:t>
            </a:fld>
            <a:endParaRPr lang="en-US"/>
          </a:p>
        </p:txBody>
      </p:sp>
    </p:spTree>
    <p:extLst>
      <p:ext uri="{BB962C8B-B14F-4D97-AF65-F5344CB8AC3E}">
        <p14:creationId xmlns:p14="http://schemas.microsoft.com/office/powerpoint/2010/main" val="3217842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Decision 3: What direction will you go?</a:t>
            </a:r>
          </a:p>
          <a:p>
            <a:pPr marL="171450" indent="-171450">
              <a:buFont typeface="Arial" panose="020B0604020202020204" pitchFamily="34" charset="0"/>
              <a:buChar char="•"/>
            </a:pPr>
            <a:r>
              <a:rPr lang="en-US" sz="1800" i="1" dirty="0">
                <a:effectLst/>
                <a:latin typeface="Calibri" panose="020F0502020204030204" pitchFamily="34" charset="0"/>
                <a:ea typeface="Calibri" panose="020F0502020204030204" pitchFamily="34" charset="0"/>
                <a:cs typeface="Arial" panose="020B0604020202020204" pitchFamily="34" charset="0"/>
              </a:rPr>
              <a:t>Barron County, Tell us about your planning timeline and how you set your direction for your FTC </a:t>
            </a:r>
          </a:p>
          <a:p>
            <a:pPr marL="171450" indent="-171450">
              <a:buFont typeface="Arial" panose="020B0604020202020204" pitchFamily="34" charset="0"/>
              <a:buChar char="•"/>
            </a:pPr>
            <a:endParaRPr lang="en-US" sz="1800" i="1" dirty="0">
              <a:effectLst/>
              <a:latin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sz="1800" i="0" dirty="0">
                <a:effectLst/>
                <a:latin typeface="Calibri" panose="020F0502020204030204" pitchFamily="34" charset="0"/>
                <a:cs typeface="Arial" panose="020B0604020202020204" pitchFamily="34" charset="0"/>
              </a:rPr>
              <a:t>Barron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Planning timeline: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Spreadsheet/Matrix – with tasks to be completed – assigned staff/team members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Driven by the grant</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Somewhat siloed due to timing/covid; delegated as we could</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Prompted Annual meetings to continue the work/improvements; everyone attends; </a:t>
            </a:r>
          </a:p>
          <a:p>
            <a:pPr marL="628650" marR="0" lvl="1"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Vision/Mission:</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Initial vision/mission – process for updating/rewriting</a:t>
            </a:r>
          </a:p>
          <a:p>
            <a:pPr marL="171450" lvl="0" indent="-171450">
              <a:buFont typeface="Arial" panose="020B0604020202020204" pitchFamily="34" charset="0"/>
              <a:buChar char="•"/>
            </a:pPr>
            <a:r>
              <a:rPr lang="en-US" i="0" dirty="0">
                <a:effectLst/>
                <a:latin typeface="Calibri" panose="020F0502020204030204" pitchFamily="34" charset="0"/>
                <a:cs typeface="Arial" panose="020B0604020202020204" pitchFamily="34" charset="0"/>
              </a:rPr>
              <a:t>Rock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Planning timeline: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Self-motivated; did our own research; had a worker with prior FTC experience in Milwaukee; access to CFF materials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Got materials from other FTCs, visited/observed other FTCs – both in WI and outside of WI</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Planning process – 2 years; got more into it meetings got more frequent; got more structured with the planning guide;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Looking at what other successful treatment courts have done</a:t>
            </a:r>
          </a:p>
          <a:p>
            <a:pPr marL="628650" marR="0" lvl="1"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Vision/Mission:</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Evolved and morphed over time; </a:t>
            </a:r>
          </a:p>
          <a:p>
            <a:pPr marL="171450" lvl="0" indent="-171450">
              <a:buFont typeface="Arial" panose="020B0604020202020204" pitchFamily="34" charset="0"/>
              <a:buChar char="•"/>
            </a:pPr>
            <a:r>
              <a:rPr lang="en-US" i="0" dirty="0">
                <a:effectLst/>
                <a:latin typeface="Calibri" panose="020F0502020204030204" pitchFamily="34" charset="0"/>
                <a:cs typeface="Arial" panose="020B0604020202020204" pitchFamily="34" charset="0"/>
              </a:rPr>
              <a:t>Arielle:</a:t>
            </a:r>
          </a:p>
          <a:p>
            <a:pPr marL="742950" marR="0" lvl="1"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OJJDP Solicitation</a:t>
            </a:r>
          </a:p>
          <a:p>
            <a:pPr marL="742950" marR="0" lvl="1"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No wrong door approach – grant funded vs not </a:t>
            </a:r>
          </a:p>
          <a:p>
            <a:pPr marL="742950" marR="0" lvl="1"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PLC program</a:t>
            </a:r>
          </a:p>
          <a:p>
            <a:pPr marL="742950" lvl="1"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Willingness to share materials </a:t>
            </a:r>
            <a:endParaRPr lang="en-US" i="0" dirty="0"/>
          </a:p>
        </p:txBody>
      </p:sp>
      <p:sp>
        <p:nvSpPr>
          <p:cNvPr id="4" name="Slide Number Placeholder 3"/>
          <p:cNvSpPr>
            <a:spLocks noGrp="1"/>
          </p:cNvSpPr>
          <p:nvPr>
            <p:ph type="sldNum" sz="quarter" idx="5"/>
          </p:nvPr>
        </p:nvSpPr>
        <p:spPr/>
        <p:txBody>
          <a:bodyPr/>
          <a:lstStyle/>
          <a:p>
            <a:fld id="{66EF23D2-CB19-4883-8BCB-4473C490F494}" type="slidenum">
              <a:rPr lang="en-US" smtClean="0"/>
              <a:t>33</a:t>
            </a:fld>
            <a:endParaRPr lang="en-US"/>
          </a:p>
        </p:txBody>
      </p:sp>
    </p:spTree>
    <p:extLst>
      <p:ext uri="{BB962C8B-B14F-4D97-AF65-F5344CB8AC3E}">
        <p14:creationId xmlns:p14="http://schemas.microsoft.com/office/powerpoint/2010/main" val="1296019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3C2D-2AC7-03C7-4FCD-CEEC8FFDA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44108-628C-409C-ECCC-AD7B3AC1A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71E9-D244-87EC-E3D9-3BD724A301B4}"/>
              </a:ext>
            </a:extLst>
          </p:cNvPr>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100" kern="100" dirty="0">
                <a:effectLst/>
                <a:latin typeface="Aptos" panose="020B0004020202020204" pitchFamily="34" charset="0"/>
                <a:ea typeface="Aptos" panose="020B0004020202020204" pitchFamily="34" charset="0"/>
                <a:cs typeface="Arial" panose="020B0604020202020204" pitchFamily="34" charset="0"/>
              </a:rPr>
              <a:t>So now that we’ve set the planning timeline, and determined our vision, mission, goals and objectives, its time to think about how we will set the course for families</a:t>
            </a:r>
          </a:p>
          <a:p>
            <a:pPr marL="0" marR="0" lvl="0" indent="0">
              <a:lnSpc>
                <a:spcPct val="107000"/>
              </a:lnSpc>
              <a:spcBef>
                <a:spcPts val="0"/>
              </a:spcBef>
              <a:spcAft>
                <a:spcPts val="0"/>
              </a:spcAft>
              <a:buFont typeface="+mj-lt"/>
              <a:buNone/>
            </a:pPr>
            <a:endParaRPr lang="en-US" sz="11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nSpc>
                <a:spcPct val="107000"/>
              </a:lnSpc>
              <a:spcBef>
                <a:spcPts val="0"/>
              </a:spcBef>
              <a:spcAft>
                <a:spcPts val="0"/>
              </a:spcAft>
              <a:buFont typeface="+mj-lt"/>
              <a:buNone/>
            </a:pPr>
            <a:r>
              <a:rPr lang="en-US" sz="1100" kern="100" dirty="0">
                <a:effectLst/>
                <a:latin typeface="Aptos" panose="020B0004020202020204" pitchFamily="34" charset="0"/>
                <a:ea typeface="Aptos" panose="020B0004020202020204" pitchFamily="34" charset="0"/>
                <a:cs typeface="Arial" panose="020B0604020202020204" pitchFamily="34" charset="0"/>
              </a:rPr>
              <a:t>This is one of our lengthier sections of the presentations; we cannot cover everything, so feel free to submit questions via the </a:t>
            </a:r>
            <a:r>
              <a:rPr lang="en-US" sz="1100" kern="100" dirty="0" err="1">
                <a:effectLst/>
                <a:latin typeface="Aptos" panose="020B0004020202020204" pitchFamily="34" charset="0"/>
                <a:ea typeface="Aptos" panose="020B0004020202020204" pitchFamily="34" charset="0"/>
                <a:cs typeface="Arial" panose="020B0604020202020204" pitchFamily="34" charset="0"/>
              </a:rPr>
              <a:t>menti</a:t>
            </a:r>
            <a:r>
              <a:rPr lang="en-US" sz="1100" kern="100" dirty="0">
                <a:effectLst/>
                <a:latin typeface="Aptos" panose="020B0004020202020204" pitchFamily="34" charset="0"/>
                <a:ea typeface="Aptos" panose="020B0004020202020204" pitchFamily="34" charset="0"/>
                <a:cs typeface="Arial" panose="020B0604020202020204" pitchFamily="34" charset="0"/>
              </a:rPr>
              <a:t> or and/or we can follow up after the presentation </a:t>
            </a:r>
          </a:p>
        </p:txBody>
      </p:sp>
      <p:sp>
        <p:nvSpPr>
          <p:cNvPr id="4" name="Slide Number Placeholder 3">
            <a:extLst>
              <a:ext uri="{FF2B5EF4-FFF2-40B4-BE49-F238E27FC236}">
                <a16:creationId xmlns:a16="http://schemas.microsoft.com/office/drawing/2014/main" id="{87897CA4-2106-5FD8-6063-F6FF7B81D9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617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JJ for funding FTC and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B16D93-932A-4665-8FD7-3E69C9B8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983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you set the course for families?</a:t>
            </a:r>
          </a:p>
          <a:p>
            <a:pPr marL="171450" indent="-171450">
              <a:buFont typeface="Arial" panose="020B0604020202020204" pitchFamily="34" charset="0"/>
              <a:buChar char="•"/>
            </a:pPr>
            <a:r>
              <a:rPr lang="en-US" dirty="0"/>
              <a:t>Select a structural design</a:t>
            </a:r>
          </a:p>
          <a:p>
            <a:pPr marL="628650" lvl="1" indent="-171450">
              <a:buFont typeface="Arial" panose="020B0604020202020204" pitchFamily="34" charset="0"/>
              <a:buChar char="•"/>
            </a:pPr>
            <a:r>
              <a:rPr lang="en-US" dirty="0"/>
              <a:t>Integrated, Parallel, Hybrid?</a:t>
            </a:r>
          </a:p>
          <a:p>
            <a:pPr marL="171450" indent="-171450">
              <a:buFont typeface="Arial" panose="020B0604020202020204" pitchFamily="34" charset="0"/>
              <a:buChar char="•"/>
            </a:pPr>
            <a:r>
              <a:rPr lang="en-US" dirty="0"/>
              <a:t>Develop key processes</a:t>
            </a:r>
          </a:p>
          <a:p>
            <a:pPr marL="628650" lvl="1" indent="-171450">
              <a:buFont typeface="Arial" panose="020B0604020202020204" pitchFamily="34" charset="0"/>
              <a:buChar char="•"/>
            </a:pPr>
            <a:r>
              <a:rPr lang="en-US" dirty="0"/>
              <a:t>Identification</a:t>
            </a:r>
          </a:p>
          <a:p>
            <a:pPr marL="1085850" lvl="2" indent="-171450">
              <a:buFont typeface="Arial" panose="020B0604020202020204" pitchFamily="34" charset="0"/>
              <a:buChar char="•"/>
            </a:pPr>
            <a:r>
              <a:rPr lang="en-US" dirty="0"/>
              <a:t>Target population, eligibility and exclusionary criteria</a:t>
            </a:r>
          </a:p>
          <a:p>
            <a:pPr marL="1085850" lvl="2" indent="-171450">
              <a:buFont typeface="Arial" panose="020B0604020202020204" pitchFamily="34" charset="0"/>
              <a:buChar char="•"/>
            </a:pPr>
            <a:r>
              <a:rPr lang="en-US" dirty="0"/>
              <a:t>Entry, intake, orientation </a:t>
            </a:r>
          </a:p>
          <a:p>
            <a:pPr marL="628650" lvl="1" indent="-171450">
              <a:buFont typeface="Arial" panose="020B0604020202020204" pitchFamily="34" charset="0"/>
              <a:buChar char="•"/>
            </a:pPr>
            <a:r>
              <a:rPr lang="en-US" dirty="0"/>
              <a:t>Access to treatment</a:t>
            </a:r>
          </a:p>
          <a:p>
            <a:pPr marL="1085850" lvl="2" indent="-171450">
              <a:buFont typeface="Arial" panose="020B0604020202020204" pitchFamily="34" charset="0"/>
              <a:buChar char="•"/>
            </a:pPr>
            <a:r>
              <a:rPr lang="en-US" dirty="0"/>
              <a:t>Referral, screening and assessment</a:t>
            </a:r>
          </a:p>
          <a:p>
            <a:pPr marL="628650" lvl="1" indent="-171450">
              <a:buFont typeface="Arial" panose="020B0604020202020204" pitchFamily="34" charset="0"/>
              <a:buChar char="•"/>
            </a:pPr>
            <a:r>
              <a:rPr lang="en-US" dirty="0"/>
              <a:t>Recovery support</a:t>
            </a:r>
          </a:p>
          <a:p>
            <a:pPr marL="1085850" lvl="2" indent="-171450">
              <a:buFont typeface="Arial" panose="020B0604020202020204" pitchFamily="34" charset="0"/>
              <a:buChar char="•"/>
            </a:pPr>
            <a:r>
              <a:rPr lang="en-US" dirty="0"/>
              <a:t>Peer support specialists (parents supporting parents, peer mentors, etc.)</a:t>
            </a:r>
          </a:p>
          <a:p>
            <a:pPr marL="1085850" lvl="2" indent="-171450">
              <a:buFont typeface="Arial" panose="020B0604020202020204" pitchFamily="34" charset="0"/>
              <a:buChar char="•"/>
            </a:pPr>
            <a:r>
              <a:rPr lang="en-US" dirty="0"/>
              <a:t>Recovery community</a:t>
            </a:r>
          </a:p>
          <a:p>
            <a:pPr marL="171450" indent="-171450">
              <a:buFont typeface="Arial" panose="020B0604020202020204" pitchFamily="34" charset="0"/>
              <a:buChar char="•"/>
            </a:pPr>
            <a:r>
              <a:rPr lang="en-US" dirty="0"/>
              <a:t>Outline participant expectations</a:t>
            </a:r>
          </a:p>
          <a:p>
            <a:pPr marL="628650" lvl="1" indent="-171450">
              <a:buFont typeface="Arial" panose="020B0604020202020204" pitchFamily="34" charset="0"/>
              <a:buChar char="•"/>
            </a:pPr>
            <a:r>
              <a:rPr lang="en-US" dirty="0"/>
              <a:t>Phases/Milestones</a:t>
            </a:r>
          </a:p>
          <a:p>
            <a:pPr marL="628650" lvl="1" indent="-171450">
              <a:buFont typeface="Arial" panose="020B0604020202020204" pitchFamily="34" charset="0"/>
              <a:buChar char="•"/>
            </a:pPr>
            <a:r>
              <a:rPr lang="en-US" dirty="0"/>
              <a:t>Parenting responsibilities</a:t>
            </a:r>
          </a:p>
          <a:p>
            <a:pPr marL="628650" lvl="1" indent="-171450">
              <a:buFont typeface="Arial" panose="020B0604020202020204" pitchFamily="34" charset="0"/>
              <a:buChar char="•"/>
            </a:pPr>
            <a:r>
              <a:rPr lang="en-US" dirty="0"/>
              <a:t>Responding to behavior</a:t>
            </a:r>
          </a:p>
          <a:p>
            <a:pPr marL="628650" lvl="1" indent="-171450">
              <a:buFont typeface="Arial" panose="020B0604020202020204" pitchFamily="34" charset="0"/>
              <a:buChar char="•"/>
            </a:pPr>
            <a:r>
              <a:rPr lang="en-US" dirty="0"/>
              <a:t>Drug testing</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4012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How will you set the course for families?</a:t>
            </a:r>
          </a:p>
          <a:p>
            <a:pPr marL="171450" indent="-171450">
              <a:buFont typeface="Arial" panose="020B0604020202020204" pitchFamily="34" charset="0"/>
              <a:buChar char="•"/>
            </a:pPr>
            <a:r>
              <a:rPr lang="en-US" dirty="0"/>
              <a:t>Define program exit</a:t>
            </a:r>
          </a:p>
          <a:p>
            <a:pPr marL="628650" lvl="1" indent="-171450">
              <a:buFont typeface="Arial" panose="020B0604020202020204" pitchFamily="34" charset="0"/>
              <a:buChar char="•"/>
            </a:pPr>
            <a:r>
              <a:rPr lang="en-US" dirty="0"/>
              <a:t>Graduation</a:t>
            </a:r>
          </a:p>
          <a:p>
            <a:pPr marL="628650" lvl="1" indent="-171450">
              <a:buFont typeface="Arial" panose="020B0604020202020204" pitchFamily="34" charset="0"/>
              <a:buChar char="•"/>
            </a:pPr>
            <a:r>
              <a:rPr lang="en-US" dirty="0"/>
              <a:t>Successful discharge</a:t>
            </a:r>
          </a:p>
          <a:p>
            <a:pPr marL="628650" lvl="1" indent="-171450">
              <a:buFont typeface="Arial" panose="020B0604020202020204" pitchFamily="34" charset="0"/>
              <a:buChar char="•"/>
            </a:pPr>
            <a:r>
              <a:rPr lang="en-US" dirty="0"/>
              <a:t>Neutral/administrative discharge</a:t>
            </a:r>
          </a:p>
          <a:p>
            <a:pPr marL="628650" lvl="1" indent="-171450">
              <a:buFont typeface="Arial" panose="020B0604020202020204" pitchFamily="34" charset="0"/>
              <a:buChar char="•"/>
            </a:pPr>
            <a:r>
              <a:rPr lang="en-US" dirty="0"/>
              <a:t>Unsuccessful discharge/termination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sz="1800" kern="100" dirty="0">
                <a:effectLst/>
                <a:latin typeface="Aptos" panose="020B0004020202020204" pitchFamily="34" charset="0"/>
                <a:ea typeface="Aptos" panose="020B0004020202020204" pitchFamily="34" charset="0"/>
                <a:cs typeface="Arial" panose="020B0604020202020204" pitchFamily="34" charset="0"/>
              </a:rPr>
              <a:t>Team should be in agreement with these definitions, and they should be developed collaboratively. We can provide examples. Termination should be used sparingly.</a:t>
            </a:r>
            <a:endParaRPr lang="en-US" dirty="0"/>
          </a:p>
          <a:p>
            <a:pPr marL="171450" indent="-171450">
              <a:buFont typeface="Arial" panose="020B0604020202020204" pitchFamily="34" charset="0"/>
              <a:buChar char="•"/>
            </a:pPr>
            <a:r>
              <a:rPr lang="en-US" dirty="0"/>
              <a:t>Provide comprehensive case coordination and services for families</a:t>
            </a:r>
          </a:p>
          <a:p>
            <a:pPr marL="628650" lvl="1" indent="-171450">
              <a:buFont typeface="Arial" panose="020B0604020202020204" pitchFamily="34" charset="0"/>
              <a:buChar char="•"/>
            </a:pPr>
            <a:r>
              <a:rPr lang="en-US" dirty="0"/>
              <a:t>Case plan/case management</a:t>
            </a:r>
          </a:p>
          <a:p>
            <a:pPr marL="1085850" lvl="2" indent="-171450">
              <a:buFont typeface="Arial" panose="020B0604020202020204" pitchFamily="34" charset="0"/>
              <a:buChar char="•"/>
            </a:pPr>
            <a:r>
              <a:rPr lang="en-US" dirty="0"/>
              <a:t>Family group conferences or family team meetings</a:t>
            </a:r>
          </a:p>
          <a:p>
            <a:pPr marL="628650" lvl="1" indent="-171450">
              <a:buFont typeface="Arial" panose="020B0604020202020204" pitchFamily="34" charset="0"/>
              <a:buChar char="•"/>
            </a:pPr>
            <a:r>
              <a:rPr lang="en-US" dirty="0"/>
              <a:t>Treatment, recovery, and aftercare</a:t>
            </a:r>
          </a:p>
          <a:p>
            <a:pPr marL="1085850" lvl="2" indent="-171450">
              <a:buFont typeface="Arial" panose="020B0604020202020204" pitchFamily="34" charset="0"/>
              <a:buChar char="•"/>
            </a:pPr>
            <a:r>
              <a:rPr lang="en-US" dirty="0"/>
              <a:t>Rx Med/MAT policy</a:t>
            </a:r>
          </a:p>
          <a:p>
            <a:pPr marL="1085850" lvl="2" indent="-171450">
              <a:buFont typeface="Arial" panose="020B0604020202020204" pitchFamily="34" charset="0"/>
              <a:buChar char="•"/>
            </a:pPr>
            <a:r>
              <a:rPr lang="en-US" dirty="0"/>
              <a:t>SUD continuum of services</a:t>
            </a:r>
          </a:p>
          <a:p>
            <a:pPr marL="1085850" lvl="2" indent="-171450">
              <a:buFont typeface="Arial" panose="020B0604020202020204" pitchFamily="34" charset="0"/>
              <a:buChar char="•"/>
            </a:pPr>
            <a:r>
              <a:rPr lang="en-US" dirty="0"/>
              <a:t>Peer support</a:t>
            </a:r>
          </a:p>
          <a:p>
            <a:pPr marL="1085850" lvl="2" indent="-171450">
              <a:buFont typeface="Arial" panose="020B0604020202020204" pitchFamily="34" charset="0"/>
              <a:buChar char="•"/>
            </a:pPr>
            <a:r>
              <a:rPr lang="en-US" dirty="0"/>
              <a:t>Mental health</a:t>
            </a:r>
          </a:p>
          <a:p>
            <a:pPr marL="1085850" lvl="2" indent="-171450">
              <a:buFont typeface="Arial" panose="020B0604020202020204" pitchFamily="34" charset="0"/>
              <a:buChar char="•"/>
            </a:pPr>
            <a:r>
              <a:rPr lang="en-US" dirty="0"/>
              <a:t>Trauma</a:t>
            </a:r>
          </a:p>
          <a:p>
            <a:pPr marL="1085850" lvl="2" indent="-171450">
              <a:buFont typeface="Arial" panose="020B0604020202020204" pitchFamily="34" charset="0"/>
              <a:buChar char="•"/>
            </a:pPr>
            <a:r>
              <a:rPr lang="en-US" dirty="0"/>
              <a:t>DV/IPV</a:t>
            </a:r>
          </a:p>
          <a:p>
            <a:pPr marL="1085850" lvl="2" indent="-171450">
              <a:buFont typeface="Arial" panose="020B0604020202020204" pitchFamily="34" charset="0"/>
              <a:buChar char="•"/>
            </a:pPr>
            <a:r>
              <a:rPr lang="en-US" dirty="0"/>
              <a:t>Services for Pregnant People (POSC)</a:t>
            </a:r>
          </a:p>
          <a:p>
            <a:pPr marL="628650" lvl="1" indent="-171450">
              <a:buFont typeface="Arial" panose="020B0604020202020204" pitchFamily="34" charset="0"/>
              <a:buChar char="•"/>
            </a:pPr>
            <a:r>
              <a:rPr lang="en-US" dirty="0"/>
              <a:t>Parenting and Reunification</a:t>
            </a:r>
          </a:p>
          <a:p>
            <a:pPr marL="1085850" lvl="2" indent="-171450">
              <a:buFont typeface="Arial" panose="020B0604020202020204" pitchFamily="34" charset="0"/>
              <a:buChar char="•"/>
            </a:pPr>
            <a:r>
              <a:rPr lang="en-US" dirty="0"/>
              <a:t>Parenting time</a:t>
            </a:r>
          </a:p>
          <a:p>
            <a:pPr marL="1085850" lvl="2" indent="-171450">
              <a:buFont typeface="Arial" panose="020B0604020202020204" pitchFamily="34" charset="0"/>
              <a:buChar char="•"/>
            </a:pPr>
            <a:r>
              <a:rPr lang="en-US" dirty="0"/>
              <a:t>Parent education</a:t>
            </a:r>
          </a:p>
          <a:p>
            <a:pPr marL="1085850" lvl="2" indent="-171450">
              <a:buFont typeface="Arial" panose="020B0604020202020204" pitchFamily="34" charset="0"/>
              <a:buChar char="•"/>
            </a:pPr>
            <a:r>
              <a:rPr lang="en-US" dirty="0"/>
              <a:t>Parent- child </a:t>
            </a:r>
            <a:r>
              <a:rPr lang="en-US" dirty="0" err="1"/>
              <a:t>therauptic</a:t>
            </a:r>
            <a:r>
              <a:rPr lang="en-US" dirty="0"/>
              <a:t> services</a:t>
            </a:r>
          </a:p>
          <a:p>
            <a:pPr marL="628650" lvl="1" indent="-171450">
              <a:buFont typeface="Arial" panose="020B0604020202020204" pitchFamily="34" charset="0"/>
              <a:buChar char="•"/>
            </a:pPr>
            <a:r>
              <a:rPr lang="en-US" dirty="0"/>
              <a:t>Children services</a:t>
            </a:r>
          </a:p>
          <a:p>
            <a:pPr marL="1085850" lvl="2" indent="-171450">
              <a:buFont typeface="Arial" panose="020B0604020202020204" pitchFamily="34" charset="0"/>
              <a:buChar char="•"/>
            </a:pPr>
            <a:r>
              <a:rPr lang="en-US" dirty="0"/>
              <a:t>Treatment</a:t>
            </a:r>
          </a:p>
          <a:p>
            <a:pPr marL="1085850" lvl="2" indent="-171450">
              <a:buFont typeface="Arial" panose="020B0604020202020204" pitchFamily="34" charset="0"/>
              <a:buChar char="•"/>
            </a:pPr>
            <a:r>
              <a:rPr lang="en-US" dirty="0"/>
              <a:t>Developmental, educational interventions</a:t>
            </a:r>
          </a:p>
          <a:p>
            <a:pPr marL="628650" lvl="1" indent="-171450">
              <a:buFont typeface="Arial" panose="020B0604020202020204" pitchFamily="34" charset="0"/>
              <a:buChar char="•"/>
            </a:pPr>
            <a:r>
              <a:rPr lang="en-US" dirty="0"/>
              <a:t>Basic needs</a:t>
            </a:r>
          </a:p>
          <a:p>
            <a:pPr marL="1085850" lvl="2" indent="-171450">
              <a:buFont typeface="Arial" panose="020B0604020202020204" pitchFamily="34" charset="0"/>
              <a:buChar char="•"/>
            </a:pPr>
            <a:r>
              <a:rPr lang="en-US" dirty="0"/>
              <a:t>Medical, dental, housing, etc.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sz="1800" kern="100" dirty="0">
                <a:effectLst/>
                <a:latin typeface="Aptos" panose="020B0004020202020204" pitchFamily="34" charset="0"/>
                <a:ea typeface="Aptos" panose="020B0004020202020204" pitchFamily="34" charset="0"/>
                <a:cs typeface="Arial" panose="020B0604020202020204" pitchFamily="34" charset="0"/>
              </a:rPr>
              <a:t>Outline how families are referred to these services, who manages the referral, how the information is communicated to the team, etc.</a:t>
            </a:r>
            <a:endParaRPr lang="en-US" dirty="0"/>
          </a:p>
          <a:p>
            <a:pPr marL="171450" indent="-171450">
              <a:buFont typeface="Arial" panose="020B0604020202020204" pitchFamily="34" charset="0"/>
              <a:buChar char="•"/>
            </a:pPr>
            <a:r>
              <a:rPr lang="en-US" dirty="0"/>
              <a:t>Set up staffing and court structure </a:t>
            </a:r>
          </a:p>
          <a:p>
            <a:pPr marL="628650" marR="0" lvl="1"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Determine the date/time of each – will you meet weekly or every other week? </a:t>
            </a:r>
          </a:p>
          <a:p>
            <a:pPr marL="628650" marR="0" lvl="1"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Staffing – agenda/structure:</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Discuss case status and parent progress.</a:t>
            </a:r>
          </a:p>
          <a:p>
            <a:pPr marL="1543050" marR="0" lvl="3"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Children in-home or out-of-home care?</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Identify parents’ and children's needs.</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Develop team-based responses to behaviors.</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Problem-solving, not problem reporting; staffing preps the judge for interactions with the participants during court </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Lots of TA resources around this topic </a:t>
            </a:r>
          </a:p>
          <a:p>
            <a:pPr marL="628650" marR="0" lvl="1"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Court:</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At least twice a month in the first phase</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At least 3 minutes of 1:1 interaction with the judge, motivational interviewing strategies</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The judge provides feedback on accomplishments and challenges since the last court hearing.</a:t>
            </a:r>
          </a:p>
          <a:p>
            <a:pPr marL="1543050" marR="0" lvl="3"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What went well? What could be going better? How can the team help you? </a:t>
            </a:r>
          </a:p>
          <a:p>
            <a:pPr marL="628650" marR="0" lvl="1"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Also, an opportunity for the judge to monitor service delivery and help to break down any barriers to service access for parents and children.</a:t>
            </a:r>
          </a:p>
          <a:p>
            <a:pPr marL="1085850" marR="0" lvl="2" indent="-171450">
              <a:lnSpc>
                <a:spcPct val="107000"/>
              </a:lnSpc>
              <a:spcBef>
                <a:spcPts val="600"/>
              </a:spcBef>
              <a:spcAft>
                <a:spcPts val="600"/>
              </a:spcAft>
              <a:buFont typeface="Arial" panose="020B0604020202020204" pitchFamily="34" charset="0"/>
              <a:buChar char="•"/>
            </a:pPr>
            <a:r>
              <a:rPr lang="en-US" sz="1100" kern="100" dirty="0">
                <a:effectLst/>
                <a:latin typeface="Aptos" panose="020B0004020202020204" pitchFamily="34" charset="0"/>
                <a:ea typeface="Aptos" panose="020B0004020202020204" pitchFamily="34" charset="0"/>
                <a:cs typeface="Arial" panose="020B0604020202020204" pitchFamily="34" charset="0"/>
              </a:rPr>
              <a:t>Participant accountability and system accountability.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6461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38</a:t>
            </a:fld>
            <a:endParaRPr lang="en-US"/>
          </a:p>
        </p:txBody>
      </p:sp>
    </p:spTree>
    <p:extLst>
      <p:ext uri="{BB962C8B-B14F-4D97-AF65-F5344CB8AC3E}">
        <p14:creationId xmlns:p14="http://schemas.microsoft.com/office/powerpoint/2010/main" val="974010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39</a:t>
            </a:fld>
            <a:endParaRPr lang="en-US"/>
          </a:p>
        </p:txBody>
      </p:sp>
    </p:spTree>
    <p:extLst>
      <p:ext uri="{BB962C8B-B14F-4D97-AF65-F5344CB8AC3E}">
        <p14:creationId xmlns:p14="http://schemas.microsoft.com/office/powerpoint/2010/main" val="257604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40</a:t>
            </a:fld>
            <a:endParaRPr lang="en-US"/>
          </a:p>
        </p:txBody>
      </p:sp>
    </p:spTree>
    <p:extLst>
      <p:ext uri="{BB962C8B-B14F-4D97-AF65-F5344CB8AC3E}">
        <p14:creationId xmlns:p14="http://schemas.microsoft.com/office/powerpoint/2010/main" val="518338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42</a:t>
            </a:fld>
            <a:endParaRPr lang="en-US"/>
          </a:p>
        </p:txBody>
      </p:sp>
    </p:spTree>
    <p:extLst>
      <p:ext uri="{BB962C8B-B14F-4D97-AF65-F5344CB8AC3E}">
        <p14:creationId xmlns:p14="http://schemas.microsoft.com/office/powerpoint/2010/main" val="169741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43</a:t>
            </a:fld>
            <a:endParaRPr lang="en-US"/>
          </a:p>
        </p:txBody>
      </p:sp>
    </p:spTree>
    <p:extLst>
      <p:ext uri="{BB962C8B-B14F-4D97-AF65-F5344CB8AC3E}">
        <p14:creationId xmlns:p14="http://schemas.microsoft.com/office/powerpoint/2010/main" val="871620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decision 4: how will you set the course for families? </a:t>
            </a:r>
          </a:p>
          <a:p>
            <a:pPr marL="171450" indent="-171450">
              <a:buFont typeface="Arial" panose="020B0604020202020204" pitchFamily="34" charset="0"/>
              <a:buChar char="•"/>
            </a:pPr>
            <a:r>
              <a:rPr lang="en-US" dirty="0"/>
              <a:t>Tell us about your FTC model</a:t>
            </a:r>
          </a:p>
          <a:p>
            <a:pPr marL="628650" lvl="1" indent="-171450">
              <a:buFont typeface="Arial" panose="020B0604020202020204" pitchFamily="34" charset="0"/>
              <a:buChar char="•"/>
            </a:pPr>
            <a:r>
              <a:rPr lang="en-US" dirty="0"/>
              <a:t>Barron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FTC Model:</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Initially – 3 judge model – integrated </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Pro: all judges were trained, part of building FRC; shifted to 2 judges, then 1 when one retired; keep community partners happy; and what is best for participants</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Con: 3 judge model – participants in court every 3 weeks</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1 judge model – hybrid – oversees FRC and some CHIPS/not all CHIPS</a:t>
            </a:r>
          </a:p>
          <a:p>
            <a:pPr marL="2000250" lvl="4"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Serving in-home and out-of-home families </a:t>
            </a:r>
            <a:endParaRPr lang="en-US" dirty="0"/>
          </a:p>
          <a:p>
            <a:pPr marL="628650" lvl="1" indent="-171450">
              <a:buFont typeface="Arial" panose="020B0604020202020204" pitchFamily="34" charset="0"/>
              <a:buChar char="•"/>
            </a:pPr>
            <a:r>
              <a:rPr lang="en-US" dirty="0"/>
              <a:t>Rock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FTC Model:</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Integrated – 1 juvenile judge, oversees all CHIPs related cases </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FRC terminations if contested, goes to another treatment court judge (not TPRs)</a:t>
            </a:r>
          </a:p>
          <a:p>
            <a:pPr marL="2000250" lvl="4"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Serving in-home and out-of-home families </a:t>
            </a:r>
            <a:endParaRPr lang="en-US" dirty="0"/>
          </a:p>
          <a:p>
            <a:pPr marL="171450" indent="-171450">
              <a:buFont typeface="Arial" panose="020B0604020202020204" pitchFamily="34" charset="0"/>
              <a:buChar char="•"/>
            </a:pPr>
            <a:r>
              <a:rPr lang="en-US" dirty="0"/>
              <a:t>Tell us about how you identify and refer families to FTC</a:t>
            </a:r>
          </a:p>
          <a:p>
            <a:pPr marL="628650" lvl="1" indent="-171450">
              <a:buFont typeface="Arial" panose="020B0604020202020204" pitchFamily="34" charset="0"/>
              <a:buChar char="•"/>
            </a:pPr>
            <a:r>
              <a:rPr lang="en-US" dirty="0"/>
              <a:t>Barron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Identification of Substance Use</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 Perception 80%, data was way less (maybe 7%?)</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Added Uncope screening to IA team – all adults in family as part of initial assessment; offered AODA asmt if screen yes to 2 or more</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Triggers referral to FRC – consistent, strengths-based messaging about FRC</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Referral to FRC</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Recovery coaches with IA worker talks with family about benefits</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Participant shadows court process prior to committing/enrolling</a:t>
            </a:r>
          </a:p>
          <a:p>
            <a:pPr marL="2000250" lvl="4"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Assigned worker attends along with recovery coach, makes intro to coordiantor/CPS worker or other court partners </a:t>
            </a:r>
            <a:endParaRPr lang="en-US" dirty="0"/>
          </a:p>
          <a:p>
            <a:pPr marL="628650" lvl="1" indent="-171450">
              <a:buFont typeface="Arial" panose="020B0604020202020204" pitchFamily="34" charset="0"/>
              <a:buChar char="•"/>
            </a:pPr>
            <a:r>
              <a:rPr lang="en-US" dirty="0"/>
              <a:t>Rock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Identification of Substance Use</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No tool being used – we need to do this; came up in site visit; having discussion about implementing this</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Challenge – no consistent screening for substance use, relying on CPS worker to identify SU, but not always documenting it</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Perceptions vs actual documentation</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Referral to FRC</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Lesson Learned</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recently changed referral process, without notifying team</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need a consistent way of messaging the program and identifying families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CPS refers to Connections which is front door to behavioral health system</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All FRC treatment is in-house with human services so its all the same, except for very specific exceptions </a:t>
            </a:r>
          </a:p>
          <a:p>
            <a:pPr marL="2000250" marR="0" lvl="4"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Challenge – stop referrals due to lack of staff/staff capacity </a:t>
            </a:r>
          </a:p>
          <a:p>
            <a:pPr marL="1543050" lvl="3"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Connections screens for what level of SU needs, offered an array of treatments including FRC but not exclusively FRC</a:t>
            </a:r>
            <a:endParaRPr lang="en-US" dirty="0"/>
          </a:p>
          <a:p>
            <a:pPr marL="171450" indent="-171450">
              <a:buFont typeface="Arial" panose="020B0604020202020204" pitchFamily="34" charset="0"/>
              <a:buChar char="•"/>
            </a:pPr>
            <a:r>
              <a:rPr lang="en-US" dirty="0"/>
              <a:t>Tell us about your process in developing your phase/milestone structure</a:t>
            </a:r>
          </a:p>
          <a:p>
            <a:pPr marL="628650" lvl="1" indent="-171450">
              <a:buFont typeface="Arial" panose="020B0604020202020204" pitchFamily="34" charset="0"/>
              <a:buChar char="•"/>
            </a:pPr>
            <a:r>
              <a:rPr lang="en-US" dirty="0"/>
              <a:t>Rock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Phases/milestones</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Phases to milestones, keep tweaking to make as useful</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Phase 5 milestone – optional; participants stay on to mentor new participants coming in; </a:t>
            </a:r>
          </a:p>
          <a:p>
            <a:pPr marL="1543050" lvl="3"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More explicit in incorporating parenting, return conditions, associating with each milestone, helpful shift</a:t>
            </a:r>
            <a:endParaRPr lang="en-US" dirty="0"/>
          </a:p>
          <a:p>
            <a:pPr marL="628650" lvl="1" indent="-171450">
              <a:buFont typeface="Arial" panose="020B0604020202020204" pitchFamily="34" charset="0"/>
              <a:buChar char="•"/>
            </a:pPr>
            <a:r>
              <a:rPr lang="en-US" dirty="0"/>
              <a:t>Barron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Phases/Milestones</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Team met with Adult drug court; made several revisions, have to be okay with that, expect to make revisions – if its not working, its okay to change it, rely on your governance structure</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Consumer voice – graduates, now recovery coaches, gave us invaluable feedback to help us prioritize and order the phases/milestones</a:t>
            </a:r>
          </a:p>
          <a:p>
            <a:pPr marL="1543050" lvl="3"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Pillars of recovery – health, home, purpose, community; value of health, early success – whole person, whole self;</a:t>
            </a:r>
            <a:endParaRPr lang="en-US" dirty="0"/>
          </a:p>
          <a:p>
            <a:pPr marL="628650" lvl="1" indent="-171450">
              <a:buFont typeface="Arial" panose="020B0604020202020204" pitchFamily="34" charset="0"/>
              <a:buChar char="•"/>
            </a:pPr>
            <a:r>
              <a:rPr lang="en-US" dirty="0"/>
              <a:t>Arielle:</a:t>
            </a:r>
          </a:p>
          <a:p>
            <a:pPr marL="1085850" lvl="2"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Phases – ADC model – dropped into dependency system to see what happened; seeing a national shift to milestones – based on reunification; help families complete CW case plan/tx plan </a:t>
            </a:r>
            <a:endParaRPr lang="en-US" dirty="0"/>
          </a:p>
          <a:p>
            <a:pPr marL="171450" indent="-171450">
              <a:buFont typeface="Arial" panose="020B0604020202020204" pitchFamily="34" charset="0"/>
              <a:buChar char="•"/>
            </a:pPr>
            <a:r>
              <a:rPr lang="en-US" dirty="0"/>
              <a:t>Tell us about how you respond to participant behavior</a:t>
            </a:r>
          </a:p>
          <a:p>
            <a:pPr marL="628650" lvl="1" indent="-171450">
              <a:buFont typeface="Arial" panose="020B0604020202020204" pitchFamily="34" charset="0"/>
              <a:buChar char="•"/>
            </a:pPr>
            <a:r>
              <a:rPr lang="en-US" dirty="0"/>
              <a:t>Barron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Responding to behavior</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Incentives </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What behavior earns an incentive? Coming to court, planner, etc. </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What reward is given as an incentive? Gift card, verbal praise, etc.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Accountability</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Asking to change the way we think about stuff</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Quit job without notice and quit going to meetings – phase 4 vs phase 1 expectations</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FTC without accountability is a waste of time – what does accountability look like?</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Jail example</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End of the day, frustrated, you don’t want to listen</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Give yourself some grace</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 lot of mending – no one felt good about this – staff, participants, observers; take ownership that it shouldn’t have happened?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Examples of accountability responses :</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30 day contracts – outlines behavior change team wants to see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Response matrix – tool </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Focus on next thing vs response pile on</a:t>
            </a:r>
          </a:p>
          <a:p>
            <a:pPr marL="1543050" lvl="3"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Updated policy &amp; procedures to reflect that jail is not a sanction in FTC </a:t>
            </a:r>
            <a:endParaRPr lang="en-US" dirty="0"/>
          </a:p>
          <a:p>
            <a:pPr marL="628650" lvl="1" indent="-171450">
              <a:buFont typeface="Arial" panose="020B0604020202020204" pitchFamily="34" charset="0"/>
              <a:buChar char="•"/>
            </a:pPr>
            <a:r>
              <a:rPr lang="en-US" dirty="0"/>
              <a:t>Rock County</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Responding to behavior</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Not a drug court, it’s a family recovery court</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Training the whole team, doing this training together, same training – SU recovery, treatment court model, ongoing training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What structure to use; philosophies on how to respond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Clear explanation – incentives and responses that will be used and why – judge reinforcing this; be consistent; individualized</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What is the why? valuable for everyone to hear </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Response matrix – tool </a:t>
            </a:r>
          </a:p>
          <a:p>
            <a:pPr marL="2000250" marR="0" lvl="4"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Proximal vs distal discussion </a:t>
            </a:r>
          </a:p>
          <a:p>
            <a:pPr marL="1543050" marR="0" lvl="3"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Examples of Incentives:</a:t>
            </a:r>
          </a:p>
          <a:p>
            <a:pPr marL="1543050" lvl="3"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Examples of Accountability responses:</a:t>
            </a:r>
          </a:p>
          <a:p>
            <a:pPr marL="628650" lvl="1" indent="-171450">
              <a:buFont typeface="Arial" panose="020B0604020202020204" pitchFamily="34" charset="0"/>
              <a:buChar char="•"/>
            </a:pPr>
            <a:r>
              <a:rPr lang="en-US" sz="1100" dirty="0">
                <a:effectLst/>
                <a:latin typeface="Calibri" panose="020F0502020204030204" pitchFamily="34" charset="0"/>
                <a:cs typeface="Arial" panose="020B0604020202020204" pitchFamily="34" charset="0"/>
              </a:rPr>
              <a:t>Arielle:</a:t>
            </a:r>
          </a:p>
          <a:p>
            <a:pPr marL="1085850" lvl="2" indent="-171450">
              <a:buFont typeface="Arial" panose="020B0604020202020204" pitchFamily="34" charset="0"/>
              <a:buChar char="•"/>
            </a:pPr>
            <a:r>
              <a:rPr lang="en-US" sz="1100" dirty="0">
                <a:effectLst/>
                <a:latin typeface="Calibri" panose="020F0502020204030204" pitchFamily="34" charset="0"/>
                <a:cs typeface="Arial" panose="020B0604020202020204" pitchFamily="34" charset="0"/>
              </a:rPr>
              <a:t>Doing a session later on behavior response strategies – come check it out</a:t>
            </a:r>
          </a:p>
          <a:p>
            <a:pPr marL="1085850" lvl="2" indent="-171450">
              <a:buFont typeface="Arial" panose="020B0604020202020204" pitchFamily="34" charset="0"/>
              <a:buChar char="•"/>
            </a:pPr>
            <a:r>
              <a:rPr lang="en-US" sz="1100" dirty="0">
                <a:effectLst/>
                <a:latin typeface="Calibri" panose="020F0502020204030204" pitchFamily="34" charset="0"/>
                <a:cs typeface="Arial" panose="020B0604020202020204" pitchFamily="34" charset="0"/>
              </a:rPr>
              <a:t>PO experience/accountability mindset</a:t>
            </a:r>
          </a:p>
          <a:p>
            <a:pPr marL="914400" lvl="2" indent="0">
              <a:buFont typeface="Arial" panose="020B0604020202020204" pitchFamily="34" charset="0"/>
              <a:buNone/>
            </a:pPr>
            <a:endParaRPr lang="en-US" sz="1100" dirty="0">
              <a:effectLst/>
              <a:latin typeface="Calibri" panose="020F0502020204030204" pitchFamily="34" charset="0"/>
              <a:cs typeface="Arial" panose="020B0604020202020204" pitchFamily="34" charset="0"/>
            </a:endParaRPr>
          </a:p>
          <a:p>
            <a:pPr marL="1543050" lvl="3" indent="-171450">
              <a:buFont typeface="Arial" panose="020B0604020202020204" pitchFamily="34" charset="0"/>
              <a:buChar char="•"/>
            </a:pPr>
            <a:endParaRPr lang="en-US" dirty="0"/>
          </a:p>
          <a:p>
            <a:pPr marL="457200" lvl="1"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44</a:t>
            </a:fld>
            <a:endParaRPr lang="en-US"/>
          </a:p>
        </p:txBody>
      </p:sp>
    </p:spTree>
    <p:extLst>
      <p:ext uri="{BB962C8B-B14F-4D97-AF65-F5344CB8AC3E}">
        <p14:creationId xmlns:p14="http://schemas.microsoft.com/office/powerpoint/2010/main" val="3777511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93C2D-2AC7-03C7-4FCD-CEEC8FFDA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F44108-628C-409C-ECCC-AD7B3AC1A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71E9-D244-87EC-E3D9-3BD724A301B4}"/>
              </a:ext>
            </a:extLst>
          </p:cNvPr>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a:pPr>
            <a:r>
              <a:rPr lang="en-US" sz="1100" kern="100">
                <a:effectLst/>
                <a:latin typeface="Aptos" panose="020B0004020202020204" pitchFamily="34" charset="0"/>
                <a:ea typeface="Aptos" panose="020B0004020202020204" pitchFamily="34" charset="0"/>
                <a:cs typeface="Arial" panose="020B0604020202020204" pitchFamily="34" charset="0"/>
              </a:rPr>
              <a:t>Roadmap: </a:t>
            </a:r>
          </a:p>
          <a:p>
            <a:pPr marL="685800" marR="0" lvl="1" indent="-228600">
              <a:lnSpc>
                <a:spcPct val="107000"/>
              </a:lnSpc>
              <a:spcBef>
                <a:spcPts val="0"/>
              </a:spcBef>
              <a:spcAft>
                <a:spcPts val="800"/>
              </a:spcAft>
              <a:buFont typeface="Symbol" panose="05050102010706020507" pitchFamily="18" charset="2"/>
              <a:buChar char=""/>
            </a:pPr>
            <a:r>
              <a:rPr lang="en-US" sz="1100" kern="100">
                <a:effectLst/>
                <a:latin typeface="Aptos" panose="020B0004020202020204" pitchFamily="34" charset="0"/>
                <a:ea typeface="Aptos" panose="020B0004020202020204" pitchFamily="34" charset="0"/>
                <a:cs typeface="Arial" panose="020B0604020202020204" pitchFamily="34" charset="0"/>
              </a:rPr>
              <a:t>So once you’ve established you need an FTC and garnered support, then you need to organize your work; lets talk about some steps to do that. </a:t>
            </a:r>
          </a:p>
        </p:txBody>
      </p:sp>
      <p:sp>
        <p:nvSpPr>
          <p:cNvPr id="4" name="Slide Number Placeholder 3">
            <a:extLst>
              <a:ext uri="{FF2B5EF4-FFF2-40B4-BE49-F238E27FC236}">
                <a16:creationId xmlns:a16="http://schemas.microsoft.com/office/drawing/2014/main" id="{87897CA4-2106-5FD8-6063-F6FF7B81D9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F23D2-CB19-4883-8BCB-4473C490F49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2800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How will you sustain your FTC?</a:t>
            </a:r>
          </a:p>
          <a:p>
            <a:pPr marL="171450" indent="-171450">
              <a:buFont typeface="Arial" panose="020B0604020202020204" pitchFamily="34" charset="0"/>
              <a:buChar char="•"/>
            </a:pPr>
            <a:r>
              <a:rPr lang="en-US" dirty="0"/>
              <a:t>Conduct training</a:t>
            </a:r>
          </a:p>
          <a:p>
            <a:pPr marL="628650" lvl="1" indent="-171450">
              <a:buFont typeface="Arial" panose="020B0604020202020204" pitchFamily="34" charset="0"/>
              <a:buChar char="•"/>
            </a:pPr>
            <a:r>
              <a:rPr lang="en-US" dirty="0"/>
              <a:t>New team member orientation – consistent training plan so new staff are up to speed when they join the team</a:t>
            </a:r>
          </a:p>
          <a:p>
            <a:pPr marL="628650" lvl="1" indent="-171450">
              <a:buFont typeface="Arial" panose="020B0604020202020204" pitchFamily="34" charset="0"/>
              <a:buChar char="•"/>
            </a:pPr>
            <a:r>
              <a:rPr lang="en-US" dirty="0"/>
              <a:t>Ongoing training – team retreats, annual conferences, trainings, staying up to date on best practices</a:t>
            </a:r>
          </a:p>
          <a:p>
            <a:pPr marL="171450" indent="-171450">
              <a:buFont typeface="Arial" panose="020B0604020202020204" pitchFamily="34" charset="0"/>
              <a:buChar char="•"/>
            </a:pPr>
            <a:r>
              <a:rPr lang="en-US" dirty="0"/>
              <a:t>Collect data and conduct ongoing evaluation</a:t>
            </a:r>
          </a:p>
          <a:p>
            <a:pPr marL="628650" lvl="1" indent="-171450">
              <a:buFont typeface="Arial" panose="020B0604020202020204" pitchFamily="34" charset="0"/>
              <a:buChar char="•"/>
            </a:pPr>
            <a:r>
              <a:rPr lang="en-US" dirty="0"/>
              <a:t>Performance monitoring</a:t>
            </a:r>
          </a:p>
          <a:p>
            <a:pPr marL="1085850" lvl="2" indent="-171450">
              <a:buFont typeface="Arial" panose="020B0604020202020204" pitchFamily="34" charset="0"/>
              <a:buChar char="•"/>
            </a:pPr>
            <a:r>
              <a:rPr lang="en-US" dirty="0"/>
              <a:t>Are you meeting your goals and objectives?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Continuous quality improvement</a:t>
            </a:r>
          </a:p>
          <a:p>
            <a:pPr marL="1085850" lvl="2" indent="-171450">
              <a:buFont typeface="Arial" panose="020B0604020202020204" pitchFamily="34" charset="0"/>
              <a:buChar char="•"/>
            </a:pPr>
            <a:r>
              <a:rPr lang="en-US" dirty="0"/>
              <a:t>If you implement new process, protocols, strategies – how do you know its working?</a:t>
            </a:r>
          </a:p>
          <a:p>
            <a:pPr marL="1085850" lvl="2" indent="-171450">
              <a:buFont typeface="Arial" panose="020B0604020202020204" pitchFamily="34" charset="0"/>
              <a:buChar char="•"/>
            </a:pPr>
            <a:r>
              <a:rPr lang="en-US" dirty="0"/>
              <a:t>Example: Identify areas of improvement (time to FTC referral), implement a strategy, check to see if the strategy is working. </a:t>
            </a:r>
          </a:p>
          <a:p>
            <a:pPr marL="628650" lvl="1" indent="-171450">
              <a:buFont typeface="Arial" panose="020B0604020202020204" pitchFamily="34" charset="0"/>
              <a:buChar char="•"/>
            </a:pPr>
            <a:r>
              <a:rPr lang="en-US" dirty="0"/>
              <a:t>Outcome evaluation</a:t>
            </a:r>
          </a:p>
          <a:p>
            <a:pPr marL="1085850" lvl="2" indent="-171450">
              <a:buFont typeface="Arial" panose="020B0604020202020204" pitchFamily="34" charset="0"/>
              <a:buChar char="•"/>
            </a:pPr>
            <a:r>
              <a:rPr lang="en-US" dirty="0"/>
              <a:t>5 R’s – Recovery, Remain at Home, Reunification, Repeat maltreatment, Re-entry into foster care – are these improving because families are participating in FTC? </a:t>
            </a:r>
          </a:p>
          <a:p>
            <a:pPr marL="628650" lvl="1" indent="-171450">
              <a:buFont typeface="Arial" panose="020B0604020202020204" pitchFamily="34" charset="0"/>
              <a:buChar char="•"/>
            </a:pPr>
            <a:r>
              <a:rPr lang="en-US" dirty="0"/>
              <a:t>Fidelity monitoring</a:t>
            </a:r>
          </a:p>
          <a:p>
            <a:pPr marL="1085850" lvl="2" indent="-171450">
              <a:buFont typeface="Arial" panose="020B0604020202020204" pitchFamily="34" charset="0"/>
              <a:buChar char="•"/>
            </a:pPr>
            <a:r>
              <a:rPr lang="en-US" dirty="0"/>
              <a:t>How well are you operating in alignment with the BPS?</a:t>
            </a:r>
          </a:p>
          <a:p>
            <a:pPr marL="171450" indent="-171450">
              <a:buFont typeface="Arial" panose="020B0604020202020204" pitchFamily="34" charset="0"/>
              <a:buChar char="•"/>
            </a:pPr>
            <a:r>
              <a:rPr lang="en-US" dirty="0"/>
              <a:t>Secure funding</a:t>
            </a:r>
          </a:p>
          <a:p>
            <a:pPr marL="628650" lvl="1" indent="-171450">
              <a:buFont typeface="Arial" panose="020B0604020202020204" pitchFamily="34" charset="0"/>
              <a:buChar char="•"/>
            </a:pPr>
            <a:r>
              <a:rPr lang="en-US" dirty="0"/>
              <a:t>Monetary and nonmonetary</a:t>
            </a:r>
          </a:p>
          <a:p>
            <a:pPr marL="628650" lvl="1" indent="-171450">
              <a:buFont typeface="Arial" panose="020B0604020202020204" pitchFamily="34" charset="0"/>
              <a:buChar char="•"/>
            </a:pPr>
            <a:r>
              <a:rPr lang="en-US" dirty="0"/>
              <a:t>Short-term and long-term funding</a:t>
            </a:r>
          </a:p>
          <a:p>
            <a:pPr marL="1085850" lvl="2" indent="-171450">
              <a:buFont typeface="Arial" panose="020B0604020202020204" pitchFamily="34" charset="0"/>
              <a:buChar char="•"/>
            </a:pPr>
            <a:r>
              <a:rPr lang="en-US" dirty="0"/>
              <a:t>Right now vs long term plan </a:t>
            </a:r>
          </a:p>
          <a:p>
            <a:pPr marL="628650" lvl="1" indent="-171450">
              <a:buFont typeface="Arial" panose="020B0604020202020204" pitchFamily="34" charset="0"/>
              <a:buChar char="•"/>
            </a:pPr>
            <a:r>
              <a:rPr lang="en-US" dirty="0"/>
              <a:t>Look at existing local, state, and federal funding sources</a:t>
            </a:r>
          </a:p>
          <a:p>
            <a:pPr marL="628650" lvl="1" indent="-171450">
              <a:buFont typeface="Arial" panose="020B0604020202020204" pitchFamily="34" charset="0"/>
              <a:buChar char="•"/>
            </a:pPr>
            <a:r>
              <a:rPr lang="en-US" dirty="0"/>
              <a:t>Grants are great, grants are not a sustainability plan</a:t>
            </a:r>
          </a:p>
          <a:p>
            <a:pPr marL="171450" indent="-171450">
              <a:buFont typeface="Arial" panose="020B0604020202020204" pitchFamily="34" charset="0"/>
              <a:buChar char="•"/>
            </a:pPr>
            <a:r>
              <a:rPr lang="en-US" dirty="0"/>
              <a:t>Garner community support</a:t>
            </a:r>
          </a:p>
          <a:p>
            <a:pPr marL="628650" lvl="1" indent="-171450">
              <a:buFont typeface="Arial" panose="020B0604020202020204" pitchFamily="34" charset="0"/>
              <a:buChar char="•"/>
            </a:pPr>
            <a:r>
              <a:rPr lang="en-US" dirty="0"/>
              <a:t>Local government officials</a:t>
            </a:r>
          </a:p>
          <a:p>
            <a:pPr marL="628650" lvl="1" indent="-171450">
              <a:buFont typeface="Arial" panose="020B0604020202020204" pitchFamily="34" charset="0"/>
              <a:buChar char="•"/>
            </a:pPr>
            <a:r>
              <a:rPr lang="en-US" dirty="0"/>
              <a:t>News media</a:t>
            </a:r>
          </a:p>
          <a:p>
            <a:pPr marL="628650" lvl="1" indent="-171450">
              <a:buFont typeface="Arial" panose="020B0604020202020204" pitchFamily="34" charset="0"/>
              <a:buChar char="•"/>
            </a:pPr>
            <a:r>
              <a:rPr lang="en-US" dirty="0"/>
              <a:t>Community organizations</a:t>
            </a:r>
          </a:p>
          <a:p>
            <a:pPr marL="171450" indent="-171450">
              <a:buFont typeface="Arial" panose="020B0604020202020204" pitchFamily="34" charset="0"/>
              <a:buChar char="•"/>
            </a:pPr>
            <a:r>
              <a:rPr lang="en-US" dirty="0"/>
              <a:t>Plan for success</a:t>
            </a:r>
          </a:p>
          <a:p>
            <a:pPr marL="628650" lvl="1" indent="-171450">
              <a:buFont typeface="Arial" panose="020B0604020202020204" pitchFamily="34" charset="0"/>
              <a:buChar char="•"/>
            </a:pPr>
            <a:r>
              <a:rPr lang="en-US" dirty="0"/>
              <a:t>Transition planning team to your operational and steering committee – finalize your governance structure once operational</a:t>
            </a:r>
          </a:p>
          <a:p>
            <a:pPr marL="628650" lvl="1" indent="-171450">
              <a:buFont typeface="Arial" panose="020B0604020202020204" pitchFamily="34" charset="0"/>
              <a:buChar char="•"/>
            </a:pPr>
            <a:r>
              <a:rPr lang="en-US" dirty="0"/>
              <a:t>Create a legacy – stregthen your community; FTCs are catalysts for systems change; help families break free of the intergenerational systems of substance use by providing access to supports; Help families experience success;  </a:t>
            </a:r>
          </a:p>
        </p:txBody>
      </p:sp>
      <p:sp>
        <p:nvSpPr>
          <p:cNvPr id="4" name="Slide Number Placeholder 3"/>
          <p:cNvSpPr>
            <a:spLocks noGrp="1"/>
          </p:cNvSpPr>
          <p:nvPr>
            <p:ph type="sldNum" sz="quarter" idx="5"/>
          </p:nvPr>
        </p:nvSpPr>
        <p:spPr/>
        <p:txBody>
          <a:bodyPr/>
          <a:lstStyle/>
          <a:p>
            <a:fld id="{66EF23D2-CB19-4883-8BCB-4473C490F494}" type="slidenum">
              <a:rPr lang="en-US" smtClean="0"/>
              <a:t>48</a:t>
            </a:fld>
            <a:endParaRPr lang="en-US"/>
          </a:p>
        </p:txBody>
      </p:sp>
    </p:spTree>
    <p:extLst>
      <p:ext uri="{BB962C8B-B14F-4D97-AF65-F5344CB8AC3E}">
        <p14:creationId xmlns:p14="http://schemas.microsoft.com/office/powerpoint/2010/main" val="226452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JJ priorities – how they relate to this session; </a:t>
            </a:r>
          </a:p>
          <a:p>
            <a:r>
              <a:rPr lang="en-US" dirty="0"/>
              <a:t>More information on their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BE96C4-0957-4E01-A9A6-3729101A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295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mj-lt"/>
              <a:buAutoNum type="arabicPeriod"/>
            </a:pPr>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50</a:t>
            </a:fld>
            <a:endParaRPr lang="en-US"/>
          </a:p>
        </p:txBody>
      </p:sp>
    </p:spTree>
    <p:extLst>
      <p:ext uri="{BB962C8B-B14F-4D97-AF65-F5344CB8AC3E}">
        <p14:creationId xmlns:p14="http://schemas.microsoft.com/office/powerpoint/2010/main" val="865525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decision 5: How will you sustain your FTC?</a:t>
            </a:r>
          </a:p>
          <a:p>
            <a:pPr marL="171450" indent="-171450">
              <a:buFont typeface="Arial" panose="020B0604020202020204" pitchFamily="34" charset="0"/>
              <a:buChar char="•"/>
            </a:pPr>
            <a:r>
              <a:rPr lang="en-US" dirty="0"/>
              <a:t>Share some strategies you’ve used to sustain your FTC</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Rock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Data/Evaluation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Needs structure/commitment from the team to use on a regular basis for a specific purpose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Can be hard to get the team to engage</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Be data-informed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FTC BPS drive measures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Deciding on the definition of success – and then defining measures based on this;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Offer data materials/examples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Longer meetings on a quarterly basis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What are we doing and why – focus on program processes</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Other successful treatment courts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Still getting footing with CPS/treatment footing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Commitment to be successful – gaining support from partners</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Grant to help you, wont sustain you </a:t>
            </a:r>
          </a:p>
          <a:p>
            <a:pPr marL="628650" marR="0" lvl="1"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Positions in Rock are sustained </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Coordinator – initially grant funded, sustained through county funds </a:t>
            </a:r>
          </a:p>
          <a:p>
            <a:pPr marL="171450" lvl="0" indent="-171450">
              <a:buFont typeface="Arial" panose="020B0604020202020204" pitchFamily="34" charset="0"/>
              <a:buChar char="•"/>
            </a:pPr>
            <a:r>
              <a:rPr lang="en-US" dirty="0">
                <a:effectLst/>
                <a:latin typeface="Calibri" panose="020F0502020204030204" pitchFamily="34" charset="0"/>
                <a:cs typeface="Arial" panose="020B0604020202020204" pitchFamily="34" charset="0"/>
              </a:rPr>
              <a:t>Barron County:</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Funding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Grant – Coordinator</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How do we do this absent grant money?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Out of home care budget going down</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Opioid dollars </a:t>
            </a:r>
          </a:p>
          <a:p>
            <a:pPr marL="1085850" marR="0" lvl="2"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1-2 times per year talking about FRC – Human services committee meetings – data</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Mayo hometown health grant – family activities</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Time commitment – steering committee, other time commitments </a:t>
            </a:r>
          </a:p>
          <a:p>
            <a:pPr marL="628650" marR="0" lvl="1"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Annual Workshop</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Previously called Retreat – now workshop</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Review data, Activity – SWOT, reflect on program; recovery coaches participate to bring in consumer voice</a:t>
            </a:r>
          </a:p>
          <a:p>
            <a:pPr marL="1543050" marR="0" lvl="3"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SWOT – Laura was a Threat with data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Survey for participants – every 3 months </a:t>
            </a:r>
          </a:p>
          <a:p>
            <a:pPr marL="1085850" marR="0" lvl="2"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Annual survey of partners prior to annual meeting</a:t>
            </a:r>
          </a:p>
          <a:p>
            <a:pPr marL="1085850" marR="0" lvl="2" indent="-17145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Running it – be humble – goal may not be end result; opportunity for shared conversation </a:t>
            </a:r>
          </a:p>
          <a:p>
            <a:pPr marL="1085850" lvl="2" indent="-171450">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Arial" panose="020B0604020202020204" pitchFamily="34" charset="0"/>
              </a:rPr>
              <a:t>Goal – others to run the meeting or have other team ownership</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Thank you Panel!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it is time for Q &amp; A</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54</a:t>
            </a:fld>
            <a:endParaRPr lang="en-US"/>
          </a:p>
        </p:txBody>
      </p:sp>
    </p:spTree>
    <p:extLst>
      <p:ext uri="{BB962C8B-B14F-4D97-AF65-F5344CB8AC3E}">
        <p14:creationId xmlns:p14="http://schemas.microsoft.com/office/powerpoint/2010/main" val="38988160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EF23D2-CB19-4883-8BCB-4473C490F494}" type="slidenum">
              <a:rPr lang="en-US" smtClean="0"/>
              <a:t>55</a:t>
            </a:fld>
            <a:endParaRPr lang="en-US"/>
          </a:p>
        </p:txBody>
      </p:sp>
    </p:spTree>
    <p:extLst>
      <p:ext uri="{BB962C8B-B14F-4D97-AF65-F5344CB8AC3E}">
        <p14:creationId xmlns:p14="http://schemas.microsoft.com/office/powerpoint/2010/main" val="18577880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3D7981E-E40B-4DF2-9C00-8803F7013833}"/>
              </a:ext>
            </a:extLst>
          </p:cNvPr>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What questions do you have?</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What takeaways do you want to share?</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What next steps have you identified?</a:t>
            </a:r>
          </a:p>
          <a:p>
            <a:pPr marL="285750" marR="0" lvl="0" indent="-285750">
              <a:lnSpc>
                <a:spcPct val="107000"/>
              </a:lnSpc>
              <a:spcBef>
                <a:spcPts val="0"/>
              </a:spcBef>
              <a:spcAft>
                <a:spcPts val="800"/>
              </a:spcAft>
              <a:buFont typeface="Arial" panose="020B0604020202020204" pitchFamily="34" charset="0"/>
              <a:buChar char="•"/>
            </a:pPr>
            <a:r>
              <a:rPr lang="en-US" sz="1800" u="sng" dirty="0">
                <a:effectLst/>
                <a:latin typeface="Calibri" panose="020F0502020204030204" pitchFamily="34" charset="0"/>
                <a:ea typeface="Calibri" panose="020F0502020204030204" pitchFamily="34" charset="0"/>
                <a:cs typeface="Arial" panose="020B0604020202020204" pitchFamily="34" charset="0"/>
              </a:rPr>
              <a:t>Mentimeter: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Which key decision point are you at?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about how to join the session;  </a:t>
            </a:r>
          </a:p>
          <a:p>
            <a:pPr marL="171450" indent="-171450">
              <a:buFont typeface="Arial" panose="020B0604020202020204" pitchFamily="34" charset="0"/>
              <a:buChar char="•"/>
            </a:pPr>
            <a:r>
              <a:rPr lang="en-US" dirty="0"/>
              <a:t>Answer questions at your own pace</a:t>
            </a:r>
          </a:p>
          <a:p>
            <a:pPr marL="628650" lvl="1" indent="-171450">
              <a:buFont typeface="Arial" panose="020B0604020202020204" pitchFamily="34" charset="0"/>
              <a:buChar char="•"/>
            </a:pPr>
            <a:r>
              <a:rPr lang="en-US" dirty="0"/>
              <a:t>I will prompt you on when to answer the questions; however, if you are an overachiever and want to skip ahead, you are welcome to do so; some questions may not make sense until we get there; </a:t>
            </a:r>
          </a:p>
          <a:p>
            <a:pPr marL="171450" indent="-171450">
              <a:buFont typeface="Arial" panose="020B0604020202020204" pitchFamily="34" charset="0"/>
              <a:buChar char="•"/>
            </a:pPr>
            <a:r>
              <a:rPr lang="en-US" dirty="0"/>
              <a:t>Option for Q &amp; A </a:t>
            </a:r>
          </a:p>
          <a:p>
            <a:pPr marL="628650" lvl="1" indent="-171450">
              <a:buFont typeface="Arial" panose="020B0604020202020204" pitchFamily="34" charset="0"/>
              <a:buChar char="•"/>
            </a:pPr>
            <a:r>
              <a:rPr lang="en-US" dirty="0"/>
              <a:t>Submit questions here throughout the presentation; will take them as time allows and/or at the end of the presentation during the Q &amp; A Portion </a:t>
            </a:r>
          </a:p>
          <a:p>
            <a:endParaRPr lang="en-US" dirty="0"/>
          </a:p>
          <a:p>
            <a:pPr marL="171450" indent="-171450">
              <a:buFont typeface="Arial" panose="020B0604020202020204" pitchFamily="34" charset="0"/>
              <a:buChar char="•"/>
            </a:pPr>
            <a:r>
              <a:rPr lang="en-US" dirty="0"/>
              <a:t>Which key decision point are you at?</a:t>
            </a:r>
          </a:p>
          <a:p>
            <a:pPr marL="171450" indent="-171450">
              <a:buFont typeface="Arial" panose="020B0604020202020204" pitchFamily="34" charset="0"/>
              <a:buChar char="•"/>
            </a:pPr>
            <a:r>
              <a:rPr lang="en-US" dirty="0"/>
              <a:t>What are your next steps following today’s session? </a:t>
            </a:r>
          </a:p>
          <a:p>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57</a:t>
            </a:fld>
            <a:endParaRPr lang="en-US"/>
          </a:p>
        </p:txBody>
      </p:sp>
    </p:spTree>
    <p:extLst>
      <p:ext uri="{BB962C8B-B14F-4D97-AF65-F5344CB8AC3E}">
        <p14:creationId xmlns:p14="http://schemas.microsoft.com/office/powerpoint/2010/main" val="2090194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Animated with graying out for contrast</a:t>
            </a:r>
          </a:p>
        </p:txBody>
      </p:sp>
      <p:sp>
        <p:nvSpPr>
          <p:cNvPr id="4" name="Slide Number Placeholder 3"/>
          <p:cNvSpPr>
            <a:spLocks noGrp="1"/>
          </p:cNvSpPr>
          <p:nvPr>
            <p:ph type="sldNum" sz="quarter" idx="5"/>
          </p:nvPr>
        </p:nvSpPr>
        <p:spPr/>
        <p:txBody>
          <a:bodyPr/>
          <a:lstStyle/>
          <a:p>
            <a:fld id="{66EF23D2-CB19-4883-8BCB-4473C490F494}" type="slidenum">
              <a:rPr lang="en-US" smtClean="0"/>
              <a:t>58</a:t>
            </a:fld>
            <a:endParaRPr lang="en-US"/>
          </a:p>
        </p:txBody>
      </p:sp>
    </p:spTree>
    <p:extLst>
      <p:ext uri="{BB962C8B-B14F-4D97-AF65-F5344CB8AC3E}">
        <p14:creationId xmlns:p14="http://schemas.microsoft.com/office/powerpoint/2010/main" val="2713380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Animated with graying out for contrast</a:t>
            </a:r>
          </a:p>
        </p:txBody>
      </p:sp>
      <p:sp>
        <p:nvSpPr>
          <p:cNvPr id="4" name="Slide Number Placeholder 3"/>
          <p:cNvSpPr>
            <a:spLocks noGrp="1"/>
          </p:cNvSpPr>
          <p:nvPr>
            <p:ph type="sldNum" sz="quarter" idx="5"/>
          </p:nvPr>
        </p:nvSpPr>
        <p:spPr/>
        <p:txBody>
          <a:bodyPr/>
          <a:lstStyle/>
          <a:p>
            <a:fld id="{66EF23D2-CB19-4883-8BCB-4473C490F494}" type="slidenum">
              <a:rPr lang="en-US" smtClean="0"/>
              <a:t>59</a:t>
            </a:fld>
            <a:endParaRPr lang="en-US"/>
          </a:p>
        </p:txBody>
      </p:sp>
    </p:spTree>
    <p:extLst>
      <p:ext uri="{BB962C8B-B14F-4D97-AF65-F5344CB8AC3E}">
        <p14:creationId xmlns:p14="http://schemas.microsoft.com/office/powerpoint/2010/main" val="2071811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Mentimeter:</a:t>
            </a:r>
          </a:p>
          <a:p>
            <a:pPr marL="742950" lvl="1"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What are your next steps following today’s session?</a:t>
            </a: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60</a:t>
            </a:fld>
            <a:endParaRPr lang="en-US"/>
          </a:p>
        </p:txBody>
      </p:sp>
    </p:spTree>
    <p:extLst>
      <p:ext uri="{BB962C8B-B14F-4D97-AF65-F5344CB8AC3E}">
        <p14:creationId xmlns:p14="http://schemas.microsoft.com/office/powerpoint/2010/main" val="3571180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Panelists, in 1-2 sentences, what advice would you give practitioners who want to start an FTC?</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Karla</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Laura</a:t>
            </a:r>
          </a:p>
          <a:p>
            <a:pPr marL="285750" marR="0" lvl="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Elizabeth</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Arial" panose="020B0604020202020204" pitchFamily="34" charset="0"/>
              </a:rPr>
              <a:t>Kendra </a:t>
            </a:r>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61</a:t>
            </a:fld>
            <a:endParaRPr lang="en-US"/>
          </a:p>
        </p:txBody>
      </p:sp>
    </p:spTree>
    <p:extLst>
      <p:ext uri="{BB962C8B-B14F-4D97-AF65-F5344CB8AC3E}">
        <p14:creationId xmlns:p14="http://schemas.microsoft.com/office/powerpoint/2010/main" val="4119693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FTCs are the way to serving families better!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FC076-10F2-4F30-833D-B6AC4D531C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7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mission statement – share this in nearly every presentation we do; grounds us in our work; mission we all believe 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A950B-7280-402D-9765-B9BCF70E7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3244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You do not have to be an operational FTC to join the CoP! If you are considering starting and want to learn more from your peers, you are welcome to join!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 hour meetings on 4</a:t>
            </a:r>
            <a:r>
              <a:rPr lang="en-US" sz="1800" baseline="30000" dirty="0"/>
              <a:t>th</a:t>
            </a:r>
            <a:r>
              <a:rPr lang="en-US" sz="1800" dirty="0"/>
              <a:t> Wednesday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Remaining 2024 meeting dates:</a:t>
            </a:r>
          </a:p>
          <a:p>
            <a:pPr marL="171450" indent="-171450">
              <a:buFont typeface="Arial" panose="020B0604020202020204" pitchFamily="34" charset="0"/>
              <a:buChar char="•"/>
            </a:pPr>
            <a:r>
              <a:rPr lang="en-US" sz="1800" dirty="0"/>
              <a:t>June 26</a:t>
            </a:r>
          </a:p>
          <a:p>
            <a:pPr marL="171450" indent="-171450">
              <a:buFont typeface="Arial" panose="020B0604020202020204" pitchFamily="34" charset="0"/>
              <a:buChar char="•"/>
            </a:pPr>
            <a:r>
              <a:rPr lang="en-US" sz="1800" dirty="0"/>
              <a:t>Aug 28</a:t>
            </a:r>
          </a:p>
          <a:p>
            <a:pPr marL="171450" indent="-171450">
              <a:buFont typeface="Arial" panose="020B0604020202020204" pitchFamily="34" charset="0"/>
              <a:buChar char="•"/>
            </a:pPr>
            <a:r>
              <a:rPr lang="en-US" sz="1800" dirty="0"/>
              <a:t>Oct 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Have a flyer available if you are interested in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043D2-058D-446A-A308-BF7B43E4094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889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To stay up to date on the latest events and resources, join our listserv or visit our website</a:t>
            </a:r>
          </a:p>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6C45992-D106-49EF-96C6-476FA758EB36}" type="slidenum">
              <a:rPr kumimoji="0" lang="en-US" sz="1300" b="0" i="0" u="none" strike="noStrike" kern="1200" cap="none" spc="0" normalizeH="0" baseline="0" noProof="0">
                <a:ln>
                  <a:noFill/>
                </a:ln>
                <a:solidFill>
                  <a:prstClr val="black"/>
                </a:solidFill>
                <a:effectLst/>
                <a:uLnTx/>
                <a:uFillTx/>
                <a:latin typeface="Cambria" panose="02040503050406030204" pitchFamily="18" charset="0"/>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2684516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any materials or resources discussed today feel free to stop by and I’ll make sure we connect to get them in your hands! Thanks for participating in the session! </a:t>
            </a:r>
          </a:p>
        </p:txBody>
      </p:sp>
      <p:sp>
        <p:nvSpPr>
          <p:cNvPr id="4" name="Slide Number Placeholder 3"/>
          <p:cNvSpPr>
            <a:spLocks noGrp="1"/>
          </p:cNvSpPr>
          <p:nvPr>
            <p:ph type="sldNum" sz="quarter" idx="5"/>
          </p:nvPr>
        </p:nvSpPr>
        <p:spPr/>
        <p:txBody>
          <a:bodyPr/>
          <a:lstStyle/>
          <a:p>
            <a:fld id="{66EF23D2-CB19-4883-8BCB-4473C490F494}" type="slidenum">
              <a:rPr lang="en-US" smtClean="0"/>
              <a:t>65</a:t>
            </a:fld>
            <a:endParaRPr lang="en-US"/>
          </a:p>
        </p:txBody>
      </p:sp>
    </p:spTree>
    <p:extLst>
      <p:ext uri="{BB962C8B-B14F-4D97-AF65-F5344CB8AC3E}">
        <p14:creationId xmlns:p14="http://schemas.microsoft.com/office/powerpoint/2010/main" val="26590309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A9DB5-FCEC-4FF8-B2D6-2E6F380A0BD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65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our 3 learning objectives for today’s session</a:t>
            </a:r>
          </a:p>
          <a:p>
            <a:pPr marL="228600" marR="0" lvl="0" indent="-228600">
              <a:lnSpc>
                <a:spcPct val="107000"/>
              </a:lnSpc>
              <a:spcBef>
                <a:spcPts val="600"/>
              </a:spcBef>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(Click) Identify key implementation and planning considerations for FTCs</a:t>
            </a:r>
          </a:p>
          <a:p>
            <a:pPr marL="228600" marR="0" lvl="0" indent="-228600">
              <a:lnSpc>
                <a:spcPct val="107000"/>
              </a:lnSpc>
              <a:spcBef>
                <a:spcPts val="600"/>
              </a:spcBef>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(Click) Explore the importance of governance structure, leadership, and data during the planning process </a:t>
            </a:r>
            <a:r>
              <a:rPr lang="en-US" sz="1800" kern="100" dirty="0">
                <a:effectLst/>
                <a:latin typeface="Arial" panose="020B0604020202020204" pitchFamily="34" charset="0"/>
                <a:ea typeface="Aptos" panose="020B0004020202020204" pitchFamily="34" charset="0"/>
                <a:cs typeface="Arial" panose="020B0604020202020204" pitchFamily="34" charset="0"/>
              </a:rPr>
              <a:t>​</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28600" marR="0" lvl="0" indent="-228600">
              <a:lnSpc>
                <a:spcPct val="107000"/>
              </a:lnSpc>
              <a:spcBef>
                <a:spcPts val="600"/>
              </a:spcBef>
              <a:spcAft>
                <a:spcPts val="6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Arial" panose="020B0604020202020204" pitchFamily="34" charset="0"/>
              </a:rPr>
              <a:t>(Click) Learn from practitioners who have successfully planned and launched FTCs</a:t>
            </a:r>
          </a:p>
          <a:p>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6</a:t>
            </a:fld>
            <a:endParaRPr lang="en-US"/>
          </a:p>
        </p:txBody>
      </p:sp>
    </p:spTree>
    <p:extLst>
      <p:ext uri="{BB962C8B-B14F-4D97-AF65-F5344CB8AC3E}">
        <p14:creationId xmlns:p14="http://schemas.microsoft.com/office/powerpoint/2010/main" val="1151901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cs typeface="Calibri"/>
              </a:rPr>
              <a:t>Menti</a:t>
            </a:r>
            <a:r>
              <a:rPr lang="en-US">
                <a:latin typeface="Calibri"/>
                <a:cs typeface="Calibri"/>
              </a:rPr>
              <a:t>-Multiple Choice/select one</a:t>
            </a:r>
          </a:p>
          <a:p>
            <a:endParaRPr lang="en-US">
              <a:latin typeface="Calibri"/>
              <a:cs typeface="Calibri"/>
            </a:endParaRPr>
          </a:p>
          <a:p>
            <a:r>
              <a:rPr lang="en-US">
                <a:latin typeface="Calibri"/>
                <a:cs typeface="Calibri"/>
              </a:rPr>
              <a:t>Give audience reminder to save question </a:t>
            </a:r>
            <a:r>
              <a:rPr lang="en-US" err="1">
                <a:latin typeface="Calibri"/>
                <a:cs typeface="Calibri"/>
              </a:rPr>
              <a:t>til</a:t>
            </a:r>
            <a:r>
              <a:rPr lang="en-US">
                <a:latin typeface="Calibri"/>
                <a:cs typeface="Calibri"/>
              </a:rPr>
              <a:t> the end or they can submit questions through menti</a:t>
            </a:r>
          </a:p>
        </p:txBody>
      </p:sp>
      <p:sp>
        <p:nvSpPr>
          <p:cNvPr id="4" name="Slide Number Placeholder 3"/>
          <p:cNvSpPr>
            <a:spLocks noGrp="1"/>
          </p:cNvSpPr>
          <p:nvPr>
            <p:ph type="sldNum" sz="quarter" idx="5"/>
          </p:nvPr>
        </p:nvSpPr>
        <p:spPr/>
        <p:txBody>
          <a:bodyPr/>
          <a:lstStyle/>
          <a:p>
            <a:fld id="{66EF23D2-CB19-4883-8BCB-4473C490F494}" type="slidenum">
              <a:rPr lang="en-US" smtClean="0"/>
              <a:t>7</a:t>
            </a:fld>
            <a:endParaRPr lang="en-US"/>
          </a:p>
        </p:txBody>
      </p:sp>
    </p:spTree>
    <p:extLst>
      <p:ext uri="{BB962C8B-B14F-4D97-AF65-F5344CB8AC3E}">
        <p14:creationId xmlns:p14="http://schemas.microsoft.com/office/powerpoint/2010/main" val="176791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about how to join the session;  </a:t>
            </a:r>
          </a:p>
          <a:p>
            <a:pPr marL="171450" indent="-171450">
              <a:buFont typeface="Arial" panose="020B0604020202020204" pitchFamily="34" charset="0"/>
              <a:buChar char="•"/>
            </a:pPr>
            <a:r>
              <a:rPr lang="en-US" dirty="0"/>
              <a:t>Answer questions at your own pace</a:t>
            </a:r>
          </a:p>
          <a:p>
            <a:pPr marL="628650" lvl="1" indent="-171450">
              <a:buFont typeface="Arial" panose="020B0604020202020204" pitchFamily="34" charset="0"/>
              <a:buChar char="•"/>
            </a:pPr>
            <a:r>
              <a:rPr lang="en-US" dirty="0"/>
              <a:t>I will prompt you on when to answer the questions; however, if you are an overachiever and want to skip ahead, you are welcome to do so; </a:t>
            </a:r>
          </a:p>
          <a:p>
            <a:pPr marL="628650" lvl="1" indent="-171450">
              <a:buFont typeface="Arial" panose="020B0604020202020204" pitchFamily="34" charset="0"/>
              <a:buChar char="•"/>
            </a:pPr>
            <a:r>
              <a:rPr lang="en-US" dirty="0"/>
              <a:t>some questions may not make sense until we get there;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You are able to make multiple submissions on the same device; so if the person next to you is having some difficulty and you’d like to help them out, you can do so </a:t>
            </a:r>
          </a:p>
          <a:p>
            <a:pPr marL="171450" indent="-171450">
              <a:buFont typeface="Arial" panose="020B0604020202020204" pitchFamily="34" charset="0"/>
              <a:buChar char="•"/>
            </a:pPr>
            <a:r>
              <a:rPr lang="en-US" dirty="0"/>
              <a:t>Option for Q &amp; A </a:t>
            </a:r>
          </a:p>
          <a:p>
            <a:pPr marL="628650" lvl="1" indent="-171450">
              <a:buFont typeface="Arial" panose="020B0604020202020204" pitchFamily="34" charset="0"/>
              <a:buChar char="•"/>
            </a:pPr>
            <a:r>
              <a:rPr lang="en-US" dirty="0"/>
              <a:t>Submit questions here throughout the presentation; will take them as time allows and/or at the end of the presentation during the Q &amp; A Portion </a:t>
            </a:r>
          </a:p>
          <a:p>
            <a:endParaRPr lang="en-US" dirty="0"/>
          </a:p>
          <a:p>
            <a:pPr marL="171450" indent="-171450">
              <a:buFont typeface="Arial" panose="020B0604020202020204" pitchFamily="34" charset="0"/>
              <a:buChar char="•"/>
            </a:pPr>
            <a:r>
              <a:rPr lang="en-US" dirty="0"/>
              <a:t>Where are you in the planning process?</a:t>
            </a:r>
          </a:p>
          <a:p>
            <a:pPr marL="171450" indent="-171450">
              <a:buFont typeface="Arial" panose="020B0604020202020204" pitchFamily="34" charset="0"/>
              <a:buChar char="•"/>
            </a:pPr>
            <a:r>
              <a:rPr lang="en-US" dirty="0"/>
              <a:t>Which key decision point are you at?</a:t>
            </a:r>
          </a:p>
          <a:p>
            <a:pPr marL="171450" indent="-171450">
              <a:buFont typeface="Arial" panose="020B0604020202020204" pitchFamily="34" charset="0"/>
              <a:buChar char="•"/>
            </a:pPr>
            <a:r>
              <a:rPr lang="en-US" dirty="0"/>
              <a:t>What are your next steps following today’s session? </a:t>
            </a:r>
          </a:p>
        </p:txBody>
      </p:sp>
      <p:sp>
        <p:nvSpPr>
          <p:cNvPr id="4" name="Slide Number Placeholder 3"/>
          <p:cNvSpPr>
            <a:spLocks noGrp="1"/>
          </p:cNvSpPr>
          <p:nvPr>
            <p:ph type="sldNum" sz="quarter" idx="5"/>
          </p:nvPr>
        </p:nvSpPr>
        <p:spPr/>
        <p:txBody>
          <a:bodyPr/>
          <a:lstStyle/>
          <a:p>
            <a:fld id="{66EF23D2-CB19-4883-8BCB-4473C490F494}" type="slidenum">
              <a:rPr lang="en-US" smtClean="0"/>
              <a:t>8</a:t>
            </a:fld>
            <a:endParaRPr lang="en-US"/>
          </a:p>
        </p:txBody>
      </p:sp>
    </p:spTree>
    <p:extLst>
      <p:ext uri="{BB962C8B-B14F-4D97-AF65-F5344CB8AC3E}">
        <p14:creationId xmlns:p14="http://schemas.microsoft.com/office/powerpoint/2010/main" val="292064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about how to join the session;  </a:t>
            </a:r>
          </a:p>
          <a:p>
            <a:pPr marL="171450" indent="-171450">
              <a:buFont typeface="Arial" panose="020B0604020202020204" pitchFamily="34" charset="0"/>
              <a:buChar char="•"/>
            </a:pPr>
            <a:r>
              <a:rPr lang="en-US" dirty="0"/>
              <a:t>Answer questions at your own pace</a:t>
            </a:r>
          </a:p>
          <a:p>
            <a:pPr marL="628650" lvl="1" indent="-171450">
              <a:buFont typeface="Arial" panose="020B0604020202020204" pitchFamily="34" charset="0"/>
              <a:buChar char="•"/>
            </a:pPr>
            <a:r>
              <a:rPr lang="en-US" dirty="0"/>
              <a:t>I will prompt you on when to answer the questions; however, if you are an overachiever and want to skip ahead, you are welcome to do so; some questions may not make sense until we get there; </a:t>
            </a:r>
          </a:p>
          <a:p>
            <a:pPr marL="171450" indent="-171450">
              <a:buFont typeface="Arial" panose="020B0604020202020204" pitchFamily="34" charset="0"/>
              <a:buChar char="•"/>
            </a:pPr>
            <a:r>
              <a:rPr lang="en-US" dirty="0"/>
              <a:t>Option for Q &amp; A </a:t>
            </a:r>
          </a:p>
          <a:p>
            <a:pPr marL="628650" lvl="1" indent="-171450">
              <a:buFont typeface="Arial" panose="020B0604020202020204" pitchFamily="34" charset="0"/>
              <a:buChar char="•"/>
            </a:pPr>
            <a:r>
              <a:rPr lang="en-US" dirty="0"/>
              <a:t>Submit questions here throughout the presentation; will take them as time allows and/or at the end of the presentation during the Q &amp; A Portion </a:t>
            </a:r>
          </a:p>
          <a:p>
            <a:endParaRPr lang="en-US" dirty="0"/>
          </a:p>
          <a:p>
            <a:pPr marL="171450" indent="-171450">
              <a:buFont typeface="Arial" panose="020B0604020202020204" pitchFamily="34" charset="0"/>
              <a:buChar char="•"/>
            </a:pPr>
            <a:r>
              <a:rPr lang="en-US" dirty="0"/>
              <a:t>Where are you in the planning process?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Keep these questions in mind as we go through today’s presentation:</a:t>
            </a:r>
          </a:p>
          <a:p>
            <a:pPr marL="628650" lvl="1" indent="-171450">
              <a:buFont typeface="Arial" panose="020B0604020202020204" pitchFamily="34" charset="0"/>
              <a:buChar char="•"/>
            </a:pPr>
            <a:r>
              <a:rPr lang="en-US" dirty="0"/>
              <a:t>Which key decision point are you at?</a:t>
            </a:r>
          </a:p>
          <a:p>
            <a:pPr marL="628650" lvl="1" indent="-171450">
              <a:buFont typeface="Arial" panose="020B0604020202020204" pitchFamily="34" charset="0"/>
              <a:buChar char="•"/>
            </a:pPr>
            <a:r>
              <a:rPr lang="en-US" dirty="0"/>
              <a:t>What are your next steps following today’s session? </a:t>
            </a:r>
          </a:p>
          <a:p>
            <a:pPr marL="0" lvl="0" indent="0">
              <a:buFont typeface="Arial" panose="020B0604020202020204" pitchFamily="34" charset="0"/>
              <a:buNone/>
            </a:pPr>
            <a:endParaRPr lang="en-US" b="1" dirty="0"/>
          </a:p>
          <a:p>
            <a:pPr marL="0" lvl="0" indent="0">
              <a:buFont typeface="Arial" panose="020B0604020202020204" pitchFamily="34" charset="0"/>
              <a:buNone/>
            </a:pPr>
            <a:r>
              <a:rPr lang="en-US" b="1" dirty="0"/>
              <a:t>Summarize the poll results</a:t>
            </a:r>
          </a:p>
          <a:p>
            <a:endParaRPr lang="en-US" dirty="0"/>
          </a:p>
        </p:txBody>
      </p:sp>
      <p:sp>
        <p:nvSpPr>
          <p:cNvPr id="4" name="Slide Number Placeholder 3"/>
          <p:cNvSpPr>
            <a:spLocks noGrp="1"/>
          </p:cNvSpPr>
          <p:nvPr>
            <p:ph type="sldNum" sz="quarter" idx="5"/>
          </p:nvPr>
        </p:nvSpPr>
        <p:spPr/>
        <p:txBody>
          <a:bodyPr/>
          <a:lstStyle/>
          <a:p>
            <a:fld id="{66EF23D2-CB19-4883-8BCB-4473C490F494}" type="slidenum">
              <a:rPr lang="en-US" smtClean="0"/>
              <a:t>9</a:t>
            </a:fld>
            <a:endParaRPr lang="en-US"/>
          </a:p>
        </p:txBody>
      </p:sp>
    </p:spTree>
    <p:extLst>
      <p:ext uri="{BB962C8B-B14F-4D97-AF65-F5344CB8AC3E}">
        <p14:creationId xmlns:p14="http://schemas.microsoft.com/office/powerpoint/2010/main" val="1974758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hyperlink" Target="http://www.site2max.pro" TargetMode="External"/><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4131-9F81-417E-B453-2734582E3D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DA08F7-D236-4B6B-B843-102EEC78D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255052-67CE-4662-BF6B-341B5660EEEB}"/>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93C29F92-A691-44D8-BB32-F821F00DC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4E291-982C-4336-B5AC-2503499D6184}"/>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37324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64EC-63F8-4393-AB4E-5C9F91F75A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C5A9C4-FD04-44B5-90EB-308C670D0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072E7-97FE-40C6-BB65-B57614279818}"/>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F0462951-45A9-4348-9C34-ACAC81546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31498-5E44-426C-95E0-7AE69102D365}"/>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5441193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5497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68483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029784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r>
                <a:rPr sz="900">
                  <a:latin typeface="+mn-lt"/>
                  <a:hlinkClick r:id="rId2"/>
                </a:rPr>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latin typeface="+mn-lt"/>
                </a:rPr>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458899441"/>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Photo circle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r>
                <a:rPr sz="900">
                  <a:latin typeface="+mn-lt"/>
                  <a:hlinkClick r:id="rId2"/>
                </a:rPr>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latin typeface="+mn-lt"/>
                </a:rPr>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
        <p:nvSpPr>
          <p:cNvPr id="3"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32"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33"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34"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35"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36"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7"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8"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9"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40"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41"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42"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381177165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 big photo">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r>
                <a:rPr sz="900">
                  <a:latin typeface="+mn-lt"/>
                  <a:hlinkClick r:id="rId2"/>
                </a:rPr>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latin typeface="+mn-lt"/>
                </a:rPr>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
        <p:nvSpPr>
          <p:cNvPr id="43" name="Picture Placeholder 2"/>
          <p:cNvSpPr>
            <a:spLocks noGrp="1"/>
          </p:cNvSpPr>
          <p:nvPr>
            <p:ph type="pic" sz="quarter" idx="10"/>
          </p:nvPr>
        </p:nvSpPr>
        <p:spPr>
          <a:xfrm>
            <a:off x="-24139" y="-7144"/>
            <a:ext cx="6304396" cy="6872288"/>
          </a:xfrm>
          <a:custGeom>
            <a:avLst/>
            <a:gdLst>
              <a:gd name="connsiteX0" fmla="*/ 0 w 8369300"/>
              <a:gd name="connsiteY0" fmla="*/ 13744576 h 13744576"/>
              <a:gd name="connsiteX1" fmla="*/ 0 w 8369300"/>
              <a:gd name="connsiteY1" fmla="*/ 0 h 13744576"/>
              <a:gd name="connsiteX2" fmla="*/ 8369300 w 8369300"/>
              <a:gd name="connsiteY2" fmla="*/ 0 h 13744576"/>
              <a:gd name="connsiteX3" fmla="*/ 8369300 w 8369300"/>
              <a:gd name="connsiteY3" fmla="*/ 13744576 h 13744576"/>
              <a:gd name="connsiteX4" fmla="*/ 0 w 8369300"/>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8791" h="13744576">
                <a:moveTo>
                  <a:pt x="0" y="13744576"/>
                </a:moveTo>
                <a:lnTo>
                  <a:pt x="0" y="0"/>
                </a:lnTo>
                <a:lnTo>
                  <a:pt x="12608791" y="27709"/>
                </a:lnTo>
                <a:lnTo>
                  <a:pt x="8369300" y="13744576"/>
                </a:lnTo>
                <a:lnTo>
                  <a:pt x="0" y="13744576"/>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6873101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 big photo (2)">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defRPr sz="3200">
                <a:solidFill>
                  <a:srgbClr val="FFFFFF"/>
                </a:solidFill>
              </a:defRPr>
            </a:pPr>
            <a:endParaRPr sz="1600"/>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r>
                <a:rPr sz="900">
                  <a:latin typeface="+mn-lt"/>
                  <a:hlinkClick r:id="rId2"/>
                </a:rPr>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r>
                <a:rPr sz="900">
                  <a:latin typeface="+mn-lt"/>
                </a:rPr>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
        <p:nvSpPr>
          <p:cNvPr id="32" name="Picture Placeholder 4"/>
          <p:cNvSpPr>
            <a:spLocks noGrp="1"/>
          </p:cNvSpPr>
          <p:nvPr>
            <p:ph type="pic" sz="quarter" idx="10"/>
          </p:nvPr>
        </p:nvSpPr>
        <p:spPr>
          <a:xfrm>
            <a:off x="5890373" y="-6912"/>
            <a:ext cx="6317673" cy="6864912"/>
          </a:xfrm>
          <a:custGeom>
            <a:avLst/>
            <a:gdLst>
              <a:gd name="connsiteX0" fmla="*/ 0 w 8368145"/>
              <a:gd name="connsiteY0" fmla="*/ 13729824 h 13729824"/>
              <a:gd name="connsiteX1" fmla="*/ 0 w 8368145"/>
              <a:gd name="connsiteY1" fmla="*/ 0 h 13729824"/>
              <a:gd name="connsiteX2" fmla="*/ 8368145 w 8368145"/>
              <a:gd name="connsiteY2" fmla="*/ 0 h 13729824"/>
              <a:gd name="connsiteX3" fmla="*/ 8368145 w 8368145"/>
              <a:gd name="connsiteY3" fmla="*/ 13729824 h 13729824"/>
              <a:gd name="connsiteX4" fmla="*/ 0 w 8368145"/>
              <a:gd name="connsiteY4" fmla="*/ 13729824 h 13729824"/>
              <a:gd name="connsiteX0" fmla="*/ 4267200 w 12635345"/>
              <a:gd name="connsiteY0" fmla="*/ 13729824 h 13729824"/>
              <a:gd name="connsiteX1" fmla="*/ 0 w 12635345"/>
              <a:gd name="connsiteY1" fmla="*/ 0 h 13729824"/>
              <a:gd name="connsiteX2" fmla="*/ 12635345 w 12635345"/>
              <a:gd name="connsiteY2" fmla="*/ 0 h 13729824"/>
              <a:gd name="connsiteX3" fmla="*/ 12635345 w 12635345"/>
              <a:gd name="connsiteY3" fmla="*/ 13729824 h 13729824"/>
              <a:gd name="connsiteX4" fmla="*/ 4267200 w 12635345"/>
              <a:gd name="connsiteY4" fmla="*/ 13729824 h 1372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345" h="13729824">
                <a:moveTo>
                  <a:pt x="4267200" y="13729824"/>
                </a:moveTo>
                <a:lnTo>
                  <a:pt x="0" y="0"/>
                </a:lnTo>
                <a:lnTo>
                  <a:pt x="12635345" y="0"/>
                </a:lnTo>
                <a:lnTo>
                  <a:pt x="12635345" y="13729824"/>
                </a:lnTo>
                <a:lnTo>
                  <a:pt x="4267200" y="13729824"/>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5392059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Photo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defRPr sz="3200">
                <a:solidFill>
                  <a:srgbClr val="FFFFFF"/>
                </a:solidFill>
              </a:defRPr>
            </a:pPr>
            <a:endParaRPr sz="1600"/>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defRPr sz="3200">
                <a:solidFill>
                  <a:srgbClr val="FFFFFF"/>
                </a:solidFill>
              </a:defRPr>
            </a:pPr>
            <a:endParaRPr sz="1600"/>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r>
                <a:rPr sz="900">
                  <a:latin typeface="+mn-lt"/>
                  <a:hlinkClick r:id="rId2"/>
                </a:rPr>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r>
                <a:rPr sz="900">
                  <a:solidFill>
                    <a:schemeClr val="accent2"/>
                  </a:solidFill>
                  <a:latin typeface="+mn-lt"/>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
        <p:nvSpPr>
          <p:cNvPr id="24" name="Picture Placeholder 2"/>
          <p:cNvSpPr>
            <a:spLocks noGrp="1"/>
          </p:cNvSpPr>
          <p:nvPr>
            <p:ph type="pic" sz="quarter" idx="10"/>
          </p:nvPr>
        </p:nvSpPr>
        <p:spPr>
          <a:xfrm>
            <a:off x="927100" y="1028700"/>
            <a:ext cx="1258888" cy="1258888"/>
          </a:xfrm>
        </p:spPr>
        <p:txBody>
          <a:bodyPr/>
          <a:lstStyle/>
          <a:p>
            <a:endParaRPr lang="en-US"/>
          </a:p>
        </p:txBody>
      </p:sp>
      <p:sp>
        <p:nvSpPr>
          <p:cNvPr id="25" name="Picture Placeholder 2"/>
          <p:cNvSpPr>
            <a:spLocks noGrp="1"/>
          </p:cNvSpPr>
          <p:nvPr>
            <p:ph type="pic" sz="quarter" idx="11"/>
          </p:nvPr>
        </p:nvSpPr>
        <p:spPr>
          <a:xfrm>
            <a:off x="2314167" y="1028700"/>
            <a:ext cx="1258888" cy="1258888"/>
          </a:xfrm>
        </p:spPr>
        <p:txBody>
          <a:bodyPr/>
          <a:lstStyle/>
          <a:p>
            <a:endParaRPr lang="en-US"/>
          </a:p>
        </p:txBody>
      </p:sp>
      <p:sp>
        <p:nvSpPr>
          <p:cNvPr id="26" name="Picture Placeholder 2"/>
          <p:cNvSpPr>
            <a:spLocks noGrp="1"/>
          </p:cNvSpPr>
          <p:nvPr>
            <p:ph type="pic" sz="quarter" idx="12"/>
          </p:nvPr>
        </p:nvSpPr>
        <p:spPr>
          <a:xfrm>
            <a:off x="3701233" y="1028700"/>
            <a:ext cx="1258888" cy="1258888"/>
          </a:xfrm>
        </p:spPr>
        <p:txBody>
          <a:bodyPr/>
          <a:lstStyle/>
          <a:p>
            <a:endParaRPr lang="en-US"/>
          </a:p>
        </p:txBody>
      </p:sp>
      <p:sp>
        <p:nvSpPr>
          <p:cNvPr id="27" name="Picture Placeholder 2"/>
          <p:cNvSpPr>
            <a:spLocks noGrp="1"/>
          </p:cNvSpPr>
          <p:nvPr>
            <p:ph type="pic" sz="quarter" idx="13"/>
          </p:nvPr>
        </p:nvSpPr>
        <p:spPr>
          <a:xfrm>
            <a:off x="5088300" y="1028700"/>
            <a:ext cx="1258888" cy="1258888"/>
          </a:xfrm>
        </p:spPr>
        <p:txBody>
          <a:bodyPr/>
          <a:lstStyle/>
          <a:p>
            <a:endParaRPr lang="en-US"/>
          </a:p>
        </p:txBody>
      </p:sp>
      <p:sp>
        <p:nvSpPr>
          <p:cNvPr id="28" name="Picture Placeholder 2"/>
          <p:cNvSpPr>
            <a:spLocks noGrp="1"/>
          </p:cNvSpPr>
          <p:nvPr>
            <p:ph type="pic" sz="quarter" idx="14"/>
          </p:nvPr>
        </p:nvSpPr>
        <p:spPr>
          <a:xfrm>
            <a:off x="927100" y="2445525"/>
            <a:ext cx="1258888" cy="1258888"/>
          </a:xfrm>
        </p:spPr>
        <p:txBody>
          <a:bodyPr/>
          <a:lstStyle/>
          <a:p>
            <a:endParaRPr lang="en-US"/>
          </a:p>
        </p:txBody>
      </p:sp>
      <p:sp>
        <p:nvSpPr>
          <p:cNvPr id="29" name="Picture Placeholder 2"/>
          <p:cNvSpPr>
            <a:spLocks noGrp="1"/>
          </p:cNvSpPr>
          <p:nvPr>
            <p:ph type="pic" sz="quarter" idx="15"/>
          </p:nvPr>
        </p:nvSpPr>
        <p:spPr>
          <a:xfrm>
            <a:off x="2314167" y="2445525"/>
            <a:ext cx="1258888" cy="1258888"/>
          </a:xfrm>
        </p:spPr>
        <p:txBody>
          <a:bodyPr/>
          <a:lstStyle/>
          <a:p>
            <a:endParaRPr lang="en-US"/>
          </a:p>
        </p:txBody>
      </p:sp>
      <p:sp>
        <p:nvSpPr>
          <p:cNvPr id="30" name="Picture Placeholder 2"/>
          <p:cNvSpPr>
            <a:spLocks noGrp="1"/>
          </p:cNvSpPr>
          <p:nvPr>
            <p:ph type="pic" sz="quarter" idx="16"/>
          </p:nvPr>
        </p:nvSpPr>
        <p:spPr>
          <a:xfrm>
            <a:off x="3701233" y="2445525"/>
            <a:ext cx="1258888" cy="1258888"/>
          </a:xfrm>
        </p:spPr>
        <p:txBody>
          <a:bodyPr/>
          <a:lstStyle/>
          <a:p>
            <a:endParaRPr lang="en-US"/>
          </a:p>
        </p:txBody>
      </p:sp>
      <p:sp>
        <p:nvSpPr>
          <p:cNvPr id="31" name="Picture Placeholder 2"/>
          <p:cNvSpPr>
            <a:spLocks noGrp="1"/>
          </p:cNvSpPr>
          <p:nvPr>
            <p:ph type="pic" sz="quarter" idx="17"/>
          </p:nvPr>
        </p:nvSpPr>
        <p:spPr>
          <a:xfrm>
            <a:off x="5088300" y="2445525"/>
            <a:ext cx="1258888" cy="1258888"/>
          </a:xfrm>
        </p:spPr>
        <p:txBody>
          <a:bodyPr/>
          <a:lstStyle/>
          <a:p>
            <a:endParaRPr lang="en-US"/>
          </a:p>
        </p:txBody>
      </p:sp>
      <p:sp>
        <p:nvSpPr>
          <p:cNvPr id="32" name="Picture Placeholder 2"/>
          <p:cNvSpPr>
            <a:spLocks noGrp="1"/>
          </p:cNvSpPr>
          <p:nvPr>
            <p:ph type="pic" sz="quarter" idx="18"/>
          </p:nvPr>
        </p:nvSpPr>
        <p:spPr>
          <a:xfrm>
            <a:off x="927100" y="3871233"/>
            <a:ext cx="1258888" cy="1258888"/>
          </a:xfrm>
        </p:spPr>
        <p:txBody>
          <a:bodyPr/>
          <a:lstStyle/>
          <a:p>
            <a:endParaRPr lang="en-US"/>
          </a:p>
        </p:txBody>
      </p:sp>
      <p:sp>
        <p:nvSpPr>
          <p:cNvPr id="33" name="Picture Placeholder 2"/>
          <p:cNvSpPr>
            <a:spLocks noGrp="1"/>
          </p:cNvSpPr>
          <p:nvPr>
            <p:ph type="pic" sz="quarter" idx="19"/>
          </p:nvPr>
        </p:nvSpPr>
        <p:spPr>
          <a:xfrm>
            <a:off x="2314167" y="3871233"/>
            <a:ext cx="1258888" cy="1258888"/>
          </a:xfrm>
        </p:spPr>
        <p:txBody>
          <a:bodyPr/>
          <a:lstStyle/>
          <a:p>
            <a:endParaRPr lang="en-US"/>
          </a:p>
        </p:txBody>
      </p:sp>
      <p:sp>
        <p:nvSpPr>
          <p:cNvPr id="34" name="Picture Placeholder 2"/>
          <p:cNvSpPr>
            <a:spLocks noGrp="1"/>
          </p:cNvSpPr>
          <p:nvPr>
            <p:ph type="pic" sz="quarter" idx="20"/>
          </p:nvPr>
        </p:nvSpPr>
        <p:spPr>
          <a:xfrm>
            <a:off x="3701233" y="3871233"/>
            <a:ext cx="1258888" cy="1258888"/>
          </a:xfrm>
        </p:spPr>
        <p:txBody>
          <a:bodyPr/>
          <a:lstStyle/>
          <a:p>
            <a:endParaRPr lang="en-US"/>
          </a:p>
        </p:txBody>
      </p:sp>
      <p:sp>
        <p:nvSpPr>
          <p:cNvPr id="35"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9741139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hoto circle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defRPr sz="3200">
                <a:solidFill>
                  <a:srgbClr val="FFFFFF"/>
                </a:solidFill>
              </a:defRPr>
            </a:pPr>
            <a:endParaRPr sz="1600"/>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defRPr sz="3200">
                <a:solidFill>
                  <a:srgbClr val="FFFFFF"/>
                </a:solidFill>
              </a:defRPr>
            </a:pPr>
            <a:endParaRPr sz="1600"/>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algn="l" defTabSz="228600">
                <a:defRPr sz="1800">
                  <a:solidFill>
                    <a:srgbClr val="323232"/>
                  </a:solidFill>
                  <a:latin typeface="Georgia"/>
                  <a:ea typeface="Georgia"/>
                  <a:cs typeface="Georgia"/>
                  <a:sym typeface="Georgia"/>
                </a:defRPr>
              </a:pPr>
              <a:endParaRPr sz="900"/>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r>
                <a:rPr sz="900">
                  <a:latin typeface="+mn-lt"/>
                  <a:hlinkClick r:id="rId2"/>
                </a:rPr>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r>
                <a:rPr sz="900">
                  <a:solidFill>
                    <a:schemeClr val="accent2"/>
                  </a:solidFill>
                  <a:latin typeface="+mn-lt"/>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defRPr sz="3200"/>
                </a:pPr>
                <a:endParaRPr sz="1600">
                  <a:latin typeface="+mn-l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sz="1600">
                  <a:latin typeface="+mn-l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
        <p:nvSpPr>
          <p:cNvPr id="24"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25"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26"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27"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28"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29"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0"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1"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2"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33"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34"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35"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11597085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66" name="Shape 66"/>
          <p:cNvSpPr>
            <a:spLocks noGrp="1"/>
          </p:cNvSpPr>
          <p:nvPr>
            <p:ph type="pic" idx="13"/>
          </p:nvPr>
        </p:nvSpPr>
        <p:spPr>
          <a:xfrm>
            <a:off x="-55356" y="-28773"/>
            <a:ext cx="12251912" cy="4636095"/>
          </a:xfrm>
          <a:prstGeom prst="rect">
            <a:avLst/>
          </a:prstGeom>
        </p:spPr>
        <p:txBody>
          <a:bodyPr lIns="91439" tIns="45719" rIns="91439" bIns="45719" anchor="t">
            <a:noAutofit/>
          </a:bodyPr>
          <a:lstStyle/>
          <a:p>
            <a:endParaRPr/>
          </a:p>
        </p:txBody>
      </p:sp>
      <p:sp>
        <p:nvSpPr>
          <p:cNvPr id="67" name="Shape 67"/>
          <p:cNvSpPr>
            <a:spLocks noGrp="1"/>
          </p:cNvSpPr>
          <p:nvPr>
            <p:ph type="title"/>
          </p:nvPr>
        </p:nvSpPr>
        <p:spPr>
          <a:xfrm>
            <a:off x="571500" y="5067300"/>
            <a:ext cx="11557000" cy="1003300"/>
          </a:xfrm>
          <a:prstGeom prst="rect">
            <a:avLst/>
          </a:prstGeom>
        </p:spPr>
        <p:txBody>
          <a:bodyPr anchor="b"/>
          <a:lstStyle/>
          <a:p>
            <a:r>
              <a:t>Title Text</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259476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DB1FD-3ED4-4C39-97D1-E08357851F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100E8-57A4-4C4B-A689-D7266A0EF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9CA7A-7098-4DEB-A382-F013F4B3AC70}"/>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586C23EA-BDA0-4567-BD8D-7836ABED9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0D2BC-531B-418C-A500-993F81B6439E}"/>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2286901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88532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83" name="Shape 83"/>
          <p:cNvSpPr>
            <a:spLocks noGrp="1"/>
          </p:cNvSpPr>
          <p:nvPr>
            <p:ph type="pic" sz="half" idx="13"/>
          </p:nvPr>
        </p:nvSpPr>
        <p:spPr>
          <a:xfrm>
            <a:off x="6582990" y="552450"/>
            <a:ext cx="4762501" cy="5753100"/>
          </a:xfrm>
          <a:prstGeom prst="rect">
            <a:avLst/>
          </a:prstGeom>
        </p:spPr>
        <p:txBody>
          <a:bodyPr lIns="91439" tIns="45719" rIns="91439" bIns="45719" anchor="t">
            <a:noAutofit/>
          </a:bodyPr>
          <a:lstStyle/>
          <a:p>
            <a:endParaRPr/>
          </a:p>
        </p:txBody>
      </p:sp>
      <p:sp>
        <p:nvSpPr>
          <p:cNvPr id="84" name="Shape 84"/>
          <p:cNvSpPr>
            <a:spLocks noGrp="1"/>
          </p:cNvSpPr>
          <p:nvPr>
            <p:ph type="title"/>
          </p:nvPr>
        </p:nvSpPr>
        <p:spPr>
          <a:xfrm>
            <a:off x="825500" y="552450"/>
            <a:ext cx="5111750" cy="2806700"/>
          </a:xfrm>
          <a:prstGeom prst="rect">
            <a:avLst/>
          </a:prstGeom>
        </p:spPr>
        <p:txBody>
          <a:bodyPr anchor="b"/>
          <a:lstStyle>
            <a:lvl1pPr>
              <a:defRPr sz="5000"/>
            </a:lvl1pPr>
          </a:lstStyle>
          <a:p>
            <a:r>
              <a:t>Title Text</a:t>
            </a:r>
          </a:p>
        </p:txBody>
      </p:sp>
      <p:sp>
        <p:nvSpPr>
          <p:cNvPr id="85" name="Shape 85"/>
          <p:cNvSpPr>
            <a:spLocks noGrp="1"/>
          </p:cNvSpPr>
          <p:nvPr>
            <p:ph type="body" sz="quarter" idx="1"/>
          </p:nvPr>
        </p:nvSpPr>
        <p:spPr>
          <a:xfrm>
            <a:off x="831850" y="3600450"/>
            <a:ext cx="5111750" cy="2882900"/>
          </a:xfrm>
          <a:prstGeom prst="rect">
            <a:avLst/>
          </a:prstGeom>
        </p:spPr>
        <p:txBody>
          <a:bodyPr anchor="t"/>
          <a:lstStyle>
            <a:lvl1pPr marL="0" indent="0">
              <a:spcBef>
                <a:spcPts val="0"/>
              </a:spcBef>
              <a:buSzTx/>
              <a:buNone/>
              <a:defRPr sz="2200">
                <a:solidFill>
                  <a:srgbClr val="000000"/>
                </a:solidFill>
                <a:latin typeface="Helvetica Light"/>
                <a:ea typeface="Helvetica Light"/>
                <a:cs typeface="Helvetica Light"/>
                <a:sym typeface="Helvetica Light"/>
              </a:defRPr>
            </a:lvl1pPr>
            <a:lvl2pPr marL="0" indent="114300">
              <a:spcBef>
                <a:spcPts val="0"/>
              </a:spcBef>
              <a:buSzTx/>
              <a:buNone/>
              <a:defRPr sz="2200">
                <a:solidFill>
                  <a:srgbClr val="000000"/>
                </a:solidFill>
                <a:latin typeface="Helvetica Light"/>
                <a:ea typeface="Helvetica Light"/>
                <a:cs typeface="Helvetica Light"/>
                <a:sym typeface="Helvetica Light"/>
              </a:defRPr>
            </a:lvl2pPr>
            <a:lvl3pPr marL="0" indent="228600">
              <a:spcBef>
                <a:spcPts val="0"/>
              </a:spcBef>
              <a:buSzTx/>
              <a:buNone/>
              <a:defRPr sz="2200">
                <a:solidFill>
                  <a:srgbClr val="000000"/>
                </a:solidFill>
                <a:latin typeface="Helvetica Light"/>
                <a:ea typeface="Helvetica Light"/>
                <a:cs typeface="Helvetica Light"/>
                <a:sym typeface="Helvetica Light"/>
              </a:defRPr>
            </a:lvl3pPr>
            <a:lvl4pPr marL="0" indent="342900">
              <a:spcBef>
                <a:spcPts val="0"/>
              </a:spcBef>
              <a:buSzTx/>
              <a:buNone/>
              <a:defRPr sz="2200">
                <a:solidFill>
                  <a:srgbClr val="000000"/>
                </a:solidFill>
                <a:latin typeface="Helvetica Light"/>
                <a:ea typeface="Helvetica Light"/>
                <a:cs typeface="Helvetica Light"/>
                <a:sym typeface="Helvetica Light"/>
              </a:defRPr>
            </a:lvl4pPr>
            <a:lvl5pPr marL="0" indent="457200">
              <a:spcBef>
                <a:spcPts val="0"/>
              </a:spcBef>
              <a:buSzTx/>
              <a:buNone/>
              <a:defRPr sz="2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7210139"/>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3" name="Shape 93"/>
          <p:cNvSpPr>
            <a:spLocks noGrp="1"/>
          </p:cNvSpPr>
          <p:nvPr>
            <p:ph type="title"/>
          </p:nvPr>
        </p:nvSpPr>
        <p:spPr>
          <a:prstGeom prst="rect">
            <a:avLst/>
          </a:prstGeom>
        </p:spPr>
        <p:txBody>
          <a:bodyPr/>
          <a:lstStyle/>
          <a:p>
            <a:r>
              <a:t>Title Text</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3976137"/>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10" name="Shape 110"/>
          <p:cNvSpPr>
            <a:spLocks noGrp="1"/>
          </p:cNvSpPr>
          <p:nvPr>
            <p:ph type="pic" sz="half" idx="13"/>
          </p:nvPr>
        </p:nvSpPr>
        <p:spPr>
          <a:xfrm>
            <a:off x="6584950" y="1619250"/>
            <a:ext cx="4762500" cy="4603750"/>
          </a:xfrm>
          <a:prstGeom prst="rect">
            <a:avLst/>
          </a:prstGeom>
        </p:spPr>
        <p:txBody>
          <a:bodyPr lIns="91439" tIns="45719" rIns="91439" bIns="45719" anchor="t">
            <a:noAutofit/>
          </a:bodyPr>
          <a:lstStyle/>
          <a:p>
            <a:endParaRPr/>
          </a:p>
        </p:txBody>
      </p:sp>
      <p:sp>
        <p:nvSpPr>
          <p:cNvPr id="111" name="Shape 111"/>
          <p:cNvSpPr>
            <a:spLocks noGrp="1"/>
          </p:cNvSpPr>
          <p:nvPr>
            <p:ph type="title"/>
          </p:nvPr>
        </p:nvSpPr>
        <p:spPr>
          <a:xfrm>
            <a:off x="844550" y="476250"/>
            <a:ext cx="10502900" cy="1143000"/>
          </a:xfrm>
          <a:prstGeom prst="rect">
            <a:avLst/>
          </a:prstGeom>
        </p:spPr>
        <p:txBody>
          <a:bodyPr/>
          <a:lstStyle/>
          <a:p>
            <a:r>
              <a:t>Title Text</a:t>
            </a:r>
          </a:p>
        </p:txBody>
      </p:sp>
      <p:sp>
        <p:nvSpPr>
          <p:cNvPr id="112" name="Shape 112"/>
          <p:cNvSpPr>
            <a:spLocks noGrp="1"/>
          </p:cNvSpPr>
          <p:nvPr>
            <p:ph type="body" sz="half" idx="1"/>
          </p:nvPr>
        </p:nvSpPr>
        <p:spPr>
          <a:xfrm>
            <a:off x="844550" y="1619250"/>
            <a:ext cx="5003800" cy="4603750"/>
          </a:xfrm>
          <a:prstGeom prst="rect">
            <a:avLst/>
          </a:prstGeom>
        </p:spPr>
        <p:txBody>
          <a:bodyPr/>
          <a:lstStyle>
            <a:lvl1pPr marL="248356" indent="-248356">
              <a:spcBef>
                <a:spcPts val="2250"/>
              </a:spcBef>
              <a:defRPr sz="2000" b="1"/>
            </a:lvl1pPr>
            <a:lvl2pPr marL="527756" indent="-248356">
              <a:spcBef>
                <a:spcPts val="2250"/>
              </a:spcBef>
              <a:defRPr sz="2000" b="1"/>
            </a:lvl2pPr>
            <a:lvl3pPr marL="807156" indent="-248356">
              <a:spcBef>
                <a:spcPts val="2250"/>
              </a:spcBef>
              <a:defRPr sz="2000" b="1"/>
            </a:lvl3pPr>
            <a:lvl4pPr marL="1086556" indent="-248356">
              <a:spcBef>
                <a:spcPts val="2250"/>
              </a:spcBef>
              <a:defRPr sz="2000" b="1"/>
            </a:lvl4pPr>
            <a:lvl5pPr marL="1365956" indent="-248356">
              <a:spcBef>
                <a:spcPts val="2250"/>
              </a:spcBef>
              <a:defRPr sz="2000" b="1"/>
            </a:lvl5pPr>
          </a:lstStyle>
          <a:p>
            <a:r>
              <a:t>Body Level One</a:t>
            </a:r>
          </a:p>
          <a:p>
            <a:pPr lvl="1"/>
            <a:r>
              <a:t>Body Level Two</a:t>
            </a:r>
          </a:p>
          <a:p>
            <a:pPr lvl="2"/>
            <a:r>
              <a:t>Body Level Three</a:t>
            </a:r>
          </a:p>
          <a:p>
            <a:pPr lvl="3"/>
            <a:r>
              <a:t>Body Level Four</a:t>
            </a:r>
          </a:p>
          <a:p>
            <a:pPr lvl="4"/>
            <a:r>
              <a:t>Body Level Five</a:t>
            </a:r>
          </a:p>
        </p:txBody>
      </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5329817"/>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20" name="Shape 120"/>
          <p:cNvSpPr>
            <a:spLocks noGrp="1"/>
          </p:cNvSpPr>
          <p:nvPr>
            <p:ph type="body" idx="1"/>
          </p:nvPr>
        </p:nvSpPr>
        <p:spPr>
          <a:xfrm>
            <a:off x="844550" y="889000"/>
            <a:ext cx="10502900" cy="507365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5958169"/>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28" name="Shape 128"/>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129" name="Shape 129"/>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130" name="Shape 130"/>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611234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38" name="Shape 138"/>
          <p:cNvSpPr>
            <a:spLocks noGrp="1"/>
          </p:cNvSpPr>
          <p:nvPr>
            <p:ph type="body" sz="quarter" idx="13"/>
          </p:nvPr>
        </p:nvSpPr>
        <p:spPr>
          <a:xfrm>
            <a:off x="1193800" y="4476750"/>
            <a:ext cx="9810750" cy="394980"/>
          </a:xfrm>
          <a:prstGeom prst="rect">
            <a:avLst/>
          </a:prstGeom>
        </p:spPr>
        <p:txBody>
          <a:bodyPr anchor="t">
            <a:spAutoFit/>
          </a:bodyPr>
          <a:lstStyle>
            <a:lvl1pPr marL="0" indent="0" algn="ctr">
              <a:spcBef>
                <a:spcPts val="0"/>
              </a:spcBef>
              <a:buSzTx/>
              <a:buNone/>
              <a:defRPr sz="1900">
                <a:solidFill>
                  <a:srgbClr val="000000"/>
                </a:solidFill>
                <a:latin typeface="Helvetica Light"/>
                <a:ea typeface="Helvetica Light"/>
                <a:cs typeface="Helvetica Light"/>
                <a:sym typeface="Helvetica Light"/>
              </a:defRPr>
            </a:lvl1pPr>
          </a:lstStyle>
          <a:p>
            <a:r>
              <a:t>–Johnny Appleseed</a:t>
            </a:r>
          </a:p>
        </p:txBody>
      </p:sp>
      <p:sp>
        <p:nvSpPr>
          <p:cNvPr id="139" name="Shape 139"/>
          <p:cNvSpPr>
            <a:spLocks noGrp="1"/>
          </p:cNvSpPr>
          <p:nvPr>
            <p:ph type="body" sz="quarter" idx="14"/>
          </p:nvPr>
        </p:nvSpPr>
        <p:spPr>
          <a:xfrm>
            <a:off x="1193800" y="2993499"/>
            <a:ext cx="9810750" cy="502702"/>
          </a:xfrm>
          <a:prstGeom prst="rect">
            <a:avLst/>
          </a:prstGeom>
        </p:spPr>
        <p:txBody>
          <a:bodyPr>
            <a:spAutoFit/>
          </a:bodyPr>
          <a:lstStyle>
            <a:lvl1pPr marL="0" indent="0" algn="ctr">
              <a:spcBef>
                <a:spcPts val="0"/>
              </a:spcBef>
              <a:buSzTx/>
              <a:buNone/>
              <a:defRPr sz="2600">
                <a:solidFill>
                  <a:srgbClr val="000000"/>
                </a:solidFill>
                <a:latin typeface="Helvetica Light"/>
                <a:ea typeface="Helvetica Light"/>
                <a:cs typeface="Helvetica Light"/>
                <a:sym typeface="Helvetica Light"/>
              </a:defRPr>
            </a:lvl1pPr>
          </a:lstStyle>
          <a:p>
            <a:r>
              <a:t>“Type a quote here.” </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555779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47" name="Shape 147"/>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48" name="Shape 1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608715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p>
            <a:fld id="{C7B6957C-8D71-470B-B003-B54C812FA570}" type="datetimeFigureOut">
              <a:rPr lang="en-US" smtClean="0">
                <a:solidFill>
                  <a:prstClr val="black">
                    <a:tint val="75000"/>
                  </a:prstClr>
                </a:solidFill>
              </a:rPr>
              <a:pPr/>
              <a:t>4/24/2024</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FF0FD4-B080-4AA3-ADCB-0AD3BFB83F5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8301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FBA9B-EC57-4A38-AF1D-237A1AA39F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136605-5C80-47A7-BA37-56FC24742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85CD0B-1DDF-4ECE-8CA7-6C34631434FD}"/>
              </a:ext>
            </a:extLst>
          </p:cNvPr>
          <p:cNvSpPr>
            <a:spLocks noGrp="1"/>
          </p:cNvSpPr>
          <p:nvPr>
            <p:ph type="dt" sz="half" idx="10"/>
          </p:nvPr>
        </p:nvSpPr>
        <p:spPr/>
        <p:txBody>
          <a:bodyPr/>
          <a:lstStyle/>
          <a:p>
            <a:fld id="{4E1FF1F7-DA25-4891-B664-E8CE9E7ECA6F}" type="datetimeFigureOut">
              <a:rPr lang="en-US" smtClean="0"/>
              <a:t>4/24/2024</a:t>
            </a:fld>
            <a:endParaRPr lang="en-US"/>
          </a:p>
        </p:txBody>
      </p:sp>
      <p:sp>
        <p:nvSpPr>
          <p:cNvPr id="5" name="Footer Placeholder 4">
            <a:extLst>
              <a:ext uri="{FF2B5EF4-FFF2-40B4-BE49-F238E27FC236}">
                <a16:creationId xmlns:a16="http://schemas.microsoft.com/office/drawing/2014/main" id="{FD5A1562-AB0F-4A66-9247-253851F45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8E1CFB-833C-44A4-AA13-735F9965CEC4}"/>
              </a:ext>
            </a:extLst>
          </p:cNvPr>
          <p:cNvSpPr>
            <a:spLocks noGrp="1"/>
          </p:cNvSpPr>
          <p:nvPr>
            <p:ph type="sldNum" sz="quarter" idx="12"/>
          </p:nvPr>
        </p:nvSpPr>
        <p:spPr>
          <a:xfrm>
            <a:off x="5970596" y="6540500"/>
            <a:ext cx="290144" cy="287258"/>
          </a:xfrm>
        </p:spPr>
        <p:txBody>
          <a:bodyPr/>
          <a:lstStyle/>
          <a:p>
            <a:fld id="{EE6678A4-9A9B-4DE2-9358-14245DE954DF}" type="slidenum">
              <a:rPr lang="en-US" smtClean="0"/>
              <a:t>‹#›</a:t>
            </a:fld>
            <a:endParaRPr lang="en-US"/>
          </a:p>
        </p:txBody>
      </p:sp>
    </p:spTree>
    <p:extLst>
      <p:ext uri="{BB962C8B-B14F-4D97-AF65-F5344CB8AC3E}">
        <p14:creationId xmlns:p14="http://schemas.microsoft.com/office/powerpoint/2010/main" val="3273489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4131-9F81-417E-B453-2734582E3D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DA08F7-D236-4B6B-B843-102EEC78DF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255052-67CE-4662-BF6B-341B5660EEEB}"/>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93C29F92-A691-44D8-BB32-F821F00DC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4E291-982C-4336-B5AC-2503499D6184}"/>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008972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EB6E4-851A-4A46-B990-03980BE40AB7}"/>
              </a:ext>
            </a:extLst>
          </p:cNvPr>
          <p:cNvSpPr>
            <a:spLocks noGrp="1"/>
          </p:cNvSpPr>
          <p:nvPr>
            <p:ph type="dt" sz="half" idx="10"/>
          </p:nvPr>
        </p:nvSpPr>
        <p:spPr/>
        <p:txBody>
          <a:bodyPr/>
          <a:lstStyle/>
          <a:p>
            <a:fld id="{42556A76-7229-45DA-8908-37B003CB555A}" type="datetimeFigureOut">
              <a:rPr lang="en-US" smtClean="0"/>
              <a:t>4/24/2024</a:t>
            </a:fld>
            <a:endParaRPr lang="en-US"/>
          </a:p>
        </p:txBody>
      </p:sp>
      <p:sp>
        <p:nvSpPr>
          <p:cNvPr id="3" name="Footer Placeholder 2">
            <a:extLst>
              <a:ext uri="{FF2B5EF4-FFF2-40B4-BE49-F238E27FC236}">
                <a16:creationId xmlns:a16="http://schemas.microsoft.com/office/drawing/2014/main" id="{53DBA42C-9254-4E2A-BD98-096591635C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E88830-1453-4480-B1F0-90DA3B961AA9}"/>
              </a:ext>
            </a:extLst>
          </p:cNvPr>
          <p:cNvSpPr>
            <a:spLocks noGrp="1"/>
          </p:cNvSpPr>
          <p:nvPr>
            <p:ph type="sldNum" sz="quarter" idx="12"/>
          </p:nvPr>
        </p:nvSpPr>
        <p:spPr>
          <a:xfrm>
            <a:off x="5970596" y="6540500"/>
            <a:ext cx="290144" cy="287258"/>
          </a:xfrm>
        </p:spPr>
        <p:txBody>
          <a:bodyPr/>
          <a:lstStyle/>
          <a:p>
            <a:fld id="{33B93BA9-F206-4896-BB54-AF6FBEBD3F93}" type="slidenum">
              <a:rPr lang="en-US" smtClean="0"/>
              <a:t>‹#›</a:t>
            </a:fld>
            <a:endParaRPr lang="en-US"/>
          </a:p>
        </p:txBody>
      </p:sp>
    </p:spTree>
    <p:extLst>
      <p:ext uri="{BB962C8B-B14F-4D97-AF65-F5344CB8AC3E}">
        <p14:creationId xmlns:p14="http://schemas.microsoft.com/office/powerpoint/2010/main" val="25068620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6E903-4F8F-4829-BC38-A656D775A9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B97DA3-7999-429B-A1CB-E7EE4845E7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6D698C-8444-40E7-A89C-53E331F97A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6CD0F2-FBAD-4B86-A61E-54A77B5A5413}"/>
              </a:ext>
            </a:extLst>
          </p:cNvPr>
          <p:cNvSpPr>
            <a:spLocks noGrp="1"/>
          </p:cNvSpPr>
          <p:nvPr>
            <p:ph type="dt" sz="half" idx="10"/>
          </p:nvPr>
        </p:nvSpPr>
        <p:spPr/>
        <p:txBody>
          <a:bodyPr/>
          <a:lstStyle/>
          <a:p>
            <a:fld id="{F6F3F0A7-3EB9-4478-99B4-9CA31FD685BB}" type="datetimeFigureOut">
              <a:rPr lang="en-US" smtClean="0"/>
              <a:t>4/24/2024</a:t>
            </a:fld>
            <a:endParaRPr lang="en-US"/>
          </a:p>
        </p:txBody>
      </p:sp>
      <p:sp>
        <p:nvSpPr>
          <p:cNvPr id="6" name="Footer Placeholder 5">
            <a:extLst>
              <a:ext uri="{FF2B5EF4-FFF2-40B4-BE49-F238E27FC236}">
                <a16:creationId xmlns:a16="http://schemas.microsoft.com/office/drawing/2014/main" id="{A3A43F87-A44E-4CCE-A805-B9380562F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9F7B59-2BB8-4F32-897E-5926EDFE66B4}"/>
              </a:ext>
            </a:extLst>
          </p:cNvPr>
          <p:cNvSpPr>
            <a:spLocks noGrp="1"/>
          </p:cNvSpPr>
          <p:nvPr>
            <p:ph type="sldNum" sz="quarter" idx="12"/>
          </p:nvPr>
        </p:nvSpPr>
        <p:spPr/>
        <p:txBody>
          <a:bodyPr/>
          <a:lstStyle/>
          <a:p>
            <a:fld id="{C73A32ED-BD57-49C4-9F2E-AD814FA7C561}" type="slidenum">
              <a:rPr lang="en-US" smtClean="0"/>
              <a:t>‹#›</a:t>
            </a:fld>
            <a:endParaRPr lang="en-US"/>
          </a:p>
        </p:txBody>
      </p:sp>
    </p:spTree>
    <p:extLst>
      <p:ext uri="{BB962C8B-B14F-4D97-AF65-F5344CB8AC3E}">
        <p14:creationId xmlns:p14="http://schemas.microsoft.com/office/powerpoint/2010/main" val="14532817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AB21-7206-4F65-BF19-848609B5F2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F3910C-3627-471C-A53E-06B4B748E3DD}"/>
              </a:ext>
            </a:extLst>
          </p:cNvPr>
          <p:cNvSpPr>
            <a:spLocks noGrp="1"/>
          </p:cNvSpPr>
          <p:nvPr>
            <p:ph type="dt" sz="half" idx="10"/>
          </p:nvPr>
        </p:nvSpPr>
        <p:spPr/>
        <p:txBody>
          <a:bodyPr/>
          <a:lstStyle/>
          <a:p>
            <a:fld id="{F6F3F0A7-3EB9-4478-99B4-9CA31FD685BB}" type="datetimeFigureOut">
              <a:rPr lang="en-US" smtClean="0"/>
              <a:t>4/24/2024</a:t>
            </a:fld>
            <a:endParaRPr lang="en-US"/>
          </a:p>
        </p:txBody>
      </p:sp>
      <p:sp>
        <p:nvSpPr>
          <p:cNvPr id="4" name="Footer Placeholder 3">
            <a:extLst>
              <a:ext uri="{FF2B5EF4-FFF2-40B4-BE49-F238E27FC236}">
                <a16:creationId xmlns:a16="http://schemas.microsoft.com/office/drawing/2014/main" id="{D8FDE6C3-4630-4329-9733-6C8F369D1C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5FF7F-5E5B-4B03-8CF8-926B078C5845}"/>
              </a:ext>
            </a:extLst>
          </p:cNvPr>
          <p:cNvSpPr>
            <a:spLocks noGrp="1"/>
          </p:cNvSpPr>
          <p:nvPr>
            <p:ph type="sldNum" sz="quarter" idx="12"/>
          </p:nvPr>
        </p:nvSpPr>
        <p:spPr/>
        <p:txBody>
          <a:bodyPr/>
          <a:lstStyle/>
          <a:p>
            <a:fld id="{C73A32ED-BD57-49C4-9F2E-AD814FA7C561}" type="slidenum">
              <a:rPr lang="en-US" smtClean="0"/>
              <a:t>‹#›</a:t>
            </a:fld>
            <a:endParaRPr lang="en-US"/>
          </a:p>
        </p:txBody>
      </p:sp>
    </p:spTree>
    <p:extLst>
      <p:ext uri="{BB962C8B-B14F-4D97-AF65-F5344CB8AC3E}">
        <p14:creationId xmlns:p14="http://schemas.microsoft.com/office/powerpoint/2010/main" val="18113161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4134641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2" y="1"/>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a:p>
        </p:txBody>
      </p:sp>
    </p:spTree>
    <p:extLst>
      <p:ext uri="{BB962C8B-B14F-4D97-AF65-F5344CB8AC3E}">
        <p14:creationId xmlns:p14="http://schemas.microsoft.com/office/powerpoint/2010/main" val="8420143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4" name="Picture 6" descr="PPT Templat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609600" y="274320"/>
            <a:ext cx="10972800" cy="1020762"/>
          </a:xfrm>
        </p:spPr>
        <p:txBody>
          <a:bodyPr/>
          <a:lstStyle>
            <a:lvl1pPr algn="l">
              <a:defRPr/>
            </a:lvl1pPr>
          </a:lstStyle>
          <a:p>
            <a:r>
              <a:rPr lang="en-US"/>
              <a:t>Click to edit Master title style</a:t>
            </a:r>
          </a:p>
        </p:txBody>
      </p:sp>
      <p:sp>
        <p:nvSpPr>
          <p:cNvPr id="9" name="Content Placeholder 2"/>
          <p:cNvSpPr>
            <a:spLocks noGrp="1"/>
          </p:cNvSpPr>
          <p:nvPr>
            <p:ph idx="1"/>
          </p:nvPr>
        </p:nvSpPr>
        <p:spPr>
          <a:xfrm>
            <a:off x="609600" y="1828801"/>
            <a:ext cx="10972800"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xfrm>
            <a:off x="838200" y="6356352"/>
            <a:ext cx="2743200" cy="365125"/>
          </a:xfrm>
          <a:prstGeom prst="rect">
            <a:avLst/>
          </a:prstGeom>
        </p:spPr>
        <p:txBody>
          <a:bodyPr/>
          <a:lstStyle>
            <a:lvl1pPr eaLnBrk="0" hangingPunct="0">
              <a:defRPr/>
            </a:lvl1pPr>
          </a:lstStyle>
          <a:p>
            <a:pPr>
              <a:defRPr/>
            </a:pPr>
            <a:fld id="{D70DB70D-FB2D-406B-ACAF-509E3CA20363}" type="datetime1">
              <a:rPr lang="en-US">
                <a:solidFill>
                  <a:prstClr val="black">
                    <a:tint val="75000"/>
                  </a:prstClr>
                </a:solidFill>
              </a:rPr>
              <a:pPr>
                <a:defRPr/>
              </a:pPr>
              <a:t>4/24/2024</a:t>
            </a:fld>
            <a:endParaRPr lang="en-US">
              <a:solidFill>
                <a:prstClr val="black">
                  <a:tint val="75000"/>
                </a:prstClr>
              </a:solidFill>
            </a:endParaRPr>
          </a:p>
        </p:txBody>
      </p:sp>
      <p:sp>
        <p:nvSpPr>
          <p:cNvPr id="6" name="Footer Placeholder 2"/>
          <p:cNvSpPr>
            <a:spLocks noGrp="1"/>
          </p:cNvSpPr>
          <p:nvPr>
            <p:ph type="ftr" sz="quarter" idx="11"/>
          </p:nvPr>
        </p:nvSpPr>
        <p:spPr>
          <a:xfrm>
            <a:off x="4165600" y="6356363"/>
            <a:ext cx="3860800" cy="365125"/>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defRPr/>
            </a:pPr>
            <a:endParaRPr lang="en-US"/>
          </a:p>
        </p:txBody>
      </p:sp>
      <p:sp>
        <p:nvSpPr>
          <p:cNvPr id="7" name="Slide Number Placeholder 3"/>
          <p:cNvSpPr>
            <a:spLocks noGrp="1"/>
          </p:cNvSpPr>
          <p:nvPr>
            <p:ph type="sldNum" sz="quarter" idx="12"/>
          </p:nvPr>
        </p:nvSpPr>
        <p:spPr/>
        <p:txBody>
          <a:bodyPr/>
          <a:lstStyle>
            <a:lvl1pPr eaLnBrk="0" hangingPunct="0">
              <a:defRPr/>
            </a:lvl1pPr>
          </a:lstStyle>
          <a:p>
            <a:pPr>
              <a:defRPr/>
            </a:pPr>
            <a:fld id="{0BF8FCAB-DDE6-4140-8D41-FDD42027F2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1997168"/>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1560843" y="1382714"/>
            <a:ext cx="1706563" cy="1706563"/>
          </a:xfrm>
        </p:spPr>
        <p:txBody>
          <a:bodyPr/>
          <a:lstStyle/>
          <a:p>
            <a:endParaRPr lang="en-US"/>
          </a:p>
        </p:txBody>
      </p:sp>
      <p:sp>
        <p:nvSpPr>
          <p:cNvPr id="7" name="Picture Placeholder 2"/>
          <p:cNvSpPr>
            <a:spLocks noGrp="1"/>
          </p:cNvSpPr>
          <p:nvPr>
            <p:ph type="pic" sz="quarter" idx="11"/>
          </p:nvPr>
        </p:nvSpPr>
        <p:spPr>
          <a:xfrm>
            <a:off x="3454691" y="1382713"/>
            <a:ext cx="1706563" cy="1706563"/>
          </a:xfrm>
        </p:spPr>
        <p:txBody>
          <a:bodyPr/>
          <a:lstStyle/>
          <a:p>
            <a:endParaRPr lang="en-US"/>
          </a:p>
        </p:txBody>
      </p:sp>
      <p:sp>
        <p:nvSpPr>
          <p:cNvPr id="8" name="Picture Placeholder 2"/>
          <p:cNvSpPr>
            <a:spLocks noGrp="1"/>
          </p:cNvSpPr>
          <p:nvPr>
            <p:ph type="pic" sz="quarter" idx="12"/>
          </p:nvPr>
        </p:nvSpPr>
        <p:spPr>
          <a:xfrm>
            <a:off x="5348539" y="1382713"/>
            <a:ext cx="1706563" cy="1706563"/>
          </a:xfrm>
        </p:spPr>
        <p:txBody>
          <a:bodyPr/>
          <a:lstStyle/>
          <a:p>
            <a:endParaRPr lang="en-US"/>
          </a:p>
        </p:txBody>
      </p:sp>
      <p:sp>
        <p:nvSpPr>
          <p:cNvPr id="9" name="Picture Placeholder 2"/>
          <p:cNvSpPr>
            <a:spLocks noGrp="1"/>
          </p:cNvSpPr>
          <p:nvPr>
            <p:ph type="pic" sz="quarter" idx="13"/>
          </p:nvPr>
        </p:nvSpPr>
        <p:spPr>
          <a:xfrm>
            <a:off x="7242388" y="1382713"/>
            <a:ext cx="1706563" cy="1706563"/>
          </a:xfrm>
        </p:spPr>
        <p:txBody>
          <a:bodyPr/>
          <a:lstStyle/>
          <a:p>
            <a:endParaRPr lang="en-US"/>
          </a:p>
        </p:txBody>
      </p:sp>
      <p:sp>
        <p:nvSpPr>
          <p:cNvPr id="10" name="Picture Placeholder 2"/>
          <p:cNvSpPr>
            <a:spLocks noGrp="1"/>
          </p:cNvSpPr>
          <p:nvPr>
            <p:ph type="pic" sz="quarter" idx="14"/>
          </p:nvPr>
        </p:nvSpPr>
        <p:spPr>
          <a:xfrm>
            <a:off x="9136237" y="1382713"/>
            <a:ext cx="1706563" cy="1706563"/>
          </a:xfrm>
        </p:spPr>
        <p:txBody>
          <a:bodyPr/>
          <a:lstStyle/>
          <a:p>
            <a:endParaRPr lang="en-US"/>
          </a:p>
        </p:txBody>
      </p:sp>
      <p:sp>
        <p:nvSpPr>
          <p:cNvPr id="11" name="Picture Placeholder 2"/>
          <p:cNvSpPr>
            <a:spLocks noGrp="1"/>
          </p:cNvSpPr>
          <p:nvPr>
            <p:ph type="pic" sz="quarter" idx="15"/>
          </p:nvPr>
        </p:nvSpPr>
        <p:spPr>
          <a:xfrm>
            <a:off x="1560843" y="3254259"/>
            <a:ext cx="1706563" cy="1706563"/>
          </a:xfrm>
        </p:spPr>
        <p:txBody>
          <a:bodyPr/>
          <a:lstStyle/>
          <a:p>
            <a:endParaRPr lang="en-US"/>
          </a:p>
        </p:txBody>
      </p:sp>
      <p:sp>
        <p:nvSpPr>
          <p:cNvPr id="12" name="Picture Placeholder 2"/>
          <p:cNvSpPr>
            <a:spLocks noGrp="1"/>
          </p:cNvSpPr>
          <p:nvPr>
            <p:ph type="pic" sz="quarter" idx="16"/>
          </p:nvPr>
        </p:nvSpPr>
        <p:spPr>
          <a:xfrm>
            <a:off x="3454691" y="3254258"/>
            <a:ext cx="1706563" cy="1706563"/>
          </a:xfrm>
        </p:spPr>
        <p:txBody>
          <a:bodyPr/>
          <a:lstStyle/>
          <a:p>
            <a:endParaRPr lang="en-US"/>
          </a:p>
        </p:txBody>
      </p:sp>
      <p:sp>
        <p:nvSpPr>
          <p:cNvPr id="13" name="Picture Placeholder 2"/>
          <p:cNvSpPr>
            <a:spLocks noGrp="1"/>
          </p:cNvSpPr>
          <p:nvPr>
            <p:ph type="pic" sz="quarter" idx="17"/>
          </p:nvPr>
        </p:nvSpPr>
        <p:spPr>
          <a:xfrm>
            <a:off x="5348539" y="3254258"/>
            <a:ext cx="1706563" cy="1706563"/>
          </a:xfrm>
        </p:spPr>
        <p:txBody>
          <a:bodyPr/>
          <a:lstStyle/>
          <a:p>
            <a:endParaRPr lang="en-US"/>
          </a:p>
        </p:txBody>
      </p:sp>
      <p:sp>
        <p:nvSpPr>
          <p:cNvPr id="14" name="Picture Placeholder 2"/>
          <p:cNvSpPr>
            <a:spLocks noGrp="1"/>
          </p:cNvSpPr>
          <p:nvPr>
            <p:ph type="pic" sz="quarter" idx="18"/>
          </p:nvPr>
        </p:nvSpPr>
        <p:spPr>
          <a:xfrm>
            <a:off x="7242388" y="3254258"/>
            <a:ext cx="1706563" cy="1706563"/>
          </a:xfrm>
        </p:spPr>
        <p:txBody>
          <a:bodyPr/>
          <a:lstStyle/>
          <a:p>
            <a:endParaRPr lang="en-US"/>
          </a:p>
        </p:txBody>
      </p:sp>
      <p:sp>
        <p:nvSpPr>
          <p:cNvPr id="15" name="Picture Placeholder 2"/>
          <p:cNvSpPr>
            <a:spLocks noGrp="1"/>
          </p:cNvSpPr>
          <p:nvPr>
            <p:ph type="pic" sz="quarter" idx="19"/>
          </p:nvPr>
        </p:nvSpPr>
        <p:spPr>
          <a:xfrm>
            <a:off x="9136237" y="3254258"/>
            <a:ext cx="1706563" cy="1706563"/>
          </a:xfrm>
        </p:spPr>
        <p:txBody>
          <a:bodyPr/>
          <a:lstStyle/>
          <a:p>
            <a:endParaRPr lang="en-US"/>
          </a:p>
        </p:txBody>
      </p:sp>
    </p:spTree>
    <p:extLst>
      <p:ext uri="{BB962C8B-B14F-4D97-AF65-F5344CB8AC3E}">
        <p14:creationId xmlns:p14="http://schemas.microsoft.com/office/powerpoint/2010/main" val="789530748"/>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7" y="6036048"/>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8" y="5972073"/>
            <a:ext cx="3235307" cy="399029"/>
            <a:chOff x="0" y="-50587"/>
            <a:chExt cx="6470613" cy="798051"/>
          </a:xfrm>
        </p:grpSpPr>
        <p:sp>
          <p:nvSpPr>
            <p:cNvPr id="17" name="Shape 17"/>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7346724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7" y="6036048"/>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8" y="5972073"/>
            <a:ext cx="3235307" cy="399029"/>
            <a:chOff x="0" y="-50587"/>
            <a:chExt cx="6470613" cy="798051"/>
          </a:xfrm>
        </p:grpSpPr>
        <p:sp>
          <p:nvSpPr>
            <p:cNvPr id="17" name="Shape 17"/>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927100" y="1028700"/>
            <a:ext cx="1258888" cy="1258888"/>
          </a:xfrm>
        </p:spPr>
        <p:txBody>
          <a:bodyPr/>
          <a:lstStyle/>
          <a:p>
            <a:endParaRPr lang="en-US"/>
          </a:p>
        </p:txBody>
      </p:sp>
      <p:sp>
        <p:nvSpPr>
          <p:cNvPr id="32" name="Picture Placeholder 2"/>
          <p:cNvSpPr>
            <a:spLocks noGrp="1"/>
          </p:cNvSpPr>
          <p:nvPr>
            <p:ph type="pic" sz="quarter" idx="11"/>
          </p:nvPr>
        </p:nvSpPr>
        <p:spPr>
          <a:xfrm>
            <a:off x="2314167" y="1028700"/>
            <a:ext cx="1258888" cy="1258888"/>
          </a:xfrm>
        </p:spPr>
        <p:txBody>
          <a:bodyPr/>
          <a:lstStyle/>
          <a:p>
            <a:endParaRPr lang="en-US"/>
          </a:p>
        </p:txBody>
      </p:sp>
      <p:sp>
        <p:nvSpPr>
          <p:cNvPr id="33" name="Picture Placeholder 2"/>
          <p:cNvSpPr>
            <a:spLocks noGrp="1"/>
          </p:cNvSpPr>
          <p:nvPr>
            <p:ph type="pic" sz="quarter" idx="12"/>
          </p:nvPr>
        </p:nvSpPr>
        <p:spPr>
          <a:xfrm>
            <a:off x="3701233" y="1028700"/>
            <a:ext cx="1258888" cy="1258888"/>
          </a:xfrm>
        </p:spPr>
        <p:txBody>
          <a:bodyPr/>
          <a:lstStyle/>
          <a:p>
            <a:endParaRPr lang="en-US"/>
          </a:p>
        </p:txBody>
      </p:sp>
      <p:sp>
        <p:nvSpPr>
          <p:cNvPr id="34" name="Picture Placeholder 2"/>
          <p:cNvSpPr>
            <a:spLocks noGrp="1"/>
          </p:cNvSpPr>
          <p:nvPr>
            <p:ph type="pic" sz="quarter" idx="13"/>
          </p:nvPr>
        </p:nvSpPr>
        <p:spPr>
          <a:xfrm>
            <a:off x="5088300" y="1028700"/>
            <a:ext cx="1258888" cy="1258888"/>
          </a:xfrm>
        </p:spPr>
        <p:txBody>
          <a:bodyPr/>
          <a:lstStyle/>
          <a:p>
            <a:endParaRPr lang="en-US"/>
          </a:p>
        </p:txBody>
      </p:sp>
      <p:sp>
        <p:nvSpPr>
          <p:cNvPr id="35" name="Picture Placeholder 2"/>
          <p:cNvSpPr>
            <a:spLocks noGrp="1"/>
          </p:cNvSpPr>
          <p:nvPr>
            <p:ph type="pic" sz="quarter" idx="14"/>
          </p:nvPr>
        </p:nvSpPr>
        <p:spPr>
          <a:xfrm>
            <a:off x="927100" y="2445525"/>
            <a:ext cx="1258888" cy="1258888"/>
          </a:xfrm>
        </p:spPr>
        <p:txBody>
          <a:bodyPr/>
          <a:lstStyle/>
          <a:p>
            <a:endParaRPr lang="en-US"/>
          </a:p>
        </p:txBody>
      </p:sp>
      <p:sp>
        <p:nvSpPr>
          <p:cNvPr id="36" name="Picture Placeholder 2"/>
          <p:cNvSpPr>
            <a:spLocks noGrp="1"/>
          </p:cNvSpPr>
          <p:nvPr>
            <p:ph type="pic" sz="quarter" idx="15"/>
          </p:nvPr>
        </p:nvSpPr>
        <p:spPr>
          <a:xfrm>
            <a:off x="2314167" y="2445525"/>
            <a:ext cx="1258888" cy="1258888"/>
          </a:xfrm>
        </p:spPr>
        <p:txBody>
          <a:bodyPr/>
          <a:lstStyle/>
          <a:p>
            <a:endParaRPr lang="en-US"/>
          </a:p>
        </p:txBody>
      </p:sp>
      <p:sp>
        <p:nvSpPr>
          <p:cNvPr id="37" name="Picture Placeholder 2"/>
          <p:cNvSpPr>
            <a:spLocks noGrp="1"/>
          </p:cNvSpPr>
          <p:nvPr>
            <p:ph type="pic" sz="quarter" idx="16"/>
          </p:nvPr>
        </p:nvSpPr>
        <p:spPr>
          <a:xfrm>
            <a:off x="3701233" y="2445525"/>
            <a:ext cx="1258888" cy="1258888"/>
          </a:xfrm>
        </p:spPr>
        <p:txBody>
          <a:bodyPr/>
          <a:lstStyle/>
          <a:p>
            <a:endParaRPr lang="en-US"/>
          </a:p>
        </p:txBody>
      </p:sp>
      <p:sp>
        <p:nvSpPr>
          <p:cNvPr id="38" name="Picture Placeholder 2"/>
          <p:cNvSpPr>
            <a:spLocks noGrp="1"/>
          </p:cNvSpPr>
          <p:nvPr>
            <p:ph type="pic" sz="quarter" idx="17"/>
          </p:nvPr>
        </p:nvSpPr>
        <p:spPr>
          <a:xfrm>
            <a:off x="5088300" y="2445525"/>
            <a:ext cx="1258888" cy="1258888"/>
          </a:xfrm>
        </p:spPr>
        <p:txBody>
          <a:bodyPr/>
          <a:lstStyle/>
          <a:p>
            <a:endParaRPr lang="en-US"/>
          </a:p>
        </p:txBody>
      </p:sp>
      <p:sp>
        <p:nvSpPr>
          <p:cNvPr id="39" name="Picture Placeholder 2"/>
          <p:cNvSpPr>
            <a:spLocks noGrp="1"/>
          </p:cNvSpPr>
          <p:nvPr>
            <p:ph type="pic" sz="quarter" idx="18"/>
          </p:nvPr>
        </p:nvSpPr>
        <p:spPr>
          <a:xfrm>
            <a:off x="927100" y="3871233"/>
            <a:ext cx="1258888" cy="1258888"/>
          </a:xfrm>
        </p:spPr>
        <p:txBody>
          <a:bodyPr/>
          <a:lstStyle/>
          <a:p>
            <a:endParaRPr lang="en-US"/>
          </a:p>
        </p:txBody>
      </p:sp>
      <p:sp>
        <p:nvSpPr>
          <p:cNvPr id="40" name="Picture Placeholder 2"/>
          <p:cNvSpPr>
            <a:spLocks noGrp="1"/>
          </p:cNvSpPr>
          <p:nvPr>
            <p:ph type="pic" sz="quarter" idx="19"/>
          </p:nvPr>
        </p:nvSpPr>
        <p:spPr>
          <a:xfrm>
            <a:off x="2314167" y="3871233"/>
            <a:ext cx="1258888" cy="1258888"/>
          </a:xfrm>
        </p:spPr>
        <p:txBody>
          <a:bodyPr/>
          <a:lstStyle/>
          <a:p>
            <a:endParaRPr lang="en-US"/>
          </a:p>
        </p:txBody>
      </p:sp>
      <p:sp>
        <p:nvSpPr>
          <p:cNvPr id="41" name="Picture Placeholder 2"/>
          <p:cNvSpPr>
            <a:spLocks noGrp="1"/>
          </p:cNvSpPr>
          <p:nvPr>
            <p:ph type="pic" sz="quarter" idx="20"/>
          </p:nvPr>
        </p:nvSpPr>
        <p:spPr>
          <a:xfrm>
            <a:off x="3701233" y="3871233"/>
            <a:ext cx="1258888" cy="1258888"/>
          </a:xfrm>
        </p:spPr>
        <p:txBody>
          <a:bodyPr/>
          <a:lstStyle/>
          <a:p>
            <a:endParaRPr lang="en-US"/>
          </a:p>
        </p:txBody>
      </p:sp>
      <p:sp>
        <p:nvSpPr>
          <p:cNvPr id="42"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3527184705"/>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Photo circle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7" y="6036048"/>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8" y="5972073"/>
            <a:ext cx="3235307" cy="399029"/>
            <a:chOff x="0" y="-50587"/>
            <a:chExt cx="6470613" cy="798051"/>
          </a:xfrm>
        </p:grpSpPr>
        <p:sp>
          <p:nvSpPr>
            <p:cNvPr id="17" name="Shape 17"/>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32"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33"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34"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35"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36"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7"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8"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9"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40"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41"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42"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3879762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88BC-D57C-44ED-B079-36912FEA4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FF203-1519-4120-BD3F-190A797671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EEB6A-BB9A-402E-8F51-B0CF897ED129}"/>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99499DDD-33FB-45E0-9CD2-C11E75CD4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EB7CF-4D0A-416B-AD24-A85249D2D3FC}"/>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7846975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1 big photo">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7" y="6036048"/>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8" y="5972073"/>
            <a:ext cx="3235307" cy="399029"/>
            <a:chOff x="0" y="-50587"/>
            <a:chExt cx="6470613" cy="798051"/>
          </a:xfrm>
        </p:grpSpPr>
        <p:sp>
          <p:nvSpPr>
            <p:cNvPr id="17" name="Shape 17"/>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43" name="Picture Placeholder 2"/>
          <p:cNvSpPr>
            <a:spLocks noGrp="1"/>
          </p:cNvSpPr>
          <p:nvPr>
            <p:ph type="pic" sz="quarter" idx="10"/>
          </p:nvPr>
        </p:nvSpPr>
        <p:spPr>
          <a:xfrm>
            <a:off x="-24139" y="-7144"/>
            <a:ext cx="6304396" cy="6872288"/>
          </a:xfrm>
          <a:custGeom>
            <a:avLst/>
            <a:gdLst>
              <a:gd name="connsiteX0" fmla="*/ 0 w 8369300"/>
              <a:gd name="connsiteY0" fmla="*/ 13744576 h 13744576"/>
              <a:gd name="connsiteX1" fmla="*/ 0 w 8369300"/>
              <a:gd name="connsiteY1" fmla="*/ 0 h 13744576"/>
              <a:gd name="connsiteX2" fmla="*/ 8369300 w 8369300"/>
              <a:gd name="connsiteY2" fmla="*/ 0 h 13744576"/>
              <a:gd name="connsiteX3" fmla="*/ 8369300 w 8369300"/>
              <a:gd name="connsiteY3" fmla="*/ 13744576 h 13744576"/>
              <a:gd name="connsiteX4" fmla="*/ 0 w 8369300"/>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8791" h="13744576">
                <a:moveTo>
                  <a:pt x="0" y="13744576"/>
                </a:moveTo>
                <a:lnTo>
                  <a:pt x="0" y="0"/>
                </a:lnTo>
                <a:lnTo>
                  <a:pt x="12608791" y="27709"/>
                </a:lnTo>
                <a:lnTo>
                  <a:pt x="8369300" y="13744576"/>
                </a:lnTo>
                <a:lnTo>
                  <a:pt x="0" y="13744576"/>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1045313"/>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1 big photo (2)">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7" y="6036048"/>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8" y="5972073"/>
            <a:ext cx="3235307" cy="399029"/>
            <a:chOff x="0" y="-50587"/>
            <a:chExt cx="6470613" cy="798051"/>
          </a:xfrm>
        </p:grpSpPr>
        <p:sp>
          <p:nvSpPr>
            <p:cNvPr id="17" name="Shape 17"/>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32" name="Picture Placeholder 4"/>
          <p:cNvSpPr>
            <a:spLocks noGrp="1"/>
          </p:cNvSpPr>
          <p:nvPr>
            <p:ph type="pic" sz="quarter" idx="10"/>
          </p:nvPr>
        </p:nvSpPr>
        <p:spPr>
          <a:xfrm>
            <a:off x="5890375" y="-6912"/>
            <a:ext cx="6317673" cy="6864912"/>
          </a:xfrm>
          <a:custGeom>
            <a:avLst/>
            <a:gdLst>
              <a:gd name="connsiteX0" fmla="*/ 0 w 8368145"/>
              <a:gd name="connsiteY0" fmla="*/ 13729824 h 13729824"/>
              <a:gd name="connsiteX1" fmla="*/ 0 w 8368145"/>
              <a:gd name="connsiteY1" fmla="*/ 0 h 13729824"/>
              <a:gd name="connsiteX2" fmla="*/ 8368145 w 8368145"/>
              <a:gd name="connsiteY2" fmla="*/ 0 h 13729824"/>
              <a:gd name="connsiteX3" fmla="*/ 8368145 w 8368145"/>
              <a:gd name="connsiteY3" fmla="*/ 13729824 h 13729824"/>
              <a:gd name="connsiteX4" fmla="*/ 0 w 8368145"/>
              <a:gd name="connsiteY4" fmla="*/ 13729824 h 13729824"/>
              <a:gd name="connsiteX0" fmla="*/ 4267200 w 12635345"/>
              <a:gd name="connsiteY0" fmla="*/ 13729824 h 13729824"/>
              <a:gd name="connsiteX1" fmla="*/ 0 w 12635345"/>
              <a:gd name="connsiteY1" fmla="*/ 0 h 13729824"/>
              <a:gd name="connsiteX2" fmla="*/ 12635345 w 12635345"/>
              <a:gd name="connsiteY2" fmla="*/ 0 h 13729824"/>
              <a:gd name="connsiteX3" fmla="*/ 12635345 w 12635345"/>
              <a:gd name="connsiteY3" fmla="*/ 13729824 h 13729824"/>
              <a:gd name="connsiteX4" fmla="*/ 4267200 w 12635345"/>
              <a:gd name="connsiteY4" fmla="*/ 13729824 h 1372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345" h="13729824">
                <a:moveTo>
                  <a:pt x="4267200" y="13729824"/>
                </a:moveTo>
                <a:lnTo>
                  <a:pt x="0" y="0"/>
                </a:lnTo>
                <a:lnTo>
                  <a:pt x="12635345" y="0"/>
                </a:lnTo>
                <a:lnTo>
                  <a:pt x="12635345" y="13729824"/>
                </a:lnTo>
                <a:lnTo>
                  <a:pt x="4267200" y="13729824"/>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04022162"/>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Photo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7" y="6036048"/>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8" y="5972073"/>
            <a:ext cx="3235307" cy="399029"/>
            <a:chOff x="0" y="-50587"/>
            <a:chExt cx="6470613" cy="798051"/>
          </a:xfrm>
        </p:grpSpPr>
        <p:sp>
          <p:nvSpPr>
            <p:cNvPr id="45" name="Shape 45"/>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a:solidFill>
                    <a:srgbClr val="629DD1"/>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24" name="Picture Placeholder 2"/>
          <p:cNvSpPr>
            <a:spLocks noGrp="1"/>
          </p:cNvSpPr>
          <p:nvPr>
            <p:ph type="pic" sz="quarter" idx="10"/>
          </p:nvPr>
        </p:nvSpPr>
        <p:spPr>
          <a:xfrm>
            <a:off x="927100" y="1028700"/>
            <a:ext cx="1258888" cy="1258888"/>
          </a:xfrm>
        </p:spPr>
        <p:txBody>
          <a:bodyPr/>
          <a:lstStyle/>
          <a:p>
            <a:endParaRPr lang="en-US"/>
          </a:p>
        </p:txBody>
      </p:sp>
      <p:sp>
        <p:nvSpPr>
          <p:cNvPr id="25" name="Picture Placeholder 2"/>
          <p:cNvSpPr>
            <a:spLocks noGrp="1"/>
          </p:cNvSpPr>
          <p:nvPr>
            <p:ph type="pic" sz="quarter" idx="11"/>
          </p:nvPr>
        </p:nvSpPr>
        <p:spPr>
          <a:xfrm>
            <a:off x="2314167" y="1028700"/>
            <a:ext cx="1258888" cy="1258888"/>
          </a:xfrm>
        </p:spPr>
        <p:txBody>
          <a:bodyPr/>
          <a:lstStyle/>
          <a:p>
            <a:endParaRPr lang="en-US"/>
          </a:p>
        </p:txBody>
      </p:sp>
      <p:sp>
        <p:nvSpPr>
          <p:cNvPr id="26" name="Picture Placeholder 2"/>
          <p:cNvSpPr>
            <a:spLocks noGrp="1"/>
          </p:cNvSpPr>
          <p:nvPr>
            <p:ph type="pic" sz="quarter" idx="12"/>
          </p:nvPr>
        </p:nvSpPr>
        <p:spPr>
          <a:xfrm>
            <a:off x="3701233" y="1028700"/>
            <a:ext cx="1258888" cy="1258888"/>
          </a:xfrm>
        </p:spPr>
        <p:txBody>
          <a:bodyPr/>
          <a:lstStyle/>
          <a:p>
            <a:endParaRPr lang="en-US"/>
          </a:p>
        </p:txBody>
      </p:sp>
      <p:sp>
        <p:nvSpPr>
          <p:cNvPr id="27" name="Picture Placeholder 2"/>
          <p:cNvSpPr>
            <a:spLocks noGrp="1"/>
          </p:cNvSpPr>
          <p:nvPr>
            <p:ph type="pic" sz="quarter" idx="13"/>
          </p:nvPr>
        </p:nvSpPr>
        <p:spPr>
          <a:xfrm>
            <a:off x="5088300" y="1028700"/>
            <a:ext cx="1258888" cy="1258888"/>
          </a:xfrm>
        </p:spPr>
        <p:txBody>
          <a:bodyPr/>
          <a:lstStyle/>
          <a:p>
            <a:endParaRPr lang="en-US"/>
          </a:p>
        </p:txBody>
      </p:sp>
      <p:sp>
        <p:nvSpPr>
          <p:cNvPr id="28" name="Picture Placeholder 2"/>
          <p:cNvSpPr>
            <a:spLocks noGrp="1"/>
          </p:cNvSpPr>
          <p:nvPr>
            <p:ph type="pic" sz="quarter" idx="14"/>
          </p:nvPr>
        </p:nvSpPr>
        <p:spPr>
          <a:xfrm>
            <a:off x="927100" y="2445525"/>
            <a:ext cx="1258888" cy="1258888"/>
          </a:xfrm>
        </p:spPr>
        <p:txBody>
          <a:bodyPr/>
          <a:lstStyle/>
          <a:p>
            <a:endParaRPr lang="en-US"/>
          </a:p>
        </p:txBody>
      </p:sp>
      <p:sp>
        <p:nvSpPr>
          <p:cNvPr id="29" name="Picture Placeholder 2"/>
          <p:cNvSpPr>
            <a:spLocks noGrp="1"/>
          </p:cNvSpPr>
          <p:nvPr>
            <p:ph type="pic" sz="quarter" idx="15"/>
          </p:nvPr>
        </p:nvSpPr>
        <p:spPr>
          <a:xfrm>
            <a:off x="2314167" y="2445525"/>
            <a:ext cx="1258888" cy="1258888"/>
          </a:xfrm>
        </p:spPr>
        <p:txBody>
          <a:bodyPr/>
          <a:lstStyle/>
          <a:p>
            <a:endParaRPr lang="en-US"/>
          </a:p>
        </p:txBody>
      </p:sp>
      <p:sp>
        <p:nvSpPr>
          <p:cNvPr id="30" name="Picture Placeholder 2"/>
          <p:cNvSpPr>
            <a:spLocks noGrp="1"/>
          </p:cNvSpPr>
          <p:nvPr>
            <p:ph type="pic" sz="quarter" idx="16"/>
          </p:nvPr>
        </p:nvSpPr>
        <p:spPr>
          <a:xfrm>
            <a:off x="3701233" y="2445525"/>
            <a:ext cx="1258888" cy="1258888"/>
          </a:xfrm>
        </p:spPr>
        <p:txBody>
          <a:bodyPr/>
          <a:lstStyle/>
          <a:p>
            <a:endParaRPr lang="en-US"/>
          </a:p>
        </p:txBody>
      </p:sp>
      <p:sp>
        <p:nvSpPr>
          <p:cNvPr id="31" name="Picture Placeholder 2"/>
          <p:cNvSpPr>
            <a:spLocks noGrp="1"/>
          </p:cNvSpPr>
          <p:nvPr>
            <p:ph type="pic" sz="quarter" idx="17"/>
          </p:nvPr>
        </p:nvSpPr>
        <p:spPr>
          <a:xfrm>
            <a:off x="5088300" y="2445525"/>
            <a:ext cx="1258888" cy="1258888"/>
          </a:xfrm>
        </p:spPr>
        <p:txBody>
          <a:bodyPr/>
          <a:lstStyle/>
          <a:p>
            <a:endParaRPr lang="en-US"/>
          </a:p>
        </p:txBody>
      </p:sp>
      <p:sp>
        <p:nvSpPr>
          <p:cNvPr id="32" name="Picture Placeholder 2"/>
          <p:cNvSpPr>
            <a:spLocks noGrp="1"/>
          </p:cNvSpPr>
          <p:nvPr>
            <p:ph type="pic" sz="quarter" idx="18"/>
          </p:nvPr>
        </p:nvSpPr>
        <p:spPr>
          <a:xfrm>
            <a:off x="927100" y="3871233"/>
            <a:ext cx="1258888" cy="1258888"/>
          </a:xfrm>
        </p:spPr>
        <p:txBody>
          <a:bodyPr/>
          <a:lstStyle/>
          <a:p>
            <a:endParaRPr lang="en-US"/>
          </a:p>
        </p:txBody>
      </p:sp>
      <p:sp>
        <p:nvSpPr>
          <p:cNvPr id="33" name="Picture Placeholder 2"/>
          <p:cNvSpPr>
            <a:spLocks noGrp="1"/>
          </p:cNvSpPr>
          <p:nvPr>
            <p:ph type="pic" sz="quarter" idx="19"/>
          </p:nvPr>
        </p:nvSpPr>
        <p:spPr>
          <a:xfrm>
            <a:off x="2314167" y="3871233"/>
            <a:ext cx="1258888" cy="1258888"/>
          </a:xfrm>
        </p:spPr>
        <p:txBody>
          <a:bodyPr/>
          <a:lstStyle/>
          <a:p>
            <a:endParaRPr lang="en-US"/>
          </a:p>
        </p:txBody>
      </p:sp>
      <p:sp>
        <p:nvSpPr>
          <p:cNvPr id="34" name="Picture Placeholder 2"/>
          <p:cNvSpPr>
            <a:spLocks noGrp="1"/>
          </p:cNvSpPr>
          <p:nvPr>
            <p:ph type="pic" sz="quarter" idx="20"/>
          </p:nvPr>
        </p:nvSpPr>
        <p:spPr>
          <a:xfrm>
            <a:off x="3701233" y="3871233"/>
            <a:ext cx="1258888" cy="1258888"/>
          </a:xfrm>
        </p:spPr>
        <p:txBody>
          <a:bodyPr/>
          <a:lstStyle/>
          <a:p>
            <a:endParaRPr lang="en-US"/>
          </a:p>
        </p:txBody>
      </p:sp>
      <p:sp>
        <p:nvSpPr>
          <p:cNvPr id="35" name="Picture Placeholder 2"/>
          <p:cNvSpPr>
            <a:spLocks noGrp="1"/>
          </p:cNvSpPr>
          <p:nvPr>
            <p:ph type="pic" sz="quarter" idx="21"/>
          </p:nvPr>
        </p:nvSpPr>
        <p:spPr>
          <a:xfrm>
            <a:off x="5088300" y="3871233"/>
            <a:ext cx="1258888" cy="1258888"/>
          </a:xfrm>
        </p:spPr>
        <p:txBody>
          <a:bodyPr/>
          <a:lstStyle/>
          <a:p>
            <a:endParaRPr lang="en-US"/>
          </a:p>
        </p:txBody>
      </p:sp>
    </p:spTree>
    <p:extLst>
      <p:ext uri="{BB962C8B-B14F-4D97-AF65-F5344CB8AC3E}">
        <p14:creationId xmlns:p14="http://schemas.microsoft.com/office/powerpoint/2010/main" val="2269096624"/>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Photo circle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7" y="6036048"/>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8" y="5972073"/>
            <a:ext cx="3235307" cy="399029"/>
            <a:chOff x="0" y="-50587"/>
            <a:chExt cx="6470613" cy="798051"/>
          </a:xfrm>
        </p:grpSpPr>
        <p:sp>
          <p:nvSpPr>
            <p:cNvPr id="45" name="Shape 45"/>
            <p:cNvSpPr/>
            <p:nvPr/>
          </p:nvSpPr>
          <p:spPr>
            <a:xfrm>
              <a:off x="707266" y="-50587"/>
              <a:ext cx="2641748"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a:solidFill>
                    <a:srgbClr val="629DD1"/>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24"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25"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26"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27"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28"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29"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0"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1"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2"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33"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34"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35"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321589516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23987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9216428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7732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1945158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9626798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168518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F5BE-A8B2-49E9-929A-ACAE43403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AB9E43-65A5-4466-B681-341555FC61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F76D1-65F2-45C0-8BF6-C076EDEAFD7D}"/>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619D0028-6826-4DA9-8812-8866190FA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0A1EB-7DF6-41A5-A489-4CAAB29D9429}"/>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19908579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0924860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7631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708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7898889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4/24/2024</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702936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6FE1-32A8-4FD9-8202-9A14EB756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AA39D-A655-4187-B436-FFB1460096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549A5-AD8E-4CAF-9839-BEFB1BD06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34275-6B20-46B4-A04F-525D05AB5676}"/>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6" name="Footer Placeholder 5">
            <a:extLst>
              <a:ext uri="{FF2B5EF4-FFF2-40B4-BE49-F238E27FC236}">
                <a16:creationId xmlns:a16="http://schemas.microsoft.com/office/drawing/2014/main" id="{E25B99F5-3118-43B2-86B0-2CB1D72ED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8D756-6D7C-49D4-88D3-2E7CC71657E9}"/>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894285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11-FEC0-40C4-AF72-7EF3E8BAAE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73B6D-DDA1-4F8C-9860-30FAE18D2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F68B90-6397-4492-9AC6-D2E8A6C8A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58E19-A5A1-41FC-910D-B53C609C3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0A3D0-09CC-429C-B409-9D801BBE6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6837A8-1296-4322-B367-72C3ECA5CC40}"/>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8" name="Footer Placeholder 7">
            <a:extLst>
              <a:ext uri="{FF2B5EF4-FFF2-40B4-BE49-F238E27FC236}">
                <a16:creationId xmlns:a16="http://schemas.microsoft.com/office/drawing/2014/main" id="{7C56CEAC-30FD-489B-A003-ECE0EC967B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17798-2A31-484F-AD1E-8939828602C3}"/>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377563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EFBB-A3D1-4A9C-9B41-09EF276167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E7D8B4-3C87-494D-B708-F07419C2544F}"/>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4" name="Footer Placeholder 3">
            <a:extLst>
              <a:ext uri="{FF2B5EF4-FFF2-40B4-BE49-F238E27FC236}">
                <a16:creationId xmlns:a16="http://schemas.microsoft.com/office/drawing/2014/main" id="{71C824C3-512E-44E4-BD39-5BFD3677D7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BCE8D-B855-4A9E-A9AB-DA801E0BC0C0}"/>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63029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32D24-6D40-42F9-BC14-20DDA1C32AE8}"/>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3" name="Footer Placeholder 2">
            <a:extLst>
              <a:ext uri="{FF2B5EF4-FFF2-40B4-BE49-F238E27FC236}">
                <a16:creationId xmlns:a16="http://schemas.microsoft.com/office/drawing/2014/main" id="{F2741304-5571-4B09-BDFF-276D75F20B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BE9EC-9E2E-494B-A524-C48C83C56544}"/>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3731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126B-38D1-4BB0-87DA-5455A09CB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105CDB-A10F-49BA-871F-D601AE988D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C17406-0454-476E-969C-545D8AD30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84CF4-FF61-41E2-B88F-3F17F4C1984B}"/>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6" name="Footer Placeholder 5">
            <a:extLst>
              <a:ext uri="{FF2B5EF4-FFF2-40B4-BE49-F238E27FC236}">
                <a16:creationId xmlns:a16="http://schemas.microsoft.com/office/drawing/2014/main" id="{0457FC04-1CD0-4BC9-AC27-1AC278C0F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9FDAE-ED8D-4FD2-A6AE-766EBD95FAD4}"/>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38849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88BC-D57C-44ED-B079-36912FEA4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8FF203-1519-4120-BD3F-190A797671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EEB6A-BB9A-402E-8F51-B0CF897ED129}"/>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99499DDD-33FB-45E0-9CD2-C11E75CD4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EB7CF-4D0A-416B-AD24-A85249D2D3FC}"/>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33695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1FDF-20A1-40D7-B49D-F8890004B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2574A-4AA0-4C38-9CBE-5CC61A20D8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FAA56-1CCE-4B0B-9E3B-DBE20595C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AC0DC-96E0-49BF-8DC0-D46319F47F12}"/>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6" name="Footer Placeholder 5">
            <a:extLst>
              <a:ext uri="{FF2B5EF4-FFF2-40B4-BE49-F238E27FC236}">
                <a16:creationId xmlns:a16="http://schemas.microsoft.com/office/drawing/2014/main" id="{342BB889-F91C-4196-AFB8-FBAB6203D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13F28-9738-4A3A-9B86-AEB3D0809038}"/>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033678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64EC-63F8-4393-AB4E-5C9F91F75A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C5A9C4-FD04-44B5-90EB-308C670D09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072E7-97FE-40C6-BB65-B57614279818}"/>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F0462951-45A9-4348-9C34-ACAC81546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831498-5E44-426C-95E0-7AE69102D365}"/>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408343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ADB1FD-3ED4-4C39-97D1-E08357851F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100E8-57A4-4C4B-A689-D7266A0EF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9CA7A-7098-4DEB-A382-F013F4B3AC70}"/>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586C23EA-BDA0-4567-BD8D-7836ABED96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0D2BC-531B-418C-A500-993F81B6439E}"/>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028615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CC864299-0637-C344-A451-CB46D4C6E127}"/>
              </a:ext>
            </a:extLst>
          </p:cNvPr>
          <p:cNvSpPr txBox="1">
            <a:spLocks/>
          </p:cNvSpPr>
          <p:nvPr userDrawn="1"/>
        </p:nvSpPr>
        <p:spPr>
          <a:xfrm>
            <a:off x="0" y="6580435"/>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Tree>
    <p:extLst>
      <p:ext uri="{BB962C8B-B14F-4D97-AF65-F5344CB8AC3E}">
        <p14:creationId xmlns:p14="http://schemas.microsoft.com/office/powerpoint/2010/main" val="1815740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304800" y="0"/>
            <a:ext cx="124968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0" name="Rectangle 9"/>
          <p:cNvSpPr/>
          <p:nvPr userDrawn="1"/>
        </p:nvSpPr>
        <p:spPr>
          <a:xfrm>
            <a:off x="7" y="1143000"/>
            <a:ext cx="1117600" cy="5715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1" name="Picture 10" descr="GUidelines image.jpg"/>
          <p:cNvPicPr>
            <a:picLocks noChangeAspect="1"/>
          </p:cNvPicPr>
          <p:nvPr userDrawn="1"/>
        </p:nvPicPr>
        <p:blipFill>
          <a:blip r:embed="rId2" cstate="print"/>
          <a:stretch>
            <a:fillRect/>
          </a:stretch>
        </p:blipFill>
        <p:spPr>
          <a:xfrm>
            <a:off x="7" y="152400"/>
            <a:ext cx="1117600" cy="940308"/>
          </a:xfrm>
          <a:prstGeom prst="rect">
            <a:avLst/>
          </a:prstGeom>
        </p:spPr>
      </p:pic>
    </p:spTree>
    <p:extLst>
      <p:ext uri="{BB962C8B-B14F-4D97-AF65-F5344CB8AC3E}">
        <p14:creationId xmlns:p14="http://schemas.microsoft.com/office/powerpoint/2010/main" val="1113789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1DBD85-37FD-404C-9652-6DC1208F654B}"/>
              </a:ext>
            </a:extLst>
          </p:cNvPr>
          <p:cNvSpPr/>
          <p:nvPr userDrawn="1"/>
        </p:nvSpPr>
        <p:spPr>
          <a:xfrm>
            <a:off x="1" y="0"/>
            <a:ext cx="12191999" cy="6881150"/>
          </a:xfrm>
          <a:prstGeom prst="rect">
            <a:avLst/>
          </a:prstGeom>
          <a:solidFill>
            <a:srgbClr val="B5C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7091836"/>
      </p:ext>
    </p:extLst>
  </p:cSld>
  <p:clrMapOvr>
    <a:masterClrMapping/>
  </p:clrMapOvr>
  <p:extLst>
    <p:ext uri="{DCECCB84-F9BA-43D5-87BE-67443E8EF086}">
      <p15:sldGuideLst xmlns:p15="http://schemas.microsoft.com/office/powerpoint/2012/main">
        <p15:guide id="1" orient="horz" pos="2448">
          <p15:clr>
            <a:srgbClr val="FBAE40"/>
          </p15:clr>
        </p15:guide>
        <p15:guide id="2" pos="3840">
          <p15:clr>
            <a:srgbClr val="FBAE40"/>
          </p15:clr>
        </p15:guide>
        <p15:guide id="3" orient="horz" pos="2280">
          <p15:clr>
            <a:srgbClr val="FBAE40"/>
          </p15:clr>
        </p15:guide>
        <p15:guide id="4" orient="horz" pos="2136">
          <p15:clr>
            <a:srgbClr val="FBAE40"/>
          </p15:clr>
        </p15:guide>
        <p15:guide id="5" orient="horz" pos="1872">
          <p15:clr>
            <a:srgbClr val="FBAE40"/>
          </p15:clr>
        </p15:guide>
        <p15:guide id="6" orient="horz" pos="1728">
          <p15:clr>
            <a:srgbClr val="FBAE40"/>
          </p15:clr>
        </p15:guide>
        <p15:guide id="7" orient="horz" pos="3984">
          <p15:clr>
            <a:srgbClr val="FBAE40"/>
          </p15:clr>
        </p15:guide>
        <p15:guide id="8" orient="horz" pos="40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1DBD85-37FD-404C-9652-6DC1208F654B}"/>
              </a:ext>
            </a:extLst>
          </p:cNvPr>
          <p:cNvSpPr/>
          <p:nvPr userDrawn="1"/>
        </p:nvSpPr>
        <p:spPr>
          <a:xfrm>
            <a:off x="1" y="0"/>
            <a:ext cx="12191999" cy="6881150"/>
          </a:xfrm>
          <a:prstGeom prst="rect">
            <a:avLst/>
          </a:prstGeom>
          <a:solidFill>
            <a:srgbClr val="1CCA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32772721"/>
      </p:ext>
    </p:extLst>
  </p:cSld>
  <p:clrMapOvr>
    <a:masterClrMapping/>
  </p:clrMapOvr>
  <p:extLst>
    <p:ext uri="{DCECCB84-F9BA-43D5-87BE-67443E8EF086}">
      <p15:sldGuideLst xmlns:p15="http://schemas.microsoft.com/office/powerpoint/2012/main">
        <p15:guide id="1" orient="horz" pos="2448">
          <p15:clr>
            <a:srgbClr val="FBAE40"/>
          </p15:clr>
        </p15:guide>
        <p15:guide id="2" pos="3840">
          <p15:clr>
            <a:srgbClr val="FBAE40"/>
          </p15:clr>
        </p15:guide>
        <p15:guide id="3" orient="horz" pos="2280">
          <p15:clr>
            <a:srgbClr val="FBAE40"/>
          </p15:clr>
        </p15:guide>
        <p15:guide id="4" orient="horz" pos="2136">
          <p15:clr>
            <a:srgbClr val="FBAE40"/>
          </p15:clr>
        </p15:guide>
        <p15:guide id="5" orient="horz" pos="1872">
          <p15:clr>
            <a:srgbClr val="FBAE40"/>
          </p15:clr>
        </p15:guide>
        <p15:guide id="6" orient="horz" pos="1728">
          <p15:clr>
            <a:srgbClr val="FBAE40"/>
          </p15:clr>
        </p15:guide>
        <p15:guide id="7" orient="horz" pos="3984">
          <p15:clr>
            <a:srgbClr val="FBAE40"/>
          </p15:clr>
        </p15:guide>
        <p15:guide id="8" orient="horz" pos="40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alpha val="66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1DBD85-37FD-404C-9652-6DC1208F654B}"/>
              </a:ext>
            </a:extLst>
          </p:cNvPr>
          <p:cNvSpPr/>
          <p:nvPr userDrawn="1"/>
        </p:nvSpPr>
        <p:spPr>
          <a:xfrm>
            <a:off x="1" y="0"/>
            <a:ext cx="12191999" cy="6881150"/>
          </a:xfrm>
          <a:prstGeom prst="rect">
            <a:avLst/>
          </a:prstGeom>
          <a:solidFill>
            <a:srgbClr val="6600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accent4">
                  <a:lumMod val="75000"/>
                </a:schemeClr>
              </a:solidFill>
            </a:endParaRPr>
          </a:p>
        </p:txBody>
      </p:sp>
    </p:spTree>
    <p:extLst>
      <p:ext uri="{BB962C8B-B14F-4D97-AF65-F5344CB8AC3E}">
        <p14:creationId xmlns:p14="http://schemas.microsoft.com/office/powerpoint/2010/main" val="2206988404"/>
      </p:ext>
    </p:extLst>
  </p:cSld>
  <p:clrMapOvr>
    <a:masterClrMapping/>
  </p:clrMapOvr>
  <p:extLst>
    <p:ext uri="{DCECCB84-F9BA-43D5-87BE-67443E8EF086}">
      <p15:sldGuideLst xmlns:p15="http://schemas.microsoft.com/office/powerpoint/2012/main">
        <p15:guide id="1" orient="horz" pos="2448">
          <p15:clr>
            <a:srgbClr val="FBAE40"/>
          </p15:clr>
        </p15:guide>
        <p15:guide id="2" pos="3840">
          <p15:clr>
            <a:srgbClr val="FBAE40"/>
          </p15:clr>
        </p15:guide>
        <p15:guide id="3" orient="horz" pos="2280">
          <p15:clr>
            <a:srgbClr val="FBAE40"/>
          </p15:clr>
        </p15:guide>
        <p15:guide id="4" orient="horz" pos="2136">
          <p15:clr>
            <a:srgbClr val="FBAE40"/>
          </p15:clr>
        </p15:guide>
        <p15:guide id="5" orient="horz" pos="1872">
          <p15:clr>
            <a:srgbClr val="FBAE40"/>
          </p15:clr>
        </p15:guide>
        <p15:guide id="6" orient="horz" pos="1728">
          <p15:clr>
            <a:srgbClr val="FBAE40"/>
          </p15:clr>
        </p15:guide>
        <p15:guide id="7" orient="horz" pos="3984">
          <p15:clr>
            <a:srgbClr val="FBAE40"/>
          </p15:clr>
        </p15:guide>
        <p15:guide id="8" orient="horz" pos="40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1DBD85-37FD-404C-9652-6DC1208F654B}"/>
              </a:ext>
            </a:extLst>
          </p:cNvPr>
          <p:cNvSpPr/>
          <p:nvPr userDrawn="1"/>
        </p:nvSpPr>
        <p:spPr>
          <a:xfrm>
            <a:off x="1" y="0"/>
            <a:ext cx="12191999" cy="6881150"/>
          </a:xfrm>
          <a:prstGeom prst="rect">
            <a:avLst/>
          </a:prstGeom>
          <a:solidFill>
            <a:srgbClr val="F4B2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18473933"/>
      </p:ext>
    </p:extLst>
  </p:cSld>
  <p:clrMapOvr>
    <a:masterClrMapping/>
  </p:clrMapOvr>
  <p:extLst>
    <p:ext uri="{DCECCB84-F9BA-43D5-87BE-67443E8EF086}">
      <p15:sldGuideLst xmlns:p15="http://schemas.microsoft.com/office/powerpoint/2012/main">
        <p15:guide id="1" orient="horz" pos="2448">
          <p15:clr>
            <a:srgbClr val="FBAE40"/>
          </p15:clr>
        </p15:guide>
        <p15:guide id="2" pos="3840">
          <p15:clr>
            <a:srgbClr val="FBAE40"/>
          </p15:clr>
        </p15:guide>
        <p15:guide id="3" orient="horz" pos="2280">
          <p15:clr>
            <a:srgbClr val="FBAE40"/>
          </p15:clr>
        </p15:guide>
        <p15:guide id="4" orient="horz" pos="2136">
          <p15:clr>
            <a:srgbClr val="FBAE40"/>
          </p15:clr>
        </p15:guide>
        <p15:guide id="5" orient="horz" pos="1872">
          <p15:clr>
            <a:srgbClr val="FBAE40"/>
          </p15:clr>
        </p15:guide>
        <p15:guide id="6" orient="horz" pos="1728">
          <p15:clr>
            <a:srgbClr val="FBAE40"/>
          </p15:clr>
        </p15:guide>
        <p15:guide id="7" orient="horz" pos="3984">
          <p15:clr>
            <a:srgbClr val="FBAE40"/>
          </p15:clr>
        </p15:guide>
        <p15:guide id="8" orient="horz" pos="40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1DBD85-37FD-404C-9652-6DC1208F654B}"/>
              </a:ext>
            </a:extLst>
          </p:cNvPr>
          <p:cNvSpPr/>
          <p:nvPr userDrawn="1"/>
        </p:nvSpPr>
        <p:spPr>
          <a:xfrm>
            <a:off x="1" y="0"/>
            <a:ext cx="12191999" cy="6881150"/>
          </a:xfrm>
          <a:prstGeom prst="rect">
            <a:avLst/>
          </a:prstGeom>
          <a:solidFill>
            <a:srgbClr val="D345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57012051"/>
      </p:ext>
    </p:extLst>
  </p:cSld>
  <p:clrMapOvr>
    <a:masterClrMapping/>
  </p:clrMapOvr>
  <p:extLst>
    <p:ext uri="{DCECCB84-F9BA-43D5-87BE-67443E8EF086}">
      <p15:sldGuideLst xmlns:p15="http://schemas.microsoft.com/office/powerpoint/2012/main">
        <p15:guide id="1" orient="horz" pos="2448">
          <p15:clr>
            <a:srgbClr val="FBAE40"/>
          </p15:clr>
        </p15:guide>
        <p15:guide id="2" pos="3840">
          <p15:clr>
            <a:srgbClr val="FBAE40"/>
          </p15:clr>
        </p15:guide>
        <p15:guide id="3" orient="horz" pos="2280">
          <p15:clr>
            <a:srgbClr val="FBAE40"/>
          </p15:clr>
        </p15:guide>
        <p15:guide id="4" orient="horz" pos="2136">
          <p15:clr>
            <a:srgbClr val="FBAE40"/>
          </p15:clr>
        </p15:guide>
        <p15:guide id="5" orient="horz" pos="1872">
          <p15:clr>
            <a:srgbClr val="FBAE40"/>
          </p15:clr>
        </p15:guide>
        <p15:guide id="6" orient="horz" pos="1728">
          <p15:clr>
            <a:srgbClr val="FBAE40"/>
          </p15:clr>
        </p15:guide>
        <p15:guide id="7" orient="horz" pos="3984">
          <p15:clr>
            <a:srgbClr val="FBAE40"/>
          </p15:clr>
        </p15:guide>
        <p15:guide id="8"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AF5BE-A8B2-49E9-929A-ACAE43403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AB9E43-65A5-4466-B681-341555FC61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F76D1-65F2-45C0-8BF6-C076EDEAFD7D}"/>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619D0028-6826-4DA9-8812-8866190FA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0A1EB-7DF6-41A5-A489-4CAAB29D9429}"/>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952755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s and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0013D-6EF8-594A-84BF-948E66EFA527}"/>
              </a:ext>
            </a:extLst>
          </p:cNvPr>
          <p:cNvSpPr/>
          <p:nvPr userDrawn="1"/>
        </p:nvSpPr>
        <p:spPr>
          <a:xfrm>
            <a:off x="1" y="6539697"/>
            <a:ext cx="12191999" cy="341453"/>
          </a:xfrm>
          <a:prstGeom prst="rect">
            <a:avLst/>
          </a:prstGeom>
          <a:solidFill>
            <a:srgbClr val="B5C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A37B356D-51DD-8849-81B4-0B95111BD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573" y="6079209"/>
            <a:ext cx="930052" cy="697539"/>
          </a:xfrm>
          <a:prstGeom prst="rect">
            <a:avLst/>
          </a:prstGeom>
        </p:spPr>
      </p:pic>
      <p:sp>
        <p:nvSpPr>
          <p:cNvPr id="7" name="Slide Number Placeholder 2">
            <a:extLst>
              <a:ext uri="{FF2B5EF4-FFF2-40B4-BE49-F238E27FC236}">
                <a16:creationId xmlns:a16="http://schemas.microsoft.com/office/drawing/2014/main" id="{EB04957E-85CD-794E-A0B4-6E09C86A7F77}"/>
              </a:ext>
            </a:extLst>
          </p:cNvPr>
          <p:cNvSpPr txBox="1">
            <a:spLocks/>
          </p:cNvSpPr>
          <p:nvPr userDrawn="1"/>
        </p:nvSpPr>
        <p:spPr>
          <a:xfrm>
            <a:off x="10803406" y="554059"/>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
        <p:nvSpPr>
          <p:cNvPr id="8" name="Slide Number Placeholder 2">
            <a:extLst>
              <a:ext uri="{FF2B5EF4-FFF2-40B4-BE49-F238E27FC236}">
                <a16:creationId xmlns:a16="http://schemas.microsoft.com/office/drawing/2014/main" id="{79CC4B8F-102B-AE47-B6A4-1452E8AAD1EC}"/>
              </a:ext>
            </a:extLst>
          </p:cNvPr>
          <p:cNvSpPr txBox="1">
            <a:spLocks/>
          </p:cNvSpPr>
          <p:nvPr userDrawn="1"/>
        </p:nvSpPr>
        <p:spPr>
          <a:xfrm>
            <a:off x="0" y="6580435"/>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Tree>
    <p:extLst>
      <p:ext uri="{BB962C8B-B14F-4D97-AF65-F5344CB8AC3E}">
        <p14:creationId xmlns:p14="http://schemas.microsoft.com/office/powerpoint/2010/main" val="1598932418"/>
      </p:ext>
    </p:extLst>
  </p:cSld>
  <p:clrMapOvr>
    <a:masterClrMapping/>
  </p:clrMapOvr>
  <p:extLst>
    <p:ext uri="{DCECCB84-F9BA-43D5-87BE-67443E8EF086}">
      <p15:sldGuideLst xmlns:p15="http://schemas.microsoft.com/office/powerpoint/2012/main">
        <p15:guide id="1" orient="horz" pos="912">
          <p15:clr>
            <a:srgbClr val="FBAE40"/>
          </p15:clr>
        </p15:guide>
        <p15:guide id="2" pos="3840">
          <p15:clr>
            <a:srgbClr val="FBAE40"/>
          </p15:clr>
        </p15:guide>
        <p15:guide id="3" orient="horz" pos="624">
          <p15:clr>
            <a:srgbClr val="FBAE40"/>
          </p15:clr>
        </p15:guide>
        <p15:guide id="4" orient="horz" pos="456">
          <p15:clr>
            <a:srgbClr val="FBAE40"/>
          </p15:clr>
        </p15:guide>
        <p15:guide id="5" orient="horz" pos="432">
          <p15:clr>
            <a:srgbClr val="FBAE40"/>
          </p15:clr>
        </p15:guide>
        <p15:guide id="6" pos="3456">
          <p15:clr>
            <a:srgbClr val="FBAE40"/>
          </p15:clr>
        </p15:guide>
        <p15:guide id="7" pos="480">
          <p15:clr>
            <a:srgbClr val="FBAE40"/>
          </p15:clr>
        </p15:guide>
        <p15:guide id="8" pos="4608">
          <p15:clr>
            <a:srgbClr val="FBAE40"/>
          </p15:clr>
        </p15:guide>
        <p15:guide id="9" pos="71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12B78-4C92-7943-B530-487CC7EAA406}"/>
              </a:ext>
            </a:extLst>
          </p:cNvPr>
          <p:cNvSpPr/>
          <p:nvPr userDrawn="1"/>
        </p:nvSpPr>
        <p:spPr>
          <a:xfrm>
            <a:off x="1" y="6539697"/>
            <a:ext cx="12191999" cy="341453"/>
          </a:xfrm>
          <a:prstGeom prst="rect">
            <a:avLst/>
          </a:prstGeom>
          <a:solidFill>
            <a:srgbClr val="B5C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B8BC0602-FB5A-F146-97D8-0B152C6181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04265" y="6038491"/>
            <a:ext cx="738724" cy="738593"/>
          </a:xfrm>
          <a:prstGeom prst="rect">
            <a:avLst/>
          </a:prstGeom>
        </p:spPr>
      </p:pic>
      <p:sp>
        <p:nvSpPr>
          <p:cNvPr id="6" name="Slide Number Placeholder 2">
            <a:extLst>
              <a:ext uri="{FF2B5EF4-FFF2-40B4-BE49-F238E27FC236}">
                <a16:creationId xmlns:a16="http://schemas.microsoft.com/office/drawing/2014/main" id="{80C6DF38-83CE-2142-9DDC-335EBC2B4F6F}"/>
              </a:ext>
            </a:extLst>
          </p:cNvPr>
          <p:cNvSpPr txBox="1">
            <a:spLocks/>
          </p:cNvSpPr>
          <p:nvPr userDrawn="1"/>
        </p:nvSpPr>
        <p:spPr>
          <a:xfrm>
            <a:off x="0" y="6580435"/>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Tree>
    <p:extLst>
      <p:ext uri="{BB962C8B-B14F-4D97-AF65-F5344CB8AC3E}">
        <p14:creationId xmlns:p14="http://schemas.microsoft.com/office/powerpoint/2010/main" val="249689853"/>
      </p:ext>
    </p:extLst>
  </p:cSld>
  <p:clrMapOvr>
    <a:masterClrMapping/>
  </p:clrMapOvr>
  <p:extLst>
    <p:ext uri="{DCECCB84-F9BA-43D5-87BE-67443E8EF086}">
      <p15:sldGuideLst xmlns:p15="http://schemas.microsoft.com/office/powerpoint/2012/main">
        <p15:guide id="1" orient="horz" pos="3960">
          <p15:clr>
            <a:srgbClr val="FBAE40"/>
          </p15:clr>
        </p15:guide>
        <p15:guide id="2" pos="480">
          <p15:clr>
            <a:srgbClr val="FBAE40"/>
          </p15:clr>
        </p15:guide>
        <p15:guide id="3" pos="7136">
          <p15:clr>
            <a:srgbClr val="FBAE40"/>
          </p15:clr>
        </p15:guide>
        <p15:guide id="4" orient="horz" pos="528">
          <p15:clr>
            <a:srgbClr val="FBAE40"/>
          </p15:clr>
        </p15:guide>
        <p15:guide id="5" orient="horz" pos="3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heavy, pull quote, im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1219689-5DFA-A242-869F-7CAC12019751}"/>
              </a:ext>
            </a:extLst>
          </p:cNvPr>
          <p:cNvSpPr/>
          <p:nvPr userDrawn="1"/>
        </p:nvSpPr>
        <p:spPr>
          <a:xfrm>
            <a:off x="1" y="6539697"/>
            <a:ext cx="12191999" cy="341453"/>
          </a:xfrm>
          <a:prstGeom prst="rect">
            <a:avLst/>
          </a:prstGeom>
          <a:solidFill>
            <a:srgbClr val="B5C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317811EE-749D-B14B-B17A-C9ADA54592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573" y="6079209"/>
            <a:ext cx="930052" cy="697539"/>
          </a:xfrm>
          <a:prstGeom prst="rect">
            <a:avLst/>
          </a:prstGeom>
        </p:spPr>
      </p:pic>
      <p:sp>
        <p:nvSpPr>
          <p:cNvPr id="5" name="Slide Number Placeholder 2">
            <a:extLst>
              <a:ext uri="{FF2B5EF4-FFF2-40B4-BE49-F238E27FC236}">
                <a16:creationId xmlns:a16="http://schemas.microsoft.com/office/drawing/2014/main" id="{A9D3D142-71F8-C842-98A3-EE0CE79F6BBE}"/>
              </a:ext>
            </a:extLst>
          </p:cNvPr>
          <p:cNvSpPr txBox="1">
            <a:spLocks/>
          </p:cNvSpPr>
          <p:nvPr userDrawn="1"/>
        </p:nvSpPr>
        <p:spPr>
          <a:xfrm>
            <a:off x="10803406" y="554059"/>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
        <p:nvSpPr>
          <p:cNvPr id="6" name="Slide Number Placeholder 2">
            <a:extLst>
              <a:ext uri="{FF2B5EF4-FFF2-40B4-BE49-F238E27FC236}">
                <a16:creationId xmlns:a16="http://schemas.microsoft.com/office/drawing/2014/main" id="{B0C953A0-A518-DF42-A4AC-13B0D94AC494}"/>
              </a:ext>
            </a:extLst>
          </p:cNvPr>
          <p:cNvSpPr txBox="1">
            <a:spLocks/>
          </p:cNvSpPr>
          <p:nvPr userDrawn="1"/>
        </p:nvSpPr>
        <p:spPr>
          <a:xfrm>
            <a:off x="0" y="6580435"/>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Tree>
    <p:extLst>
      <p:ext uri="{BB962C8B-B14F-4D97-AF65-F5344CB8AC3E}">
        <p14:creationId xmlns:p14="http://schemas.microsoft.com/office/powerpoint/2010/main" val="1452992731"/>
      </p:ext>
    </p:extLst>
  </p:cSld>
  <p:clrMapOvr>
    <a:masterClrMapping/>
  </p:clrMapOvr>
  <p:extLst>
    <p:ext uri="{DCECCB84-F9BA-43D5-87BE-67443E8EF086}">
      <p15:sldGuideLst xmlns:p15="http://schemas.microsoft.com/office/powerpoint/2012/main">
        <p15:guide id="1" orient="horz" pos="504">
          <p15:clr>
            <a:srgbClr val="FBAE40"/>
          </p15:clr>
        </p15:guide>
        <p15:guide id="2" pos="2688">
          <p15:clr>
            <a:srgbClr val="FBAE40"/>
          </p15:clr>
        </p15:guide>
        <p15:guide id="3" orient="horz" pos="984">
          <p15:clr>
            <a:srgbClr val="FBAE40"/>
          </p15:clr>
        </p15:guide>
        <p15:guide id="4" orient="horz" pos="528">
          <p15:clr>
            <a:srgbClr val="FBAE40"/>
          </p15:clr>
        </p15:guide>
        <p15:guide id="5" orient="horz" pos="7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line,Sub, Bullet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21E8FC-A246-244D-97C6-8E9935A948AF}"/>
              </a:ext>
            </a:extLst>
          </p:cNvPr>
          <p:cNvSpPr/>
          <p:nvPr userDrawn="1"/>
        </p:nvSpPr>
        <p:spPr>
          <a:xfrm>
            <a:off x="1" y="6539697"/>
            <a:ext cx="12191999" cy="341453"/>
          </a:xfrm>
          <a:prstGeom prst="rect">
            <a:avLst/>
          </a:prstGeom>
          <a:solidFill>
            <a:srgbClr val="B5C4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CBE321BA-C38F-784C-8407-ADA15B76A5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2573" y="6079209"/>
            <a:ext cx="930052" cy="697539"/>
          </a:xfrm>
          <a:prstGeom prst="rect">
            <a:avLst/>
          </a:prstGeom>
        </p:spPr>
      </p:pic>
      <p:sp>
        <p:nvSpPr>
          <p:cNvPr id="18" name="Slide Number Placeholder 2">
            <a:extLst>
              <a:ext uri="{FF2B5EF4-FFF2-40B4-BE49-F238E27FC236}">
                <a16:creationId xmlns:a16="http://schemas.microsoft.com/office/drawing/2014/main" id="{32755E6E-C4A2-9044-8353-C9CDF9C87362}"/>
              </a:ext>
            </a:extLst>
          </p:cNvPr>
          <p:cNvSpPr txBox="1">
            <a:spLocks/>
          </p:cNvSpPr>
          <p:nvPr userDrawn="1"/>
        </p:nvSpPr>
        <p:spPr>
          <a:xfrm>
            <a:off x="0" y="6580435"/>
            <a:ext cx="635189" cy="365125"/>
          </a:xfrm>
          <a:prstGeom prst="rect">
            <a:avLst/>
          </a:prstGeom>
        </p:spPr>
        <p:txBody>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D3F9E2-101D-CC4E-8279-F93CA88A2400}" type="slidenum">
              <a:rPr lang="en-US" sz="1000" smtClean="0"/>
              <a:pPr/>
              <a:t>‹#›</a:t>
            </a:fld>
            <a:endParaRPr lang="en-US" sz="1000"/>
          </a:p>
        </p:txBody>
      </p:sp>
    </p:spTree>
    <p:extLst>
      <p:ext uri="{BB962C8B-B14F-4D97-AF65-F5344CB8AC3E}">
        <p14:creationId xmlns:p14="http://schemas.microsoft.com/office/powerpoint/2010/main" val="4220704620"/>
      </p:ext>
    </p:extLst>
  </p:cSld>
  <p:clrMapOvr>
    <a:masterClrMapping/>
  </p:clrMapOvr>
  <p:extLst>
    <p:ext uri="{DCECCB84-F9BA-43D5-87BE-67443E8EF086}">
      <p15:sldGuideLst xmlns:p15="http://schemas.microsoft.com/office/powerpoint/2012/main">
        <p15:guide id="1" orient="horz" pos="816">
          <p15:clr>
            <a:srgbClr val="FBAE40"/>
          </p15:clr>
        </p15:guide>
        <p15:guide id="2" pos="3200">
          <p15:clr>
            <a:srgbClr val="FBAE40"/>
          </p15:clr>
        </p15:guide>
        <p15:guide id="3" orient="horz" pos="384">
          <p15:clr>
            <a:srgbClr val="FBAE40"/>
          </p15:clr>
        </p15:guide>
        <p15:guide id="4" orient="horz" pos="984">
          <p15:clr>
            <a:srgbClr val="FBAE40"/>
          </p15:clr>
        </p15:guide>
        <p15:guide id="5" orient="horz" pos="120">
          <p15:clr>
            <a:srgbClr val="FBAE40"/>
          </p15:clr>
        </p15:guide>
        <p15:guide id="6" pos="35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373ACC5-6994-4CCF-B016-26E3D6DF374D}"/>
              </a:ext>
            </a:extLst>
          </p:cNvPr>
          <p:cNvSpPr>
            <a:spLocks noGrp="1"/>
          </p:cNvSpPr>
          <p:nvPr>
            <p:ph type="sldNum" sz="quarter" idx="10"/>
          </p:nvPr>
        </p:nvSpPr>
        <p:spPr>
          <a:xfrm>
            <a:off x="8610600" y="6356350"/>
            <a:ext cx="2743200" cy="365125"/>
          </a:xfrm>
          <a:prstGeom prst="rect">
            <a:avLst/>
          </a:prstGeom>
        </p:spPr>
        <p:txBody>
          <a:bodyPr/>
          <a:lstStyle/>
          <a:p>
            <a:fld id="{D07D4089-40B5-457D-927F-16367A53BB79}" type="slidenum">
              <a:rPr lang="en-US" smtClean="0"/>
              <a:pPr/>
              <a:t>‹#›</a:t>
            </a:fld>
            <a:endParaRPr lang="en-US"/>
          </a:p>
        </p:txBody>
      </p:sp>
      <p:sp>
        <p:nvSpPr>
          <p:cNvPr id="13" name="Title 12">
            <a:extLst>
              <a:ext uri="{FF2B5EF4-FFF2-40B4-BE49-F238E27FC236}">
                <a16:creationId xmlns:a16="http://schemas.microsoft.com/office/drawing/2014/main" id="{30FC439E-EC0C-416F-AFD3-E2FED651C5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5" name="Picture 4" descr="12652_SAMHSA_LogoRedesign_FINAL.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3649" y="6273457"/>
            <a:ext cx="1428756" cy="508344"/>
          </a:xfrm>
          <a:prstGeom prst="rect">
            <a:avLst/>
          </a:prstGeom>
        </p:spPr>
      </p:pic>
    </p:spTree>
    <p:extLst>
      <p:ext uri="{BB962C8B-B14F-4D97-AF65-F5344CB8AC3E}">
        <p14:creationId xmlns:p14="http://schemas.microsoft.com/office/powerpoint/2010/main" val="3910204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88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114969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hoto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 name="Picture Placeholder 2"/>
          <p:cNvSpPr>
            <a:spLocks noGrp="1"/>
          </p:cNvSpPr>
          <p:nvPr>
            <p:ph type="pic" sz="quarter" idx="10"/>
          </p:nvPr>
        </p:nvSpPr>
        <p:spPr>
          <a:xfrm>
            <a:off x="927100" y="1028700"/>
            <a:ext cx="1258888" cy="1258888"/>
          </a:xfrm>
          <a:prstGeom prst="rect">
            <a:avLst/>
          </a:prstGeom>
        </p:spPr>
        <p:txBody>
          <a:bodyPr/>
          <a:lstStyle/>
          <a:p>
            <a:endParaRPr lang="en-US"/>
          </a:p>
        </p:txBody>
      </p:sp>
      <p:sp>
        <p:nvSpPr>
          <p:cNvPr id="32" name="Picture Placeholder 2"/>
          <p:cNvSpPr>
            <a:spLocks noGrp="1"/>
          </p:cNvSpPr>
          <p:nvPr>
            <p:ph type="pic" sz="quarter" idx="11"/>
          </p:nvPr>
        </p:nvSpPr>
        <p:spPr>
          <a:xfrm>
            <a:off x="2314167" y="1028700"/>
            <a:ext cx="1258888" cy="1258888"/>
          </a:xfrm>
          <a:prstGeom prst="rect">
            <a:avLst/>
          </a:prstGeom>
        </p:spPr>
        <p:txBody>
          <a:bodyPr/>
          <a:lstStyle/>
          <a:p>
            <a:endParaRPr lang="en-US"/>
          </a:p>
        </p:txBody>
      </p:sp>
      <p:sp>
        <p:nvSpPr>
          <p:cNvPr id="33" name="Picture Placeholder 2"/>
          <p:cNvSpPr>
            <a:spLocks noGrp="1"/>
          </p:cNvSpPr>
          <p:nvPr>
            <p:ph type="pic" sz="quarter" idx="12"/>
          </p:nvPr>
        </p:nvSpPr>
        <p:spPr>
          <a:xfrm>
            <a:off x="3701233" y="1028700"/>
            <a:ext cx="1258888" cy="1258888"/>
          </a:xfrm>
          <a:prstGeom prst="rect">
            <a:avLst/>
          </a:prstGeom>
        </p:spPr>
        <p:txBody>
          <a:bodyPr/>
          <a:lstStyle/>
          <a:p>
            <a:endParaRPr lang="en-US"/>
          </a:p>
        </p:txBody>
      </p:sp>
      <p:sp>
        <p:nvSpPr>
          <p:cNvPr id="34" name="Picture Placeholder 2"/>
          <p:cNvSpPr>
            <a:spLocks noGrp="1"/>
          </p:cNvSpPr>
          <p:nvPr>
            <p:ph type="pic" sz="quarter" idx="13"/>
          </p:nvPr>
        </p:nvSpPr>
        <p:spPr>
          <a:xfrm>
            <a:off x="5088300" y="1028700"/>
            <a:ext cx="1258888" cy="1258888"/>
          </a:xfrm>
          <a:prstGeom prst="rect">
            <a:avLst/>
          </a:prstGeom>
        </p:spPr>
        <p:txBody>
          <a:bodyPr/>
          <a:lstStyle/>
          <a:p>
            <a:endParaRPr lang="en-US"/>
          </a:p>
        </p:txBody>
      </p:sp>
      <p:sp>
        <p:nvSpPr>
          <p:cNvPr id="35" name="Picture Placeholder 2"/>
          <p:cNvSpPr>
            <a:spLocks noGrp="1"/>
          </p:cNvSpPr>
          <p:nvPr>
            <p:ph type="pic" sz="quarter" idx="14"/>
          </p:nvPr>
        </p:nvSpPr>
        <p:spPr>
          <a:xfrm>
            <a:off x="927100" y="2445525"/>
            <a:ext cx="1258888" cy="1258888"/>
          </a:xfrm>
          <a:prstGeom prst="rect">
            <a:avLst/>
          </a:prstGeom>
        </p:spPr>
        <p:txBody>
          <a:bodyPr/>
          <a:lstStyle/>
          <a:p>
            <a:endParaRPr lang="en-US"/>
          </a:p>
        </p:txBody>
      </p:sp>
      <p:sp>
        <p:nvSpPr>
          <p:cNvPr id="36" name="Picture Placeholder 2"/>
          <p:cNvSpPr>
            <a:spLocks noGrp="1"/>
          </p:cNvSpPr>
          <p:nvPr>
            <p:ph type="pic" sz="quarter" idx="15"/>
          </p:nvPr>
        </p:nvSpPr>
        <p:spPr>
          <a:xfrm>
            <a:off x="2314167" y="2445525"/>
            <a:ext cx="1258888" cy="1258888"/>
          </a:xfrm>
          <a:prstGeom prst="rect">
            <a:avLst/>
          </a:prstGeom>
        </p:spPr>
        <p:txBody>
          <a:bodyPr/>
          <a:lstStyle/>
          <a:p>
            <a:endParaRPr lang="en-US"/>
          </a:p>
        </p:txBody>
      </p:sp>
      <p:sp>
        <p:nvSpPr>
          <p:cNvPr id="37" name="Picture Placeholder 2"/>
          <p:cNvSpPr>
            <a:spLocks noGrp="1"/>
          </p:cNvSpPr>
          <p:nvPr>
            <p:ph type="pic" sz="quarter" idx="16"/>
          </p:nvPr>
        </p:nvSpPr>
        <p:spPr>
          <a:xfrm>
            <a:off x="3701233" y="2445525"/>
            <a:ext cx="1258888" cy="1258888"/>
          </a:xfrm>
          <a:prstGeom prst="rect">
            <a:avLst/>
          </a:prstGeom>
        </p:spPr>
        <p:txBody>
          <a:bodyPr/>
          <a:lstStyle/>
          <a:p>
            <a:endParaRPr lang="en-US"/>
          </a:p>
        </p:txBody>
      </p:sp>
      <p:sp>
        <p:nvSpPr>
          <p:cNvPr id="38" name="Picture Placeholder 2"/>
          <p:cNvSpPr>
            <a:spLocks noGrp="1"/>
          </p:cNvSpPr>
          <p:nvPr>
            <p:ph type="pic" sz="quarter" idx="17"/>
          </p:nvPr>
        </p:nvSpPr>
        <p:spPr>
          <a:xfrm>
            <a:off x="5088300" y="2445525"/>
            <a:ext cx="1258888" cy="1258888"/>
          </a:xfrm>
          <a:prstGeom prst="rect">
            <a:avLst/>
          </a:prstGeom>
        </p:spPr>
        <p:txBody>
          <a:bodyPr/>
          <a:lstStyle/>
          <a:p>
            <a:endParaRPr lang="en-US"/>
          </a:p>
        </p:txBody>
      </p:sp>
      <p:sp>
        <p:nvSpPr>
          <p:cNvPr id="39" name="Picture Placeholder 2"/>
          <p:cNvSpPr>
            <a:spLocks noGrp="1"/>
          </p:cNvSpPr>
          <p:nvPr>
            <p:ph type="pic" sz="quarter" idx="18"/>
          </p:nvPr>
        </p:nvSpPr>
        <p:spPr>
          <a:xfrm>
            <a:off x="927100" y="3871233"/>
            <a:ext cx="1258888" cy="1258888"/>
          </a:xfrm>
          <a:prstGeom prst="rect">
            <a:avLst/>
          </a:prstGeom>
        </p:spPr>
        <p:txBody>
          <a:bodyPr/>
          <a:lstStyle/>
          <a:p>
            <a:endParaRPr lang="en-US"/>
          </a:p>
        </p:txBody>
      </p:sp>
      <p:sp>
        <p:nvSpPr>
          <p:cNvPr id="40" name="Picture Placeholder 2"/>
          <p:cNvSpPr>
            <a:spLocks noGrp="1"/>
          </p:cNvSpPr>
          <p:nvPr>
            <p:ph type="pic" sz="quarter" idx="19"/>
          </p:nvPr>
        </p:nvSpPr>
        <p:spPr>
          <a:xfrm>
            <a:off x="2314167" y="3871233"/>
            <a:ext cx="1258888" cy="1258888"/>
          </a:xfrm>
          <a:prstGeom prst="rect">
            <a:avLst/>
          </a:prstGeom>
        </p:spPr>
        <p:txBody>
          <a:bodyPr/>
          <a:lstStyle/>
          <a:p>
            <a:endParaRPr lang="en-US"/>
          </a:p>
        </p:txBody>
      </p:sp>
      <p:sp>
        <p:nvSpPr>
          <p:cNvPr id="41" name="Picture Placeholder 2"/>
          <p:cNvSpPr>
            <a:spLocks noGrp="1"/>
          </p:cNvSpPr>
          <p:nvPr>
            <p:ph type="pic" sz="quarter" idx="20"/>
          </p:nvPr>
        </p:nvSpPr>
        <p:spPr>
          <a:xfrm>
            <a:off x="3701233" y="3871233"/>
            <a:ext cx="1258888" cy="1258888"/>
          </a:xfrm>
          <a:prstGeom prst="rect">
            <a:avLst/>
          </a:prstGeom>
        </p:spPr>
        <p:txBody>
          <a:bodyPr/>
          <a:lstStyle/>
          <a:p>
            <a:endParaRPr lang="en-US"/>
          </a:p>
        </p:txBody>
      </p:sp>
      <p:sp>
        <p:nvSpPr>
          <p:cNvPr id="42" name="Picture Placeholder 2"/>
          <p:cNvSpPr>
            <a:spLocks noGrp="1"/>
          </p:cNvSpPr>
          <p:nvPr>
            <p:ph type="pic" sz="quarter" idx="21"/>
          </p:nvPr>
        </p:nvSpPr>
        <p:spPr>
          <a:xfrm>
            <a:off x="5088300" y="3871233"/>
            <a:ext cx="1258888" cy="1258888"/>
          </a:xfrm>
          <a:prstGeom prst="rect">
            <a:avLst/>
          </a:prstGeom>
        </p:spPr>
        <p:txBody>
          <a:bodyPr/>
          <a:lstStyle/>
          <a:p>
            <a:endParaRPr lang="en-US"/>
          </a:p>
        </p:txBody>
      </p:sp>
    </p:spTree>
    <p:extLst>
      <p:ext uri="{BB962C8B-B14F-4D97-AF65-F5344CB8AC3E}">
        <p14:creationId xmlns:p14="http://schemas.microsoft.com/office/powerpoint/2010/main" val="1158910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hoto circle_page">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32"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33"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34"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35"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36"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7"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8"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9"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40"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41"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42"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580577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 big photo">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43" name="Picture Placeholder 2"/>
          <p:cNvSpPr>
            <a:spLocks noGrp="1"/>
          </p:cNvSpPr>
          <p:nvPr>
            <p:ph type="pic" sz="quarter" idx="10"/>
          </p:nvPr>
        </p:nvSpPr>
        <p:spPr>
          <a:xfrm>
            <a:off x="-24139" y="-7144"/>
            <a:ext cx="6304396" cy="6872288"/>
          </a:xfrm>
          <a:custGeom>
            <a:avLst/>
            <a:gdLst>
              <a:gd name="connsiteX0" fmla="*/ 0 w 8369300"/>
              <a:gd name="connsiteY0" fmla="*/ 13744576 h 13744576"/>
              <a:gd name="connsiteX1" fmla="*/ 0 w 8369300"/>
              <a:gd name="connsiteY1" fmla="*/ 0 h 13744576"/>
              <a:gd name="connsiteX2" fmla="*/ 8369300 w 8369300"/>
              <a:gd name="connsiteY2" fmla="*/ 0 h 13744576"/>
              <a:gd name="connsiteX3" fmla="*/ 8369300 w 8369300"/>
              <a:gd name="connsiteY3" fmla="*/ 13744576 h 13744576"/>
              <a:gd name="connsiteX4" fmla="*/ 0 w 8369300"/>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 name="connsiteX0" fmla="*/ 0 w 12608791"/>
              <a:gd name="connsiteY0" fmla="*/ 13744576 h 13744576"/>
              <a:gd name="connsiteX1" fmla="*/ 0 w 12608791"/>
              <a:gd name="connsiteY1" fmla="*/ 0 h 13744576"/>
              <a:gd name="connsiteX2" fmla="*/ 12608791 w 12608791"/>
              <a:gd name="connsiteY2" fmla="*/ 27709 h 13744576"/>
              <a:gd name="connsiteX3" fmla="*/ 8369300 w 12608791"/>
              <a:gd name="connsiteY3" fmla="*/ 13744576 h 13744576"/>
              <a:gd name="connsiteX4" fmla="*/ 0 w 12608791"/>
              <a:gd name="connsiteY4" fmla="*/ 13744576 h 13744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8791" h="13744576">
                <a:moveTo>
                  <a:pt x="0" y="13744576"/>
                </a:moveTo>
                <a:lnTo>
                  <a:pt x="0" y="0"/>
                </a:lnTo>
                <a:lnTo>
                  <a:pt x="12608791" y="27709"/>
                </a:lnTo>
                <a:lnTo>
                  <a:pt x="8369300" y="13744576"/>
                </a:lnTo>
                <a:lnTo>
                  <a:pt x="0" y="13744576"/>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7641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6FE1-32A8-4FD9-8202-9A14EB756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AA39D-A655-4187-B436-FFB1460096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8549A5-AD8E-4CAF-9839-BEFB1BD06D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634275-6B20-46B4-A04F-525D05AB5676}"/>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6" name="Footer Placeholder 5">
            <a:extLst>
              <a:ext uri="{FF2B5EF4-FFF2-40B4-BE49-F238E27FC236}">
                <a16:creationId xmlns:a16="http://schemas.microsoft.com/office/drawing/2014/main" id="{E25B99F5-3118-43B2-86B0-2CB1D72ED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78D756-6D7C-49D4-88D3-2E7CC71657E9}"/>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9642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 big photo (2)">
    <p:spTree>
      <p:nvGrpSpPr>
        <p:cNvPr id="1" name=""/>
        <p:cNvGrpSpPr/>
        <p:nvPr/>
      </p:nvGrpSpPr>
      <p:grpSpPr>
        <a:xfrm>
          <a:off x="0" y="0"/>
          <a:ext cx="0" cy="0"/>
          <a:chOff x="0" y="0"/>
          <a:chExt cx="0" cy="0"/>
        </a:xfrm>
      </p:grpSpPr>
      <p:sp>
        <p:nvSpPr>
          <p:cNvPr id="11" name="Shape 11"/>
          <p:cNvSpPr/>
          <p:nvPr/>
        </p:nvSpPr>
        <p:spPr>
          <a:xfrm>
            <a:off x="279400" y="254000"/>
            <a:ext cx="11633200" cy="6301830"/>
          </a:xfrm>
          <a:prstGeom prst="rect">
            <a:avLst/>
          </a:prstGeom>
          <a:ln w="63500">
            <a:solidFill>
              <a:srgbClr val="ECECEC"/>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16" name="Group 16"/>
          <p:cNvGrpSpPr/>
          <p:nvPr/>
        </p:nvGrpSpPr>
        <p:grpSpPr>
          <a:xfrm>
            <a:off x="10163185" y="6036046"/>
            <a:ext cx="1533829" cy="283781"/>
            <a:chOff x="0" y="0"/>
            <a:chExt cx="3067657" cy="567559"/>
          </a:xfrm>
        </p:grpSpPr>
        <p:sp>
          <p:nvSpPr>
            <p:cNvPr id="12" name="Shape 12"/>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3" name="Shape 13"/>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4" name="Shape 14"/>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15" name="Shape 15"/>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solidFill>
              <a:srgbClr val="5E7484"/>
            </a:solid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30" name="Group 30"/>
          <p:cNvGrpSpPr/>
          <p:nvPr/>
        </p:nvGrpSpPr>
        <p:grpSpPr>
          <a:xfrm>
            <a:off x="574846" y="5972072"/>
            <a:ext cx="3235307" cy="399030"/>
            <a:chOff x="0" y="-50591"/>
            <a:chExt cx="6470613" cy="798058"/>
          </a:xfrm>
        </p:grpSpPr>
        <p:sp>
          <p:nvSpPr>
            <p:cNvPr id="17" name="Shape 17"/>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5E7484"/>
                  </a:solidFill>
                  <a:latin typeface="+mn-lt"/>
                  <a:ea typeface="+mn-ea"/>
                  <a:cs typeface="+mn-cs"/>
                  <a:sym typeface="Helvetica"/>
                  <a:hlinkClick r:id="" action="ppaction://noaction"/>
                </a:defRPr>
              </a:lvl1pPr>
            </a:lstStyle>
            <a:p>
              <a:pPr defTabSz="412750" hangingPunct="0"/>
              <a:r>
                <a:rPr sz="900" kern="0"/>
                <a:t>WWW.SITE2MAX.PRO</a:t>
              </a:r>
            </a:p>
          </p:txBody>
        </p:sp>
        <p:sp>
          <p:nvSpPr>
            <p:cNvPr id="18" name="Shape 18"/>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5E7484"/>
                  </a:solidFill>
                  <a:latin typeface="+mn-lt"/>
                  <a:ea typeface="+mn-ea"/>
                  <a:cs typeface="+mn-cs"/>
                  <a:sym typeface="Helvetica"/>
                </a:defRPr>
              </a:lvl1pPr>
            </a:lstStyle>
            <a:p>
              <a:pPr defTabSz="412750" hangingPunct="0"/>
              <a:r>
                <a:rPr sz="900" kern="0"/>
                <a:t>Free PowerPoint &amp; KeyNote Templates</a:t>
              </a:r>
            </a:p>
          </p:txBody>
        </p:sp>
        <p:grpSp>
          <p:nvGrpSpPr>
            <p:cNvPr id="29" name="Group 29"/>
            <p:cNvGrpSpPr/>
            <p:nvPr/>
          </p:nvGrpSpPr>
          <p:grpSpPr>
            <a:xfrm>
              <a:off x="0" y="103781"/>
              <a:ext cx="591162" cy="508658"/>
              <a:chOff x="0" y="0"/>
              <a:chExt cx="591161" cy="508657"/>
            </a:xfrm>
          </p:grpSpPr>
          <p:sp>
            <p:nvSpPr>
              <p:cNvPr id="19" name="Shape 19"/>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0" name="Shape 20"/>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1" name="Shape 21"/>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2" name="Shape 22"/>
              <p:cNvSpPr/>
              <p:nvPr/>
            </p:nvSpPr>
            <p:spPr>
              <a:xfrm>
                <a:off x="189045"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23" name="Shape 23"/>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4" name="Shape 24"/>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5" name="Shape 25"/>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6" name="Shape 26"/>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7" name="Shape 27"/>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rgbClr val="5E7484"/>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28" name="Shape 28"/>
              <p:cNvSpPr/>
              <p:nvPr/>
            </p:nvSpPr>
            <p:spPr>
              <a:xfrm>
                <a:off x="354848" y="262322"/>
                <a:ext cx="45114" cy="45114"/>
              </a:xfrm>
              <a:prstGeom prst="ellipse">
                <a:avLst/>
              </a:prstGeom>
              <a:solidFill>
                <a:srgbClr val="FFFFFF"/>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31" name="Shape 31"/>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2" name="Picture Placeholder 4"/>
          <p:cNvSpPr>
            <a:spLocks noGrp="1"/>
          </p:cNvSpPr>
          <p:nvPr>
            <p:ph type="pic" sz="quarter" idx="10"/>
          </p:nvPr>
        </p:nvSpPr>
        <p:spPr>
          <a:xfrm>
            <a:off x="5890373" y="-6912"/>
            <a:ext cx="6317673" cy="6864912"/>
          </a:xfrm>
          <a:custGeom>
            <a:avLst/>
            <a:gdLst>
              <a:gd name="connsiteX0" fmla="*/ 0 w 8368145"/>
              <a:gd name="connsiteY0" fmla="*/ 13729824 h 13729824"/>
              <a:gd name="connsiteX1" fmla="*/ 0 w 8368145"/>
              <a:gd name="connsiteY1" fmla="*/ 0 h 13729824"/>
              <a:gd name="connsiteX2" fmla="*/ 8368145 w 8368145"/>
              <a:gd name="connsiteY2" fmla="*/ 0 h 13729824"/>
              <a:gd name="connsiteX3" fmla="*/ 8368145 w 8368145"/>
              <a:gd name="connsiteY3" fmla="*/ 13729824 h 13729824"/>
              <a:gd name="connsiteX4" fmla="*/ 0 w 8368145"/>
              <a:gd name="connsiteY4" fmla="*/ 13729824 h 13729824"/>
              <a:gd name="connsiteX0" fmla="*/ 4267200 w 12635345"/>
              <a:gd name="connsiteY0" fmla="*/ 13729824 h 13729824"/>
              <a:gd name="connsiteX1" fmla="*/ 0 w 12635345"/>
              <a:gd name="connsiteY1" fmla="*/ 0 h 13729824"/>
              <a:gd name="connsiteX2" fmla="*/ 12635345 w 12635345"/>
              <a:gd name="connsiteY2" fmla="*/ 0 h 13729824"/>
              <a:gd name="connsiteX3" fmla="*/ 12635345 w 12635345"/>
              <a:gd name="connsiteY3" fmla="*/ 13729824 h 13729824"/>
              <a:gd name="connsiteX4" fmla="*/ 4267200 w 12635345"/>
              <a:gd name="connsiteY4" fmla="*/ 13729824 h 13729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5345" h="13729824">
                <a:moveTo>
                  <a:pt x="4267200" y="13729824"/>
                </a:moveTo>
                <a:lnTo>
                  <a:pt x="0" y="0"/>
                </a:lnTo>
                <a:lnTo>
                  <a:pt x="12635345" y="0"/>
                </a:lnTo>
                <a:lnTo>
                  <a:pt x="12635345" y="13729824"/>
                </a:lnTo>
                <a:lnTo>
                  <a:pt x="4267200" y="13729824"/>
                </a:lnTo>
                <a:close/>
              </a:path>
            </a:pathLst>
          </a:custGeom>
          <a:ln w="12700">
            <a:miter lim="400000"/>
          </a:ln>
          <a:extLst>
            <a:ext uri="{C572A759-6A51-4108-AA02-DFA0A04FC94B}">
              <ma14:wrappingTextBox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45825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hoto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a:solidFill>
                    <a:srgbClr val="629DD1"/>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24" name="Picture Placeholder 2"/>
          <p:cNvSpPr>
            <a:spLocks noGrp="1"/>
          </p:cNvSpPr>
          <p:nvPr>
            <p:ph type="pic" sz="quarter" idx="10"/>
          </p:nvPr>
        </p:nvSpPr>
        <p:spPr>
          <a:xfrm>
            <a:off x="927100" y="1028700"/>
            <a:ext cx="1258888" cy="1258888"/>
          </a:xfrm>
          <a:prstGeom prst="rect">
            <a:avLst/>
          </a:prstGeom>
        </p:spPr>
        <p:txBody>
          <a:bodyPr/>
          <a:lstStyle/>
          <a:p>
            <a:endParaRPr lang="en-US"/>
          </a:p>
        </p:txBody>
      </p:sp>
      <p:sp>
        <p:nvSpPr>
          <p:cNvPr id="25" name="Picture Placeholder 2"/>
          <p:cNvSpPr>
            <a:spLocks noGrp="1"/>
          </p:cNvSpPr>
          <p:nvPr>
            <p:ph type="pic" sz="quarter" idx="11"/>
          </p:nvPr>
        </p:nvSpPr>
        <p:spPr>
          <a:xfrm>
            <a:off x="2314167" y="1028700"/>
            <a:ext cx="1258888" cy="1258888"/>
          </a:xfrm>
          <a:prstGeom prst="rect">
            <a:avLst/>
          </a:prstGeom>
        </p:spPr>
        <p:txBody>
          <a:bodyPr/>
          <a:lstStyle/>
          <a:p>
            <a:endParaRPr lang="en-US"/>
          </a:p>
        </p:txBody>
      </p:sp>
      <p:sp>
        <p:nvSpPr>
          <p:cNvPr id="26" name="Picture Placeholder 2"/>
          <p:cNvSpPr>
            <a:spLocks noGrp="1"/>
          </p:cNvSpPr>
          <p:nvPr>
            <p:ph type="pic" sz="quarter" idx="12"/>
          </p:nvPr>
        </p:nvSpPr>
        <p:spPr>
          <a:xfrm>
            <a:off x="3701233" y="1028700"/>
            <a:ext cx="1258888" cy="1258888"/>
          </a:xfrm>
          <a:prstGeom prst="rect">
            <a:avLst/>
          </a:prstGeom>
        </p:spPr>
        <p:txBody>
          <a:bodyPr/>
          <a:lstStyle/>
          <a:p>
            <a:endParaRPr lang="en-US"/>
          </a:p>
        </p:txBody>
      </p:sp>
      <p:sp>
        <p:nvSpPr>
          <p:cNvPr id="27" name="Picture Placeholder 2"/>
          <p:cNvSpPr>
            <a:spLocks noGrp="1"/>
          </p:cNvSpPr>
          <p:nvPr>
            <p:ph type="pic" sz="quarter" idx="13"/>
          </p:nvPr>
        </p:nvSpPr>
        <p:spPr>
          <a:xfrm>
            <a:off x="5088300" y="1028700"/>
            <a:ext cx="1258888" cy="1258888"/>
          </a:xfrm>
          <a:prstGeom prst="rect">
            <a:avLst/>
          </a:prstGeom>
        </p:spPr>
        <p:txBody>
          <a:bodyPr/>
          <a:lstStyle/>
          <a:p>
            <a:endParaRPr lang="en-US"/>
          </a:p>
        </p:txBody>
      </p:sp>
      <p:sp>
        <p:nvSpPr>
          <p:cNvPr id="28" name="Picture Placeholder 2"/>
          <p:cNvSpPr>
            <a:spLocks noGrp="1"/>
          </p:cNvSpPr>
          <p:nvPr>
            <p:ph type="pic" sz="quarter" idx="14"/>
          </p:nvPr>
        </p:nvSpPr>
        <p:spPr>
          <a:xfrm>
            <a:off x="927100" y="2445525"/>
            <a:ext cx="1258888" cy="1258888"/>
          </a:xfrm>
          <a:prstGeom prst="rect">
            <a:avLst/>
          </a:prstGeom>
        </p:spPr>
        <p:txBody>
          <a:bodyPr/>
          <a:lstStyle/>
          <a:p>
            <a:endParaRPr lang="en-US"/>
          </a:p>
        </p:txBody>
      </p:sp>
      <p:sp>
        <p:nvSpPr>
          <p:cNvPr id="29" name="Picture Placeholder 2"/>
          <p:cNvSpPr>
            <a:spLocks noGrp="1"/>
          </p:cNvSpPr>
          <p:nvPr>
            <p:ph type="pic" sz="quarter" idx="15"/>
          </p:nvPr>
        </p:nvSpPr>
        <p:spPr>
          <a:xfrm>
            <a:off x="2314167" y="2445525"/>
            <a:ext cx="1258888" cy="1258888"/>
          </a:xfrm>
          <a:prstGeom prst="rect">
            <a:avLst/>
          </a:prstGeom>
        </p:spPr>
        <p:txBody>
          <a:bodyPr/>
          <a:lstStyle/>
          <a:p>
            <a:endParaRPr lang="en-US"/>
          </a:p>
        </p:txBody>
      </p:sp>
      <p:sp>
        <p:nvSpPr>
          <p:cNvPr id="30" name="Picture Placeholder 2"/>
          <p:cNvSpPr>
            <a:spLocks noGrp="1"/>
          </p:cNvSpPr>
          <p:nvPr>
            <p:ph type="pic" sz="quarter" idx="16"/>
          </p:nvPr>
        </p:nvSpPr>
        <p:spPr>
          <a:xfrm>
            <a:off x="3701233" y="2445525"/>
            <a:ext cx="1258888" cy="1258888"/>
          </a:xfrm>
          <a:prstGeom prst="rect">
            <a:avLst/>
          </a:prstGeom>
        </p:spPr>
        <p:txBody>
          <a:bodyPr/>
          <a:lstStyle/>
          <a:p>
            <a:endParaRPr lang="en-US"/>
          </a:p>
        </p:txBody>
      </p:sp>
      <p:sp>
        <p:nvSpPr>
          <p:cNvPr id="31" name="Picture Placeholder 2"/>
          <p:cNvSpPr>
            <a:spLocks noGrp="1"/>
          </p:cNvSpPr>
          <p:nvPr>
            <p:ph type="pic" sz="quarter" idx="17"/>
          </p:nvPr>
        </p:nvSpPr>
        <p:spPr>
          <a:xfrm>
            <a:off x="5088300" y="2445525"/>
            <a:ext cx="1258888" cy="1258888"/>
          </a:xfrm>
          <a:prstGeom prst="rect">
            <a:avLst/>
          </a:prstGeom>
        </p:spPr>
        <p:txBody>
          <a:bodyPr/>
          <a:lstStyle/>
          <a:p>
            <a:endParaRPr lang="en-US"/>
          </a:p>
        </p:txBody>
      </p:sp>
      <p:sp>
        <p:nvSpPr>
          <p:cNvPr id="32" name="Picture Placeholder 2"/>
          <p:cNvSpPr>
            <a:spLocks noGrp="1"/>
          </p:cNvSpPr>
          <p:nvPr>
            <p:ph type="pic" sz="quarter" idx="18"/>
          </p:nvPr>
        </p:nvSpPr>
        <p:spPr>
          <a:xfrm>
            <a:off x="927100" y="3871233"/>
            <a:ext cx="1258888" cy="1258888"/>
          </a:xfrm>
          <a:prstGeom prst="rect">
            <a:avLst/>
          </a:prstGeom>
        </p:spPr>
        <p:txBody>
          <a:bodyPr/>
          <a:lstStyle/>
          <a:p>
            <a:endParaRPr lang="en-US"/>
          </a:p>
        </p:txBody>
      </p:sp>
      <p:sp>
        <p:nvSpPr>
          <p:cNvPr id="33" name="Picture Placeholder 2"/>
          <p:cNvSpPr>
            <a:spLocks noGrp="1"/>
          </p:cNvSpPr>
          <p:nvPr>
            <p:ph type="pic" sz="quarter" idx="19"/>
          </p:nvPr>
        </p:nvSpPr>
        <p:spPr>
          <a:xfrm>
            <a:off x="2314167" y="3871233"/>
            <a:ext cx="1258888" cy="1258888"/>
          </a:xfrm>
          <a:prstGeom prst="rect">
            <a:avLst/>
          </a:prstGeom>
        </p:spPr>
        <p:txBody>
          <a:bodyPr/>
          <a:lstStyle/>
          <a:p>
            <a:endParaRPr lang="en-US"/>
          </a:p>
        </p:txBody>
      </p:sp>
      <p:sp>
        <p:nvSpPr>
          <p:cNvPr id="34" name="Picture Placeholder 2"/>
          <p:cNvSpPr>
            <a:spLocks noGrp="1"/>
          </p:cNvSpPr>
          <p:nvPr>
            <p:ph type="pic" sz="quarter" idx="20"/>
          </p:nvPr>
        </p:nvSpPr>
        <p:spPr>
          <a:xfrm>
            <a:off x="3701233" y="3871233"/>
            <a:ext cx="1258888" cy="1258888"/>
          </a:xfrm>
          <a:prstGeom prst="rect">
            <a:avLst/>
          </a:prstGeom>
        </p:spPr>
        <p:txBody>
          <a:bodyPr/>
          <a:lstStyle/>
          <a:p>
            <a:endParaRPr lang="en-US"/>
          </a:p>
        </p:txBody>
      </p:sp>
      <p:sp>
        <p:nvSpPr>
          <p:cNvPr id="35" name="Picture Placeholder 2"/>
          <p:cNvSpPr>
            <a:spLocks noGrp="1"/>
          </p:cNvSpPr>
          <p:nvPr>
            <p:ph type="pic" sz="quarter" idx="21"/>
          </p:nvPr>
        </p:nvSpPr>
        <p:spPr>
          <a:xfrm>
            <a:off x="5088300" y="3871233"/>
            <a:ext cx="1258888" cy="1258888"/>
          </a:xfrm>
          <a:prstGeom prst="rect">
            <a:avLst/>
          </a:prstGeom>
        </p:spPr>
        <p:txBody>
          <a:bodyPr/>
          <a:lstStyle/>
          <a:p>
            <a:endParaRPr lang="en-US"/>
          </a:p>
        </p:txBody>
      </p:sp>
    </p:spTree>
    <p:extLst>
      <p:ext uri="{BB962C8B-B14F-4D97-AF65-F5344CB8AC3E}">
        <p14:creationId xmlns:p14="http://schemas.microsoft.com/office/powerpoint/2010/main" val="7498412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circle page (color)">
    <p:spTree>
      <p:nvGrpSpPr>
        <p:cNvPr id="1" name=""/>
        <p:cNvGrpSpPr/>
        <p:nvPr/>
      </p:nvGrpSpPr>
      <p:grpSpPr>
        <a:xfrm>
          <a:off x="0" y="0"/>
          <a:ext cx="0" cy="0"/>
          <a:chOff x="0" y="0"/>
          <a:chExt cx="0" cy="0"/>
        </a:xfrm>
      </p:grpSpPr>
      <p:sp>
        <p:nvSpPr>
          <p:cNvPr id="38" name="Shape 38"/>
          <p:cNvSpPr/>
          <p:nvPr/>
        </p:nvSpPr>
        <p:spPr>
          <a:xfrm>
            <a:off x="-35159" y="-7086"/>
            <a:ext cx="12262318" cy="6872171"/>
          </a:xfrm>
          <a:prstGeom prst="rect">
            <a:avLst/>
          </a:prstGeom>
          <a:solidFill>
            <a:schemeClr val="accent1"/>
          </a:solidFill>
          <a:ln w="12700">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sp>
        <p:nvSpPr>
          <p:cNvPr id="39" name="Shape 39"/>
          <p:cNvSpPr/>
          <p:nvPr/>
        </p:nvSpPr>
        <p:spPr>
          <a:xfrm>
            <a:off x="279400" y="254000"/>
            <a:ext cx="11633200" cy="6301830"/>
          </a:xfrm>
          <a:prstGeom prst="rect">
            <a:avLst/>
          </a:prstGeom>
          <a:ln w="63500">
            <a:solidFill>
              <a:schemeClr val="accent2"/>
            </a:solidFill>
            <a:miter lim="400000"/>
          </a:ln>
        </p:spPr>
        <p:txBody>
          <a:bodyPr lIns="25400" tIns="25400" rIns="25400" bIns="25400" anchor="ctr"/>
          <a:lstStyle/>
          <a:p>
            <a:pPr algn="ctr" defTabSz="412750" hangingPunct="0">
              <a:defRPr sz="3200">
                <a:solidFill>
                  <a:srgbClr val="FFFFFF"/>
                </a:solidFill>
              </a:defRPr>
            </a:pPr>
            <a:endParaRPr sz="1600" kern="0">
              <a:solidFill>
                <a:srgbClr val="FFFFFF"/>
              </a:solidFill>
              <a:latin typeface="Helvetica Light"/>
              <a:sym typeface="Helvetica Light"/>
            </a:endParaRPr>
          </a:p>
        </p:txBody>
      </p:sp>
      <p:grpSp>
        <p:nvGrpSpPr>
          <p:cNvPr id="44" name="Group 44"/>
          <p:cNvGrpSpPr/>
          <p:nvPr/>
        </p:nvGrpSpPr>
        <p:grpSpPr>
          <a:xfrm>
            <a:off x="10163185" y="6036046"/>
            <a:ext cx="1533829" cy="283781"/>
            <a:chOff x="0" y="0"/>
            <a:chExt cx="3067657" cy="567559"/>
          </a:xfrm>
          <a:solidFill>
            <a:schemeClr val="accent2"/>
          </a:solidFill>
        </p:grpSpPr>
        <p:sp>
          <p:nvSpPr>
            <p:cNvPr id="40" name="Shape 40"/>
            <p:cNvSpPr/>
            <p:nvPr/>
          </p:nvSpPr>
          <p:spPr>
            <a:xfrm>
              <a:off x="0" y="0"/>
              <a:ext cx="562942" cy="567559"/>
            </a:xfrm>
            <a:custGeom>
              <a:avLst/>
              <a:gdLst/>
              <a:ahLst/>
              <a:cxnLst>
                <a:cxn ang="0">
                  <a:pos x="wd2" y="hd2"/>
                </a:cxn>
                <a:cxn ang="5400000">
                  <a:pos x="wd2" y="hd2"/>
                </a:cxn>
                <a:cxn ang="10800000">
                  <a:pos x="wd2" y="hd2"/>
                </a:cxn>
                <a:cxn ang="16200000">
                  <a:pos x="wd2" y="hd2"/>
                </a:cxn>
              </a:cxnLst>
              <a:rect l="0" t="0" r="r" b="b"/>
              <a:pathLst>
                <a:path w="21600" h="21600" extrusionOk="0">
                  <a:moveTo>
                    <a:pt x="19356" y="0"/>
                  </a:moveTo>
                  <a:lnTo>
                    <a:pt x="2244" y="0"/>
                  </a:lnTo>
                  <a:cubicBezTo>
                    <a:pt x="1002" y="0"/>
                    <a:pt x="0" y="1040"/>
                    <a:pt x="0" y="2280"/>
                  </a:cubicBezTo>
                  <a:lnTo>
                    <a:pt x="0" y="19320"/>
                  </a:lnTo>
                  <a:cubicBezTo>
                    <a:pt x="0" y="20560"/>
                    <a:pt x="1002" y="21600"/>
                    <a:pt x="2244" y="21600"/>
                  </a:cubicBezTo>
                  <a:lnTo>
                    <a:pt x="19356" y="21600"/>
                  </a:lnTo>
                  <a:cubicBezTo>
                    <a:pt x="20558" y="21600"/>
                    <a:pt x="21600" y="20560"/>
                    <a:pt x="21600" y="19320"/>
                  </a:cubicBezTo>
                  <a:lnTo>
                    <a:pt x="21600" y="2280"/>
                  </a:lnTo>
                  <a:cubicBezTo>
                    <a:pt x="21600" y="1040"/>
                    <a:pt x="20558" y="0"/>
                    <a:pt x="19356" y="0"/>
                  </a:cubicBezTo>
                  <a:close/>
                  <a:moveTo>
                    <a:pt x="18314" y="2280"/>
                  </a:moveTo>
                  <a:lnTo>
                    <a:pt x="18314" y="5560"/>
                  </a:lnTo>
                  <a:lnTo>
                    <a:pt x="16230" y="5560"/>
                  </a:lnTo>
                  <a:cubicBezTo>
                    <a:pt x="15429" y="5560"/>
                    <a:pt x="15028" y="5960"/>
                    <a:pt x="15028" y="6600"/>
                  </a:cubicBezTo>
                  <a:lnTo>
                    <a:pt x="15028" y="8640"/>
                  </a:lnTo>
                  <a:lnTo>
                    <a:pt x="18314" y="8640"/>
                  </a:lnTo>
                  <a:lnTo>
                    <a:pt x="18314" y="11920"/>
                  </a:lnTo>
                  <a:lnTo>
                    <a:pt x="15028" y="11920"/>
                  </a:lnTo>
                  <a:lnTo>
                    <a:pt x="15028" y="19320"/>
                  </a:lnTo>
                  <a:lnTo>
                    <a:pt x="11942" y="19320"/>
                  </a:lnTo>
                  <a:lnTo>
                    <a:pt x="11942" y="11920"/>
                  </a:lnTo>
                  <a:lnTo>
                    <a:pt x="9658" y="11920"/>
                  </a:lnTo>
                  <a:lnTo>
                    <a:pt x="9658" y="8640"/>
                  </a:lnTo>
                  <a:lnTo>
                    <a:pt x="11942" y="8640"/>
                  </a:lnTo>
                  <a:lnTo>
                    <a:pt x="11942" y="5960"/>
                  </a:lnTo>
                  <a:cubicBezTo>
                    <a:pt x="11942" y="3920"/>
                    <a:pt x="13585" y="2280"/>
                    <a:pt x="15629" y="2280"/>
                  </a:cubicBezTo>
                  <a:lnTo>
                    <a:pt x="18314" y="228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1" name="Shape 41"/>
            <p:cNvSpPr/>
            <p:nvPr/>
          </p:nvSpPr>
          <p:spPr>
            <a:xfrm>
              <a:off x="1668270" y="0"/>
              <a:ext cx="562943" cy="567560"/>
            </a:xfrm>
            <a:custGeom>
              <a:avLst/>
              <a:gdLst/>
              <a:ahLst/>
              <a:cxnLst>
                <a:cxn ang="0">
                  <a:pos x="wd2" y="hd2"/>
                </a:cxn>
                <a:cxn ang="5400000">
                  <a:pos x="wd2" y="hd2"/>
                </a:cxn>
                <a:cxn ang="10800000">
                  <a:pos x="wd2" y="hd2"/>
                </a:cxn>
                <a:cxn ang="16200000">
                  <a:pos x="wd2" y="hd2"/>
                </a:cxn>
              </a:cxnLst>
              <a:rect l="0" t="0" r="r" b="b"/>
              <a:pathLst>
                <a:path w="21600" h="21600" extrusionOk="0">
                  <a:moveTo>
                    <a:pt x="10099" y="7400"/>
                  </a:moveTo>
                  <a:cubicBezTo>
                    <a:pt x="10099" y="6400"/>
                    <a:pt x="9257" y="4320"/>
                    <a:pt x="7814" y="4320"/>
                  </a:cubicBezTo>
                  <a:cubicBezTo>
                    <a:pt x="7013" y="4320"/>
                    <a:pt x="6372" y="4760"/>
                    <a:pt x="6372" y="6200"/>
                  </a:cubicBezTo>
                  <a:cubicBezTo>
                    <a:pt x="6372" y="7400"/>
                    <a:pt x="7013" y="9280"/>
                    <a:pt x="8456" y="9280"/>
                  </a:cubicBezTo>
                  <a:cubicBezTo>
                    <a:pt x="8456" y="9280"/>
                    <a:pt x="10099" y="9080"/>
                    <a:pt x="10099" y="7400"/>
                  </a:cubicBezTo>
                  <a:close/>
                  <a:moveTo>
                    <a:pt x="9257" y="12760"/>
                  </a:moveTo>
                  <a:lnTo>
                    <a:pt x="9057" y="12760"/>
                  </a:lnTo>
                  <a:cubicBezTo>
                    <a:pt x="8656" y="12760"/>
                    <a:pt x="7814" y="12960"/>
                    <a:pt x="7013" y="13160"/>
                  </a:cubicBezTo>
                  <a:cubicBezTo>
                    <a:pt x="6372" y="13400"/>
                    <a:pt x="5570" y="13800"/>
                    <a:pt x="5570" y="14800"/>
                  </a:cubicBezTo>
                  <a:cubicBezTo>
                    <a:pt x="5570" y="16040"/>
                    <a:pt x="6572" y="17280"/>
                    <a:pt x="8656" y="17280"/>
                  </a:cubicBezTo>
                  <a:cubicBezTo>
                    <a:pt x="10299" y="17280"/>
                    <a:pt x="11301" y="16240"/>
                    <a:pt x="11301" y="15240"/>
                  </a:cubicBezTo>
                  <a:cubicBezTo>
                    <a:pt x="11301" y="14400"/>
                    <a:pt x="10700" y="13800"/>
                    <a:pt x="9257" y="12760"/>
                  </a:cubicBezTo>
                  <a:close/>
                  <a:moveTo>
                    <a:pt x="19556" y="0"/>
                  </a:moveTo>
                  <a:lnTo>
                    <a:pt x="2244" y="0"/>
                  </a:lnTo>
                  <a:cubicBezTo>
                    <a:pt x="1042" y="0"/>
                    <a:pt x="0" y="1040"/>
                    <a:pt x="0" y="2280"/>
                  </a:cubicBezTo>
                  <a:lnTo>
                    <a:pt x="0" y="19360"/>
                  </a:lnTo>
                  <a:cubicBezTo>
                    <a:pt x="0" y="20560"/>
                    <a:pt x="1042" y="21600"/>
                    <a:pt x="2244" y="21600"/>
                  </a:cubicBezTo>
                  <a:lnTo>
                    <a:pt x="19556" y="21600"/>
                  </a:lnTo>
                  <a:cubicBezTo>
                    <a:pt x="20598" y="21600"/>
                    <a:pt x="21600" y="20560"/>
                    <a:pt x="21600" y="19360"/>
                  </a:cubicBezTo>
                  <a:lnTo>
                    <a:pt x="21600" y="2280"/>
                  </a:lnTo>
                  <a:cubicBezTo>
                    <a:pt x="21600" y="1040"/>
                    <a:pt x="20598" y="0"/>
                    <a:pt x="19556" y="0"/>
                  </a:cubicBezTo>
                  <a:close/>
                  <a:moveTo>
                    <a:pt x="7814" y="18520"/>
                  </a:moveTo>
                  <a:cubicBezTo>
                    <a:pt x="4729" y="18520"/>
                    <a:pt x="3286" y="16880"/>
                    <a:pt x="3286" y="15440"/>
                  </a:cubicBezTo>
                  <a:cubicBezTo>
                    <a:pt x="3286" y="14800"/>
                    <a:pt x="3486" y="13600"/>
                    <a:pt x="4929" y="12760"/>
                  </a:cubicBezTo>
                  <a:cubicBezTo>
                    <a:pt x="5771" y="12160"/>
                    <a:pt x="6773" y="11960"/>
                    <a:pt x="8215" y="11720"/>
                  </a:cubicBezTo>
                  <a:cubicBezTo>
                    <a:pt x="8015" y="11520"/>
                    <a:pt x="8015" y="11320"/>
                    <a:pt x="8015" y="10720"/>
                  </a:cubicBezTo>
                  <a:cubicBezTo>
                    <a:pt x="8015" y="10520"/>
                    <a:pt x="8015" y="10520"/>
                    <a:pt x="8015" y="10080"/>
                  </a:cubicBezTo>
                  <a:lnTo>
                    <a:pt x="7614" y="10080"/>
                  </a:lnTo>
                  <a:cubicBezTo>
                    <a:pt x="5570" y="10080"/>
                    <a:pt x="4128" y="8640"/>
                    <a:pt x="4128" y="7000"/>
                  </a:cubicBezTo>
                  <a:cubicBezTo>
                    <a:pt x="4128" y="5160"/>
                    <a:pt x="5570" y="3120"/>
                    <a:pt x="8656" y="3120"/>
                  </a:cubicBezTo>
                  <a:lnTo>
                    <a:pt x="13184" y="3120"/>
                  </a:lnTo>
                  <a:lnTo>
                    <a:pt x="12744" y="3520"/>
                  </a:lnTo>
                  <a:lnTo>
                    <a:pt x="11942" y="4320"/>
                  </a:lnTo>
                  <a:lnTo>
                    <a:pt x="11101" y="4320"/>
                  </a:lnTo>
                  <a:cubicBezTo>
                    <a:pt x="11541" y="4760"/>
                    <a:pt x="12142" y="5360"/>
                    <a:pt x="12142" y="6600"/>
                  </a:cubicBezTo>
                  <a:cubicBezTo>
                    <a:pt x="12142" y="8240"/>
                    <a:pt x="11301" y="8840"/>
                    <a:pt x="10499" y="9480"/>
                  </a:cubicBezTo>
                  <a:cubicBezTo>
                    <a:pt x="10299" y="9680"/>
                    <a:pt x="10099" y="9880"/>
                    <a:pt x="10099" y="10280"/>
                  </a:cubicBezTo>
                  <a:cubicBezTo>
                    <a:pt x="10099" y="10720"/>
                    <a:pt x="10299" y="10920"/>
                    <a:pt x="10499" y="10920"/>
                  </a:cubicBezTo>
                  <a:cubicBezTo>
                    <a:pt x="10499" y="11120"/>
                    <a:pt x="10700" y="11120"/>
                    <a:pt x="10900" y="11320"/>
                  </a:cubicBezTo>
                  <a:cubicBezTo>
                    <a:pt x="11742" y="11960"/>
                    <a:pt x="12984" y="12560"/>
                    <a:pt x="12984" y="14400"/>
                  </a:cubicBezTo>
                  <a:cubicBezTo>
                    <a:pt x="12984" y="16240"/>
                    <a:pt x="11541" y="18520"/>
                    <a:pt x="7814" y="18520"/>
                  </a:cubicBezTo>
                  <a:close/>
                  <a:moveTo>
                    <a:pt x="18314" y="10920"/>
                  </a:moveTo>
                  <a:lnTo>
                    <a:pt x="16270" y="10920"/>
                  </a:lnTo>
                  <a:lnTo>
                    <a:pt x="16270" y="12960"/>
                  </a:lnTo>
                  <a:lnTo>
                    <a:pt x="15228" y="12960"/>
                  </a:lnTo>
                  <a:lnTo>
                    <a:pt x="15228" y="10920"/>
                  </a:lnTo>
                  <a:lnTo>
                    <a:pt x="12984" y="10920"/>
                  </a:lnTo>
                  <a:lnTo>
                    <a:pt x="12984" y="9680"/>
                  </a:lnTo>
                  <a:lnTo>
                    <a:pt x="15228" y="9680"/>
                  </a:lnTo>
                  <a:lnTo>
                    <a:pt x="15228" y="7640"/>
                  </a:lnTo>
                  <a:lnTo>
                    <a:pt x="16270" y="7640"/>
                  </a:lnTo>
                  <a:lnTo>
                    <a:pt x="16270" y="9680"/>
                  </a:lnTo>
                  <a:lnTo>
                    <a:pt x="18314" y="9680"/>
                  </a:lnTo>
                  <a:lnTo>
                    <a:pt x="18314" y="1092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2" name="Shape 42"/>
            <p:cNvSpPr/>
            <p:nvPr/>
          </p:nvSpPr>
          <p:spPr>
            <a:xfrm>
              <a:off x="2500097" y="0"/>
              <a:ext cx="567561" cy="567560"/>
            </a:xfrm>
            <a:custGeom>
              <a:avLst/>
              <a:gdLst/>
              <a:ahLst/>
              <a:cxnLst>
                <a:cxn ang="0">
                  <a:pos x="wd2" y="hd2"/>
                </a:cxn>
                <a:cxn ang="5400000">
                  <a:pos x="wd2" y="hd2"/>
                </a:cxn>
                <a:cxn ang="10800000">
                  <a:pos x="wd2" y="hd2"/>
                </a:cxn>
                <a:cxn ang="16200000">
                  <a:pos x="wd2" y="hd2"/>
                </a:cxn>
              </a:cxnLst>
              <a:rect l="0" t="0" r="r" b="b"/>
              <a:pathLst>
                <a:path w="21600" h="21600" extrusionOk="0">
                  <a:moveTo>
                    <a:pt x="19320" y="0"/>
                  </a:moveTo>
                  <a:lnTo>
                    <a:pt x="2080" y="0"/>
                  </a:lnTo>
                  <a:cubicBezTo>
                    <a:pt x="1040" y="0"/>
                    <a:pt x="0" y="1040"/>
                    <a:pt x="0" y="2280"/>
                  </a:cubicBezTo>
                  <a:lnTo>
                    <a:pt x="0" y="19360"/>
                  </a:lnTo>
                  <a:cubicBezTo>
                    <a:pt x="0" y="20560"/>
                    <a:pt x="1040" y="21600"/>
                    <a:pt x="2080" y="21600"/>
                  </a:cubicBezTo>
                  <a:lnTo>
                    <a:pt x="19320" y="21600"/>
                  </a:lnTo>
                  <a:cubicBezTo>
                    <a:pt x="20560" y="21600"/>
                    <a:pt x="21600" y="20560"/>
                    <a:pt x="21600" y="19360"/>
                  </a:cubicBezTo>
                  <a:lnTo>
                    <a:pt x="21600" y="2280"/>
                  </a:lnTo>
                  <a:cubicBezTo>
                    <a:pt x="21600" y="1040"/>
                    <a:pt x="20560" y="0"/>
                    <a:pt x="19320" y="0"/>
                  </a:cubicBezTo>
                  <a:close/>
                  <a:moveTo>
                    <a:pt x="10680" y="6600"/>
                  </a:moveTo>
                  <a:cubicBezTo>
                    <a:pt x="13160" y="6600"/>
                    <a:pt x="15000" y="8560"/>
                    <a:pt x="15000" y="10920"/>
                  </a:cubicBezTo>
                  <a:cubicBezTo>
                    <a:pt x="15000" y="13280"/>
                    <a:pt x="13080" y="15240"/>
                    <a:pt x="10680" y="15240"/>
                  </a:cubicBezTo>
                  <a:cubicBezTo>
                    <a:pt x="8320" y="15240"/>
                    <a:pt x="6400" y="13280"/>
                    <a:pt x="6400" y="10920"/>
                  </a:cubicBezTo>
                  <a:cubicBezTo>
                    <a:pt x="6400" y="8560"/>
                    <a:pt x="8440" y="6600"/>
                    <a:pt x="10680" y="6600"/>
                  </a:cubicBezTo>
                  <a:close/>
                  <a:moveTo>
                    <a:pt x="2680" y="19360"/>
                  </a:moveTo>
                  <a:cubicBezTo>
                    <a:pt x="2280" y="19360"/>
                    <a:pt x="2080" y="19120"/>
                    <a:pt x="2080" y="18920"/>
                  </a:cubicBezTo>
                  <a:lnTo>
                    <a:pt x="2080" y="9680"/>
                  </a:lnTo>
                  <a:lnTo>
                    <a:pt x="4320" y="9680"/>
                  </a:lnTo>
                  <a:cubicBezTo>
                    <a:pt x="4320" y="10080"/>
                    <a:pt x="4320" y="10520"/>
                    <a:pt x="4320" y="10920"/>
                  </a:cubicBezTo>
                  <a:cubicBezTo>
                    <a:pt x="4320" y="14400"/>
                    <a:pt x="7200" y="17280"/>
                    <a:pt x="10680" y="17280"/>
                  </a:cubicBezTo>
                  <a:cubicBezTo>
                    <a:pt x="14200" y="17280"/>
                    <a:pt x="17280" y="14400"/>
                    <a:pt x="17280" y="10920"/>
                  </a:cubicBezTo>
                  <a:cubicBezTo>
                    <a:pt x="17280" y="10520"/>
                    <a:pt x="17280" y="10080"/>
                    <a:pt x="17080" y="9680"/>
                  </a:cubicBezTo>
                  <a:lnTo>
                    <a:pt x="19320" y="9680"/>
                  </a:lnTo>
                  <a:lnTo>
                    <a:pt x="19320" y="18920"/>
                  </a:lnTo>
                  <a:cubicBezTo>
                    <a:pt x="19320" y="19120"/>
                    <a:pt x="19120" y="19360"/>
                    <a:pt x="18720" y="19360"/>
                  </a:cubicBezTo>
                  <a:lnTo>
                    <a:pt x="2680" y="19360"/>
                  </a:lnTo>
                  <a:close/>
                  <a:moveTo>
                    <a:pt x="19320" y="4960"/>
                  </a:moveTo>
                  <a:cubicBezTo>
                    <a:pt x="19320" y="5160"/>
                    <a:pt x="19120" y="5360"/>
                    <a:pt x="18720" y="5360"/>
                  </a:cubicBezTo>
                  <a:lnTo>
                    <a:pt x="16680" y="5360"/>
                  </a:lnTo>
                  <a:cubicBezTo>
                    <a:pt x="16240" y="5360"/>
                    <a:pt x="16040" y="5160"/>
                    <a:pt x="16040" y="4960"/>
                  </a:cubicBezTo>
                  <a:lnTo>
                    <a:pt x="16040" y="2680"/>
                  </a:lnTo>
                  <a:cubicBezTo>
                    <a:pt x="16040" y="2480"/>
                    <a:pt x="16240" y="2280"/>
                    <a:pt x="16680" y="2280"/>
                  </a:cubicBezTo>
                  <a:lnTo>
                    <a:pt x="18720" y="2280"/>
                  </a:lnTo>
                  <a:cubicBezTo>
                    <a:pt x="19120" y="2280"/>
                    <a:pt x="19320" y="2480"/>
                    <a:pt x="19320" y="2680"/>
                  </a:cubicBezTo>
                  <a:lnTo>
                    <a:pt x="19320" y="4960"/>
                  </a:ln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sp>
          <p:nvSpPr>
            <p:cNvPr id="43" name="Shape 43"/>
            <p:cNvSpPr/>
            <p:nvPr/>
          </p:nvSpPr>
          <p:spPr>
            <a:xfrm>
              <a:off x="834135" y="2308"/>
              <a:ext cx="562943" cy="562943"/>
            </a:xfrm>
            <a:custGeom>
              <a:avLst/>
              <a:gdLst/>
              <a:ahLst/>
              <a:cxnLst>
                <a:cxn ang="0">
                  <a:pos x="wd2" y="hd2"/>
                </a:cxn>
                <a:cxn ang="5400000">
                  <a:pos x="wd2" y="hd2"/>
                </a:cxn>
                <a:cxn ang="10800000">
                  <a:pos x="wd2" y="hd2"/>
                </a:cxn>
                <a:cxn ang="16200000">
                  <a:pos x="wd2" y="hd2"/>
                </a:cxn>
              </a:cxnLst>
              <a:rect l="0" t="0" r="r" b="b"/>
              <a:pathLst>
                <a:path w="21600" h="21600" extrusionOk="0">
                  <a:moveTo>
                    <a:pt x="19556" y="0"/>
                  </a:moveTo>
                  <a:lnTo>
                    <a:pt x="2244" y="0"/>
                  </a:lnTo>
                  <a:cubicBezTo>
                    <a:pt x="1042" y="0"/>
                    <a:pt x="0" y="1002"/>
                    <a:pt x="0" y="2244"/>
                  </a:cubicBezTo>
                  <a:lnTo>
                    <a:pt x="0" y="19356"/>
                  </a:lnTo>
                  <a:cubicBezTo>
                    <a:pt x="0" y="20598"/>
                    <a:pt x="1042" y="21600"/>
                    <a:pt x="2244" y="21600"/>
                  </a:cubicBezTo>
                  <a:lnTo>
                    <a:pt x="19556" y="21600"/>
                  </a:lnTo>
                  <a:cubicBezTo>
                    <a:pt x="20598" y="21600"/>
                    <a:pt x="21600" y="20598"/>
                    <a:pt x="21600" y="19356"/>
                  </a:cubicBezTo>
                  <a:lnTo>
                    <a:pt x="21600" y="2244"/>
                  </a:lnTo>
                  <a:cubicBezTo>
                    <a:pt x="21600" y="1002"/>
                    <a:pt x="20598" y="0"/>
                    <a:pt x="19556" y="0"/>
                  </a:cubicBezTo>
                  <a:close/>
                  <a:moveTo>
                    <a:pt x="17072" y="7814"/>
                  </a:moveTo>
                  <a:cubicBezTo>
                    <a:pt x="16871" y="12744"/>
                    <a:pt x="13786" y="16270"/>
                    <a:pt x="9057" y="16471"/>
                  </a:cubicBezTo>
                  <a:cubicBezTo>
                    <a:pt x="7013" y="16671"/>
                    <a:pt x="5771" y="16030"/>
                    <a:pt x="4328" y="15228"/>
                  </a:cubicBezTo>
                  <a:cubicBezTo>
                    <a:pt x="5771" y="15429"/>
                    <a:pt x="7614" y="14827"/>
                    <a:pt x="8656" y="13986"/>
                  </a:cubicBezTo>
                  <a:cubicBezTo>
                    <a:pt x="7213" y="13986"/>
                    <a:pt x="6372" y="13184"/>
                    <a:pt x="5971" y="11942"/>
                  </a:cubicBezTo>
                  <a:cubicBezTo>
                    <a:pt x="6372" y="12142"/>
                    <a:pt x="6773" y="11942"/>
                    <a:pt x="7013" y="11942"/>
                  </a:cubicBezTo>
                  <a:cubicBezTo>
                    <a:pt x="5771" y="11501"/>
                    <a:pt x="4929" y="10900"/>
                    <a:pt x="4729" y="9057"/>
                  </a:cubicBezTo>
                  <a:cubicBezTo>
                    <a:pt x="5129" y="9257"/>
                    <a:pt x="5570" y="9458"/>
                    <a:pt x="5971" y="9458"/>
                  </a:cubicBezTo>
                  <a:cubicBezTo>
                    <a:pt x="5129" y="8856"/>
                    <a:pt x="4328" y="6773"/>
                    <a:pt x="5129" y="5530"/>
                  </a:cubicBezTo>
                  <a:cubicBezTo>
                    <a:pt x="6572" y="6973"/>
                    <a:pt x="8215" y="8416"/>
                    <a:pt x="11101" y="8616"/>
                  </a:cubicBezTo>
                  <a:cubicBezTo>
                    <a:pt x="10299" y="5530"/>
                    <a:pt x="14427" y="3887"/>
                    <a:pt x="16070" y="5971"/>
                  </a:cubicBezTo>
                  <a:cubicBezTo>
                    <a:pt x="16871" y="5771"/>
                    <a:pt x="17312" y="5530"/>
                    <a:pt x="17913" y="5330"/>
                  </a:cubicBezTo>
                  <a:cubicBezTo>
                    <a:pt x="17713" y="6171"/>
                    <a:pt x="17312" y="6572"/>
                    <a:pt x="16671" y="6973"/>
                  </a:cubicBezTo>
                  <a:cubicBezTo>
                    <a:pt x="17312" y="6773"/>
                    <a:pt x="17713" y="6773"/>
                    <a:pt x="18114" y="6572"/>
                  </a:cubicBezTo>
                  <a:cubicBezTo>
                    <a:pt x="18114" y="6973"/>
                    <a:pt x="17512" y="7414"/>
                    <a:pt x="17072" y="7814"/>
                  </a:cubicBezTo>
                  <a:close/>
                </a:path>
              </a:pathLst>
            </a:custGeom>
            <a:grpFill/>
            <a:ln w="12700" cap="flat">
              <a:noFill/>
              <a:miter lim="400000"/>
            </a:ln>
            <a:effectLst/>
          </p:spPr>
          <p:txBody>
            <a:bodyPr wrap="square" lIns="45719" tIns="45719" rIns="45719" bIns="45719" numCol="1" anchor="ctr">
              <a:noAutofit/>
            </a:bodyPr>
            <a:lstStyle/>
            <a:p>
              <a:pPr defTabSz="228600" hangingPunct="0">
                <a:defRPr sz="1800">
                  <a:solidFill>
                    <a:srgbClr val="323232"/>
                  </a:solidFill>
                  <a:latin typeface="Georgia"/>
                  <a:ea typeface="Georgia"/>
                  <a:cs typeface="Georgia"/>
                  <a:sym typeface="Georgia"/>
                </a:defRPr>
              </a:pPr>
              <a:endParaRPr sz="900" kern="0">
                <a:solidFill>
                  <a:srgbClr val="323232"/>
                </a:solidFill>
                <a:latin typeface="Georgia"/>
                <a:ea typeface="Georgia"/>
                <a:cs typeface="Georgia"/>
                <a:sym typeface="Georgia"/>
              </a:endParaRPr>
            </a:p>
          </p:txBody>
        </p:sp>
      </p:grpSp>
      <p:grpSp>
        <p:nvGrpSpPr>
          <p:cNvPr id="58" name="Group 58"/>
          <p:cNvGrpSpPr/>
          <p:nvPr/>
        </p:nvGrpSpPr>
        <p:grpSpPr>
          <a:xfrm>
            <a:off x="574846" y="5972072"/>
            <a:ext cx="3235307" cy="399030"/>
            <a:chOff x="0" y="-50591"/>
            <a:chExt cx="6470613" cy="798058"/>
          </a:xfrm>
        </p:grpSpPr>
        <p:sp>
          <p:nvSpPr>
            <p:cNvPr id="45" name="Shape 45"/>
            <p:cNvSpPr/>
            <p:nvPr/>
          </p:nvSpPr>
          <p:spPr>
            <a:xfrm>
              <a:off x="707266" y="-50591"/>
              <a:ext cx="2641748" cy="4821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0800" tIns="50800" rIns="50800" bIns="50800" numCol="1" anchor="ctr">
              <a:spAutoFit/>
            </a:bodyPr>
            <a:lstStyle>
              <a:lvl1pPr algn="l">
                <a:defRPr sz="1800" b="1">
                  <a:solidFill>
                    <a:srgbClr val="068D95"/>
                  </a:solidFill>
                  <a:latin typeface="+mn-lt"/>
                  <a:ea typeface="+mn-ea"/>
                  <a:cs typeface="+mn-cs"/>
                  <a:sym typeface="Helvetica"/>
                  <a:hlinkClick r:id="" action="ppaction://noaction"/>
                </a:defRPr>
              </a:lvl1pPr>
            </a:lstStyle>
            <a:p>
              <a:pPr defTabSz="412750" hangingPunct="0"/>
              <a:r>
                <a:rPr sz="900" kern="0"/>
                <a:t>WWW.SITE2MAX.PRO</a:t>
              </a:r>
            </a:p>
          </p:txBody>
        </p:sp>
        <p:sp>
          <p:nvSpPr>
            <p:cNvPr id="46" name="Shape 46"/>
            <p:cNvSpPr/>
            <p:nvPr/>
          </p:nvSpPr>
          <p:spPr>
            <a:xfrm>
              <a:off x="704450" y="265284"/>
              <a:ext cx="5766163" cy="48218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spAutoFit/>
            </a:bodyPr>
            <a:lstStyle>
              <a:lvl1pPr algn="l">
                <a:defRPr sz="1800">
                  <a:solidFill>
                    <a:srgbClr val="068D95"/>
                  </a:solidFill>
                  <a:latin typeface="+mn-lt"/>
                  <a:ea typeface="+mn-ea"/>
                  <a:cs typeface="+mn-cs"/>
                  <a:sym typeface="Helvetica"/>
                </a:defRPr>
              </a:lvl1pPr>
            </a:lstStyle>
            <a:p>
              <a:pPr defTabSz="412750" hangingPunct="0"/>
              <a:r>
                <a:rPr sz="900" kern="0">
                  <a:solidFill>
                    <a:srgbClr val="629DD1"/>
                  </a:solidFill>
                </a:rPr>
                <a:t>Free PowerPoint &amp; KeyNote Templates</a:t>
              </a:r>
            </a:p>
          </p:txBody>
        </p:sp>
        <p:grpSp>
          <p:nvGrpSpPr>
            <p:cNvPr id="57" name="Group 57"/>
            <p:cNvGrpSpPr/>
            <p:nvPr/>
          </p:nvGrpSpPr>
          <p:grpSpPr>
            <a:xfrm>
              <a:off x="0" y="103781"/>
              <a:ext cx="591162" cy="508658"/>
              <a:chOff x="0" y="0"/>
              <a:chExt cx="591161" cy="508657"/>
            </a:xfrm>
          </p:grpSpPr>
          <p:sp>
            <p:nvSpPr>
              <p:cNvPr id="47" name="Shape 47"/>
              <p:cNvSpPr/>
              <p:nvPr/>
            </p:nvSpPr>
            <p:spPr>
              <a:xfrm>
                <a:off x="1493"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76" y="20289"/>
                    </a:moveTo>
                    <a:lnTo>
                      <a:pt x="0" y="1360"/>
                    </a:lnTo>
                    <a:cubicBezTo>
                      <a:pt x="-10" y="1007"/>
                      <a:pt x="120" y="664"/>
                      <a:pt x="360" y="410"/>
                    </a:cubicBezTo>
                    <a:cubicBezTo>
                      <a:pt x="733" y="16"/>
                      <a:pt x="1302" y="-107"/>
                      <a:pt x="1798" y="98"/>
                    </a:cubicBezTo>
                    <a:lnTo>
                      <a:pt x="20652" y="7385"/>
                    </a:lnTo>
                    <a:cubicBezTo>
                      <a:pt x="20896" y="7491"/>
                      <a:pt x="21105" y="7652"/>
                      <a:pt x="21269" y="7853"/>
                    </a:cubicBezTo>
                    <a:cubicBezTo>
                      <a:pt x="21398" y="8010"/>
                      <a:pt x="21500" y="8195"/>
                      <a:pt x="21541" y="8404"/>
                    </a:cubicBezTo>
                    <a:cubicBezTo>
                      <a:pt x="21590" y="8654"/>
                      <a:pt x="21546" y="8905"/>
                      <a:pt x="21446" y="9124"/>
                    </a:cubicBezTo>
                    <a:cubicBezTo>
                      <a:pt x="21331" y="9377"/>
                      <a:pt x="21139" y="9593"/>
                      <a:pt x="20887" y="9735"/>
                    </a:cubicBezTo>
                    <a:lnTo>
                      <a:pt x="1482" y="21324"/>
                    </a:lnTo>
                    <a:cubicBezTo>
                      <a:pt x="1182" y="21493"/>
                      <a:pt x="817" y="21484"/>
                      <a:pt x="525" y="21302"/>
                    </a:cubicBezTo>
                    <a:cubicBezTo>
                      <a:pt x="187" y="21090"/>
                      <a:pt x="9" y="20689"/>
                      <a:pt x="76"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8" name="Shape 48"/>
              <p:cNvSpPr/>
              <p:nvPr/>
            </p:nvSpPr>
            <p:spPr>
              <a:xfrm>
                <a:off x="1168" y="173768"/>
                <a:ext cx="128123" cy="101385"/>
              </a:xfrm>
              <a:custGeom>
                <a:avLst/>
                <a:gdLst/>
                <a:ahLst/>
                <a:cxnLst>
                  <a:cxn ang="0">
                    <a:pos x="wd2" y="hd2"/>
                  </a:cxn>
                  <a:cxn ang="5400000">
                    <a:pos x="wd2" y="hd2"/>
                  </a:cxn>
                  <a:cxn ang="10800000">
                    <a:pos x="wd2" y="hd2"/>
                  </a:cxn>
                  <a:cxn ang="16200000">
                    <a:pos x="wd2" y="hd2"/>
                  </a:cxn>
                </a:cxnLst>
                <a:rect l="0" t="0" r="r" b="b"/>
                <a:pathLst>
                  <a:path w="21059" h="20967" extrusionOk="0">
                    <a:moveTo>
                      <a:pt x="14" y="12680"/>
                    </a:moveTo>
                    <a:lnTo>
                      <a:pt x="14" y="19280"/>
                    </a:lnTo>
                    <a:cubicBezTo>
                      <a:pt x="-42" y="19719"/>
                      <a:pt x="74" y="20165"/>
                      <a:pt x="324" y="20481"/>
                    </a:cubicBezTo>
                    <a:cubicBezTo>
                      <a:pt x="757" y="21028"/>
                      <a:pt x="1418" y="21061"/>
                      <a:pt x="2007" y="20838"/>
                    </a:cubicBezTo>
                    <a:cubicBezTo>
                      <a:pt x="2230" y="20754"/>
                      <a:pt x="2445" y="20636"/>
                      <a:pt x="2647" y="20485"/>
                    </a:cubicBezTo>
                    <a:lnTo>
                      <a:pt x="19339" y="8413"/>
                    </a:lnTo>
                    <a:cubicBezTo>
                      <a:pt x="21016" y="7110"/>
                      <a:pt x="21558" y="4359"/>
                      <a:pt x="20559" y="2221"/>
                    </a:cubicBezTo>
                    <a:cubicBezTo>
                      <a:pt x="19637" y="250"/>
                      <a:pt x="17688" y="-539"/>
                      <a:pt x="16025" y="386"/>
                    </a:cubicBezTo>
                    <a:lnTo>
                      <a:pt x="710" y="11183"/>
                    </a:lnTo>
                    <a:cubicBezTo>
                      <a:pt x="471" y="11359"/>
                      <a:pt x="279" y="11620"/>
                      <a:pt x="157" y="11932"/>
                    </a:cubicBezTo>
                    <a:cubicBezTo>
                      <a:pt x="66" y="12165"/>
                      <a:pt x="17" y="12421"/>
                      <a:pt x="14"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49" name="Shape 49"/>
              <p:cNvSpPr/>
              <p:nvPr/>
            </p:nvSpPr>
            <p:spPr>
              <a:xfrm>
                <a:off x="0" y="228851"/>
                <a:ext cx="295414" cy="279807"/>
              </a:xfrm>
              <a:custGeom>
                <a:avLst/>
                <a:gdLst/>
                <a:ahLst/>
                <a:cxnLst>
                  <a:cxn ang="0">
                    <a:pos x="wd2" y="hd2"/>
                  </a:cxn>
                  <a:cxn ang="5400000">
                    <a:pos x="wd2" y="hd2"/>
                  </a:cxn>
                  <a:cxn ang="10800000">
                    <a:pos x="wd2" y="hd2"/>
                  </a:cxn>
                  <a:cxn ang="16200000">
                    <a:pos x="wd2" y="hd2"/>
                  </a:cxn>
                </a:cxnLst>
                <a:rect l="0" t="0" r="r" b="b"/>
                <a:pathLst>
                  <a:path w="21590" h="21107" extrusionOk="0">
                    <a:moveTo>
                      <a:pt x="471" y="7906"/>
                    </a:moveTo>
                    <a:lnTo>
                      <a:pt x="13581" y="457"/>
                    </a:lnTo>
                    <a:cubicBezTo>
                      <a:pt x="15392" y="-487"/>
                      <a:pt x="17599" y="70"/>
                      <a:pt x="18783" y="1769"/>
                    </a:cubicBezTo>
                    <a:cubicBezTo>
                      <a:pt x="20248" y="3871"/>
                      <a:pt x="19645" y="6818"/>
                      <a:pt x="17481" y="8128"/>
                    </a:cubicBezTo>
                    <a:lnTo>
                      <a:pt x="12198" y="11071"/>
                    </a:lnTo>
                    <a:cubicBezTo>
                      <a:pt x="11994" y="11210"/>
                      <a:pt x="11865" y="11441"/>
                      <a:pt x="11851" y="11693"/>
                    </a:cubicBezTo>
                    <a:cubicBezTo>
                      <a:pt x="11835" y="11962"/>
                      <a:pt x="11951" y="12221"/>
                      <a:pt x="12160" y="12383"/>
                    </a:cubicBezTo>
                    <a:lnTo>
                      <a:pt x="19975" y="16959"/>
                    </a:lnTo>
                    <a:cubicBezTo>
                      <a:pt x="20263" y="17139"/>
                      <a:pt x="20576" y="17273"/>
                      <a:pt x="20903" y="17355"/>
                    </a:cubicBezTo>
                    <a:cubicBezTo>
                      <a:pt x="21128" y="17412"/>
                      <a:pt x="21358" y="17444"/>
                      <a:pt x="21590" y="17451"/>
                    </a:cubicBezTo>
                    <a:lnTo>
                      <a:pt x="21590" y="21105"/>
                    </a:lnTo>
                    <a:cubicBezTo>
                      <a:pt x="21408" y="21113"/>
                      <a:pt x="21226" y="21099"/>
                      <a:pt x="21048" y="21063"/>
                    </a:cubicBezTo>
                    <a:cubicBezTo>
                      <a:pt x="20857" y="21025"/>
                      <a:pt x="20672" y="20963"/>
                      <a:pt x="20492" y="20889"/>
                    </a:cubicBezTo>
                    <a:cubicBezTo>
                      <a:pt x="20290" y="20804"/>
                      <a:pt x="20093" y="20703"/>
                      <a:pt x="19905" y="20586"/>
                    </a:cubicBezTo>
                    <a:lnTo>
                      <a:pt x="421" y="9395"/>
                    </a:lnTo>
                    <a:cubicBezTo>
                      <a:pt x="169" y="9255"/>
                      <a:pt x="9" y="8988"/>
                      <a:pt x="0" y="8693"/>
                    </a:cubicBezTo>
                    <a:cubicBezTo>
                      <a:pt x="-10" y="8357"/>
                      <a:pt x="175" y="8047"/>
                      <a:pt x="471"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0" name="Shape 50"/>
              <p:cNvSpPr/>
              <p:nvPr/>
            </p:nvSpPr>
            <p:spPr>
              <a:xfrm>
                <a:off x="189045"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sp>
            <p:nvSpPr>
              <p:cNvPr id="51" name="Shape 51"/>
              <p:cNvSpPr/>
              <p:nvPr/>
            </p:nvSpPr>
            <p:spPr>
              <a:xfrm>
                <a:off x="207835" y="56337"/>
                <a:ext cx="173029" cy="50731"/>
              </a:xfrm>
              <a:custGeom>
                <a:avLst/>
                <a:gdLst/>
                <a:ahLst/>
                <a:cxnLst>
                  <a:cxn ang="0">
                    <a:pos x="wd2" y="hd2"/>
                  </a:cxn>
                  <a:cxn ang="5400000">
                    <a:pos x="wd2" y="hd2"/>
                  </a:cxn>
                  <a:cxn ang="10800000">
                    <a:pos x="wd2" y="hd2"/>
                  </a:cxn>
                  <a:cxn ang="16200000">
                    <a:pos x="wd2" y="hd2"/>
                  </a:cxn>
                </a:cxnLst>
                <a:rect l="0" t="0" r="r" b="b"/>
                <a:pathLst>
                  <a:path w="21420" h="21513" extrusionOk="0">
                    <a:moveTo>
                      <a:pt x="675" y="0"/>
                    </a:moveTo>
                    <a:cubicBezTo>
                      <a:pt x="421" y="21"/>
                      <a:pt x="190" y="524"/>
                      <a:pt x="77" y="1306"/>
                    </a:cubicBezTo>
                    <a:cubicBezTo>
                      <a:pt x="-114" y="2623"/>
                      <a:pt x="64" y="4217"/>
                      <a:pt x="462" y="4762"/>
                    </a:cubicBezTo>
                    <a:lnTo>
                      <a:pt x="9181" y="20142"/>
                    </a:lnTo>
                    <a:cubicBezTo>
                      <a:pt x="9676" y="21045"/>
                      <a:pt x="10229" y="21516"/>
                      <a:pt x="10790" y="21513"/>
                    </a:cubicBezTo>
                    <a:cubicBezTo>
                      <a:pt x="11347" y="21509"/>
                      <a:pt x="11895" y="21039"/>
                      <a:pt x="12387" y="20142"/>
                    </a:cubicBezTo>
                    <a:lnTo>
                      <a:pt x="20939" y="4999"/>
                    </a:lnTo>
                    <a:cubicBezTo>
                      <a:pt x="21290" y="4534"/>
                      <a:pt x="21486" y="3254"/>
                      <a:pt x="21399" y="2003"/>
                    </a:cubicBezTo>
                    <a:cubicBezTo>
                      <a:pt x="21313" y="755"/>
                      <a:pt x="20971" y="-84"/>
                      <a:pt x="20598" y="36"/>
                    </a:cubicBezTo>
                    <a:lnTo>
                      <a:pt x="675" y="0"/>
                    </a:ln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2" name="Shape 52"/>
              <p:cNvSpPr/>
              <p:nvPr/>
            </p:nvSpPr>
            <p:spPr>
              <a:xfrm>
                <a:off x="255606" y="392618"/>
                <a:ext cx="78502" cy="31973"/>
              </a:xfrm>
              <a:custGeom>
                <a:avLst/>
                <a:gdLst/>
                <a:ahLst/>
                <a:cxnLst>
                  <a:cxn ang="0">
                    <a:pos x="wd2" y="hd2"/>
                  </a:cxn>
                  <a:cxn ang="5400000">
                    <a:pos x="wd2" y="hd2"/>
                  </a:cxn>
                  <a:cxn ang="10800000">
                    <a:pos x="wd2" y="hd2"/>
                  </a:cxn>
                  <a:cxn ang="16200000">
                    <a:pos x="wd2" y="hd2"/>
                  </a:cxn>
                </a:cxnLst>
                <a:rect l="0" t="0" r="r" b="b"/>
                <a:pathLst>
                  <a:path w="21330" h="21540" extrusionOk="0">
                    <a:moveTo>
                      <a:pt x="1655" y="0"/>
                    </a:moveTo>
                    <a:lnTo>
                      <a:pt x="19650" y="0"/>
                    </a:lnTo>
                    <a:cubicBezTo>
                      <a:pt x="20512" y="239"/>
                      <a:pt x="21199" y="1904"/>
                      <a:pt x="21313" y="4037"/>
                    </a:cubicBezTo>
                    <a:cubicBezTo>
                      <a:pt x="21412" y="5877"/>
                      <a:pt x="21056" y="7685"/>
                      <a:pt x="20410" y="8623"/>
                    </a:cubicBezTo>
                    <a:lnTo>
                      <a:pt x="12944" y="20137"/>
                    </a:lnTo>
                    <a:cubicBezTo>
                      <a:pt x="12358" y="20996"/>
                      <a:pt x="11696" y="21476"/>
                      <a:pt x="11016" y="21534"/>
                    </a:cubicBezTo>
                    <a:cubicBezTo>
                      <a:pt x="10241" y="21600"/>
                      <a:pt x="9474" y="21115"/>
                      <a:pt x="8806" y="20137"/>
                    </a:cubicBezTo>
                    <a:lnTo>
                      <a:pt x="959" y="8655"/>
                    </a:lnTo>
                    <a:cubicBezTo>
                      <a:pt x="174" y="7554"/>
                      <a:pt x="-188" y="5229"/>
                      <a:pt x="96" y="3106"/>
                    </a:cubicBezTo>
                    <a:cubicBezTo>
                      <a:pt x="324" y="1400"/>
                      <a:pt x="934" y="184"/>
                      <a:pt x="1655" y="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3" name="Shape 53"/>
              <p:cNvSpPr/>
              <p:nvPr/>
            </p:nvSpPr>
            <p:spPr>
              <a:xfrm>
                <a:off x="462326" y="173764"/>
                <a:ext cx="128122" cy="101385"/>
              </a:xfrm>
              <a:custGeom>
                <a:avLst/>
                <a:gdLst/>
                <a:ahLst/>
                <a:cxnLst>
                  <a:cxn ang="0">
                    <a:pos x="wd2" y="hd2"/>
                  </a:cxn>
                  <a:cxn ang="5400000">
                    <a:pos x="wd2" y="hd2"/>
                  </a:cxn>
                  <a:cxn ang="10800000">
                    <a:pos x="wd2" y="hd2"/>
                  </a:cxn>
                  <a:cxn ang="16200000">
                    <a:pos x="wd2" y="hd2"/>
                  </a:cxn>
                </a:cxnLst>
                <a:rect l="0" t="0" r="r" b="b"/>
                <a:pathLst>
                  <a:path w="21059" h="20967" extrusionOk="0">
                    <a:moveTo>
                      <a:pt x="21045" y="12680"/>
                    </a:moveTo>
                    <a:lnTo>
                      <a:pt x="21045" y="19280"/>
                    </a:lnTo>
                    <a:cubicBezTo>
                      <a:pt x="21101" y="19719"/>
                      <a:pt x="20985" y="20165"/>
                      <a:pt x="20735" y="20481"/>
                    </a:cubicBezTo>
                    <a:cubicBezTo>
                      <a:pt x="20302" y="21028"/>
                      <a:pt x="19641" y="21061"/>
                      <a:pt x="19052" y="20838"/>
                    </a:cubicBezTo>
                    <a:cubicBezTo>
                      <a:pt x="18829" y="20754"/>
                      <a:pt x="18614" y="20636"/>
                      <a:pt x="18412" y="20485"/>
                    </a:cubicBezTo>
                    <a:lnTo>
                      <a:pt x="1720" y="8413"/>
                    </a:lnTo>
                    <a:cubicBezTo>
                      <a:pt x="43" y="7110"/>
                      <a:pt x="-499" y="4359"/>
                      <a:pt x="500" y="2221"/>
                    </a:cubicBezTo>
                    <a:cubicBezTo>
                      <a:pt x="1422" y="250"/>
                      <a:pt x="3371" y="-539"/>
                      <a:pt x="5034" y="386"/>
                    </a:cubicBezTo>
                    <a:lnTo>
                      <a:pt x="20349" y="11183"/>
                    </a:lnTo>
                    <a:cubicBezTo>
                      <a:pt x="20588" y="11359"/>
                      <a:pt x="20780" y="11620"/>
                      <a:pt x="20902" y="11932"/>
                    </a:cubicBezTo>
                    <a:cubicBezTo>
                      <a:pt x="20993" y="12165"/>
                      <a:pt x="21042" y="12421"/>
                      <a:pt x="21045" y="12680"/>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4" name="Shape 54"/>
              <p:cNvSpPr/>
              <p:nvPr/>
            </p:nvSpPr>
            <p:spPr>
              <a:xfrm>
                <a:off x="433839" y="0"/>
                <a:ext cx="157323" cy="152620"/>
              </a:xfrm>
              <a:custGeom>
                <a:avLst/>
                <a:gdLst/>
                <a:ahLst/>
                <a:cxnLst>
                  <a:cxn ang="0">
                    <a:pos x="wd2" y="hd2"/>
                  </a:cxn>
                  <a:cxn ang="5400000">
                    <a:pos x="wd2" y="hd2"/>
                  </a:cxn>
                  <a:cxn ang="10800000">
                    <a:pos x="wd2" y="hd2"/>
                  </a:cxn>
                  <a:cxn ang="16200000">
                    <a:pos x="wd2" y="hd2"/>
                  </a:cxn>
                </a:cxnLst>
                <a:rect l="0" t="0" r="r" b="b"/>
                <a:pathLst>
                  <a:path w="21561" h="21445" extrusionOk="0">
                    <a:moveTo>
                      <a:pt x="21485" y="20289"/>
                    </a:moveTo>
                    <a:lnTo>
                      <a:pt x="21561" y="1360"/>
                    </a:lnTo>
                    <a:cubicBezTo>
                      <a:pt x="21571" y="1007"/>
                      <a:pt x="21441" y="664"/>
                      <a:pt x="21201" y="410"/>
                    </a:cubicBezTo>
                    <a:cubicBezTo>
                      <a:pt x="20828" y="16"/>
                      <a:pt x="20259" y="-107"/>
                      <a:pt x="19763" y="98"/>
                    </a:cubicBezTo>
                    <a:lnTo>
                      <a:pt x="909" y="7385"/>
                    </a:lnTo>
                    <a:cubicBezTo>
                      <a:pt x="665" y="7491"/>
                      <a:pt x="456" y="7652"/>
                      <a:pt x="292" y="7853"/>
                    </a:cubicBezTo>
                    <a:cubicBezTo>
                      <a:pt x="163" y="8010"/>
                      <a:pt x="61" y="8195"/>
                      <a:pt x="20" y="8404"/>
                    </a:cubicBezTo>
                    <a:cubicBezTo>
                      <a:pt x="-29" y="8654"/>
                      <a:pt x="15" y="8905"/>
                      <a:pt x="115" y="9124"/>
                    </a:cubicBezTo>
                    <a:cubicBezTo>
                      <a:pt x="230" y="9377"/>
                      <a:pt x="422" y="9593"/>
                      <a:pt x="674" y="9735"/>
                    </a:cubicBezTo>
                    <a:lnTo>
                      <a:pt x="20079" y="21324"/>
                    </a:lnTo>
                    <a:cubicBezTo>
                      <a:pt x="20379" y="21493"/>
                      <a:pt x="20744" y="21484"/>
                      <a:pt x="21036" y="21302"/>
                    </a:cubicBezTo>
                    <a:cubicBezTo>
                      <a:pt x="21374" y="21090"/>
                      <a:pt x="21552" y="20689"/>
                      <a:pt x="21485" y="20289"/>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5" name="Shape 55"/>
              <p:cNvSpPr/>
              <p:nvPr/>
            </p:nvSpPr>
            <p:spPr>
              <a:xfrm>
                <a:off x="293590" y="228849"/>
                <a:ext cx="295414" cy="279808"/>
              </a:xfrm>
              <a:custGeom>
                <a:avLst/>
                <a:gdLst/>
                <a:ahLst/>
                <a:cxnLst>
                  <a:cxn ang="0">
                    <a:pos x="wd2" y="hd2"/>
                  </a:cxn>
                  <a:cxn ang="5400000">
                    <a:pos x="wd2" y="hd2"/>
                  </a:cxn>
                  <a:cxn ang="10800000">
                    <a:pos x="wd2" y="hd2"/>
                  </a:cxn>
                  <a:cxn ang="16200000">
                    <a:pos x="wd2" y="hd2"/>
                  </a:cxn>
                </a:cxnLst>
                <a:rect l="0" t="0" r="r" b="b"/>
                <a:pathLst>
                  <a:path w="21590" h="21107" extrusionOk="0">
                    <a:moveTo>
                      <a:pt x="21119" y="7906"/>
                    </a:moveTo>
                    <a:lnTo>
                      <a:pt x="8009" y="457"/>
                    </a:lnTo>
                    <a:cubicBezTo>
                      <a:pt x="6198" y="-487"/>
                      <a:pt x="3991" y="70"/>
                      <a:pt x="2807" y="1769"/>
                    </a:cubicBezTo>
                    <a:cubicBezTo>
                      <a:pt x="1342" y="3871"/>
                      <a:pt x="1945" y="6818"/>
                      <a:pt x="4109" y="8128"/>
                    </a:cubicBezTo>
                    <a:lnTo>
                      <a:pt x="9392" y="11071"/>
                    </a:lnTo>
                    <a:cubicBezTo>
                      <a:pt x="9596" y="11210"/>
                      <a:pt x="9725" y="11441"/>
                      <a:pt x="9739" y="11693"/>
                    </a:cubicBezTo>
                    <a:cubicBezTo>
                      <a:pt x="9755" y="11962"/>
                      <a:pt x="9639" y="12221"/>
                      <a:pt x="9430" y="12383"/>
                    </a:cubicBezTo>
                    <a:lnTo>
                      <a:pt x="1615" y="16959"/>
                    </a:lnTo>
                    <a:cubicBezTo>
                      <a:pt x="1327" y="17139"/>
                      <a:pt x="1014" y="17273"/>
                      <a:pt x="687" y="17355"/>
                    </a:cubicBezTo>
                    <a:cubicBezTo>
                      <a:pt x="462" y="17412"/>
                      <a:pt x="232" y="17444"/>
                      <a:pt x="0" y="17451"/>
                    </a:cubicBezTo>
                    <a:lnTo>
                      <a:pt x="0" y="21105"/>
                    </a:lnTo>
                    <a:cubicBezTo>
                      <a:pt x="182" y="21113"/>
                      <a:pt x="364" y="21099"/>
                      <a:pt x="542" y="21063"/>
                    </a:cubicBezTo>
                    <a:cubicBezTo>
                      <a:pt x="733" y="21025"/>
                      <a:pt x="918" y="20963"/>
                      <a:pt x="1098" y="20889"/>
                    </a:cubicBezTo>
                    <a:cubicBezTo>
                      <a:pt x="1300" y="20804"/>
                      <a:pt x="1497" y="20703"/>
                      <a:pt x="1685" y="20586"/>
                    </a:cubicBezTo>
                    <a:lnTo>
                      <a:pt x="21169" y="9395"/>
                    </a:lnTo>
                    <a:cubicBezTo>
                      <a:pt x="21421" y="9255"/>
                      <a:pt x="21581" y="8988"/>
                      <a:pt x="21590" y="8693"/>
                    </a:cubicBezTo>
                    <a:cubicBezTo>
                      <a:pt x="21600" y="8357"/>
                      <a:pt x="21415" y="8047"/>
                      <a:pt x="21119" y="7906"/>
                    </a:cubicBezTo>
                    <a:close/>
                  </a:path>
                </a:pathLst>
              </a:custGeom>
              <a:solidFill>
                <a:schemeClr val="accent2"/>
              </a:solidFill>
              <a:ln w="12700" cap="flat">
                <a:noFill/>
                <a:miter lim="400000"/>
              </a:ln>
              <a:effectLst/>
            </p:spPr>
            <p:txBody>
              <a:bodyPr wrap="square" lIns="50800" tIns="50800" rIns="50800" bIns="50800" numCol="1" anchor="ctr">
                <a:noAutofit/>
              </a:bodyPr>
              <a:lstStyle/>
              <a:p>
                <a:pPr algn="ctr" defTabSz="412750" hangingPunct="0">
                  <a:defRPr sz="3200"/>
                </a:pPr>
                <a:endParaRPr sz="1600" kern="0">
                  <a:solidFill>
                    <a:srgbClr val="000000"/>
                  </a:solidFill>
                  <a:sym typeface="Helvetica Light"/>
                </a:endParaRPr>
              </a:p>
            </p:txBody>
          </p:sp>
          <p:sp>
            <p:nvSpPr>
              <p:cNvPr id="56" name="Shape 56"/>
              <p:cNvSpPr/>
              <p:nvPr/>
            </p:nvSpPr>
            <p:spPr>
              <a:xfrm>
                <a:off x="354848" y="262322"/>
                <a:ext cx="45114" cy="45114"/>
              </a:xfrm>
              <a:prstGeom prst="ellipse">
                <a:avLst/>
              </a:prstGeom>
              <a:solidFill>
                <a:schemeClr val="accent1"/>
              </a:solidFill>
              <a:ln w="12700" cap="flat">
                <a:noFill/>
                <a:miter lim="400000"/>
              </a:ln>
              <a:effectLst/>
            </p:spPr>
            <p:txBody>
              <a:bodyPr wrap="square" lIns="50800" tIns="50800" rIns="50800" bIns="50800" numCol="1" anchor="ctr">
                <a:noAutofit/>
              </a:bodyPr>
              <a:lstStyle/>
              <a:p>
                <a:pPr algn="ctr" defTabSz="412750" hangingPunct="0">
                  <a:defRPr sz="3200">
                    <a:solidFill>
                      <a:srgbClr val="FFFFFF"/>
                    </a:solidFill>
                  </a:defRPr>
                </a:pPr>
                <a:endParaRPr sz="1600" kern="0">
                  <a:solidFill>
                    <a:srgbClr val="FFFFFF"/>
                  </a:solidFill>
                  <a:sym typeface="Helvetica Light"/>
                </a:endParaRPr>
              </a:p>
            </p:txBody>
          </p:sp>
        </p:grpSp>
      </p:grpSp>
      <p:sp>
        <p:nvSpPr>
          <p:cNvPr id="59" name="Shape 59"/>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24" name="Picture Placeholder 2"/>
          <p:cNvSpPr>
            <a:spLocks noGrp="1"/>
          </p:cNvSpPr>
          <p:nvPr>
            <p:ph type="pic" sz="quarter" idx="10"/>
          </p:nvPr>
        </p:nvSpPr>
        <p:spPr>
          <a:xfrm>
            <a:off x="927100" y="1028700"/>
            <a:ext cx="1258888" cy="1258888"/>
          </a:xfrm>
          <a:prstGeom prst="ellipse">
            <a:avLst/>
          </a:prstGeom>
        </p:spPr>
        <p:txBody>
          <a:bodyPr/>
          <a:lstStyle/>
          <a:p>
            <a:endParaRPr lang="en-US"/>
          </a:p>
        </p:txBody>
      </p:sp>
      <p:sp>
        <p:nvSpPr>
          <p:cNvPr id="25" name="Picture Placeholder 2"/>
          <p:cNvSpPr>
            <a:spLocks noGrp="1"/>
          </p:cNvSpPr>
          <p:nvPr>
            <p:ph type="pic" sz="quarter" idx="11"/>
          </p:nvPr>
        </p:nvSpPr>
        <p:spPr>
          <a:xfrm>
            <a:off x="2314167" y="1028700"/>
            <a:ext cx="1258888" cy="1258888"/>
          </a:xfrm>
          <a:prstGeom prst="ellipse">
            <a:avLst/>
          </a:prstGeom>
        </p:spPr>
        <p:txBody>
          <a:bodyPr/>
          <a:lstStyle/>
          <a:p>
            <a:endParaRPr lang="en-US"/>
          </a:p>
        </p:txBody>
      </p:sp>
      <p:sp>
        <p:nvSpPr>
          <p:cNvPr id="26" name="Picture Placeholder 2"/>
          <p:cNvSpPr>
            <a:spLocks noGrp="1"/>
          </p:cNvSpPr>
          <p:nvPr>
            <p:ph type="pic" sz="quarter" idx="12"/>
          </p:nvPr>
        </p:nvSpPr>
        <p:spPr>
          <a:xfrm>
            <a:off x="3701233" y="1028700"/>
            <a:ext cx="1258888" cy="1258888"/>
          </a:xfrm>
          <a:prstGeom prst="ellipse">
            <a:avLst/>
          </a:prstGeom>
        </p:spPr>
        <p:txBody>
          <a:bodyPr/>
          <a:lstStyle/>
          <a:p>
            <a:endParaRPr lang="en-US"/>
          </a:p>
        </p:txBody>
      </p:sp>
      <p:sp>
        <p:nvSpPr>
          <p:cNvPr id="27" name="Picture Placeholder 2"/>
          <p:cNvSpPr>
            <a:spLocks noGrp="1"/>
          </p:cNvSpPr>
          <p:nvPr>
            <p:ph type="pic" sz="quarter" idx="13"/>
          </p:nvPr>
        </p:nvSpPr>
        <p:spPr>
          <a:xfrm>
            <a:off x="5088300" y="1028700"/>
            <a:ext cx="1258888" cy="1258888"/>
          </a:xfrm>
          <a:prstGeom prst="ellipse">
            <a:avLst/>
          </a:prstGeom>
        </p:spPr>
        <p:txBody>
          <a:bodyPr/>
          <a:lstStyle/>
          <a:p>
            <a:endParaRPr lang="en-US"/>
          </a:p>
        </p:txBody>
      </p:sp>
      <p:sp>
        <p:nvSpPr>
          <p:cNvPr id="28" name="Picture Placeholder 2"/>
          <p:cNvSpPr>
            <a:spLocks noGrp="1"/>
          </p:cNvSpPr>
          <p:nvPr>
            <p:ph type="pic" sz="quarter" idx="14"/>
          </p:nvPr>
        </p:nvSpPr>
        <p:spPr>
          <a:xfrm>
            <a:off x="927100" y="2445525"/>
            <a:ext cx="1258888" cy="1258888"/>
          </a:xfrm>
          <a:prstGeom prst="ellipse">
            <a:avLst/>
          </a:prstGeom>
        </p:spPr>
        <p:txBody>
          <a:bodyPr/>
          <a:lstStyle/>
          <a:p>
            <a:endParaRPr lang="en-US"/>
          </a:p>
        </p:txBody>
      </p:sp>
      <p:sp>
        <p:nvSpPr>
          <p:cNvPr id="29" name="Picture Placeholder 2"/>
          <p:cNvSpPr>
            <a:spLocks noGrp="1"/>
          </p:cNvSpPr>
          <p:nvPr>
            <p:ph type="pic" sz="quarter" idx="15"/>
          </p:nvPr>
        </p:nvSpPr>
        <p:spPr>
          <a:xfrm>
            <a:off x="2314167" y="2445525"/>
            <a:ext cx="1258888" cy="1258888"/>
          </a:xfrm>
          <a:prstGeom prst="ellipse">
            <a:avLst/>
          </a:prstGeom>
        </p:spPr>
        <p:txBody>
          <a:bodyPr/>
          <a:lstStyle/>
          <a:p>
            <a:endParaRPr lang="en-US"/>
          </a:p>
        </p:txBody>
      </p:sp>
      <p:sp>
        <p:nvSpPr>
          <p:cNvPr id="30" name="Picture Placeholder 2"/>
          <p:cNvSpPr>
            <a:spLocks noGrp="1"/>
          </p:cNvSpPr>
          <p:nvPr>
            <p:ph type="pic" sz="quarter" idx="16"/>
          </p:nvPr>
        </p:nvSpPr>
        <p:spPr>
          <a:xfrm>
            <a:off x="3701233" y="2445525"/>
            <a:ext cx="1258888" cy="1258888"/>
          </a:xfrm>
          <a:prstGeom prst="ellipse">
            <a:avLst/>
          </a:prstGeom>
        </p:spPr>
        <p:txBody>
          <a:bodyPr/>
          <a:lstStyle/>
          <a:p>
            <a:endParaRPr lang="en-US"/>
          </a:p>
        </p:txBody>
      </p:sp>
      <p:sp>
        <p:nvSpPr>
          <p:cNvPr id="31" name="Picture Placeholder 2"/>
          <p:cNvSpPr>
            <a:spLocks noGrp="1"/>
          </p:cNvSpPr>
          <p:nvPr>
            <p:ph type="pic" sz="quarter" idx="17"/>
          </p:nvPr>
        </p:nvSpPr>
        <p:spPr>
          <a:xfrm>
            <a:off x="5088300" y="2445525"/>
            <a:ext cx="1258888" cy="1258888"/>
          </a:xfrm>
          <a:prstGeom prst="ellipse">
            <a:avLst/>
          </a:prstGeom>
        </p:spPr>
        <p:txBody>
          <a:bodyPr/>
          <a:lstStyle/>
          <a:p>
            <a:endParaRPr lang="en-US"/>
          </a:p>
        </p:txBody>
      </p:sp>
      <p:sp>
        <p:nvSpPr>
          <p:cNvPr id="32" name="Picture Placeholder 2"/>
          <p:cNvSpPr>
            <a:spLocks noGrp="1"/>
          </p:cNvSpPr>
          <p:nvPr>
            <p:ph type="pic" sz="quarter" idx="18"/>
          </p:nvPr>
        </p:nvSpPr>
        <p:spPr>
          <a:xfrm>
            <a:off x="927100" y="3871233"/>
            <a:ext cx="1258888" cy="1258888"/>
          </a:xfrm>
          <a:prstGeom prst="ellipse">
            <a:avLst/>
          </a:prstGeom>
        </p:spPr>
        <p:txBody>
          <a:bodyPr/>
          <a:lstStyle/>
          <a:p>
            <a:endParaRPr lang="en-US"/>
          </a:p>
        </p:txBody>
      </p:sp>
      <p:sp>
        <p:nvSpPr>
          <p:cNvPr id="33" name="Picture Placeholder 2"/>
          <p:cNvSpPr>
            <a:spLocks noGrp="1"/>
          </p:cNvSpPr>
          <p:nvPr>
            <p:ph type="pic" sz="quarter" idx="19"/>
          </p:nvPr>
        </p:nvSpPr>
        <p:spPr>
          <a:xfrm>
            <a:off x="2314167" y="3871233"/>
            <a:ext cx="1258888" cy="1258888"/>
          </a:xfrm>
          <a:prstGeom prst="ellipse">
            <a:avLst/>
          </a:prstGeom>
        </p:spPr>
        <p:txBody>
          <a:bodyPr/>
          <a:lstStyle/>
          <a:p>
            <a:endParaRPr lang="en-US"/>
          </a:p>
        </p:txBody>
      </p:sp>
      <p:sp>
        <p:nvSpPr>
          <p:cNvPr id="34" name="Picture Placeholder 2"/>
          <p:cNvSpPr>
            <a:spLocks noGrp="1"/>
          </p:cNvSpPr>
          <p:nvPr>
            <p:ph type="pic" sz="quarter" idx="20"/>
          </p:nvPr>
        </p:nvSpPr>
        <p:spPr>
          <a:xfrm>
            <a:off x="3701233" y="3871233"/>
            <a:ext cx="1258888" cy="1258888"/>
          </a:xfrm>
          <a:prstGeom prst="ellipse">
            <a:avLst/>
          </a:prstGeom>
        </p:spPr>
        <p:txBody>
          <a:bodyPr/>
          <a:lstStyle/>
          <a:p>
            <a:endParaRPr lang="en-US"/>
          </a:p>
        </p:txBody>
      </p:sp>
      <p:sp>
        <p:nvSpPr>
          <p:cNvPr id="35" name="Picture Placeholder 2"/>
          <p:cNvSpPr>
            <a:spLocks noGrp="1"/>
          </p:cNvSpPr>
          <p:nvPr>
            <p:ph type="pic" sz="quarter" idx="21"/>
          </p:nvPr>
        </p:nvSpPr>
        <p:spPr>
          <a:xfrm>
            <a:off x="5088300" y="3871233"/>
            <a:ext cx="1258888" cy="1258888"/>
          </a:xfrm>
          <a:prstGeom prst="ellipse">
            <a:avLst/>
          </a:prstGeom>
        </p:spPr>
        <p:txBody>
          <a:bodyPr/>
          <a:lstStyle/>
          <a:p>
            <a:endParaRPr lang="en-US"/>
          </a:p>
        </p:txBody>
      </p:sp>
    </p:spTree>
    <p:extLst>
      <p:ext uri="{BB962C8B-B14F-4D97-AF65-F5344CB8AC3E}">
        <p14:creationId xmlns:p14="http://schemas.microsoft.com/office/powerpoint/2010/main" val="1358846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_Big Background with image">
    <p:spTree>
      <p:nvGrpSpPr>
        <p:cNvPr id="1" name=""/>
        <p:cNvGrpSpPr/>
        <p:nvPr/>
      </p:nvGrpSpPr>
      <p:grpSpPr>
        <a:xfrm>
          <a:off x="0" y="0"/>
          <a:ext cx="0" cy="0"/>
          <a:chOff x="0" y="0"/>
          <a:chExt cx="0" cy="0"/>
        </a:xfrm>
      </p:grpSpPr>
      <p:sp>
        <p:nvSpPr>
          <p:cNvPr id="12" name="Picture Placeholder 11"/>
          <p:cNvSpPr>
            <a:spLocks noGrp="1"/>
          </p:cNvSpPr>
          <p:nvPr>
            <p:ph type="pic" sz="quarter" idx="23"/>
          </p:nvPr>
        </p:nvSpPr>
        <p:spPr>
          <a:xfrm>
            <a:off x="1" y="1"/>
            <a:ext cx="6650443" cy="6858000"/>
          </a:xfrm>
          <a:custGeom>
            <a:avLst/>
            <a:gdLst>
              <a:gd name="connsiteX0" fmla="*/ 0 w 19393999"/>
              <a:gd name="connsiteY0" fmla="*/ 0 h 13715999"/>
              <a:gd name="connsiteX1" fmla="*/ 19393999 w 19393999"/>
              <a:gd name="connsiteY1" fmla="*/ 0 h 13715999"/>
              <a:gd name="connsiteX2" fmla="*/ 13782907 w 19393999"/>
              <a:gd name="connsiteY2" fmla="*/ 13715999 h 13715999"/>
              <a:gd name="connsiteX3" fmla="*/ 0 w 19393999"/>
              <a:gd name="connsiteY3" fmla="*/ 13715999 h 13715999"/>
            </a:gdLst>
            <a:ahLst/>
            <a:cxnLst>
              <a:cxn ang="0">
                <a:pos x="connsiteX0" y="connsiteY0"/>
              </a:cxn>
              <a:cxn ang="0">
                <a:pos x="connsiteX1" y="connsiteY1"/>
              </a:cxn>
              <a:cxn ang="0">
                <a:pos x="connsiteX2" y="connsiteY2"/>
              </a:cxn>
              <a:cxn ang="0">
                <a:pos x="connsiteX3" y="connsiteY3"/>
              </a:cxn>
            </a:cxnLst>
            <a:rect l="l" t="t" r="r" b="b"/>
            <a:pathLst>
              <a:path w="19393999" h="13715999">
                <a:moveTo>
                  <a:pt x="0" y="0"/>
                </a:moveTo>
                <a:lnTo>
                  <a:pt x="19393999" y="0"/>
                </a:lnTo>
                <a:lnTo>
                  <a:pt x="13782907" y="13715999"/>
                </a:lnTo>
                <a:lnTo>
                  <a:pt x="0" y="13715999"/>
                </a:lnTo>
                <a:close/>
              </a:path>
            </a:pathLst>
          </a:custGeom>
          <a:solidFill>
            <a:schemeClr val="bg1">
              <a:lumMod val="95000"/>
            </a:schemeClr>
          </a:solidFill>
          <a:effectLst/>
        </p:spPr>
        <p:txBody>
          <a:bodyPr wrap="square">
            <a:noAutofit/>
          </a:bodyPr>
          <a:lstStyle>
            <a:lvl1pPr marL="0" indent="0">
              <a:buNone/>
              <a:defRPr sz="1400" b="0" i="0">
                <a:ln>
                  <a:noFill/>
                </a:ln>
                <a:solidFill>
                  <a:schemeClr val="tx1"/>
                </a:solidFill>
                <a:latin typeface="Montserrat Light" charset="0"/>
                <a:ea typeface="Montserrat Light" charset="0"/>
                <a:cs typeface="Montserrat Light" charset="0"/>
              </a:defRPr>
            </a:lvl1pPr>
          </a:lstStyle>
          <a:p>
            <a:endParaRPr lang="en-US"/>
          </a:p>
        </p:txBody>
      </p:sp>
    </p:spTree>
    <p:extLst>
      <p:ext uri="{BB962C8B-B14F-4D97-AF65-F5344CB8AC3E}">
        <p14:creationId xmlns:p14="http://schemas.microsoft.com/office/powerpoint/2010/main" val="299322918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Photo + page">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8610600" y="6356350"/>
            <a:ext cx="2743200" cy="365125"/>
          </a:xfrm>
          <a:prstGeom prst="rect">
            <a:avLst/>
          </a:prstGeom>
        </p:spPr>
        <p:txBody>
          <a:bodyPr/>
          <a:lstStyle/>
          <a:p>
            <a:fld id="{86CB4B4D-7CA3-9044-876B-883B54F8677D}" type="slidenum">
              <a:rPr>
                <a:solidFill>
                  <a:prstClr val="black"/>
                </a:solidFill>
              </a:rPr>
              <a:pPr/>
              <a:t>‹#›</a:t>
            </a:fld>
            <a:endParaRPr>
              <a:solidFill>
                <a:prstClr val="black"/>
              </a:solidFill>
            </a:endParaRPr>
          </a:p>
        </p:txBody>
      </p:sp>
      <p:sp>
        <p:nvSpPr>
          <p:cNvPr id="3" name="Picture Placeholder 2"/>
          <p:cNvSpPr>
            <a:spLocks noGrp="1"/>
          </p:cNvSpPr>
          <p:nvPr>
            <p:ph type="pic" sz="quarter" idx="10"/>
          </p:nvPr>
        </p:nvSpPr>
        <p:spPr>
          <a:xfrm>
            <a:off x="1560842" y="1382713"/>
            <a:ext cx="1706563" cy="1706563"/>
          </a:xfrm>
          <a:prstGeom prst="rect">
            <a:avLst/>
          </a:prstGeom>
        </p:spPr>
        <p:txBody>
          <a:bodyPr/>
          <a:lstStyle/>
          <a:p>
            <a:endParaRPr lang="en-US"/>
          </a:p>
        </p:txBody>
      </p:sp>
      <p:sp>
        <p:nvSpPr>
          <p:cNvPr id="7" name="Picture Placeholder 2"/>
          <p:cNvSpPr>
            <a:spLocks noGrp="1"/>
          </p:cNvSpPr>
          <p:nvPr>
            <p:ph type="pic" sz="quarter" idx="11"/>
          </p:nvPr>
        </p:nvSpPr>
        <p:spPr>
          <a:xfrm>
            <a:off x="3454690" y="1382712"/>
            <a:ext cx="1706563" cy="1706563"/>
          </a:xfrm>
          <a:prstGeom prst="rect">
            <a:avLst/>
          </a:prstGeom>
        </p:spPr>
        <p:txBody>
          <a:bodyPr/>
          <a:lstStyle/>
          <a:p>
            <a:endParaRPr lang="en-US"/>
          </a:p>
        </p:txBody>
      </p:sp>
      <p:sp>
        <p:nvSpPr>
          <p:cNvPr id="8" name="Picture Placeholder 2"/>
          <p:cNvSpPr>
            <a:spLocks noGrp="1"/>
          </p:cNvSpPr>
          <p:nvPr>
            <p:ph type="pic" sz="quarter" idx="12"/>
          </p:nvPr>
        </p:nvSpPr>
        <p:spPr>
          <a:xfrm>
            <a:off x="5348539" y="1382712"/>
            <a:ext cx="1706563" cy="1706563"/>
          </a:xfrm>
          <a:prstGeom prst="rect">
            <a:avLst/>
          </a:prstGeom>
        </p:spPr>
        <p:txBody>
          <a:bodyPr/>
          <a:lstStyle/>
          <a:p>
            <a:endParaRPr lang="en-US"/>
          </a:p>
        </p:txBody>
      </p:sp>
      <p:sp>
        <p:nvSpPr>
          <p:cNvPr id="9" name="Picture Placeholder 2"/>
          <p:cNvSpPr>
            <a:spLocks noGrp="1"/>
          </p:cNvSpPr>
          <p:nvPr>
            <p:ph type="pic" sz="quarter" idx="13"/>
          </p:nvPr>
        </p:nvSpPr>
        <p:spPr>
          <a:xfrm>
            <a:off x="7242387" y="1382712"/>
            <a:ext cx="1706563" cy="1706563"/>
          </a:xfrm>
          <a:prstGeom prst="rect">
            <a:avLst/>
          </a:prstGeom>
        </p:spPr>
        <p:txBody>
          <a:bodyPr/>
          <a:lstStyle/>
          <a:p>
            <a:endParaRPr lang="en-US"/>
          </a:p>
        </p:txBody>
      </p:sp>
      <p:sp>
        <p:nvSpPr>
          <p:cNvPr id="10" name="Picture Placeholder 2"/>
          <p:cNvSpPr>
            <a:spLocks noGrp="1"/>
          </p:cNvSpPr>
          <p:nvPr>
            <p:ph type="pic" sz="quarter" idx="14"/>
          </p:nvPr>
        </p:nvSpPr>
        <p:spPr>
          <a:xfrm>
            <a:off x="9136236" y="1382712"/>
            <a:ext cx="1706563" cy="1706563"/>
          </a:xfrm>
          <a:prstGeom prst="rect">
            <a:avLst/>
          </a:prstGeom>
        </p:spPr>
        <p:txBody>
          <a:bodyPr/>
          <a:lstStyle/>
          <a:p>
            <a:endParaRPr lang="en-US"/>
          </a:p>
        </p:txBody>
      </p:sp>
      <p:sp>
        <p:nvSpPr>
          <p:cNvPr id="11" name="Picture Placeholder 2"/>
          <p:cNvSpPr>
            <a:spLocks noGrp="1"/>
          </p:cNvSpPr>
          <p:nvPr>
            <p:ph type="pic" sz="quarter" idx="15"/>
          </p:nvPr>
        </p:nvSpPr>
        <p:spPr>
          <a:xfrm>
            <a:off x="1560842" y="3254259"/>
            <a:ext cx="1706563" cy="1706563"/>
          </a:xfrm>
          <a:prstGeom prst="rect">
            <a:avLst/>
          </a:prstGeom>
        </p:spPr>
        <p:txBody>
          <a:bodyPr/>
          <a:lstStyle/>
          <a:p>
            <a:endParaRPr lang="en-US"/>
          </a:p>
        </p:txBody>
      </p:sp>
      <p:sp>
        <p:nvSpPr>
          <p:cNvPr id="12" name="Picture Placeholder 2"/>
          <p:cNvSpPr>
            <a:spLocks noGrp="1"/>
          </p:cNvSpPr>
          <p:nvPr>
            <p:ph type="pic" sz="quarter" idx="16"/>
          </p:nvPr>
        </p:nvSpPr>
        <p:spPr>
          <a:xfrm>
            <a:off x="3454690" y="3254258"/>
            <a:ext cx="1706563" cy="1706563"/>
          </a:xfrm>
          <a:prstGeom prst="rect">
            <a:avLst/>
          </a:prstGeom>
        </p:spPr>
        <p:txBody>
          <a:bodyPr/>
          <a:lstStyle/>
          <a:p>
            <a:endParaRPr lang="en-US"/>
          </a:p>
        </p:txBody>
      </p:sp>
      <p:sp>
        <p:nvSpPr>
          <p:cNvPr id="13" name="Picture Placeholder 2"/>
          <p:cNvSpPr>
            <a:spLocks noGrp="1"/>
          </p:cNvSpPr>
          <p:nvPr>
            <p:ph type="pic" sz="quarter" idx="17"/>
          </p:nvPr>
        </p:nvSpPr>
        <p:spPr>
          <a:xfrm>
            <a:off x="5348539" y="3254258"/>
            <a:ext cx="1706563" cy="1706563"/>
          </a:xfrm>
          <a:prstGeom prst="rect">
            <a:avLst/>
          </a:prstGeom>
        </p:spPr>
        <p:txBody>
          <a:bodyPr/>
          <a:lstStyle/>
          <a:p>
            <a:endParaRPr lang="en-US"/>
          </a:p>
        </p:txBody>
      </p:sp>
      <p:sp>
        <p:nvSpPr>
          <p:cNvPr id="14" name="Picture Placeholder 2"/>
          <p:cNvSpPr>
            <a:spLocks noGrp="1"/>
          </p:cNvSpPr>
          <p:nvPr>
            <p:ph type="pic" sz="quarter" idx="18"/>
          </p:nvPr>
        </p:nvSpPr>
        <p:spPr>
          <a:xfrm>
            <a:off x="7242387" y="3254258"/>
            <a:ext cx="1706563" cy="1706563"/>
          </a:xfrm>
          <a:prstGeom prst="rect">
            <a:avLst/>
          </a:prstGeom>
        </p:spPr>
        <p:txBody>
          <a:bodyPr/>
          <a:lstStyle/>
          <a:p>
            <a:endParaRPr lang="en-US"/>
          </a:p>
        </p:txBody>
      </p:sp>
      <p:sp>
        <p:nvSpPr>
          <p:cNvPr id="15" name="Picture Placeholder 2"/>
          <p:cNvSpPr>
            <a:spLocks noGrp="1"/>
          </p:cNvSpPr>
          <p:nvPr>
            <p:ph type="pic" sz="quarter" idx="19"/>
          </p:nvPr>
        </p:nvSpPr>
        <p:spPr>
          <a:xfrm>
            <a:off x="9136236" y="3254258"/>
            <a:ext cx="1706563" cy="1706563"/>
          </a:xfrm>
          <a:prstGeom prst="rect">
            <a:avLst/>
          </a:prstGeom>
        </p:spPr>
        <p:txBody>
          <a:bodyPr/>
          <a:lstStyle/>
          <a:p>
            <a:endParaRPr lang="en-US"/>
          </a:p>
        </p:txBody>
      </p:sp>
    </p:spTree>
    <p:extLst>
      <p:ext uri="{BB962C8B-B14F-4D97-AF65-F5344CB8AC3E}">
        <p14:creationId xmlns:p14="http://schemas.microsoft.com/office/powerpoint/2010/main" val="16137516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4" name="Picture 6" descr="PPT Templat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609601" y="274320"/>
            <a:ext cx="10972800" cy="1020762"/>
          </a:xfrm>
          <a:prstGeom prst="rect">
            <a:avLst/>
          </a:prstGeom>
        </p:spPr>
        <p:txBody>
          <a:bodyPr/>
          <a:lstStyle>
            <a:lvl1pPr algn="l">
              <a:defRPr/>
            </a:lvl1pPr>
          </a:lstStyle>
          <a:p>
            <a:r>
              <a:rPr lang="en-US"/>
              <a:t>Click to edit Master title style</a:t>
            </a:r>
          </a:p>
        </p:txBody>
      </p:sp>
      <p:sp>
        <p:nvSpPr>
          <p:cNvPr id="9" name="Content Placeholder 2"/>
          <p:cNvSpPr>
            <a:spLocks noGrp="1"/>
          </p:cNvSpPr>
          <p:nvPr>
            <p:ph idx="1"/>
          </p:nvPr>
        </p:nvSpPr>
        <p:spPr>
          <a:xfrm>
            <a:off x="609601" y="1828801"/>
            <a:ext cx="10972800" cy="4297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xfrm>
            <a:off x="838201" y="6356351"/>
            <a:ext cx="2743200" cy="365125"/>
          </a:xfrm>
          <a:prstGeom prst="rect">
            <a:avLst/>
          </a:prstGeom>
        </p:spPr>
        <p:txBody>
          <a:bodyPr/>
          <a:lstStyle>
            <a:lvl1pPr eaLnBrk="0" hangingPunct="0">
              <a:defRPr/>
            </a:lvl1pPr>
          </a:lstStyle>
          <a:p>
            <a:pPr algn="ctr" defTabSz="412750">
              <a:defRPr/>
            </a:pPr>
            <a:fld id="{D70DB70D-FB2D-406B-ACAF-509E3CA20363}" type="datetime1">
              <a:rPr lang="en-US" sz="2500" kern="0" smtClean="0">
                <a:solidFill>
                  <a:prstClr val="black">
                    <a:tint val="75000"/>
                  </a:prstClr>
                </a:solidFill>
                <a:latin typeface="Helvetica Light"/>
                <a:sym typeface="Helvetica Light"/>
              </a:rPr>
              <a:pPr algn="ctr" defTabSz="412750">
                <a:defRPr/>
              </a:pPr>
              <a:t>4/24/2024</a:t>
            </a:fld>
            <a:endParaRPr lang="en-US" sz="2500" kern="0">
              <a:solidFill>
                <a:prstClr val="black">
                  <a:tint val="75000"/>
                </a:prstClr>
              </a:solidFill>
              <a:latin typeface="Helvetica Light"/>
              <a:sym typeface="Helvetica Light"/>
            </a:endParaRPr>
          </a:p>
        </p:txBody>
      </p:sp>
      <p:sp>
        <p:nvSpPr>
          <p:cNvPr id="6" name="Footer Placeholder 2"/>
          <p:cNvSpPr>
            <a:spLocks noGrp="1"/>
          </p:cNvSpPr>
          <p:nvPr>
            <p:ph type="ftr" sz="quarter" idx="11"/>
          </p:nvPr>
        </p:nvSpPr>
        <p:spPr>
          <a:xfrm>
            <a:off x="4165601" y="6356362"/>
            <a:ext cx="3860800" cy="365125"/>
          </a:xfrm>
          <a:prstGeom prst="rect">
            <a:avLst/>
          </a:prstGeom>
        </p:spPr>
        <p:txBody>
          <a:bodyPr/>
          <a:lstStyle>
            <a:lvl1pPr eaLnBrk="1" fontAlgn="auto" hangingPunct="1">
              <a:spcBef>
                <a:spcPts val="0"/>
              </a:spcBef>
              <a:spcAft>
                <a:spcPts val="0"/>
              </a:spcAft>
              <a:defRPr>
                <a:solidFill>
                  <a:prstClr val="black"/>
                </a:solidFill>
                <a:latin typeface="+mn-lt"/>
                <a:ea typeface="+mn-ea"/>
                <a:cs typeface="+mn-cs"/>
              </a:defRPr>
            </a:lvl1pPr>
          </a:lstStyle>
          <a:p>
            <a:pPr algn="ctr" defTabSz="412750">
              <a:defRPr/>
            </a:pPr>
            <a:endParaRPr lang="en-US" sz="2500" kern="0">
              <a:sym typeface="Helvetica Light"/>
            </a:endParaRPr>
          </a:p>
        </p:txBody>
      </p:sp>
      <p:sp>
        <p:nvSpPr>
          <p:cNvPr id="7" name="Slide Number Placeholder 3"/>
          <p:cNvSpPr>
            <a:spLocks noGrp="1"/>
          </p:cNvSpPr>
          <p:nvPr>
            <p:ph type="sldNum" sz="quarter" idx="12"/>
          </p:nvPr>
        </p:nvSpPr>
        <p:spPr>
          <a:xfrm>
            <a:off x="8610600" y="6356350"/>
            <a:ext cx="2743200" cy="365125"/>
          </a:xfrm>
          <a:prstGeom prst="rect">
            <a:avLst/>
          </a:prstGeom>
        </p:spPr>
        <p:txBody>
          <a:bodyPr/>
          <a:lstStyle>
            <a:lvl1pPr eaLnBrk="0" hangingPunct="0">
              <a:defRPr/>
            </a:lvl1pPr>
          </a:lstStyle>
          <a:p>
            <a:pPr>
              <a:defRPr/>
            </a:pPr>
            <a:fld id="{0BF8FCAB-DDE6-4140-8D41-FDD42027F2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4666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Rectangle 5"/>
          <p:cNvSpPr/>
          <p:nvPr userDrawn="1"/>
        </p:nvSpPr>
        <p:spPr>
          <a:xfrm>
            <a:off x="-2" y="0"/>
            <a:ext cx="5255173" cy="6858000"/>
          </a:xfrm>
          <a:prstGeom prst="rect">
            <a:avLst/>
          </a:prstGeom>
          <a:solidFill>
            <a:srgbClr val="213F7D"/>
          </a:soli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endParaRPr lang="en-US" sz="2400">
              <a:solidFill>
                <a:prstClr val="white"/>
              </a:solidFill>
              <a:latin typeface="Trebuchet MS" panose="020B0603020202020204" pitchFamily="34" charset="0"/>
            </a:endParaRPr>
          </a:p>
        </p:txBody>
      </p:sp>
      <p:sp>
        <p:nvSpPr>
          <p:cNvPr id="2" name="Title 1"/>
          <p:cNvSpPr>
            <a:spLocks noGrp="1"/>
          </p:cNvSpPr>
          <p:nvPr>
            <p:ph type="title"/>
          </p:nvPr>
        </p:nvSpPr>
        <p:spPr>
          <a:xfrm>
            <a:off x="323193" y="332757"/>
            <a:ext cx="4612949" cy="3672801"/>
          </a:xfrm>
          <a:prstGeom prst="rect">
            <a:avLst/>
          </a:prstGeom>
        </p:spPr>
        <p:txBody>
          <a:bodyPr/>
          <a:lstStyle>
            <a:lvl1pPr algn="ctr">
              <a:defRPr b="1">
                <a:solidFill>
                  <a:srgbClr val="FDBB2F"/>
                </a:solidFill>
                <a:latin typeface="Cambria" panose="02040503050406030204" pitchFamily="18" charset="0"/>
              </a:defRPr>
            </a:lvl1pPr>
          </a:lstStyle>
          <a:p>
            <a:r>
              <a:rPr lang="en-US"/>
              <a:t>Click to edit Master title style</a:t>
            </a:r>
          </a:p>
        </p:txBody>
      </p:sp>
      <p:grpSp>
        <p:nvGrpSpPr>
          <p:cNvPr id="7" name="Group 2"/>
          <p:cNvGrpSpPr>
            <a:grpSpLocks/>
          </p:cNvGrpSpPr>
          <p:nvPr userDrawn="1"/>
        </p:nvGrpSpPr>
        <p:grpSpPr bwMode="auto">
          <a:xfrm>
            <a:off x="1705766" y="4619297"/>
            <a:ext cx="1843636" cy="1863446"/>
            <a:chOff x="4057967" y="2702242"/>
            <a:chExt cx="1028065" cy="1453515"/>
          </a:xfrm>
        </p:grpSpPr>
        <p:sp>
          <p:nvSpPr>
            <p:cNvPr id="8" name="Shape 42"/>
            <p:cNvSpPr/>
            <p:nvPr/>
          </p:nvSpPr>
          <p:spPr>
            <a:xfrm>
              <a:off x="4057967" y="3227122"/>
              <a:ext cx="526313" cy="928635"/>
            </a:xfrm>
            <a:custGeom>
              <a:avLst/>
              <a:gdLst/>
              <a:ahLst/>
              <a:cxnLst/>
              <a:rect l="0" t="0" r="0" b="0"/>
              <a:pathLst>
                <a:path w="526847" h="928570">
                  <a:moveTo>
                    <a:pt x="283278" y="3350"/>
                  </a:moveTo>
                  <a:cubicBezTo>
                    <a:pt x="372021" y="0"/>
                    <a:pt x="459683" y="37646"/>
                    <a:pt x="496468" y="124736"/>
                  </a:cubicBezTo>
                  <a:cubicBezTo>
                    <a:pt x="505346" y="145831"/>
                    <a:pt x="415404" y="171714"/>
                    <a:pt x="404889" y="146834"/>
                  </a:cubicBezTo>
                  <a:cubicBezTo>
                    <a:pt x="378790" y="85049"/>
                    <a:pt x="278181" y="3565"/>
                    <a:pt x="204267" y="57045"/>
                  </a:cubicBezTo>
                  <a:cubicBezTo>
                    <a:pt x="120282" y="117840"/>
                    <a:pt x="128270" y="227098"/>
                    <a:pt x="166637" y="310156"/>
                  </a:cubicBezTo>
                  <a:cubicBezTo>
                    <a:pt x="214757" y="414309"/>
                    <a:pt x="290779" y="515071"/>
                    <a:pt x="372199" y="595919"/>
                  </a:cubicBezTo>
                  <a:cubicBezTo>
                    <a:pt x="414465" y="637943"/>
                    <a:pt x="460667" y="688299"/>
                    <a:pt x="476225" y="713432"/>
                  </a:cubicBezTo>
                  <a:cubicBezTo>
                    <a:pt x="514693" y="775522"/>
                    <a:pt x="526847" y="846642"/>
                    <a:pt x="522160" y="904872"/>
                  </a:cubicBezTo>
                  <a:cubicBezTo>
                    <a:pt x="521322" y="915273"/>
                    <a:pt x="513855" y="928570"/>
                    <a:pt x="505968" y="925319"/>
                  </a:cubicBezTo>
                  <a:cubicBezTo>
                    <a:pt x="499415" y="924049"/>
                    <a:pt x="493687" y="919591"/>
                    <a:pt x="493484" y="911578"/>
                  </a:cubicBezTo>
                  <a:cubicBezTo>
                    <a:pt x="490639" y="791626"/>
                    <a:pt x="487680" y="787422"/>
                    <a:pt x="332511" y="644750"/>
                  </a:cubicBezTo>
                  <a:cubicBezTo>
                    <a:pt x="278016" y="594636"/>
                    <a:pt x="223037" y="544801"/>
                    <a:pt x="176060" y="488375"/>
                  </a:cubicBezTo>
                  <a:cubicBezTo>
                    <a:pt x="99759" y="396783"/>
                    <a:pt x="0" y="246961"/>
                    <a:pt x="63602" y="127937"/>
                  </a:cubicBezTo>
                  <a:cubicBezTo>
                    <a:pt x="104712" y="51044"/>
                    <a:pt x="194536" y="6699"/>
                    <a:pt x="283278" y="3350"/>
                  </a:cubicBezTo>
                  <a:close/>
                </a:path>
              </a:pathLst>
            </a:custGeom>
            <a:ln w="0" cap="flat">
              <a:miter lim="127000"/>
            </a:ln>
          </p:spPr>
          <p:style>
            <a:lnRef idx="0">
              <a:srgbClr val="000000">
                <a:alpha val="0"/>
              </a:srgbClr>
            </a:lnRef>
            <a:fillRef idx="1">
              <a:srgbClr val="FDBB2F"/>
            </a:fillRef>
            <a:effectRef idx="0">
              <a:scrgbClr r="0" g="0" b="0"/>
            </a:effectRef>
            <a:fontRef idx="none"/>
          </p:style>
          <p:txBody>
            <a:bodyPr/>
            <a:lstStyle/>
            <a:p>
              <a:pPr>
                <a:defRPr/>
              </a:pPr>
              <a:endParaRPr lang="en-US" sz="1350">
                <a:solidFill>
                  <a:prstClr val="black"/>
                </a:solidFill>
              </a:endParaRPr>
            </a:p>
          </p:txBody>
        </p:sp>
        <p:sp>
          <p:nvSpPr>
            <p:cNvPr id="9" name="Shape 43"/>
            <p:cNvSpPr/>
            <p:nvPr/>
          </p:nvSpPr>
          <p:spPr>
            <a:xfrm>
              <a:off x="4388959" y="2702242"/>
              <a:ext cx="697073" cy="1355210"/>
            </a:xfrm>
            <a:custGeom>
              <a:avLst/>
              <a:gdLst/>
              <a:ahLst/>
              <a:cxnLst/>
              <a:rect l="0" t="0" r="0" b="0"/>
              <a:pathLst>
                <a:path w="697611" h="1355769">
                  <a:moveTo>
                    <a:pt x="111218" y="3915"/>
                  </a:moveTo>
                  <a:cubicBezTo>
                    <a:pt x="151511" y="0"/>
                    <a:pt x="206699" y="18695"/>
                    <a:pt x="175819" y="42041"/>
                  </a:cubicBezTo>
                  <a:cubicBezTo>
                    <a:pt x="29121" y="152925"/>
                    <a:pt x="35052" y="251350"/>
                    <a:pt x="197269" y="380890"/>
                  </a:cubicBezTo>
                  <a:cubicBezTo>
                    <a:pt x="308394" y="469650"/>
                    <a:pt x="469430" y="492104"/>
                    <a:pt x="546227" y="623930"/>
                  </a:cubicBezTo>
                  <a:cubicBezTo>
                    <a:pt x="697611" y="883937"/>
                    <a:pt x="375793" y="1122519"/>
                    <a:pt x="243637" y="1315724"/>
                  </a:cubicBezTo>
                  <a:cubicBezTo>
                    <a:pt x="231454" y="1333545"/>
                    <a:pt x="223229" y="1350316"/>
                    <a:pt x="214853" y="1354406"/>
                  </a:cubicBezTo>
                  <a:cubicBezTo>
                    <a:pt x="212061" y="1355769"/>
                    <a:pt x="209251" y="1355723"/>
                    <a:pt x="206273" y="1353837"/>
                  </a:cubicBezTo>
                  <a:cubicBezTo>
                    <a:pt x="196825" y="1347817"/>
                    <a:pt x="198247" y="1301830"/>
                    <a:pt x="216751" y="1277967"/>
                  </a:cubicBezTo>
                  <a:cubicBezTo>
                    <a:pt x="381254" y="1086730"/>
                    <a:pt x="676719" y="760963"/>
                    <a:pt x="375425" y="563338"/>
                  </a:cubicBezTo>
                  <a:cubicBezTo>
                    <a:pt x="251104" y="481778"/>
                    <a:pt x="100165" y="451197"/>
                    <a:pt x="38748" y="299559"/>
                  </a:cubicBezTo>
                  <a:cubicBezTo>
                    <a:pt x="0" y="203953"/>
                    <a:pt x="8166" y="94327"/>
                    <a:pt x="79629" y="16031"/>
                  </a:cubicBezTo>
                  <a:cubicBezTo>
                    <a:pt x="86011" y="9037"/>
                    <a:pt x="97787" y="5220"/>
                    <a:pt x="111218" y="3915"/>
                  </a:cubicBezTo>
                  <a:close/>
                </a:path>
              </a:pathLst>
            </a:custGeom>
            <a:solidFill>
              <a:srgbClr val="FDBB2F">
                <a:alpha val="45000"/>
              </a:srgbClr>
            </a:solidFill>
            <a:ln w="0" cap="flat">
              <a:miter lim="127000"/>
            </a:ln>
          </p:spPr>
          <p:style>
            <a:lnRef idx="0">
              <a:srgbClr val="000000">
                <a:alpha val="0"/>
              </a:srgbClr>
            </a:lnRef>
            <a:fillRef idx="1">
              <a:srgbClr val="FDBB2F"/>
            </a:fillRef>
            <a:effectRef idx="0">
              <a:scrgbClr r="0" g="0" b="0"/>
            </a:effectRef>
            <a:fontRef idx="none"/>
          </p:style>
          <p:txBody>
            <a:bodyPr/>
            <a:lstStyle/>
            <a:p>
              <a:pPr>
                <a:defRPr/>
              </a:pPr>
              <a:endParaRPr lang="en-US" sz="1350">
                <a:solidFill>
                  <a:prstClr val="black"/>
                </a:solidFill>
              </a:endParaRPr>
            </a:p>
          </p:txBody>
        </p:sp>
      </p:grpSp>
    </p:spTree>
    <p:extLst>
      <p:ext uri="{BB962C8B-B14F-4D97-AF65-F5344CB8AC3E}">
        <p14:creationId xmlns:p14="http://schemas.microsoft.com/office/powerpoint/2010/main" val="7654987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A0FFB9-A284-4C90-A7B7-1A8291F20C1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580538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0FFB9-A284-4C90-A7B7-1A8291F20C1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3834565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A0FFB9-A284-4C90-A7B7-1A8291F20C1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397676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11-FEC0-40C4-AF72-7EF3E8BAAE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73B6D-DDA1-4F8C-9860-30FAE18D2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F68B90-6397-4492-9AC6-D2E8A6C8AA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58E19-A5A1-41FC-910D-B53C609C32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0A3D0-09CC-429C-B409-9D801BBE67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6837A8-1296-4322-B367-72C3ECA5CC40}"/>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8" name="Footer Placeholder 7">
            <a:extLst>
              <a:ext uri="{FF2B5EF4-FFF2-40B4-BE49-F238E27FC236}">
                <a16:creationId xmlns:a16="http://schemas.microsoft.com/office/drawing/2014/main" id="{7C56CEAC-30FD-489B-A003-ECE0EC967B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17798-2A31-484F-AD1E-8939828602C3}"/>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1674977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A0FFB9-A284-4C90-A7B7-1A8291F20C1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773221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A0FFB9-A284-4C90-A7B7-1A8291F20C17}"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628901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A0FFB9-A284-4C90-A7B7-1A8291F20C17}"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279885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0FFB9-A284-4C90-A7B7-1A8291F20C17}"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110735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0FFB9-A284-4C90-A7B7-1A8291F20C1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26525923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A0FFB9-A284-4C90-A7B7-1A8291F20C1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23714166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0FFB9-A284-4C90-A7B7-1A8291F20C1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63253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0FFB9-A284-4C90-A7B7-1A8291F20C1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5A130-C807-4CF8-BC88-8E6CD760BFE0}" type="slidenum">
              <a:rPr lang="en-US" smtClean="0"/>
              <a:t>‹#›</a:t>
            </a:fld>
            <a:endParaRPr lang="en-US"/>
          </a:p>
        </p:txBody>
      </p:sp>
    </p:spTree>
    <p:extLst>
      <p:ext uri="{BB962C8B-B14F-4D97-AF65-F5344CB8AC3E}">
        <p14:creationId xmlns:p14="http://schemas.microsoft.com/office/powerpoint/2010/main" val="1831649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283A5C-25A5-446D-9B4C-0915F0F2DCD1}"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929858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83A5C-25A5-446D-9B4C-0915F0F2DCD1}"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288720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EFBB-A3D1-4A9C-9B41-09EF276167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E7D8B4-3C87-494D-B708-F07419C2544F}"/>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4" name="Footer Placeholder 3">
            <a:extLst>
              <a:ext uri="{FF2B5EF4-FFF2-40B4-BE49-F238E27FC236}">
                <a16:creationId xmlns:a16="http://schemas.microsoft.com/office/drawing/2014/main" id="{71C824C3-512E-44E4-BD39-5BFD3677D7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9BCE8D-B855-4A9E-A9AB-DA801E0BC0C0}"/>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442570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283A5C-25A5-446D-9B4C-0915F0F2DCD1}"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35653570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5283A5C-25A5-446D-9B4C-0915F0F2DCD1}"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1281358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283A5C-25A5-446D-9B4C-0915F0F2DCD1}"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2694811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283A5C-25A5-446D-9B4C-0915F0F2DCD1}"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27432794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83A5C-25A5-446D-9B4C-0915F0F2DCD1}"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3389473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283A5C-25A5-446D-9B4C-0915F0F2DCD1}"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1372535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283A5C-25A5-446D-9B4C-0915F0F2DCD1}"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1472696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83A5C-25A5-446D-9B4C-0915F0F2DCD1}"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3793569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283A5C-25A5-446D-9B4C-0915F0F2DCD1}"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BA6F7-9BA3-46F4-9CE4-467326E23FE8}" type="slidenum">
              <a:rPr lang="en-US" smtClean="0"/>
              <a:t>‹#›</a:t>
            </a:fld>
            <a:endParaRPr lang="en-US"/>
          </a:p>
        </p:txBody>
      </p:sp>
    </p:spTree>
    <p:extLst>
      <p:ext uri="{BB962C8B-B14F-4D97-AF65-F5344CB8AC3E}">
        <p14:creationId xmlns:p14="http://schemas.microsoft.com/office/powerpoint/2010/main" val="39019652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675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32D24-6D40-42F9-BC14-20DDA1C32AE8}"/>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3" name="Footer Placeholder 2">
            <a:extLst>
              <a:ext uri="{FF2B5EF4-FFF2-40B4-BE49-F238E27FC236}">
                <a16:creationId xmlns:a16="http://schemas.microsoft.com/office/drawing/2014/main" id="{F2741304-5571-4B09-BDFF-276D75F20B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5BE9EC-9E2E-494B-A524-C48C83C56544}"/>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923078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A36D22-196C-40A8-8A19-2A80031476E3}"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4002094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36D22-196C-40A8-8A19-2A80031476E3}"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755737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36D22-196C-40A8-8A19-2A80031476E3}"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37945948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36D22-196C-40A8-8A19-2A80031476E3}"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42754162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36D22-196C-40A8-8A19-2A80031476E3}"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12988927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A36D22-196C-40A8-8A19-2A80031476E3}"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25320382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36D22-196C-40A8-8A19-2A80031476E3}"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1279949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A36D22-196C-40A8-8A19-2A80031476E3}"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4470884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A36D22-196C-40A8-8A19-2A80031476E3}"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4280528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36D22-196C-40A8-8A19-2A80031476E3}"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361661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126B-38D1-4BB0-87DA-5455A09CB8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105CDB-A10F-49BA-871F-D601AE988D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C17406-0454-476E-969C-545D8AD302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D84CF4-FF61-41E2-B88F-3F17F4C1984B}"/>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6" name="Footer Placeholder 5">
            <a:extLst>
              <a:ext uri="{FF2B5EF4-FFF2-40B4-BE49-F238E27FC236}">
                <a16:creationId xmlns:a16="http://schemas.microsoft.com/office/drawing/2014/main" id="{0457FC04-1CD0-4BC9-AC27-1AC278C0F5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9FDAE-ED8D-4FD2-A6AE-766EBD95FAD4}"/>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28515164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36D22-196C-40A8-8A19-2A80031476E3}"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5B472-ABEF-4710-9E5A-BD1A5D40215B}" type="slidenum">
              <a:rPr lang="en-US" smtClean="0"/>
              <a:t>‹#›</a:t>
            </a:fld>
            <a:endParaRPr lang="en-US"/>
          </a:p>
        </p:txBody>
      </p:sp>
    </p:spTree>
    <p:extLst>
      <p:ext uri="{BB962C8B-B14F-4D97-AF65-F5344CB8AC3E}">
        <p14:creationId xmlns:p14="http://schemas.microsoft.com/office/powerpoint/2010/main" val="7067824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90CB7-7963-C989-8377-950C9E4BD6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646CD6-F487-95A9-8E77-42A346F33C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BD2A3B-F380-32BE-5C82-1364956D1261}"/>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5" name="Footer Placeholder 4">
            <a:extLst>
              <a:ext uri="{FF2B5EF4-FFF2-40B4-BE49-F238E27FC236}">
                <a16:creationId xmlns:a16="http://schemas.microsoft.com/office/drawing/2014/main" id="{5601CCFA-C556-9092-4A11-1D7113D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1EFC6-D6F0-CB4D-C1B1-700A00378307}"/>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2235600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FC23-08CD-C01C-E986-76E7A7C1D3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AFD52-02DF-335A-06C0-FC04365AF6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7920B-CBF1-8D18-6955-86A267E7AFD9}"/>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5" name="Footer Placeholder 4">
            <a:extLst>
              <a:ext uri="{FF2B5EF4-FFF2-40B4-BE49-F238E27FC236}">
                <a16:creationId xmlns:a16="http://schemas.microsoft.com/office/drawing/2014/main" id="{692F76B7-D04E-9D68-B31E-A723C51885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905CF-9312-CFB5-7DB3-7141811015D8}"/>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487788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1EA8-374C-218B-FB33-74618D27E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40BE86-46BB-3F28-EB16-E463E4D2EC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5A0FB-19A0-65AF-6C70-14535241E18D}"/>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5" name="Footer Placeholder 4">
            <a:extLst>
              <a:ext uri="{FF2B5EF4-FFF2-40B4-BE49-F238E27FC236}">
                <a16:creationId xmlns:a16="http://schemas.microsoft.com/office/drawing/2014/main" id="{DF25B2FB-FE3B-83D2-811B-3A70D6044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5AE06-350A-AE44-C3B0-3DF5B523A262}"/>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29988553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1B083-4EC2-F78F-1836-CC50D3270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648F0A-ECD1-B7A6-7DF2-817B559F1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1324D-E2D3-F7B3-98D8-484046B839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3AB54A-8279-C636-A72A-554E5DE63EE8}"/>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6" name="Footer Placeholder 5">
            <a:extLst>
              <a:ext uri="{FF2B5EF4-FFF2-40B4-BE49-F238E27FC236}">
                <a16:creationId xmlns:a16="http://schemas.microsoft.com/office/drawing/2014/main" id="{EFEB0B10-05A6-BEBE-3EE7-66A57868C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72E51-FB64-4AE7-B168-868ECDFF1C66}"/>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40558675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CC7E5-4A38-E50B-89AC-18BD31E092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8C610B-DA10-DBC2-9968-B96AE8AF2B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D9A858-38FC-6208-9F1D-75EC338850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49068-A73D-0C81-2BFD-45131678A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55D92C-E8A0-53CE-E81C-8B6013CAE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C4B47F-D2CE-1F24-9CB6-AD8FCB052F85}"/>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8" name="Footer Placeholder 7">
            <a:extLst>
              <a:ext uri="{FF2B5EF4-FFF2-40B4-BE49-F238E27FC236}">
                <a16:creationId xmlns:a16="http://schemas.microsoft.com/office/drawing/2014/main" id="{DBF04B5E-969F-BA0A-266F-C9909FD5CC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CB4302-B0B1-6880-2535-932DB63D638C}"/>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3174953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4A25-A239-7CCC-CE22-974305189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A758CC-5DBE-F190-1292-E18FE565C588}"/>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4" name="Footer Placeholder 3">
            <a:extLst>
              <a:ext uri="{FF2B5EF4-FFF2-40B4-BE49-F238E27FC236}">
                <a16:creationId xmlns:a16="http://schemas.microsoft.com/office/drawing/2014/main" id="{C25CBA40-8537-4695-F33F-C1611BCC92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ADC8F3-7AE5-EFE0-9F38-1E91897D3124}"/>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28477598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A5E6F-66A9-CCA2-2340-D5B11CB1AD8C}"/>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3" name="Footer Placeholder 2">
            <a:extLst>
              <a:ext uri="{FF2B5EF4-FFF2-40B4-BE49-F238E27FC236}">
                <a16:creationId xmlns:a16="http://schemas.microsoft.com/office/drawing/2014/main" id="{63F7CAE5-9C97-4F2D-265A-E7686CB44A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B7C913-F71F-CFEE-7DE5-D2EE4B6F7656}"/>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9095122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FE33-E4D2-C861-D62A-FAB171B414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B2F7DF-48AF-DAC0-CF41-2A6BA89B4C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A317A-976E-2A3E-45AB-40ED3C786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251EF-8004-8F30-B0F8-1961FA53FD2B}"/>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6" name="Footer Placeholder 5">
            <a:extLst>
              <a:ext uri="{FF2B5EF4-FFF2-40B4-BE49-F238E27FC236}">
                <a16:creationId xmlns:a16="http://schemas.microsoft.com/office/drawing/2014/main" id="{6B0D6D4D-F379-9B86-446A-8EF95C714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D4A87-024A-987A-5EDC-DFD653002C79}"/>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24810475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AE92-0BA4-7AB6-71D5-89FA29A56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AFB920-8297-85E9-858F-0B7C75BF90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E94A37-A2A1-2A61-A510-82C24F957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EDF43-7C8E-A9A6-420C-70A90CFDA0C1}"/>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6" name="Footer Placeholder 5">
            <a:extLst>
              <a:ext uri="{FF2B5EF4-FFF2-40B4-BE49-F238E27FC236}">
                <a16:creationId xmlns:a16="http://schemas.microsoft.com/office/drawing/2014/main" id="{B6292058-E65A-7276-6E3E-467F41B56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8E6DF-9E8C-435E-C5B8-FE19ACF6B82D}"/>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153804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41FDF-20A1-40D7-B49D-F8890004B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72574A-4AA0-4C38-9CBE-5CC61A20D8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FAA56-1CCE-4B0B-9E3B-DBE20595C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AC0DC-96E0-49BF-8DC0-D46319F47F12}"/>
              </a:ext>
            </a:extLst>
          </p:cNvPr>
          <p:cNvSpPr>
            <a:spLocks noGrp="1"/>
          </p:cNvSpPr>
          <p:nvPr>
            <p:ph type="dt" sz="half" idx="10"/>
          </p:nvPr>
        </p:nvSpPr>
        <p:spPr/>
        <p:txBody>
          <a:bodyPr/>
          <a:lstStyle/>
          <a:p>
            <a:fld id="{24246ABC-7790-4E44-9AEC-C7B9FC5D65D8}" type="datetimeFigureOut">
              <a:rPr lang="en-US" smtClean="0"/>
              <a:t>4/24/2024</a:t>
            </a:fld>
            <a:endParaRPr lang="en-US"/>
          </a:p>
        </p:txBody>
      </p:sp>
      <p:sp>
        <p:nvSpPr>
          <p:cNvPr id="6" name="Footer Placeholder 5">
            <a:extLst>
              <a:ext uri="{FF2B5EF4-FFF2-40B4-BE49-F238E27FC236}">
                <a16:creationId xmlns:a16="http://schemas.microsoft.com/office/drawing/2014/main" id="{342BB889-F91C-4196-AFB8-FBAB6203D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13F28-9738-4A3A-9B86-AEB3D0809038}"/>
              </a:ext>
            </a:extLst>
          </p:cNvPr>
          <p:cNvSpPr>
            <a:spLocks noGrp="1"/>
          </p:cNvSpPr>
          <p:nvPr>
            <p:ph type="sldNum" sz="quarter" idx="12"/>
          </p:nvPr>
        </p:nvSpPr>
        <p:spPr/>
        <p:txBody>
          <a:bodyPr/>
          <a:lstStyle/>
          <a:p>
            <a:fld id="{794C4B1B-A6C6-4473-B5DE-7C57DF44C003}" type="slidenum">
              <a:rPr lang="en-US" smtClean="0"/>
              <a:t>‹#›</a:t>
            </a:fld>
            <a:endParaRPr lang="en-US"/>
          </a:p>
        </p:txBody>
      </p:sp>
    </p:spTree>
    <p:extLst>
      <p:ext uri="{BB962C8B-B14F-4D97-AF65-F5344CB8AC3E}">
        <p14:creationId xmlns:p14="http://schemas.microsoft.com/office/powerpoint/2010/main" val="33716527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3DF1D-DE9C-58E5-C3A9-F60015B443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50E3B1-AD89-BA57-9975-C935398A9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C209A-4774-4AF4-9B0D-4704B359D226}"/>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5" name="Footer Placeholder 4">
            <a:extLst>
              <a:ext uri="{FF2B5EF4-FFF2-40B4-BE49-F238E27FC236}">
                <a16:creationId xmlns:a16="http://schemas.microsoft.com/office/drawing/2014/main" id="{AF984E1E-5037-46DE-040C-14C5E5503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9F2B8-A03B-D39F-81FC-872DD695BF70}"/>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2768105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0DBED-E889-45AC-8F81-E491BE2DAB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A27DED-B851-80F4-5934-A4E845D1C2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BADC4-5340-F5C3-182B-CB34476E780C}"/>
              </a:ext>
            </a:extLst>
          </p:cNvPr>
          <p:cNvSpPr>
            <a:spLocks noGrp="1"/>
          </p:cNvSpPr>
          <p:nvPr>
            <p:ph type="dt" sz="half" idx="10"/>
          </p:nvPr>
        </p:nvSpPr>
        <p:spPr/>
        <p:txBody>
          <a:bodyPr/>
          <a:lstStyle/>
          <a:p>
            <a:fld id="{1BA94BBC-E7C0-4059-A372-794381C914AA}" type="datetimeFigureOut">
              <a:rPr lang="en-US" smtClean="0"/>
              <a:t>4/24/2024</a:t>
            </a:fld>
            <a:endParaRPr lang="en-US"/>
          </a:p>
        </p:txBody>
      </p:sp>
      <p:sp>
        <p:nvSpPr>
          <p:cNvPr id="5" name="Footer Placeholder 4">
            <a:extLst>
              <a:ext uri="{FF2B5EF4-FFF2-40B4-BE49-F238E27FC236}">
                <a16:creationId xmlns:a16="http://schemas.microsoft.com/office/drawing/2014/main" id="{FC0504FC-18A4-B7E7-D6DC-532F2DC78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D71AC-E330-269F-D1D0-DDCB2A0BFA75}"/>
              </a:ext>
            </a:extLst>
          </p:cNvPr>
          <p:cNvSpPr>
            <a:spLocks noGrp="1"/>
          </p:cNvSpPr>
          <p:nvPr>
            <p:ph type="sldNum" sz="quarter" idx="12"/>
          </p:nvPr>
        </p:nvSpPr>
        <p:spPr/>
        <p:txBody>
          <a:bodyPr/>
          <a:lstStyle/>
          <a:p>
            <a:fld id="{CCF96F54-C282-4056-A942-02B123E6CD6D}" type="slidenum">
              <a:rPr lang="en-US" smtClean="0"/>
              <a:t>‹#›</a:t>
            </a:fld>
            <a:endParaRPr lang="en-US"/>
          </a:p>
        </p:txBody>
      </p:sp>
    </p:spTree>
    <p:extLst>
      <p:ext uri="{BB962C8B-B14F-4D97-AF65-F5344CB8AC3E}">
        <p14:creationId xmlns:p14="http://schemas.microsoft.com/office/powerpoint/2010/main" val="141518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141930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23265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1217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30348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736548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23132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96757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785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theme" Target="../theme/theme8.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9.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02184-D254-4E5F-BCC3-97197F17BB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3CAE7-679B-4BA5-9E1B-B5C3B7778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58DA7-2E0C-40B4-823B-9BF4E01D8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238F6A80-153F-4031-BEB4-6E7CFF72B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FC7F3A-A588-4C72-9522-0AE0BEAA1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C4B1B-A6C6-4473-B5DE-7C57DF44C003}" type="slidenum">
              <a:rPr lang="en-US" smtClean="0"/>
              <a:t>‹#›</a:t>
            </a:fld>
            <a:endParaRPr lang="en-US"/>
          </a:p>
        </p:txBody>
      </p:sp>
    </p:spTree>
    <p:extLst>
      <p:ext uri="{BB962C8B-B14F-4D97-AF65-F5344CB8AC3E}">
        <p14:creationId xmlns:p14="http://schemas.microsoft.com/office/powerpoint/2010/main" val="15255341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02184-D254-4E5F-BCC3-97197F17BB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43CAE7-679B-4BA5-9E1B-B5C3B7778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458DA7-2E0C-40B4-823B-9BF4E01D8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46ABC-7790-4E44-9AEC-C7B9FC5D65D8}" type="datetimeFigureOut">
              <a:rPr lang="en-US" smtClean="0"/>
              <a:t>4/24/2024</a:t>
            </a:fld>
            <a:endParaRPr lang="en-US"/>
          </a:p>
        </p:txBody>
      </p:sp>
      <p:sp>
        <p:nvSpPr>
          <p:cNvPr id="5" name="Footer Placeholder 4">
            <a:extLst>
              <a:ext uri="{FF2B5EF4-FFF2-40B4-BE49-F238E27FC236}">
                <a16:creationId xmlns:a16="http://schemas.microsoft.com/office/drawing/2014/main" id="{238F6A80-153F-4031-BEB4-6E7CFF72B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FC7F3A-A588-4C72-9522-0AE0BEAA1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C4B1B-A6C6-4473-B5DE-7C57DF44C003}" type="slidenum">
              <a:rPr lang="en-US" smtClean="0"/>
              <a:t>‹#›</a:t>
            </a:fld>
            <a:endParaRPr lang="en-US"/>
          </a:p>
        </p:txBody>
      </p:sp>
    </p:spTree>
    <p:extLst>
      <p:ext uri="{BB962C8B-B14F-4D97-AF65-F5344CB8AC3E}">
        <p14:creationId xmlns:p14="http://schemas.microsoft.com/office/powerpoint/2010/main" val="61288285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Monday, February 1, 20XX</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 Text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F6043-7A67-491B-98BC-F933DED7226D}" type="slidenum">
              <a:rPr lang="en-US" smtClean="0"/>
              <a:pPr/>
              <a:t>‹#›</a:t>
            </a:fld>
            <a:endParaRPr lang="en-US"/>
          </a:p>
        </p:txBody>
      </p:sp>
    </p:spTree>
    <p:extLst>
      <p:ext uri="{BB962C8B-B14F-4D97-AF65-F5344CB8AC3E}">
        <p14:creationId xmlns:p14="http://schemas.microsoft.com/office/powerpoint/2010/main" val="310991558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B639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283A5C-25A5-446D-9B4C-0915F0F2DCD1}" type="datetimeFigureOut">
              <a:rPr lang="en-US" smtClean="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9BA6F7-9BA3-46F4-9CE4-467326E23FE8}" type="slidenum">
              <a:rPr lang="en-US" smtClean="0"/>
              <a:t>‹#›</a:t>
            </a:fld>
            <a:endParaRPr lang="en-US"/>
          </a:p>
        </p:txBody>
      </p:sp>
    </p:spTree>
    <p:extLst>
      <p:ext uri="{BB962C8B-B14F-4D97-AF65-F5344CB8AC3E}">
        <p14:creationId xmlns:p14="http://schemas.microsoft.com/office/powerpoint/2010/main" val="333761080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36D22-196C-40A8-8A19-2A80031476E3}" type="datetimeFigureOut">
              <a:rPr lang="en-US" smtClean="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E5B472-ABEF-4710-9E5A-BD1A5D40215B}" type="slidenum">
              <a:rPr lang="en-US" smtClean="0"/>
              <a:t>‹#›</a:t>
            </a:fld>
            <a:endParaRPr lang="en-US"/>
          </a:p>
        </p:txBody>
      </p:sp>
    </p:spTree>
    <p:extLst>
      <p:ext uri="{BB962C8B-B14F-4D97-AF65-F5344CB8AC3E}">
        <p14:creationId xmlns:p14="http://schemas.microsoft.com/office/powerpoint/2010/main" val="27570544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26C42-4FDC-CA06-4FF4-3596116D8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368565-5FC1-474E-8A60-2B6A383A2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2C364-BBFB-E6A4-C2B4-F6716DF6C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94BBC-E7C0-4059-A372-794381C914AA}" type="datetimeFigureOut">
              <a:rPr lang="en-US" smtClean="0"/>
              <a:t>4/24/2024</a:t>
            </a:fld>
            <a:endParaRPr lang="en-US"/>
          </a:p>
        </p:txBody>
      </p:sp>
      <p:sp>
        <p:nvSpPr>
          <p:cNvPr id="5" name="Footer Placeholder 4">
            <a:extLst>
              <a:ext uri="{FF2B5EF4-FFF2-40B4-BE49-F238E27FC236}">
                <a16:creationId xmlns:a16="http://schemas.microsoft.com/office/drawing/2014/main" id="{A9C24CEE-60B6-2B0F-280D-18AC270BFA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20B59D-D0A5-5C59-3AAB-9676CE50F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F96F54-C282-4056-A942-02B123E6CD6D}" type="slidenum">
              <a:rPr lang="en-US" smtClean="0"/>
              <a:t>‹#›</a:t>
            </a:fld>
            <a:endParaRPr lang="en-US"/>
          </a:p>
        </p:txBody>
      </p:sp>
    </p:spTree>
    <p:extLst>
      <p:ext uri="{BB962C8B-B14F-4D97-AF65-F5344CB8AC3E}">
        <p14:creationId xmlns:p14="http://schemas.microsoft.com/office/powerpoint/2010/main" val="388320001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1645452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44550" y="61595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844550" y="1619250"/>
            <a:ext cx="10502900" cy="460375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979516" y="6540500"/>
            <a:ext cx="290144" cy="287258"/>
          </a:xfrm>
          <a:prstGeom prst="rect">
            <a:avLst/>
          </a:prstGeom>
          <a:ln w="12700">
            <a:miter lim="400000"/>
          </a:ln>
        </p:spPr>
        <p:txBody>
          <a:bodyPr wrap="none" lIns="50800" tIns="50800" rIns="50800" bIns="50800">
            <a:spAutoFit/>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1393499024"/>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 id="2147483850" r:id="rId19"/>
    <p:sldLayoutId id="2147483851" r:id="rId20"/>
    <p:sldLayoutId id="2147483852" r:id="rId21"/>
    <p:sldLayoutId id="2147483853" r:id="rId22"/>
    <p:sldLayoutId id="2147483854" r:id="rId23"/>
    <p:sldLayoutId id="2147483855" r:id="rId24"/>
    <p:sldLayoutId id="2147483856" r:id="rId25"/>
    <p:sldLayoutId id="2147483857" r:id="rId26"/>
    <p:sldLayoutId id="2147483858" r:id="rId27"/>
    <p:sldLayoutId id="2147483859" r:id="rId28"/>
    <p:sldLayoutId id="2147483860" r:id="rId29"/>
    <p:sldLayoutId id="2147483861" r:id="rId30"/>
    <p:sldLayoutId id="2147483862" r:id="rId31"/>
  </p:sldLayoutIdLst>
  <p:transition spd="med"/>
  <p:txStyles>
    <p:titleStyle>
      <a:lvl1pPr marL="0" marR="0" indent="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1pPr>
      <a:lvl2pPr marL="0" marR="0" indent="1143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2pPr>
      <a:lvl3pPr marL="0" marR="0" indent="2286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3pPr>
      <a:lvl4pPr marL="0" marR="0" indent="3429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4pPr>
      <a:lvl5pPr marL="0" marR="0" indent="4572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5pPr>
      <a:lvl6pPr marL="0" marR="0" indent="5715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6pPr>
      <a:lvl7pPr marL="0" marR="0" indent="6858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7pPr>
      <a:lvl8pPr marL="0" marR="0" indent="8001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8pPr>
      <a:lvl9pPr marL="0" marR="0" indent="914400" algn="l" defTabSz="412750" rtl="0" latinLnBrk="0">
        <a:lnSpc>
          <a:spcPct val="100000"/>
        </a:lnSpc>
        <a:spcBef>
          <a:spcPts val="0"/>
        </a:spcBef>
        <a:spcAft>
          <a:spcPts val="0"/>
        </a:spcAft>
        <a:buClrTx/>
        <a:buSzTx/>
        <a:buFontTx/>
        <a:buNone/>
        <a:tabLst/>
        <a:defRPr sz="7000" b="1" i="0" u="none" strike="noStrike" cap="all" spc="0" baseline="0">
          <a:ln>
            <a:noFill/>
          </a:ln>
          <a:solidFill>
            <a:srgbClr val="2A3538"/>
          </a:solidFill>
          <a:uFillTx/>
          <a:latin typeface="+mn-lt"/>
          <a:ea typeface="+mn-ea"/>
          <a:cs typeface="+mn-cs"/>
          <a:sym typeface="Helvetica"/>
        </a:defRPr>
      </a:lvl9pPr>
    </p:titleStyle>
    <p:bodyStyle>
      <a:lvl1pPr marL="183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1pPr>
      <a:lvl2pPr marL="500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2pPr>
      <a:lvl3pPr marL="818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3pPr>
      <a:lvl4pPr marL="1135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4pPr>
      <a:lvl5pPr marL="1453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5pPr>
      <a:lvl6pPr marL="1770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6pPr>
      <a:lvl7pPr marL="2088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7pPr>
      <a:lvl8pPr marL="24056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8pPr>
      <a:lvl9pPr marL="2723173" marR="0" indent="-183173" algn="l" defTabSz="412750" rtl="0" latinLnBrk="0">
        <a:lnSpc>
          <a:spcPct val="100000"/>
        </a:lnSpc>
        <a:spcBef>
          <a:spcPts val="2950"/>
        </a:spcBef>
        <a:spcAft>
          <a:spcPts val="0"/>
        </a:spcAft>
        <a:buClrTx/>
        <a:buSzPct val="75000"/>
        <a:buFontTx/>
        <a:buChar char="•"/>
        <a:tabLst/>
        <a:defRPr sz="1500" b="0" i="0" u="none" strike="noStrike" cap="none" spc="0" baseline="0">
          <a:ln>
            <a:noFill/>
          </a:ln>
          <a:solidFill>
            <a:srgbClr val="5E7484"/>
          </a:solidFill>
          <a:uFillTx/>
          <a:latin typeface="+mn-lt"/>
          <a:ea typeface="+mn-ea"/>
          <a:cs typeface="+mn-cs"/>
          <a:sym typeface="Helvetica"/>
        </a:defRPr>
      </a:lvl9pPr>
    </p:bodyStyle>
    <p:otherStyle>
      <a:lvl1pPr marL="0" marR="0" indent="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143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2286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3429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4572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5715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6858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8001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914400" algn="ctr" defTabSz="41275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4/24/2024</a:t>
            </a:fld>
            <a:endParaRPr lang="en-US"/>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a:p>
        </p:txBody>
      </p:sp>
    </p:spTree>
    <p:extLst>
      <p:ext uri="{BB962C8B-B14F-4D97-AF65-F5344CB8AC3E}">
        <p14:creationId xmlns:p14="http://schemas.microsoft.com/office/powerpoint/2010/main" val="145929766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76.xml"/><Relationship Id="rId4" Type="http://schemas.openxmlformats.org/officeDocument/2006/relationships/image" Target="../media/image65.svg"/></Relationships>
</file>

<file path=ppt/slides/_rels/slide57.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64.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www.cffutures.org/membership-join/newsletter/" TargetMode="External"/><Relationship Id="rId7"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hyperlink" Target="http://www.cffutures.org/" TargetMode="External"/><Relationship Id="rId5" Type="http://schemas.openxmlformats.org/officeDocument/2006/relationships/hyperlink" Target="mailto:FTC@cffutures.org" TargetMode="External"/><Relationship Id="rId4" Type="http://schemas.openxmlformats.org/officeDocument/2006/relationships/image" Target="../media/image73.png"/><Relationship Id="rId9"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87.xml"/><Relationship Id="rId6" Type="http://schemas.openxmlformats.org/officeDocument/2006/relationships/image" Target="../media/image77.jpeg"/><Relationship Id="rId5" Type="http://schemas.openxmlformats.org/officeDocument/2006/relationships/hyperlink" Target="mailto:FTC@cffutures.org" TargetMode="External"/><Relationship Id="rId4" Type="http://schemas.openxmlformats.org/officeDocument/2006/relationships/hyperlink" Target="http://www.cffutures.org/ftc-practice-academy/"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cffutures.org/fdc-tta/planning-guide-2018/" TargetMode="External"/><Relationship Id="rId1" Type="http://schemas.openxmlformats.org/officeDocument/2006/relationships/slideLayout" Target="../slideLayouts/slideLayout92.xm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7.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hyperlink" Target="https://www.cffutures.org/home-page/ftc-best-practice-standards-2019/"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7.xml"/><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17.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cffutures.org/publication/harnessing-the-power-of-ftcs/" TargetMode="Externa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cffutures.org/publication/harnessing-the-power-of-ftcs/"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cffutures.org/pfr/round-2-prevention-and-family-recovery-knowledge-application-series/"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microsoft.com/office/2007/relationships/hdphoto" Target="../media/hdphoto2.wdp"/><Relationship Id="rId2" Type="http://schemas.openxmlformats.org/officeDocument/2006/relationships/hyperlink" Target="https://www.cffutures.org/publication/ftc-strategy-brief-series-strong-families/" TargetMode="External"/><Relationship Id="rId1" Type="http://schemas.openxmlformats.org/officeDocument/2006/relationships/slideLayout" Target="../slideLayouts/slideLayout13.xml"/><Relationship Id="rId6" Type="http://schemas.openxmlformats.org/officeDocument/2006/relationships/image" Target="../media/image99.png"/><Relationship Id="rId5" Type="http://schemas.microsoft.com/office/2007/relationships/hdphoto" Target="../media/hdphoto1.wdp"/><Relationship Id="rId10" Type="http://schemas.openxmlformats.org/officeDocument/2006/relationships/image" Target="../media/image101.png"/><Relationship Id="rId4" Type="http://schemas.openxmlformats.org/officeDocument/2006/relationships/image" Target="../media/image98.png"/><Relationship Id="rId9" Type="http://schemas.microsoft.com/office/2007/relationships/hdphoto" Target="../media/hdphoto3.wdp"/></Relationships>
</file>

<file path=ppt/slides/_rels/slide79.xml.rels><?xml version="1.0" encoding="UTF-8" standalone="yes"?>
<Relationships xmlns="http://schemas.openxmlformats.org/package/2006/relationships"><Relationship Id="rId3" Type="http://schemas.openxmlformats.org/officeDocument/2006/relationships/hyperlink" Target="https://www.cffutures.org/qic-main-page/qic-conveying-your-message/" TargetMode="External"/><Relationship Id="rId2" Type="http://schemas.openxmlformats.org/officeDocument/2006/relationships/image" Target="../media/image102.png"/><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jpeg"/><Relationship Id="rId7" Type="http://schemas.openxmlformats.org/officeDocument/2006/relationships/hyperlink" Target="https://ncsacw.acf.hhs.gov/collaborative/budgeting-program-sustainability.aspx" TargetMode="External"/><Relationship Id="rId2" Type="http://schemas.openxmlformats.org/officeDocument/2006/relationships/image" Target="../media/image104.png"/><Relationship Id="rId1" Type="http://schemas.openxmlformats.org/officeDocument/2006/relationships/slideLayout" Target="../slideLayouts/slideLayout120.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1.xml.rels><?xml version="1.0" encoding="UTF-8" standalone="yes"?>
<Relationships xmlns="http://schemas.openxmlformats.org/package/2006/relationships"><Relationship Id="rId8" Type="http://schemas.openxmlformats.org/officeDocument/2006/relationships/image" Target="../media/image116.svg"/><Relationship Id="rId13" Type="http://schemas.openxmlformats.org/officeDocument/2006/relationships/image" Target="../media/image121.png"/><Relationship Id="rId3" Type="http://schemas.openxmlformats.org/officeDocument/2006/relationships/image" Target="../media/image111.jpeg"/><Relationship Id="rId7" Type="http://schemas.openxmlformats.org/officeDocument/2006/relationships/image" Target="../media/image115.png"/><Relationship Id="rId12" Type="http://schemas.openxmlformats.org/officeDocument/2006/relationships/image" Target="../media/image120.svg"/><Relationship Id="rId2" Type="http://schemas.openxmlformats.org/officeDocument/2006/relationships/image" Target="../media/image110.png"/><Relationship Id="rId16" Type="http://schemas.openxmlformats.org/officeDocument/2006/relationships/hyperlink" Target="http://www.cffutures.org/ftc-practice-academy" TargetMode="External"/><Relationship Id="rId1" Type="http://schemas.openxmlformats.org/officeDocument/2006/relationships/slideLayout" Target="../slideLayouts/slideLayout134.xml"/><Relationship Id="rId6" Type="http://schemas.openxmlformats.org/officeDocument/2006/relationships/image" Target="../media/image114.sv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svg"/><Relationship Id="rId10" Type="http://schemas.openxmlformats.org/officeDocument/2006/relationships/image" Target="../media/image118.sv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hyperlink" Target="https://aspe.hhs.gov/sites/default/files/documents/f34eb24c1aff645bed0a6e978c0b4d16/children-at-risk-of-sud.pdf" TargetMode="External"/><Relationship Id="rId4" Type="http://schemas.openxmlformats.org/officeDocument/2006/relationships/hyperlink" Target="https://www.cffutures.org/files/OJJDP/FDCTTA/FTC_Standards.pdf" TargetMode="External"/></Relationships>
</file>

<file path=ppt/slides/_rels/slide9.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95FC4E-2D2F-F869-DC83-2C93D024C6C7}"/>
              </a:ext>
            </a:extLst>
          </p:cNvPr>
          <p:cNvPicPr>
            <a:picLocks noChangeAspect="1"/>
          </p:cNvPicPr>
          <p:nvPr/>
        </p:nvPicPr>
        <p:blipFill>
          <a:blip r:embed="rId3" cstate="print">
            <a:alphaModFix amt="69000"/>
            <a:extLst>
              <a:ext uri="{28A0092B-C50C-407E-A947-70E740481C1C}">
                <a14:useLocalDpi xmlns:a14="http://schemas.microsoft.com/office/drawing/2010/main" val="0"/>
              </a:ext>
            </a:extLst>
          </a:blip>
          <a:srcRect t="5" b="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220BA5EC-2324-5FF4-F4A1-66380341540E}"/>
              </a:ext>
            </a:extLst>
          </p:cNvPr>
          <p:cNvSpPr txBox="1"/>
          <p:nvPr/>
        </p:nvSpPr>
        <p:spPr>
          <a:xfrm>
            <a:off x="-20" y="2349252"/>
            <a:ext cx="12192000" cy="38087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prstClr val="white"/>
                </a:solidFill>
                <a:effectLst/>
                <a:uLnTx/>
                <a:uFillTx/>
                <a:latin typeface="Calibri"/>
                <a:ea typeface="+mn-ea"/>
                <a:cs typeface="Calibri"/>
              </a:rPr>
              <a:t>So… You Want To Start a Family Treatment Court?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a:ln>
                <a:noFill/>
              </a:ln>
              <a:solidFill>
                <a:prstClr val="white"/>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Segoe UI"/>
                <a:ea typeface="+mn-ea"/>
                <a:cs typeface="Segoe UI"/>
              </a:rPr>
              <a:t>  </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000" b="1" i="0" u="none" strike="noStrike" kern="0" cap="none" spc="0" normalizeH="0" baseline="0" noProof="0">
                <a:ln>
                  <a:noFill/>
                </a:ln>
                <a:solidFill>
                  <a:prstClr val="white"/>
                </a:solidFill>
                <a:effectLst/>
                <a:uLnTx/>
                <a:uFillTx/>
                <a:latin typeface="Segoe UI"/>
                <a:ea typeface="+mn-ea"/>
                <a:cs typeface="Segoe UI"/>
              </a:rPr>
              <a:t>Arielle Andrews | Program Associate</a:t>
            </a: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000" b="1" i="0" u="none" strike="noStrike" kern="0" cap="none" spc="0" normalizeH="0" baseline="0" noProof="0">
                <a:ln>
                  <a:noFill/>
                </a:ln>
                <a:solidFill>
                  <a:prstClr val="white"/>
                </a:solidFill>
                <a:effectLst/>
                <a:uLnTx/>
                <a:uFillTx/>
                <a:latin typeface="Segoe UI"/>
                <a:ea typeface="+mn-ea"/>
                <a:cs typeface="Segoe UI"/>
              </a:rPr>
              <a:t>Center for Children and Family Futures</a:t>
            </a:r>
          </a:p>
          <a:p>
            <a:pPr marL="0" marR="0" lvl="0" indent="0" algn="ctr" defTabSz="914400" rtl="0" eaLnBrk="1" fontAlgn="auto" latinLnBrk="0" hangingPunct="1">
              <a:lnSpc>
                <a:spcPct val="100000"/>
              </a:lnSpc>
              <a:spcBef>
                <a:spcPts val="300"/>
              </a:spcBef>
              <a:spcAft>
                <a:spcPts val="300"/>
              </a:spcAft>
              <a:buClrTx/>
              <a:buSzTx/>
              <a:buFontTx/>
              <a:buNone/>
              <a:tabLst/>
              <a:defRPr/>
            </a:pPr>
            <a:endParaRPr lang="en-US" sz="3000" b="1" kern="0">
              <a:solidFill>
                <a:prstClr val="white"/>
              </a:solidFill>
              <a:latin typeface="Segoe UI"/>
              <a:cs typeface="Segoe UI"/>
            </a:endParaRPr>
          </a:p>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000" b="1" i="0" u="none" strike="noStrike" kern="0" cap="none" spc="0" normalizeH="0" baseline="0" noProof="0">
                <a:ln>
                  <a:noFill/>
                </a:ln>
                <a:solidFill>
                  <a:prstClr val="white"/>
                </a:solidFill>
                <a:effectLst/>
                <a:uLnTx/>
                <a:uFillTx/>
                <a:latin typeface="Segoe UI"/>
                <a:ea typeface="+mn-ea"/>
                <a:cs typeface="Segoe UI"/>
              </a:rPr>
              <a:t>April 25, 2024 | </a:t>
            </a:r>
            <a:r>
              <a:rPr lang="en-US" sz="3000" b="1" kern="0">
                <a:solidFill>
                  <a:prstClr val="white"/>
                </a:solidFill>
                <a:latin typeface="Segoe UI"/>
                <a:cs typeface="Segoe UI"/>
              </a:rPr>
              <a:t>WATCP Conference</a:t>
            </a:r>
            <a:endParaRPr kumimoji="0" lang="en-US" sz="3000" b="1" i="0" u="none" strike="noStrike" kern="0" cap="none" spc="0" normalizeH="0" baseline="0" noProof="0">
              <a:ln>
                <a:noFill/>
              </a:ln>
              <a:solidFill>
                <a:prstClr val="white"/>
              </a:solidFill>
              <a:effectLst/>
              <a:uLnTx/>
              <a:uFillTx/>
              <a:latin typeface="Segoe UI"/>
              <a:ea typeface="+mn-ea"/>
              <a:cs typeface="Segoe UI"/>
            </a:endParaRPr>
          </a:p>
        </p:txBody>
      </p:sp>
    </p:spTree>
    <p:extLst>
      <p:ext uri="{BB962C8B-B14F-4D97-AF65-F5344CB8AC3E}">
        <p14:creationId xmlns:p14="http://schemas.microsoft.com/office/powerpoint/2010/main" val="571382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5" name="Picture 14" descr="Person holding Earth">
            <a:extLst>
              <a:ext uri="{FF2B5EF4-FFF2-40B4-BE49-F238E27FC236}">
                <a16:creationId xmlns:a16="http://schemas.microsoft.com/office/drawing/2014/main" id="{84F2DCE0-A41A-847E-0833-ED5419D3D5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5320142"/>
            <a:ext cx="12192000" cy="98811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a:extLst>
              <a:ext uri="{FF2B5EF4-FFF2-40B4-BE49-F238E27FC236}">
                <a16:creationId xmlns:a16="http://schemas.microsoft.com/office/drawing/2014/main" id="{C21CFB27-8334-87D8-976A-0B4591826E66}"/>
              </a:ext>
            </a:extLst>
          </p:cNvPr>
          <p:cNvSpPr>
            <a:spLocks noGrp="1"/>
          </p:cNvSpPr>
          <p:nvPr>
            <p:ph type="title"/>
          </p:nvPr>
        </p:nvSpPr>
        <p:spPr>
          <a:xfrm>
            <a:off x="490537" y="5486401"/>
            <a:ext cx="11210925" cy="821860"/>
          </a:xfrm>
        </p:spPr>
        <p:txBody>
          <a:bodyPr vert="horz" lIns="91440" tIns="45720" rIns="91440" bIns="45720" rtlCol="0">
            <a:normAutofit fontScale="90000"/>
          </a:bodyPr>
          <a:lstStyle/>
          <a:p>
            <a:pPr algn="ctr"/>
            <a:r>
              <a:rPr kumimoji="0" lang="en-US" sz="4000" i="0" u="none" strike="noStrike" cap="none" spc="0" normalizeH="0" baseline="0" noProof="0">
                <a:ln>
                  <a:noFill/>
                </a:ln>
                <a:solidFill>
                  <a:schemeClr val="tx1">
                    <a:lumMod val="85000"/>
                    <a:lumOff val="15000"/>
                  </a:schemeClr>
                </a:solidFill>
                <a:effectLst/>
                <a:uLnTx/>
                <a:uFillTx/>
                <a:latin typeface="+mn-lt"/>
              </a:rPr>
              <a:t>An estimated </a:t>
            </a:r>
            <a:r>
              <a:rPr kumimoji="0" lang="en-US" sz="4000" b="1" i="0" u="sng" strike="noStrike" cap="none" spc="0" normalizeH="0" baseline="0" noProof="0">
                <a:ln>
                  <a:noFill/>
                </a:ln>
                <a:solidFill>
                  <a:schemeClr val="tx1">
                    <a:lumMod val="85000"/>
                    <a:lumOff val="15000"/>
                  </a:schemeClr>
                </a:solidFill>
                <a:effectLst/>
                <a:uLnTx/>
                <a:uFillTx/>
                <a:latin typeface="+mn-lt"/>
              </a:rPr>
              <a:t>21.6 million children</a:t>
            </a:r>
            <a:r>
              <a:rPr kumimoji="0" lang="en-US" sz="4000" b="1" i="0" strike="noStrike" cap="none" spc="0" normalizeH="0" baseline="0" noProof="0">
                <a:ln>
                  <a:noFill/>
                </a:ln>
                <a:solidFill>
                  <a:schemeClr val="tx1">
                    <a:lumMod val="85000"/>
                    <a:lumOff val="15000"/>
                  </a:schemeClr>
                </a:solidFill>
                <a:effectLst/>
                <a:uLnTx/>
                <a:uFillTx/>
                <a:latin typeface="+mn-lt"/>
              </a:rPr>
              <a:t> </a:t>
            </a:r>
            <a:r>
              <a:rPr kumimoji="0" lang="en-US" sz="4000" i="0" u="none" strike="noStrike" cap="none" spc="0" normalizeH="0" baseline="0" noProof="0">
                <a:ln>
                  <a:noFill/>
                </a:ln>
                <a:solidFill>
                  <a:schemeClr val="tx1">
                    <a:lumMod val="85000"/>
                    <a:lumOff val="15000"/>
                  </a:schemeClr>
                </a:solidFill>
                <a:effectLst/>
                <a:uLnTx/>
                <a:uFillTx/>
                <a:latin typeface="+mn-lt"/>
              </a:rPr>
              <a:t>(16.2%)</a:t>
            </a:r>
            <a:r>
              <a:rPr kumimoji="0" lang="en-US" sz="4000" i="0" u="none" strike="noStrike" cap="none" spc="0" normalizeH="0" noProof="0">
                <a:ln>
                  <a:noFill/>
                </a:ln>
                <a:solidFill>
                  <a:schemeClr val="tx1">
                    <a:lumMod val="85000"/>
                    <a:lumOff val="15000"/>
                  </a:schemeClr>
                </a:solidFill>
                <a:effectLst/>
                <a:uLnTx/>
                <a:uFillTx/>
                <a:latin typeface="+mn-lt"/>
              </a:rPr>
              <a:t> </a:t>
            </a:r>
            <a:r>
              <a:rPr lang="en-US" sz="4000">
                <a:solidFill>
                  <a:schemeClr val="tx1">
                    <a:lumMod val="85000"/>
                    <a:lumOff val="15000"/>
                  </a:schemeClr>
                </a:solidFill>
                <a:latin typeface="+mn-lt"/>
              </a:rPr>
              <a:t>&lt; </a:t>
            </a:r>
            <a:r>
              <a:rPr kumimoji="0" lang="en-US" sz="4000" i="0" u="none" strike="noStrike" cap="none" spc="0" normalizeH="0" baseline="0" noProof="0">
                <a:ln>
                  <a:noFill/>
                </a:ln>
                <a:solidFill>
                  <a:schemeClr val="tx1">
                    <a:lumMod val="85000"/>
                    <a:lumOff val="15000"/>
                  </a:schemeClr>
                </a:solidFill>
                <a:effectLst/>
                <a:uLnTx/>
                <a:uFillTx/>
                <a:latin typeface="+mn-lt"/>
              </a:rPr>
              <a:t>18 live with a parent who misuses substances</a:t>
            </a:r>
            <a:br>
              <a:rPr kumimoji="0" lang="en-US" sz="1400" b="1" i="0" u="none" strike="noStrike" cap="none" spc="0" normalizeH="0" baseline="0" noProof="0">
                <a:ln>
                  <a:noFill/>
                </a:ln>
                <a:solidFill>
                  <a:schemeClr val="tx1">
                    <a:lumMod val="85000"/>
                    <a:lumOff val="15000"/>
                  </a:schemeClr>
                </a:solidFill>
                <a:effectLst/>
                <a:uLnTx/>
                <a:uFillTx/>
              </a:rPr>
            </a:br>
            <a:endParaRPr lang="en-US" sz="1400">
              <a:solidFill>
                <a:schemeClr val="tx1">
                  <a:lumMod val="85000"/>
                  <a:lumOff val="15000"/>
                </a:schemeClr>
              </a:solidFill>
            </a:endParaRPr>
          </a:p>
        </p:txBody>
      </p:sp>
      <p:cxnSp>
        <p:nvCxnSpPr>
          <p:cNvPr id="29" name="Straight Connector 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0" y="640448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D454241-AABA-9F0E-DFA9-C9C35FB07476}"/>
              </a:ext>
            </a:extLst>
          </p:cNvPr>
          <p:cNvSpPr>
            <a:spLocks noGrp="1"/>
          </p:cNvSpPr>
          <p:nvPr>
            <p:ph type="ftr" sz="quarter" idx="11"/>
          </p:nvPr>
        </p:nvSpPr>
        <p:spPr/>
        <p:txBody>
          <a:bodyPr/>
          <a:lstStyle/>
          <a:p>
            <a:r>
              <a:rPr lang="en-GB"/>
              <a:t>Source: Ghertner, 2022</a:t>
            </a:r>
          </a:p>
        </p:txBody>
      </p:sp>
    </p:spTree>
    <p:extLst>
      <p:ext uri="{BB962C8B-B14F-4D97-AF65-F5344CB8AC3E}">
        <p14:creationId xmlns:p14="http://schemas.microsoft.com/office/powerpoint/2010/main" val="860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3724227962"/>
              </p:ext>
            </p:extLst>
          </p:nvPr>
        </p:nvGraphicFramePr>
        <p:xfrm>
          <a:off x="352425" y="1124464"/>
          <a:ext cx="11468100" cy="5242779"/>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702727F2-9680-F7DD-4194-422DD2C7F54B}"/>
              </a:ext>
            </a:extLst>
          </p:cNvPr>
          <p:cNvSpPr/>
          <p:nvPr/>
        </p:nvSpPr>
        <p:spPr>
          <a:xfrm>
            <a:off x="10987088" y="2322488"/>
            <a:ext cx="76200" cy="3695700"/>
          </a:xfrm>
          <a:prstGeom prst="rect">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TextBox 7"/>
          <p:cNvSpPr txBox="1"/>
          <p:nvPr/>
        </p:nvSpPr>
        <p:spPr>
          <a:xfrm>
            <a:off x="4601701" y="1329532"/>
            <a:ext cx="3208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Light" panose="020F0302020204030204" pitchFamily="34" charset="0"/>
                <a:ea typeface="+mn-ea"/>
                <a:cs typeface="+mn-cs"/>
              </a:rPr>
              <a:t>National Average: 39.1%</a:t>
            </a:r>
          </a:p>
        </p:txBody>
      </p:sp>
      <p:sp>
        <p:nvSpPr>
          <p:cNvPr id="2" name="Title 1"/>
          <p:cNvSpPr>
            <a:spLocks noGrp="1"/>
          </p:cNvSpPr>
          <p:nvPr>
            <p:ph type="title"/>
          </p:nvPr>
        </p:nvSpPr>
        <p:spPr>
          <a:xfrm>
            <a:off x="836726" y="3969"/>
            <a:ext cx="10738607" cy="1325563"/>
          </a:xfrm>
        </p:spPr>
        <p:txBody>
          <a:bodyPr>
            <a:normAutofit/>
          </a:bodyPr>
          <a:lstStyle/>
          <a:p>
            <a:pPr algn="ctr">
              <a:defRPr sz="1862" b="0" i="0" u="none" strike="noStrike" kern="1200" spc="0" baseline="0">
                <a:solidFill>
                  <a:prstClr val="black">
                    <a:lumMod val="65000"/>
                    <a:lumOff val="35000"/>
                  </a:prstClr>
                </a:solidFill>
                <a:latin typeface="+mn-lt"/>
                <a:ea typeface="+mn-ea"/>
                <a:cs typeface="+mn-cs"/>
              </a:defRPr>
            </a:pPr>
            <a:r>
              <a:rPr lang="en-US" sz="3200" dirty="0">
                <a:solidFill>
                  <a:schemeClr val="bg1"/>
                </a:solidFill>
              </a:rPr>
              <a:t>Parental Alcohol or Drug Abuse as a Condition Associated with Removal </a:t>
            </a:r>
            <a:r>
              <a:rPr lang="en-US" sz="3200" dirty="0">
                <a:solidFill>
                  <a:schemeClr val="bg1"/>
                </a:solidFill>
                <a:latin typeface="+mn-lt"/>
                <a:ea typeface="+mn-ea"/>
                <a:cs typeface="+mn-cs"/>
              </a:rPr>
              <a:t>by State, 2021</a:t>
            </a:r>
          </a:p>
        </p:txBody>
      </p:sp>
      <p:sp>
        <p:nvSpPr>
          <p:cNvPr id="9" name="TextBox 8"/>
          <p:cNvSpPr txBox="1"/>
          <p:nvPr/>
        </p:nvSpPr>
        <p:spPr>
          <a:xfrm>
            <a:off x="243923" y="6423694"/>
            <a:ext cx="94712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Note: Estimates based on </a:t>
            </a:r>
            <a:r>
              <a:rPr kumimoji="0" lang="en-US" sz="1800" b="1" i="1" u="sng" strike="noStrike" kern="1200" cap="none" spc="0" normalizeH="0" baseline="0" noProof="0" dirty="0">
                <a:ln>
                  <a:noFill/>
                </a:ln>
                <a:solidFill>
                  <a:schemeClr val="bg1"/>
                </a:solidFill>
                <a:effectLst/>
                <a:uLnTx/>
                <a:uFillTx/>
                <a:latin typeface="Calibri" panose="020F0502020204030204"/>
                <a:ea typeface="+mn-ea"/>
                <a:cs typeface="+mn-cs"/>
              </a:rPr>
              <a:t>all children in out of home care at some point</a:t>
            </a:r>
            <a:r>
              <a:rPr kumimoji="0" lang="en-US" sz="1800" b="1" i="1"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1800" b="0" i="1" u="none" strike="noStrike" kern="1200" cap="none" spc="0" normalizeH="0" baseline="0" noProof="0" dirty="0">
                <a:ln>
                  <a:noFill/>
                </a:ln>
                <a:solidFill>
                  <a:schemeClr val="bg1"/>
                </a:solidFill>
                <a:effectLst/>
                <a:uLnTx/>
                <a:uFillTx/>
                <a:latin typeface="Calibri" panose="020F0502020204030204"/>
                <a:ea typeface="+mn-ea"/>
                <a:cs typeface="+mn-cs"/>
              </a:rPr>
              <a:t>during Fiscal Year</a:t>
            </a:r>
          </a:p>
        </p:txBody>
      </p:sp>
      <p:sp>
        <p:nvSpPr>
          <p:cNvPr id="7" name="TextBox 8">
            <a:extLst>
              <a:ext uri="{FF2B5EF4-FFF2-40B4-BE49-F238E27FC236}">
                <a16:creationId xmlns:a16="http://schemas.microsoft.com/office/drawing/2014/main" id="{43DE5554-DEA9-4CA3-A961-35D52C152F14}"/>
              </a:ext>
            </a:extLst>
          </p:cNvPr>
          <p:cNvSpPr txBox="1"/>
          <p:nvPr/>
        </p:nvSpPr>
        <p:spPr>
          <a:xfrm>
            <a:off x="4288232" y="1826985"/>
            <a:ext cx="3596486"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Light" panose="020F0302020204030204" pitchFamily="34" charset="0"/>
                <a:ea typeface="+mn-ea"/>
                <a:cs typeface="+mn-cs"/>
              </a:rPr>
              <a:t>N = 603,823</a:t>
            </a:r>
          </a:p>
        </p:txBody>
      </p:sp>
      <p:sp>
        <p:nvSpPr>
          <p:cNvPr id="3" name="TextBox 2">
            <a:extLst>
              <a:ext uri="{FF2B5EF4-FFF2-40B4-BE49-F238E27FC236}">
                <a16:creationId xmlns:a16="http://schemas.microsoft.com/office/drawing/2014/main" id="{E7043509-EB4D-AD3B-0982-E2C8C9FADADB}"/>
              </a:ext>
            </a:extLst>
          </p:cNvPr>
          <p:cNvSpPr txBox="1"/>
          <p:nvPr/>
        </p:nvSpPr>
        <p:spPr>
          <a:xfrm>
            <a:off x="9336041" y="6516027"/>
            <a:ext cx="283869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panose="020F0502020204030204"/>
                <a:ea typeface="+mn-ea"/>
                <a:cs typeface="+mn-cs"/>
              </a:rPr>
              <a:t>Source: AFCARS Data 2021, as of 03/21/23</a:t>
            </a:r>
          </a:p>
        </p:txBody>
      </p:sp>
      <p:cxnSp>
        <p:nvCxnSpPr>
          <p:cNvPr id="20" name="Straight Connector 19">
            <a:extLst>
              <a:ext uri="{FF2B5EF4-FFF2-40B4-BE49-F238E27FC236}">
                <a16:creationId xmlns:a16="http://schemas.microsoft.com/office/drawing/2014/main" id="{3442115C-2E97-D5F3-3645-EE006E4326BE}"/>
              </a:ext>
            </a:extLst>
          </p:cNvPr>
          <p:cNvCxnSpPr>
            <a:cxnSpLocks/>
          </p:cNvCxnSpPr>
          <p:nvPr/>
        </p:nvCxnSpPr>
        <p:spPr>
          <a:xfrm flipH="1">
            <a:off x="10895215" y="3635388"/>
            <a:ext cx="293716" cy="0"/>
          </a:xfrm>
          <a:prstGeom prst="line">
            <a:avLst/>
          </a:prstGeom>
          <a:ln w="952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hidden="1">
            <a:extLst>
              <a:ext uri="{FF2B5EF4-FFF2-40B4-BE49-F238E27FC236}">
                <a16:creationId xmlns:a16="http://schemas.microsoft.com/office/drawing/2014/main" id="{1B06DEA8-70CA-2066-3416-7C1D945FAF95}"/>
              </a:ext>
            </a:extLst>
          </p:cNvPr>
          <p:cNvCxnSpPr>
            <a:cxnSpLocks/>
          </p:cNvCxnSpPr>
          <p:nvPr/>
        </p:nvCxnSpPr>
        <p:spPr>
          <a:xfrm flipH="1">
            <a:off x="10498932" y="3634354"/>
            <a:ext cx="881062" cy="0"/>
          </a:xfrm>
          <a:prstGeom prst="line">
            <a:avLst/>
          </a:prstGeom>
          <a:ln>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hidden="1">
            <a:extLst>
              <a:ext uri="{FF2B5EF4-FFF2-40B4-BE49-F238E27FC236}">
                <a16:creationId xmlns:a16="http://schemas.microsoft.com/office/drawing/2014/main" id="{48A25162-9BFA-EFA6-FCF7-C224052E6C68}"/>
              </a:ext>
            </a:extLst>
          </p:cNvPr>
          <p:cNvCxnSpPr>
            <a:cxnSpLocks/>
          </p:cNvCxnSpPr>
          <p:nvPr/>
        </p:nvCxnSpPr>
        <p:spPr>
          <a:xfrm flipH="1">
            <a:off x="10694271" y="4824979"/>
            <a:ext cx="881062" cy="0"/>
          </a:xfrm>
          <a:prstGeom prst="line">
            <a:avLst/>
          </a:prstGeom>
          <a:ln>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26A6727-D35C-3A76-CD6B-860CC8B80A37}"/>
              </a:ext>
            </a:extLst>
          </p:cNvPr>
          <p:cNvCxnSpPr>
            <a:cxnSpLocks/>
          </p:cNvCxnSpPr>
          <p:nvPr/>
        </p:nvCxnSpPr>
        <p:spPr>
          <a:xfrm flipH="1">
            <a:off x="10920153" y="5424512"/>
            <a:ext cx="238298" cy="0"/>
          </a:xfrm>
          <a:prstGeom prst="line">
            <a:avLst/>
          </a:prstGeom>
          <a:ln w="952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C74201-395D-ADF0-26C3-ED706E9A636D}"/>
              </a:ext>
            </a:extLst>
          </p:cNvPr>
          <p:cNvCxnSpPr>
            <a:cxnSpLocks/>
          </p:cNvCxnSpPr>
          <p:nvPr/>
        </p:nvCxnSpPr>
        <p:spPr>
          <a:xfrm flipH="1">
            <a:off x="10895215" y="4826756"/>
            <a:ext cx="243840" cy="0"/>
          </a:xfrm>
          <a:prstGeom prst="line">
            <a:avLst/>
          </a:prstGeom>
          <a:ln w="952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E2FE959-652A-2B2F-DC70-27A19BA7E828}"/>
              </a:ext>
            </a:extLst>
          </p:cNvPr>
          <p:cNvCxnSpPr>
            <a:cxnSpLocks/>
          </p:cNvCxnSpPr>
          <p:nvPr/>
        </p:nvCxnSpPr>
        <p:spPr>
          <a:xfrm flipH="1">
            <a:off x="10895215" y="4230353"/>
            <a:ext cx="263236" cy="0"/>
          </a:xfrm>
          <a:prstGeom prst="line">
            <a:avLst/>
          </a:prstGeom>
          <a:ln w="952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9447448-443F-5F39-3F72-57AA18034B22}"/>
              </a:ext>
            </a:extLst>
          </p:cNvPr>
          <p:cNvCxnSpPr>
            <a:cxnSpLocks/>
          </p:cNvCxnSpPr>
          <p:nvPr/>
        </p:nvCxnSpPr>
        <p:spPr>
          <a:xfrm flipH="1">
            <a:off x="10565690" y="3036130"/>
            <a:ext cx="592761" cy="0"/>
          </a:xfrm>
          <a:prstGeom prst="line">
            <a:avLst/>
          </a:prstGeom>
          <a:ln w="9525">
            <a:solidFill>
              <a:srgbClr val="76717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93E67A-DEEC-4716-43BF-E768C7ECC3AE}"/>
              </a:ext>
            </a:extLst>
          </p:cNvPr>
          <p:cNvCxnSpPr>
            <a:cxnSpLocks/>
          </p:cNvCxnSpPr>
          <p:nvPr/>
        </p:nvCxnSpPr>
        <p:spPr>
          <a:xfrm flipH="1">
            <a:off x="10718090" y="2441079"/>
            <a:ext cx="881062" cy="0"/>
          </a:xfrm>
          <a:prstGeom prst="line">
            <a:avLst/>
          </a:prstGeom>
          <a:ln w="9525">
            <a:solidFill>
              <a:srgbClr val="76717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0EF34AC-4B66-AA72-B0BA-73F48F9B8E37}"/>
              </a:ext>
            </a:extLst>
          </p:cNvPr>
          <p:cNvSpPr txBox="1"/>
          <p:nvPr/>
        </p:nvSpPr>
        <p:spPr>
          <a:xfrm>
            <a:off x="10603473" y="2766329"/>
            <a:ext cx="671979" cy="307777"/>
          </a:xfrm>
          <a:prstGeom prst="rect">
            <a:avLst/>
          </a:prstGeom>
          <a:noFill/>
        </p:spPr>
        <p:txBody>
          <a:bodyPr wrap="none" rtlCol="0">
            <a:spAutoFit/>
          </a:bodyPr>
          <a:lstStyle/>
          <a:p>
            <a:r>
              <a:rPr lang="en-US" sz="1400" dirty="0">
                <a:solidFill>
                  <a:schemeClr val="bg1"/>
                </a:solidFill>
              </a:rPr>
              <a:t>38.2 %</a:t>
            </a:r>
          </a:p>
        </p:txBody>
      </p:sp>
    </p:spTree>
    <p:extLst>
      <p:ext uri="{BB962C8B-B14F-4D97-AF65-F5344CB8AC3E}">
        <p14:creationId xmlns:p14="http://schemas.microsoft.com/office/powerpoint/2010/main" val="5819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grpId="0" nodeType="clickEffect">
                                  <p:stCondLst>
                                    <p:cond delay="0"/>
                                  </p:stCondLst>
                                  <p:childTnLst>
                                    <p:animEffect transition="out" filter="wipe(down)">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p:cTn id="60" dur="500" fill="hold"/>
                                        <p:tgtEl>
                                          <p:spTgt spid="26"/>
                                        </p:tgtEl>
                                        <p:attrNameLst>
                                          <p:attrName>ppt_w</p:attrName>
                                        </p:attrNameLst>
                                      </p:cBhvr>
                                      <p:tavLst>
                                        <p:tav tm="0">
                                          <p:val>
                                            <p:fltVal val="0"/>
                                          </p:val>
                                        </p:tav>
                                        <p:tav tm="100000">
                                          <p:val>
                                            <p:strVal val="#ppt_w"/>
                                          </p:val>
                                        </p:tav>
                                      </p:tavLst>
                                    </p:anim>
                                    <p:anim calcmode="lin" valueType="num">
                                      <p:cBhvr>
                                        <p:cTn id="61" dur="500" fill="hold"/>
                                        <p:tgtEl>
                                          <p:spTgt spid="26"/>
                                        </p:tgtEl>
                                        <p:attrNameLst>
                                          <p:attrName>ppt_h</p:attrName>
                                        </p:attrNameLst>
                                      </p:cBhvr>
                                      <p:tavLst>
                                        <p:tav tm="0">
                                          <p:val>
                                            <p:fltVal val="0"/>
                                          </p:val>
                                        </p:tav>
                                        <p:tav tm="100000">
                                          <p:val>
                                            <p:strVal val="#ppt_h"/>
                                          </p:val>
                                        </p:tav>
                                      </p:tavLst>
                                    </p:anim>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6" grpId="0" animBg="1"/>
      <p:bldP spid="8" grpId="0"/>
      <p:bldP spid="9" grpId="0"/>
      <p:bldP spid="7" grpId="0"/>
      <p:bldP spid="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EAD7DD9-2A8C-0F7B-7967-209B07EC843B}"/>
              </a:ext>
            </a:extLst>
          </p:cNvPr>
          <p:cNvSpPr>
            <a:spLocks noGrp="1"/>
          </p:cNvSpPr>
          <p:nvPr>
            <p:ph type="title"/>
          </p:nvPr>
        </p:nvSpPr>
        <p:spPr>
          <a:xfrm>
            <a:off x="1524000" y="2340595"/>
            <a:ext cx="9144000" cy="1381188"/>
          </a:xfrm>
        </p:spPr>
        <p:txBody>
          <a:bodyPr vert="horz" lIns="91440" tIns="45720" rIns="91440" bIns="45720" rtlCol="0" anchor="ctr">
            <a:normAutofit/>
          </a:bodyPr>
          <a:lstStyle/>
          <a:p>
            <a:pPr algn="ctr"/>
            <a:r>
              <a:rPr lang="en-US" sz="4800" b="1" u="sng" kern="1200">
                <a:solidFill>
                  <a:schemeClr val="bg2"/>
                </a:solidFill>
                <a:latin typeface="+mn-lt"/>
                <a:ea typeface="+mj-ea"/>
                <a:cs typeface="+mj-cs"/>
              </a:rPr>
              <a:t>Key Planning Decision:</a:t>
            </a:r>
          </a:p>
        </p:txBody>
      </p:sp>
      <p:sp>
        <p:nvSpPr>
          <p:cNvPr id="3" name="Content Placeholder 2">
            <a:extLst>
              <a:ext uri="{FF2B5EF4-FFF2-40B4-BE49-F238E27FC236}">
                <a16:creationId xmlns:a16="http://schemas.microsoft.com/office/drawing/2014/main" id="{B883411B-B1CE-5D16-D078-A10D4229DFD9}"/>
              </a:ext>
            </a:extLst>
          </p:cNvPr>
          <p:cNvSpPr>
            <a:spLocks noGrp="1"/>
          </p:cNvSpPr>
          <p:nvPr>
            <p:ph idx="1"/>
          </p:nvPr>
        </p:nvSpPr>
        <p:spPr>
          <a:xfrm>
            <a:off x="475130" y="3429000"/>
            <a:ext cx="11241741" cy="914400"/>
          </a:xfrm>
        </p:spPr>
        <p:txBody>
          <a:bodyPr vert="horz" lIns="91440" tIns="45720" rIns="91440" bIns="45720" rtlCol="0">
            <a:normAutofit/>
          </a:bodyPr>
          <a:lstStyle/>
          <a:p>
            <a:pPr marL="0" indent="0" algn="ctr">
              <a:buNone/>
            </a:pPr>
            <a:r>
              <a:rPr lang="en-US" sz="4800" b="1" kern="1200">
                <a:solidFill>
                  <a:schemeClr val="bg1"/>
                </a:solidFill>
                <a:latin typeface="+mn-lt"/>
                <a:ea typeface="+mn-ea"/>
                <a:cs typeface="+mn-cs"/>
              </a:rPr>
              <a:t>Do You Need a Family Treatment Court? </a:t>
            </a:r>
          </a:p>
        </p:txBody>
      </p:sp>
    </p:spTree>
    <p:extLst>
      <p:ext uri="{BB962C8B-B14F-4D97-AF65-F5344CB8AC3E}">
        <p14:creationId xmlns:p14="http://schemas.microsoft.com/office/powerpoint/2010/main" val="381610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D0F3744-CD9B-5232-C4A3-6D6A1F5A0389}"/>
              </a:ext>
            </a:extLst>
          </p:cNvPr>
          <p:cNvSpPr>
            <a:spLocks noGrp="1"/>
          </p:cNvSpPr>
          <p:nvPr>
            <p:ph type="title"/>
          </p:nvPr>
        </p:nvSpPr>
        <p:spPr>
          <a:xfrm>
            <a:off x="804672" y="457200"/>
            <a:ext cx="10579608" cy="1188720"/>
          </a:xfrm>
        </p:spPr>
        <p:txBody>
          <a:bodyPr>
            <a:normAutofit/>
          </a:bodyPr>
          <a:lstStyle/>
          <a:p>
            <a:pPr algn="ctr"/>
            <a:r>
              <a:rPr lang="en-US" b="1">
                <a:latin typeface="+mn-lt"/>
              </a:rPr>
              <a:t>Do you need an FTC? </a:t>
            </a:r>
          </a:p>
        </p:txBody>
      </p:sp>
      <p:grpSp>
        <p:nvGrpSpPr>
          <p:cNvPr id="15" name="Group 14">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6" name="Freeform: Shape 15">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2" name="Freeform: Shape 21">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8FF04138-425C-4085-8C45-A296E609F3DD}"/>
              </a:ext>
            </a:extLst>
          </p:cNvPr>
          <p:cNvGrpSpPr/>
          <p:nvPr/>
        </p:nvGrpSpPr>
        <p:grpSpPr>
          <a:xfrm>
            <a:off x="256395" y="1810094"/>
            <a:ext cx="11676160" cy="1335030"/>
            <a:chOff x="257920" y="2133792"/>
            <a:chExt cx="11676160" cy="1012116"/>
          </a:xfrm>
        </p:grpSpPr>
        <p:sp>
          <p:nvSpPr>
            <p:cNvPr id="3" name="Freeform: Shape 2">
              <a:extLst>
                <a:ext uri="{FF2B5EF4-FFF2-40B4-BE49-F238E27FC236}">
                  <a16:creationId xmlns:a16="http://schemas.microsoft.com/office/drawing/2014/main" id="{87DDF3EC-9889-F43F-0DEA-4783ED5B74A8}"/>
                </a:ext>
              </a:extLst>
            </p:cNvPr>
            <p:cNvSpPr/>
            <p:nvPr/>
          </p:nvSpPr>
          <p:spPr>
            <a:xfrm>
              <a:off x="2698703" y="2141199"/>
              <a:ext cx="9235377" cy="1004709"/>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strike="noStrike" kern="1200" cap="none" spc="0" normalizeH="0" baseline="0" noProof="0">
                  <a:ln>
                    <a:noFill/>
                  </a:ln>
                  <a:solidFill>
                    <a:prstClr val="white"/>
                  </a:solidFill>
                  <a:effectLst/>
                  <a:uLnTx/>
                  <a:uFillTx/>
                  <a:latin typeface="Calibri" panose="020F0502020204030204"/>
                  <a:ea typeface="+mn-ea"/>
                  <a:cs typeface="+mn-cs"/>
                </a:rPr>
                <a:t>Use data to establish the need for FTC</a:t>
              </a:r>
            </a:p>
          </p:txBody>
        </p:sp>
        <p:sp>
          <p:nvSpPr>
            <p:cNvPr id="6" name="Freeform: Shape 5">
              <a:extLst>
                <a:ext uri="{FF2B5EF4-FFF2-40B4-BE49-F238E27FC236}">
                  <a16:creationId xmlns:a16="http://schemas.microsoft.com/office/drawing/2014/main" id="{20DCD6AA-4734-9F4F-DB5D-8689A5F98DCE}"/>
                </a:ext>
              </a:extLst>
            </p:cNvPr>
            <p:cNvSpPr/>
            <p:nvPr/>
          </p:nvSpPr>
          <p:spPr>
            <a:xfrm>
              <a:off x="257920" y="2133792"/>
              <a:ext cx="2438339" cy="1004709"/>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Use</a:t>
              </a:r>
            </a:p>
          </p:txBody>
        </p:sp>
      </p:grpSp>
      <p:grpSp>
        <p:nvGrpSpPr>
          <p:cNvPr id="2" name="Group 1">
            <a:extLst>
              <a:ext uri="{FF2B5EF4-FFF2-40B4-BE49-F238E27FC236}">
                <a16:creationId xmlns:a16="http://schemas.microsoft.com/office/drawing/2014/main" id="{DB3EC87C-5218-E532-E284-C06491BDE03F}"/>
              </a:ext>
            </a:extLst>
          </p:cNvPr>
          <p:cNvGrpSpPr/>
          <p:nvPr/>
        </p:nvGrpSpPr>
        <p:grpSpPr>
          <a:xfrm>
            <a:off x="253950" y="3286065"/>
            <a:ext cx="11681051" cy="1325260"/>
            <a:chOff x="253950" y="3286065"/>
            <a:chExt cx="11681051" cy="1325260"/>
          </a:xfrm>
        </p:grpSpPr>
        <p:sp>
          <p:nvSpPr>
            <p:cNvPr id="8" name="Freeform: Shape 7">
              <a:extLst>
                <a:ext uri="{FF2B5EF4-FFF2-40B4-BE49-F238E27FC236}">
                  <a16:creationId xmlns:a16="http://schemas.microsoft.com/office/drawing/2014/main" id="{2778E4D9-AA86-6EDD-641A-83C63989204B}"/>
                </a:ext>
              </a:extLst>
            </p:cNvPr>
            <p:cNvSpPr/>
            <p:nvPr/>
          </p:nvSpPr>
          <p:spPr>
            <a:xfrm>
              <a:off x="2697178" y="3286065"/>
              <a:ext cx="9237823" cy="1325260"/>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86234"/>
                <a:satOff val="-8141"/>
                <a:lumOff val="13106"/>
                <a:alphaOff val="0"/>
              </a:schemeClr>
            </a:lnRef>
            <a:fillRef idx="1">
              <a:schemeClr val="accent6">
                <a:shade val="80000"/>
                <a:hueOff val="86234"/>
                <a:satOff val="-8141"/>
                <a:lumOff val="13106"/>
                <a:alphaOff val="0"/>
              </a:schemeClr>
            </a:fillRef>
            <a:effectRef idx="0">
              <a:schemeClr val="accent6">
                <a:shade val="80000"/>
                <a:hueOff val="86234"/>
                <a:satOff val="-8141"/>
                <a:lumOff val="13106"/>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Garner Support</a:t>
              </a:r>
            </a:p>
          </p:txBody>
        </p:sp>
        <p:sp>
          <p:nvSpPr>
            <p:cNvPr id="9" name="Freeform: Shape 8">
              <a:extLst>
                <a:ext uri="{FF2B5EF4-FFF2-40B4-BE49-F238E27FC236}">
                  <a16:creationId xmlns:a16="http://schemas.microsoft.com/office/drawing/2014/main" id="{A7A4EE94-58D0-050A-D887-90704D266FFC}"/>
                </a:ext>
              </a:extLst>
            </p:cNvPr>
            <p:cNvSpPr/>
            <p:nvPr/>
          </p:nvSpPr>
          <p:spPr>
            <a:xfrm>
              <a:off x="253950" y="3286065"/>
              <a:ext cx="2438339" cy="1325260"/>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86234"/>
                <a:satOff val="-8141"/>
                <a:lumOff val="131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Garner</a:t>
              </a:r>
            </a:p>
          </p:txBody>
        </p:sp>
      </p:grpSp>
      <p:grpSp>
        <p:nvGrpSpPr>
          <p:cNvPr id="5" name="Group 4">
            <a:extLst>
              <a:ext uri="{FF2B5EF4-FFF2-40B4-BE49-F238E27FC236}">
                <a16:creationId xmlns:a16="http://schemas.microsoft.com/office/drawing/2014/main" id="{746B153A-37B2-649B-607B-595D7F1CE38E}"/>
              </a:ext>
            </a:extLst>
          </p:cNvPr>
          <p:cNvGrpSpPr/>
          <p:nvPr/>
        </p:nvGrpSpPr>
        <p:grpSpPr>
          <a:xfrm>
            <a:off x="247668" y="4751841"/>
            <a:ext cx="11693615" cy="1325261"/>
            <a:chOff x="247668" y="4751841"/>
            <a:chExt cx="11693615" cy="1325261"/>
          </a:xfrm>
        </p:grpSpPr>
        <p:sp>
          <p:nvSpPr>
            <p:cNvPr id="10" name="Freeform: Shape 9">
              <a:extLst>
                <a:ext uri="{FF2B5EF4-FFF2-40B4-BE49-F238E27FC236}">
                  <a16:creationId xmlns:a16="http://schemas.microsoft.com/office/drawing/2014/main" id="{5135441B-EBB9-88AD-73E6-17495BDAF838}"/>
                </a:ext>
              </a:extLst>
            </p:cNvPr>
            <p:cNvSpPr/>
            <p:nvPr/>
          </p:nvSpPr>
          <p:spPr>
            <a:xfrm>
              <a:off x="2698570" y="4751842"/>
              <a:ext cx="9242713" cy="1325260"/>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172468"/>
                <a:satOff val="-16282"/>
                <a:lumOff val="26212"/>
                <a:alphaOff val="0"/>
              </a:schemeClr>
            </a:lnRef>
            <a:fillRef idx="1">
              <a:schemeClr val="accent6">
                <a:shade val="80000"/>
                <a:hueOff val="172468"/>
                <a:satOff val="-16282"/>
                <a:lumOff val="26212"/>
                <a:alphaOff val="0"/>
              </a:schemeClr>
            </a:fillRef>
            <a:effectRef idx="0">
              <a:schemeClr val="accent6">
                <a:shade val="80000"/>
                <a:hueOff val="172468"/>
                <a:satOff val="-16282"/>
                <a:lumOff val="26212"/>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Analyze Community Assets</a:t>
              </a:r>
            </a:p>
          </p:txBody>
        </p:sp>
        <p:sp>
          <p:nvSpPr>
            <p:cNvPr id="12" name="Freeform: Shape 11">
              <a:extLst>
                <a:ext uri="{FF2B5EF4-FFF2-40B4-BE49-F238E27FC236}">
                  <a16:creationId xmlns:a16="http://schemas.microsoft.com/office/drawing/2014/main" id="{DE09011C-AE40-8307-0ABF-E40961595A87}"/>
                </a:ext>
              </a:extLst>
            </p:cNvPr>
            <p:cNvSpPr/>
            <p:nvPr/>
          </p:nvSpPr>
          <p:spPr>
            <a:xfrm>
              <a:off x="247668" y="4751841"/>
              <a:ext cx="2438339" cy="1325260"/>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172468"/>
                <a:satOff val="-16282"/>
                <a:lumOff val="2621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Analyze</a:t>
              </a:r>
            </a:p>
          </p:txBody>
        </p:sp>
      </p:grpSp>
    </p:spTree>
    <p:extLst>
      <p:ext uri="{BB962C8B-B14F-4D97-AF65-F5344CB8AC3E}">
        <p14:creationId xmlns:p14="http://schemas.microsoft.com/office/powerpoint/2010/main" val="232597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CC6BB2-28F8-4405-829D-0562733BE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5C2E53F0-AD54-4A55-99A0-EC896CE3C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FEFEF"/>
            </a:solidFill>
          </a:ln>
          <a:effectLst>
            <a:outerShdw blurRad="889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D15F19F8-85EE-477A-ACBA-4B6D0697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189794-FF6D-296F-2D08-A7171929F408}"/>
              </a:ext>
            </a:extLst>
          </p:cNvPr>
          <p:cNvSpPr>
            <a:spLocks noGrp="1"/>
          </p:cNvSpPr>
          <p:nvPr>
            <p:ph type="title"/>
          </p:nvPr>
        </p:nvSpPr>
        <p:spPr>
          <a:xfrm>
            <a:off x="838200" y="253397"/>
            <a:ext cx="10515600" cy="1273233"/>
          </a:xfrm>
        </p:spPr>
        <p:txBody>
          <a:bodyPr>
            <a:normAutofit/>
          </a:bodyPr>
          <a:lstStyle/>
          <a:p>
            <a:pPr algn="ctr"/>
            <a:r>
              <a:rPr lang="en-US" b="1">
                <a:latin typeface="+mn-lt"/>
              </a:rPr>
              <a:t>Use Data to Establish the Need for FTC</a:t>
            </a:r>
          </a:p>
        </p:txBody>
      </p:sp>
      <p:sp>
        <p:nvSpPr>
          <p:cNvPr id="14" name="Rectangle 13">
            <a:extLst>
              <a:ext uri="{FF2B5EF4-FFF2-40B4-BE49-F238E27FC236}">
                <a16:creationId xmlns:a16="http://schemas.microsoft.com/office/drawing/2014/main" id="{92C3387C-D24F-4737-8A37-1DC5CFF09C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7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33E30B6C-103C-5A0B-88D6-BCF3EF182254}"/>
              </a:ext>
            </a:extLst>
          </p:cNvPr>
          <p:cNvSpPr/>
          <p:nvPr/>
        </p:nvSpPr>
        <p:spPr>
          <a:xfrm>
            <a:off x="549348" y="2094367"/>
            <a:ext cx="3521341" cy="2112804"/>
          </a:xfrm>
          <a:custGeom>
            <a:avLst/>
            <a:gdLst>
              <a:gd name="connsiteX0" fmla="*/ 0 w 3521341"/>
              <a:gd name="connsiteY0" fmla="*/ 0 h 2112804"/>
              <a:gd name="connsiteX1" fmla="*/ 3521341 w 3521341"/>
              <a:gd name="connsiteY1" fmla="*/ 0 h 2112804"/>
              <a:gd name="connsiteX2" fmla="*/ 3521341 w 3521341"/>
              <a:gd name="connsiteY2" fmla="*/ 2112804 h 2112804"/>
              <a:gd name="connsiteX3" fmla="*/ 0 w 3521341"/>
              <a:gd name="connsiteY3" fmla="*/ 2112804 h 2112804"/>
              <a:gd name="connsiteX4" fmla="*/ 0 w 3521341"/>
              <a:gd name="connsiteY4" fmla="*/ 0 h 211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341" h="2112804">
                <a:moveTo>
                  <a:pt x="0" y="0"/>
                </a:moveTo>
                <a:lnTo>
                  <a:pt x="3521341" y="0"/>
                </a:lnTo>
                <a:lnTo>
                  <a:pt x="3521341" y="2112804"/>
                </a:lnTo>
                <a:lnTo>
                  <a:pt x="0" y="2112804"/>
                </a:lnTo>
                <a:lnTo>
                  <a:pt x="0" y="0"/>
                </a:lnTo>
                <a:close/>
              </a:path>
            </a:pathLst>
          </a:custGeom>
          <a:solidFill>
            <a:srgbClr val="4A814E"/>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Scale</a:t>
            </a:r>
          </a:p>
        </p:txBody>
      </p:sp>
      <p:sp>
        <p:nvSpPr>
          <p:cNvPr id="18" name="Freeform: Shape 17">
            <a:extLst>
              <a:ext uri="{FF2B5EF4-FFF2-40B4-BE49-F238E27FC236}">
                <a16:creationId xmlns:a16="http://schemas.microsoft.com/office/drawing/2014/main" id="{76F06745-C8DC-7116-58FD-0C658E059521}"/>
              </a:ext>
            </a:extLst>
          </p:cNvPr>
          <p:cNvSpPr/>
          <p:nvPr/>
        </p:nvSpPr>
        <p:spPr>
          <a:xfrm>
            <a:off x="4333804" y="2094367"/>
            <a:ext cx="3521341" cy="2112804"/>
          </a:xfrm>
          <a:custGeom>
            <a:avLst/>
            <a:gdLst>
              <a:gd name="connsiteX0" fmla="*/ 0 w 3521341"/>
              <a:gd name="connsiteY0" fmla="*/ 0 h 2112804"/>
              <a:gd name="connsiteX1" fmla="*/ 3521341 w 3521341"/>
              <a:gd name="connsiteY1" fmla="*/ 0 h 2112804"/>
              <a:gd name="connsiteX2" fmla="*/ 3521341 w 3521341"/>
              <a:gd name="connsiteY2" fmla="*/ 2112804 h 2112804"/>
              <a:gd name="connsiteX3" fmla="*/ 0 w 3521341"/>
              <a:gd name="connsiteY3" fmla="*/ 2112804 h 2112804"/>
              <a:gd name="connsiteX4" fmla="*/ 0 w 3521341"/>
              <a:gd name="connsiteY4" fmla="*/ 0 h 211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341" h="2112804">
                <a:moveTo>
                  <a:pt x="0" y="0"/>
                </a:moveTo>
                <a:lnTo>
                  <a:pt x="3521341" y="0"/>
                </a:lnTo>
                <a:lnTo>
                  <a:pt x="3521341" y="2112804"/>
                </a:lnTo>
                <a:lnTo>
                  <a:pt x="0" y="2112804"/>
                </a:lnTo>
                <a:lnTo>
                  <a:pt x="0" y="0"/>
                </a:lnTo>
                <a:close/>
              </a:path>
            </a:pathLst>
          </a:custGeom>
          <a:solidFill>
            <a:srgbClr val="C72A92"/>
          </a:solidFill>
        </p:spPr>
        <p:style>
          <a:lnRef idx="2">
            <a:schemeClr val="lt1">
              <a:hueOff val="0"/>
              <a:satOff val="0"/>
              <a:lumOff val="0"/>
              <a:alphaOff val="0"/>
            </a:schemeClr>
          </a:lnRef>
          <a:fillRef idx="1">
            <a:schemeClr val="accent5">
              <a:hueOff val="-2204743"/>
              <a:satOff val="-12341"/>
              <a:lumOff val="-7402"/>
              <a:alphaOff val="0"/>
            </a:schemeClr>
          </a:fillRef>
          <a:effectRef idx="0">
            <a:schemeClr val="accent5">
              <a:hueOff val="-2204743"/>
              <a:satOff val="-12341"/>
              <a:lumOff val="-7402"/>
              <a:alphaOff val="0"/>
            </a:schemeClr>
          </a:effectRef>
          <a:fontRef idx="minor">
            <a:schemeClr val="lt1"/>
          </a:fontRef>
        </p:style>
        <p:txBody>
          <a:bodyPr spcFirstLastPara="0" vert="horz" wrap="square" lIns="160020" tIns="160020" rIns="160020" bIns="160020" numCol="1" spcCol="1270" anchor="ctr" anchorCtr="0">
            <a:noAutofit/>
          </a:bodyPr>
          <a:lstStyle/>
          <a:p>
            <a:pPr marL="0" lvl="0" indent="0" algn="ctr" defTabSz="1866900">
              <a:spcBef>
                <a:spcPct val="0"/>
              </a:spcBef>
              <a:spcAft>
                <a:spcPct val="35000"/>
              </a:spcAft>
              <a:buNone/>
            </a:pPr>
            <a:r>
              <a:rPr lang="en-US" sz="4200" kern="1200"/>
              <a:t>Substance Use Screening Protocols</a:t>
            </a:r>
          </a:p>
        </p:txBody>
      </p:sp>
      <p:sp>
        <p:nvSpPr>
          <p:cNvPr id="20" name="Freeform: Shape 19">
            <a:extLst>
              <a:ext uri="{FF2B5EF4-FFF2-40B4-BE49-F238E27FC236}">
                <a16:creationId xmlns:a16="http://schemas.microsoft.com/office/drawing/2014/main" id="{182E8606-A659-3FF8-E300-1DD5F494CD0C}"/>
              </a:ext>
            </a:extLst>
          </p:cNvPr>
          <p:cNvSpPr/>
          <p:nvPr/>
        </p:nvSpPr>
        <p:spPr>
          <a:xfrm>
            <a:off x="8207280" y="2094367"/>
            <a:ext cx="3521341" cy="2112804"/>
          </a:xfrm>
          <a:custGeom>
            <a:avLst/>
            <a:gdLst>
              <a:gd name="connsiteX0" fmla="*/ 0 w 3521341"/>
              <a:gd name="connsiteY0" fmla="*/ 0 h 2112804"/>
              <a:gd name="connsiteX1" fmla="*/ 3521341 w 3521341"/>
              <a:gd name="connsiteY1" fmla="*/ 0 h 2112804"/>
              <a:gd name="connsiteX2" fmla="*/ 3521341 w 3521341"/>
              <a:gd name="connsiteY2" fmla="*/ 2112804 h 2112804"/>
              <a:gd name="connsiteX3" fmla="*/ 0 w 3521341"/>
              <a:gd name="connsiteY3" fmla="*/ 2112804 h 2112804"/>
              <a:gd name="connsiteX4" fmla="*/ 0 w 3521341"/>
              <a:gd name="connsiteY4" fmla="*/ 0 h 211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341" h="2112804">
                <a:moveTo>
                  <a:pt x="0" y="0"/>
                </a:moveTo>
                <a:lnTo>
                  <a:pt x="3521341" y="0"/>
                </a:lnTo>
                <a:lnTo>
                  <a:pt x="3521341" y="2112804"/>
                </a:lnTo>
                <a:lnTo>
                  <a:pt x="0" y="2112804"/>
                </a:lnTo>
                <a:lnTo>
                  <a:pt x="0" y="0"/>
                </a:lnTo>
                <a:close/>
              </a:path>
            </a:pathLst>
          </a:custGeom>
        </p:spPr>
        <p:style>
          <a:lnRef idx="2">
            <a:schemeClr val="lt1">
              <a:hueOff val="0"/>
              <a:satOff val="0"/>
              <a:lumOff val="0"/>
              <a:alphaOff val="0"/>
            </a:schemeClr>
          </a:lnRef>
          <a:fillRef idx="1">
            <a:schemeClr val="accent5">
              <a:hueOff val="-4409486"/>
              <a:satOff val="-24681"/>
              <a:lumOff val="-14805"/>
              <a:alphaOff val="0"/>
            </a:schemeClr>
          </a:fillRef>
          <a:effectRef idx="0">
            <a:schemeClr val="accent5">
              <a:hueOff val="-4409486"/>
              <a:satOff val="-24681"/>
              <a:lumOff val="-14805"/>
              <a:alphaOff val="0"/>
            </a:schemeClr>
          </a:effectRef>
          <a:fontRef idx="minor">
            <a:schemeClr val="lt1"/>
          </a:fontRef>
        </p:style>
        <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Caseloads</a:t>
            </a:r>
          </a:p>
        </p:txBody>
      </p:sp>
      <p:sp>
        <p:nvSpPr>
          <p:cNvPr id="21" name="Freeform: Shape 20">
            <a:extLst>
              <a:ext uri="{FF2B5EF4-FFF2-40B4-BE49-F238E27FC236}">
                <a16:creationId xmlns:a16="http://schemas.microsoft.com/office/drawing/2014/main" id="{7BB5ED23-98DC-5417-8038-09657E9D718F}"/>
              </a:ext>
            </a:extLst>
          </p:cNvPr>
          <p:cNvSpPr/>
          <p:nvPr/>
        </p:nvSpPr>
        <p:spPr>
          <a:xfrm>
            <a:off x="2397066" y="4559307"/>
            <a:ext cx="3521341" cy="2112804"/>
          </a:xfrm>
          <a:custGeom>
            <a:avLst/>
            <a:gdLst>
              <a:gd name="connsiteX0" fmla="*/ 0 w 3521341"/>
              <a:gd name="connsiteY0" fmla="*/ 0 h 2112804"/>
              <a:gd name="connsiteX1" fmla="*/ 3521341 w 3521341"/>
              <a:gd name="connsiteY1" fmla="*/ 0 h 2112804"/>
              <a:gd name="connsiteX2" fmla="*/ 3521341 w 3521341"/>
              <a:gd name="connsiteY2" fmla="*/ 2112804 h 2112804"/>
              <a:gd name="connsiteX3" fmla="*/ 0 w 3521341"/>
              <a:gd name="connsiteY3" fmla="*/ 2112804 h 2112804"/>
              <a:gd name="connsiteX4" fmla="*/ 0 w 3521341"/>
              <a:gd name="connsiteY4" fmla="*/ 0 h 211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341" h="2112804">
                <a:moveTo>
                  <a:pt x="0" y="0"/>
                </a:moveTo>
                <a:lnTo>
                  <a:pt x="3521341" y="0"/>
                </a:lnTo>
                <a:lnTo>
                  <a:pt x="3521341" y="2112804"/>
                </a:lnTo>
                <a:lnTo>
                  <a:pt x="0" y="2112804"/>
                </a:lnTo>
                <a:lnTo>
                  <a:pt x="0" y="0"/>
                </a:lnTo>
                <a:close/>
              </a:path>
            </a:pathLst>
          </a:custGeom>
          <a:solidFill>
            <a:srgbClr val="393174"/>
          </a:solidFill>
        </p:spPr>
        <p:style>
          <a:lnRef idx="2">
            <a:schemeClr val="lt1">
              <a:hueOff val="0"/>
              <a:satOff val="0"/>
              <a:lumOff val="0"/>
              <a:alphaOff val="0"/>
            </a:schemeClr>
          </a:lnRef>
          <a:fillRef idx="1">
            <a:schemeClr val="accent5">
              <a:hueOff val="-6614230"/>
              <a:satOff val="-37021"/>
              <a:lumOff val="-22207"/>
              <a:alphaOff val="0"/>
            </a:schemeClr>
          </a:fillRef>
          <a:effectRef idx="0">
            <a:schemeClr val="accent5">
              <a:hueOff val="-6614230"/>
              <a:satOff val="-37021"/>
              <a:lumOff val="-22207"/>
              <a:alphaOff val="0"/>
            </a:schemeClr>
          </a:effectRef>
          <a:fontRef idx="minor">
            <a:schemeClr val="lt1"/>
          </a:fontRef>
        </p:style>
        <p:txBody>
          <a:bodyPr spcFirstLastPara="0" vert="horz" wrap="square" lIns="160020" tIns="160020" rIns="160020" bIns="160020" numCol="1" spcCol="1270" anchor="ctr" anchorCtr="0">
            <a:noAutofit/>
          </a:bodyPr>
          <a:lstStyle/>
          <a:p>
            <a:pPr marL="0" lvl="0" indent="0" algn="ctr" defTabSz="1866900">
              <a:spcBef>
                <a:spcPct val="0"/>
              </a:spcBef>
              <a:spcAft>
                <a:spcPct val="35000"/>
              </a:spcAft>
              <a:buNone/>
            </a:pPr>
            <a:r>
              <a:rPr lang="en-US" sz="4200" kern="1200"/>
              <a:t>Children in out-of-home care</a:t>
            </a:r>
          </a:p>
        </p:txBody>
      </p:sp>
      <p:sp>
        <p:nvSpPr>
          <p:cNvPr id="22" name="Freeform: Shape 21">
            <a:extLst>
              <a:ext uri="{FF2B5EF4-FFF2-40B4-BE49-F238E27FC236}">
                <a16:creationId xmlns:a16="http://schemas.microsoft.com/office/drawing/2014/main" id="{EA30FA80-A2DB-A7A2-E073-B1017BAC314C}"/>
              </a:ext>
            </a:extLst>
          </p:cNvPr>
          <p:cNvSpPr/>
          <p:nvPr/>
        </p:nvSpPr>
        <p:spPr>
          <a:xfrm>
            <a:off x="6270542" y="4559307"/>
            <a:ext cx="3521341" cy="2112804"/>
          </a:xfrm>
          <a:custGeom>
            <a:avLst/>
            <a:gdLst>
              <a:gd name="connsiteX0" fmla="*/ 0 w 3521341"/>
              <a:gd name="connsiteY0" fmla="*/ 0 h 2112804"/>
              <a:gd name="connsiteX1" fmla="*/ 3521341 w 3521341"/>
              <a:gd name="connsiteY1" fmla="*/ 0 h 2112804"/>
              <a:gd name="connsiteX2" fmla="*/ 3521341 w 3521341"/>
              <a:gd name="connsiteY2" fmla="*/ 2112804 h 2112804"/>
              <a:gd name="connsiteX3" fmla="*/ 0 w 3521341"/>
              <a:gd name="connsiteY3" fmla="*/ 2112804 h 2112804"/>
              <a:gd name="connsiteX4" fmla="*/ 0 w 3521341"/>
              <a:gd name="connsiteY4" fmla="*/ 0 h 211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341" h="2112804">
                <a:moveTo>
                  <a:pt x="0" y="0"/>
                </a:moveTo>
                <a:lnTo>
                  <a:pt x="3521341" y="0"/>
                </a:lnTo>
                <a:lnTo>
                  <a:pt x="3521341" y="2112804"/>
                </a:lnTo>
                <a:lnTo>
                  <a:pt x="0" y="2112804"/>
                </a:lnTo>
                <a:lnTo>
                  <a:pt x="0" y="0"/>
                </a:lnTo>
                <a:close/>
              </a:path>
            </a:pathLst>
          </a:custGeom>
        </p:spPr>
        <p:style>
          <a:lnRef idx="2">
            <a:schemeClr val="lt1">
              <a:hueOff val="0"/>
              <a:satOff val="0"/>
              <a:lumOff val="0"/>
              <a:alphaOff val="0"/>
            </a:schemeClr>
          </a:lnRef>
          <a:fillRef idx="1">
            <a:schemeClr val="accent5">
              <a:hueOff val="-8818973"/>
              <a:satOff val="-49362"/>
              <a:lumOff val="-29609"/>
              <a:alphaOff val="0"/>
            </a:schemeClr>
          </a:fillRef>
          <a:effectRef idx="0">
            <a:schemeClr val="accent5">
              <a:hueOff val="-8818973"/>
              <a:satOff val="-49362"/>
              <a:lumOff val="-29609"/>
              <a:alphaOff val="0"/>
            </a:schemeClr>
          </a:effectRef>
          <a:fontRef idx="minor">
            <a:schemeClr val="lt1"/>
          </a:fontRef>
        </p:style>
        <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a:t>Outcomes</a:t>
            </a:r>
          </a:p>
        </p:txBody>
      </p:sp>
      <p:sp>
        <p:nvSpPr>
          <p:cNvPr id="3" name="Rectangle 2">
            <a:extLst>
              <a:ext uri="{FF2B5EF4-FFF2-40B4-BE49-F238E27FC236}">
                <a16:creationId xmlns:a16="http://schemas.microsoft.com/office/drawing/2014/main" id="{047EB25C-E452-A0BC-8C9D-CE8D9DD20991}"/>
              </a:ext>
            </a:extLst>
          </p:cNvPr>
          <p:cNvSpPr/>
          <p:nvPr/>
        </p:nvSpPr>
        <p:spPr>
          <a:xfrm>
            <a:off x="0" y="142612"/>
            <a:ext cx="698090" cy="1273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367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29CD8-211C-F77C-CF56-5971DB6F0B96}"/>
              </a:ext>
            </a:extLst>
          </p:cNvPr>
          <p:cNvSpPr>
            <a:spLocks noGrp="1"/>
          </p:cNvSpPr>
          <p:nvPr>
            <p:ph type="title"/>
          </p:nvPr>
        </p:nvSpPr>
        <p:spPr>
          <a:xfrm>
            <a:off x="6570572" y="1853000"/>
            <a:ext cx="5028863" cy="3152001"/>
          </a:xfrm>
        </p:spPr>
        <p:txBody>
          <a:bodyPr anchor="ctr">
            <a:normAutofit/>
          </a:bodyPr>
          <a:lstStyle/>
          <a:p>
            <a:pPr algn="ctr">
              <a:lnSpc>
                <a:spcPct val="100000"/>
              </a:lnSpc>
            </a:pPr>
            <a:r>
              <a:rPr lang="en-US" sz="7200" b="1">
                <a:latin typeface="+mn-lt"/>
              </a:rPr>
              <a:t>Garner Support </a:t>
            </a:r>
          </a:p>
        </p:txBody>
      </p:sp>
      <p:sp>
        <p:nvSpPr>
          <p:cNvPr id="14" name="Oval 1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ea of hands in the middle">
            <a:extLst>
              <a:ext uri="{FF2B5EF4-FFF2-40B4-BE49-F238E27FC236}">
                <a16:creationId xmlns:a16="http://schemas.microsoft.com/office/drawing/2014/main" id="{22AE1715-43F5-CB78-DFE2-A18F03EB1FA4}"/>
              </a:ext>
            </a:extLst>
          </p:cNvPr>
          <p:cNvPicPr>
            <a:picLocks noChangeAspect="1"/>
          </p:cNvPicPr>
          <p:nvPr/>
        </p:nvPicPr>
        <p:blipFill rotWithShape="1">
          <a:blip r:embed="rId2">
            <a:extLst>
              <a:ext uri="{28A0092B-C50C-407E-A947-70E740481C1C}">
                <a14:useLocalDpi xmlns:a14="http://schemas.microsoft.com/office/drawing/2010/main" val="0"/>
              </a:ext>
            </a:extLst>
          </a:blip>
          <a:srcRect l="18808" r="14441"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8"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20"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2"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10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651FA3-B4A1-4E98-9B71-4CF820877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A54F3-0F0B-0BE8-F8C7-EC4D2D624434}"/>
              </a:ext>
            </a:extLst>
          </p:cNvPr>
          <p:cNvSpPr>
            <a:spLocks noGrp="1"/>
          </p:cNvSpPr>
          <p:nvPr>
            <p:ph type="title"/>
          </p:nvPr>
        </p:nvSpPr>
        <p:spPr>
          <a:xfrm>
            <a:off x="143531" y="-20520"/>
            <a:ext cx="6460528" cy="1461014"/>
          </a:xfrm>
        </p:spPr>
        <p:txBody>
          <a:bodyPr vert="horz" lIns="91440" tIns="45720" rIns="91440" bIns="45720" rtlCol="0" anchor="ctr">
            <a:normAutofit/>
          </a:bodyPr>
          <a:lstStyle/>
          <a:p>
            <a:pPr algn="ctr"/>
            <a:r>
              <a:rPr lang="en-US" b="1">
                <a:latin typeface="+mn-lt"/>
              </a:rPr>
              <a:t>Analyze Community Assets</a:t>
            </a:r>
          </a:p>
        </p:txBody>
      </p:sp>
      <p:sp>
        <p:nvSpPr>
          <p:cNvPr id="3" name="Content Placeholder 2">
            <a:extLst>
              <a:ext uri="{FF2B5EF4-FFF2-40B4-BE49-F238E27FC236}">
                <a16:creationId xmlns:a16="http://schemas.microsoft.com/office/drawing/2014/main" id="{9562E354-F5D6-D961-C911-25D7111B5D90}"/>
              </a:ext>
            </a:extLst>
          </p:cNvPr>
          <p:cNvSpPr>
            <a:spLocks noGrp="1"/>
          </p:cNvSpPr>
          <p:nvPr>
            <p:ph idx="1"/>
          </p:nvPr>
        </p:nvSpPr>
        <p:spPr>
          <a:xfrm>
            <a:off x="321733" y="2354893"/>
            <a:ext cx="6016025" cy="3982837"/>
          </a:xfrm>
        </p:spPr>
        <p:txBody>
          <a:bodyPr vert="horz" lIns="91440" tIns="45720" rIns="91440" bIns="45720" rtlCol="0" anchor="t">
            <a:normAutofit/>
          </a:bodyPr>
          <a:lstStyle/>
          <a:p>
            <a:pPr marL="0" indent="0">
              <a:lnSpc>
                <a:spcPct val="100000"/>
              </a:lnSpc>
              <a:spcAft>
                <a:spcPts val="600"/>
              </a:spcAft>
              <a:buNone/>
            </a:pPr>
            <a:r>
              <a:rPr lang="en-US" sz="4000"/>
              <a:t>Assess strengths and challenges of community agencies</a:t>
            </a:r>
            <a:endParaRPr lang="en-US">
              <a:cs typeface="Calibri" panose="020F0502020204030204"/>
            </a:endParaRPr>
          </a:p>
          <a:p>
            <a:pPr marL="0" indent="0">
              <a:lnSpc>
                <a:spcPct val="100000"/>
              </a:lnSpc>
              <a:spcAft>
                <a:spcPts val="600"/>
              </a:spcAft>
              <a:buNone/>
            </a:pPr>
            <a:r>
              <a:rPr lang="en-US" sz="4000"/>
              <a:t>Conduct community resource mapping</a:t>
            </a:r>
            <a:endParaRPr lang="en-US" sz="4000">
              <a:cs typeface="Calibri" panose="020F0502020204030204"/>
            </a:endParaRPr>
          </a:p>
        </p:txBody>
      </p:sp>
      <p:sp>
        <p:nvSpPr>
          <p:cNvPr id="12" name="Freeform: Shape 11">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103994"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rgbClr val="00B050"/>
          </a:solidFill>
          <a:ln w="9525" cap="flat">
            <a:noFill/>
            <a:prstDash val="solid"/>
            <a:miter/>
          </a:ln>
        </p:spPr>
        <p:txBody>
          <a:bodyPr rtlCol="0" anchor="ctr"/>
          <a:lstStyle/>
          <a:p>
            <a:endParaRPr lang="en-US"/>
          </a:p>
        </p:txBody>
      </p:sp>
      <p:pic>
        <p:nvPicPr>
          <p:cNvPr id="5" name="Picture 4" descr="Six pins pointed on several spots on a road map">
            <a:extLst>
              <a:ext uri="{FF2B5EF4-FFF2-40B4-BE49-F238E27FC236}">
                <a16:creationId xmlns:a16="http://schemas.microsoft.com/office/drawing/2014/main" id="{D8BFCECD-4C0A-325F-7F19-EAAD2D7330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56" t="-283" r="3994" b="282"/>
          <a:stretch/>
        </p:blipFill>
        <p:spPr>
          <a:xfrm>
            <a:off x="6624037" y="464501"/>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6" name="Freeform: Shape 15">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0567336"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32259"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4059"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382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2013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een palm shadow on white background">
            <a:extLst>
              <a:ext uri="{FF2B5EF4-FFF2-40B4-BE49-F238E27FC236}">
                <a16:creationId xmlns:a16="http://schemas.microsoft.com/office/drawing/2014/main" id="{8501019E-CCCE-FBFD-F941-F66F1958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flipH="1">
            <a:off x="1" y="1"/>
            <a:ext cx="12192000" cy="6857999"/>
          </a:xfrm>
          <a:prstGeom prst="rect">
            <a:avLst/>
          </a:prstGeom>
        </p:spPr>
      </p:pic>
      <p:sp useBgFill="1">
        <p:nvSpPr>
          <p:cNvPr id="21" name="Freeform: Shape 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23899" y="609600"/>
            <a:ext cx="7101664" cy="6046381"/>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F3CF7-F9EB-E9C9-4334-072B0DD94480}"/>
              </a:ext>
            </a:extLst>
          </p:cNvPr>
          <p:cNvSpPr>
            <a:spLocks noGrp="1"/>
          </p:cNvSpPr>
          <p:nvPr>
            <p:ph type="title"/>
          </p:nvPr>
        </p:nvSpPr>
        <p:spPr>
          <a:xfrm>
            <a:off x="1037808" y="828514"/>
            <a:ext cx="6426247" cy="860429"/>
          </a:xfrm>
        </p:spPr>
        <p:txBody>
          <a:bodyPr>
            <a:normAutofit/>
          </a:bodyPr>
          <a:lstStyle/>
          <a:p>
            <a:pPr algn="ctr"/>
            <a:r>
              <a:rPr lang="en-US" b="1" u="sng">
                <a:latin typeface="+mn-lt"/>
              </a:rPr>
              <a:t>Panel</a:t>
            </a:r>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40848"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2E804-3A12-D9A9-1DF7-A7ACEA797C18}"/>
              </a:ext>
            </a:extLst>
          </p:cNvPr>
          <p:cNvSpPr>
            <a:spLocks noGrp="1"/>
          </p:cNvSpPr>
          <p:nvPr>
            <p:ph idx="1"/>
          </p:nvPr>
        </p:nvSpPr>
        <p:spPr>
          <a:xfrm>
            <a:off x="973389" y="1297858"/>
            <a:ext cx="6862916" cy="4950542"/>
          </a:xfrm>
        </p:spPr>
        <p:txBody>
          <a:bodyPr anchor="ctr">
            <a:noAutofit/>
          </a:bodyPr>
          <a:lstStyle/>
          <a:p>
            <a:pPr marL="0" indent="0">
              <a:lnSpc>
                <a:spcPct val="100000"/>
              </a:lnSpc>
              <a:spcBef>
                <a:spcPts val="400"/>
              </a:spcBef>
              <a:spcAft>
                <a:spcPts val="400"/>
              </a:spcAft>
              <a:buNone/>
            </a:pPr>
            <a:r>
              <a:rPr lang="en-US" sz="3200" b="1"/>
              <a:t>Karla Broten</a:t>
            </a:r>
            <a:r>
              <a:rPr lang="en-US" sz="3200"/>
              <a:t>, Youth and Families Program Manager, Barron County</a:t>
            </a:r>
          </a:p>
          <a:p>
            <a:pPr marL="0" indent="0">
              <a:lnSpc>
                <a:spcPct val="100000"/>
              </a:lnSpc>
              <a:spcBef>
                <a:spcPts val="400"/>
              </a:spcBef>
              <a:spcAft>
                <a:spcPts val="400"/>
              </a:spcAft>
              <a:buNone/>
            </a:pPr>
            <a:r>
              <a:rPr lang="en-US" sz="3200" b="1"/>
              <a:t>Laura Doebereiner</a:t>
            </a:r>
            <a:r>
              <a:rPr lang="en-US" sz="3200"/>
              <a:t>, Lead CPS Worker, Barron County</a:t>
            </a:r>
          </a:p>
          <a:p>
            <a:pPr marL="0" indent="0">
              <a:lnSpc>
                <a:spcPct val="100000"/>
              </a:lnSpc>
              <a:spcBef>
                <a:spcPts val="400"/>
              </a:spcBef>
              <a:spcAft>
                <a:spcPts val="400"/>
              </a:spcAft>
              <a:buNone/>
            </a:pPr>
            <a:r>
              <a:rPr lang="en-US" sz="3200" b="1"/>
              <a:t>Kendra Schiffman</a:t>
            </a:r>
            <a:r>
              <a:rPr lang="en-US" sz="3200"/>
              <a:t>, Senior Analyst, Rock County</a:t>
            </a:r>
          </a:p>
          <a:p>
            <a:pPr marL="0" indent="0">
              <a:lnSpc>
                <a:spcPct val="100000"/>
              </a:lnSpc>
              <a:spcBef>
                <a:spcPts val="400"/>
              </a:spcBef>
              <a:spcAft>
                <a:spcPts val="400"/>
              </a:spcAft>
              <a:buNone/>
            </a:pPr>
            <a:r>
              <a:rPr lang="en-US" sz="3200" b="1"/>
              <a:t>Elizabeth Pohlman McQuillen</a:t>
            </a:r>
            <a:r>
              <a:rPr lang="en-US" sz="3200"/>
              <a:t>, Justice System Strategist, Rock County</a:t>
            </a:r>
          </a:p>
        </p:txBody>
      </p:sp>
    </p:spTree>
    <p:extLst>
      <p:ext uri="{BB962C8B-B14F-4D97-AF65-F5344CB8AC3E}">
        <p14:creationId xmlns:p14="http://schemas.microsoft.com/office/powerpoint/2010/main" val="374429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3694-A5D7-6089-5C2F-9622AE463C37}"/>
              </a:ext>
            </a:extLst>
          </p:cNvPr>
          <p:cNvSpPr>
            <a:spLocks noGrp="1"/>
          </p:cNvSpPr>
          <p:nvPr>
            <p:ph type="title"/>
          </p:nvPr>
        </p:nvSpPr>
        <p:spPr>
          <a:xfrm>
            <a:off x="0" y="176981"/>
            <a:ext cx="12192000" cy="757084"/>
          </a:xfrm>
        </p:spPr>
        <p:txBody>
          <a:bodyPr/>
          <a:lstStyle/>
          <a:p>
            <a:pPr algn="ctr"/>
            <a:r>
              <a:rPr lang="en-US" b="1">
                <a:latin typeface="+mn-lt"/>
              </a:rPr>
              <a:t>Panel Questions</a:t>
            </a:r>
          </a:p>
        </p:txBody>
      </p:sp>
      <p:sp>
        <p:nvSpPr>
          <p:cNvPr id="3" name="Content Placeholder 2">
            <a:extLst>
              <a:ext uri="{FF2B5EF4-FFF2-40B4-BE49-F238E27FC236}">
                <a16:creationId xmlns:a16="http://schemas.microsoft.com/office/drawing/2014/main" id="{9E8811B4-8980-918F-CB67-BEA25EFC0623}"/>
              </a:ext>
            </a:extLst>
          </p:cNvPr>
          <p:cNvSpPr>
            <a:spLocks noGrp="1"/>
          </p:cNvSpPr>
          <p:nvPr>
            <p:ph idx="1"/>
          </p:nvPr>
        </p:nvSpPr>
        <p:spPr>
          <a:xfrm>
            <a:off x="344129" y="1101212"/>
            <a:ext cx="11513573" cy="5309419"/>
          </a:xfrm>
        </p:spPr>
        <p:txBody>
          <a:bodyPr>
            <a:noAutofit/>
          </a:bodyPr>
          <a:lstStyle/>
          <a:p>
            <a:pPr>
              <a:lnSpc>
                <a:spcPct val="100000"/>
              </a:lnSpc>
              <a:spcBef>
                <a:spcPts val="400"/>
              </a:spcBef>
              <a:spcAft>
                <a:spcPts val="400"/>
              </a:spcAft>
            </a:pPr>
            <a:r>
              <a:rPr lang="en-US" sz="3200"/>
              <a:t>What data did you collect to establish the need to start an FTC?</a:t>
            </a:r>
          </a:p>
          <a:p>
            <a:pPr>
              <a:lnSpc>
                <a:spcPct val="100000"/>
              </a:lnSpc>
              <a:spcBef>
                <a:spcPts val="400"/>
              </a:spcBef>
              <a:spcAft>
                <a:spcPts val="400"/>
              </a:spcAft>
            </a:pPr>
            <a:r>
              <a:rPr lang="en-US" sz="3200"/>
              <a:t>What strategies did you use to garner support in starting an FTC?</a:t>
            </a:r>
          </a:p>
          <a:p>
            <a:pPr>
              <a:lnSpc>
                <a:spcPct val="100000"/>
              </a:lnSpc>
              <a:spcBef>
                <a:spcPts val="400"/>
              </a:spcBef>
              <a:spcAft>
                <a:spcPts val="400"/>
              </a:spcAft>
            </a:pPr>
            <a:r>
              <a:rPr lang="en-US" sz="3200"/>
              <a:t>What is/was your relationship like with child welfare and/or attorneys (or other relevant stakeholders)? </a:t>
            </a:r>
          </a:p>
          <a:p>
            <a:pPr>
              <a:lnSpc>
                <a:spcPct val="100000"/>
              </a:lnSpc>
              <a:spcBef>
                <a:spcPts val="400"/>
              </a:spcBef>
              <a:spcAft>
                <a:spcPts val="400"/>
              </a:spcAft>
            </a:pPr>
            <a:r>
              <a:rPr lang="en-US" sz="3200"/>
              <a:t>Describe ways you leveraged community assets when developing your FTC.</a:t>
            </a:r>
          </a:p>
          <a:p>
            <a:pPr>
              <a:lnSpc>
                <a:spcPct val="100000"/>
              </a:lnSpc>
              <a:spcBef>
                <a:spcPts val="400"/>
              </a:spcBef>
              <a:spcAft>
                <a:spcPts val="400"/>
              </a:spcAft>
            </a:pPr>
            <a:r>
              <a:rPr lang="en-US" sz="3200"/>
              <a:t>What other factors did you consider when deciding to implement an FTC? </a:t>
            </a:r>
          </a:p>
          <a:p>
            <a:pPr>
              <a:lnSpc>
                <a:spcPct val="100000"/>
              </a:lnSpc>
              <a:spcBef>
                <a:spcPts val="400"/>
              </a:spcBef>
              <a:spcAft>
                <a:spcPts val="400"/>
              </a:spcAft>
            </a:pPr>
            <a:r>
              <a:rPr lang="en-US" sz="3200"/>
              <a:t>What lessons did you learn through this part of the process?</a:t>
            </a:r>
          </a:p>
          <a:p>
            <a:endParaRPr lang="en-US"/>
          </a:p>
        </p:txBody>
      </p:sp>
    </p:spTree>
    <p:extLst>
      <p:ext uri="{BB962C8B-B14F-4D97-AF65-F5344CB8AC3E}">
        <p14:creationId xmlns:p14="http://schemas.microsoft.com/office/powerpoint/2010/main" val="7745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FB958903-7423-3DB3-7D8E-44CFDE5C0AB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A0B3001-0DEB-FE3A-EA86-76D5711FD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3F095B69-BB66-75CF-F41A-DD2B761BF43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9C88E96-7D6D-6FCF-9EB2-6BA6C32AE1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185353A0-BCF5-83F7-87F2-E891112BC03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AA488B16-B1CF-DDD7-CCFF-D0413298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FE51BD4-BECD-3F50-B7A9-CBF154F6A818}"/>
              </a:ext>
            </a:extLst>
          </p:cNvPr>
          <p:cNvSpPr>
            <a:spLocks noGrp="1"/>
          </p:cNvSpPr>
          <p:nvPr>
            <p:ph type="title"/>
          </p:nvPr>
        </p:nvSpPr>
        <p:spPr>
          <a:xfrm>
            <a:off x="1524000" y="2340595"/>
            <a:ext cx="9144000" cy="1381188"/>
          </a:xfrm>
        </p:spPr>
        <p:txBody>
          <a:bodyPr vert="horz" lIns="91440" tIns="45720" rIns="91440" bIns="45720" rtlCol="0" anchor="ctr">
            <a:normAutofit/>
          </a:bodyPr>
          <a:lstStyle/>
          <a:p>
            <a:pPr algn="ctr"/>
            <a:r>
              <a:rPr lang="en-US" sz="4800" b="1" u="sng" kern="1200">
                <a:solidFill>
                  <a:schemeClr val="bg2"/>
                </a:solidFill>
                <a:latin typeface="+mn-lt"/>
                <a:ea typeface="+mj-ea"/>
                <a:cs typeface="+mj-cs"/>
              </a:rPr>
              <a:t>Key Planning Decision:</a:t>
            </a:r>
          </a:p>
        </p:txBody>
      </p:sp>
      <p:sp>
        <p:nvSpPr>
          <p:cNvPr id="3" name="Content Placeholder 2">
            <a:extLst>
              <a:ext uri="{FF2B5EF4-FFF2-40B4-BE49-F238E27FC236}">
                <a16:creationId xmlns:a16="http://schemas.microsoft.com/office/drawing/2014/main" id="{A4196205-07A0-117D-07EA-B0D0A8327161}"/>
              </a:ext>
            </a:extLst>
          </p:cNvPr>
          <p:cNvSpPr>
            <a:spLocks noGrp="1"/>
          </p:cNvSpPr>
          <p:nvPr>
            <p:ph idx="1"/>
          </p:nvPr>
        </p:nvSpPr>
        <p:spPr>
          <a:xfrm>
            <a:off x="475130" y="3429000"/>
            <a:ext cx="11241741" cy="914400"/>
          </a:xfrm>
        </p:spPr>
        <p:txBody>
          <a:bodyPr vert="horz" lIns="91440" tIns="45720" rIns="91440" bIns="45720" rtlCol="0">
            <a:normAutofit/>
          </a:bodyPr>
          <a:lstStyle/>
          <a:p>
            <a:pPr marL="0" indent="0" algn="ctr">
              <a:buNone/>
            </a:pPr>
            <a:r>
              <a:rPr lang="en-US" sz="4800" b="1" kern="1200">
                <a:solidFill>
                  <a:schemeClr val="bg1"/>
                </a:solidFill>
                <a:latin typeface="+mn-lt"/>
                <a:ea typeface="+mn-ea"/>
                <a:cs typeface="+mn-cs"/>
              </a:rPr>
              <a:t>How will you organize your work? </a:t>
            </a:r>
          </a:p>
        </p:txBody>
      </p:sp>
    </p:spTree>
    <p:extLst>
      <p:ext uri="{BB962C8B-B14F-4D97-AF65-F5344CB8AC3E}">
        <p14:creationId xmlns:p14="http://schemas.microsoft.com/office/powerpoint/2010/main" val="146178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een palm shadow on white background">
            <a:extLst>
              <a:ext uri="{FF2B5EF4-FFF2-40B4-BE49-F238E27FC236}">
                <a16:creationId xmlns:a16="http://schemas.microsoft.com/office/drawing/2014/main" id="{8501019E-CCCE-FBFD-F941-F66F1958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flipH="1">
            <a:off x="1" y="1"/>
            <a:ext cx="12192000" cy="6857999"/>
          </a:xfrm>
          <a:prstGeom prst="rect">
            <a:avLst/>
          </a:prstGeom>
        </p:spPr>
      </p:pic>
      <p:sp useBgFill="1">
        <p:nvSpPr>
          <p:cNvPr id="21" name="Freeform: Shape 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23899" y="609600"/>
            <a:ext cx="7101664" cy="6046381"/>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7F3CF7-F9EB-E9C9-4334-072B0DD94480}"/>
              </a:ext>
            </a:extLst>
          </p:cNvPr>
          <p:cNvSpPr>
            <a:spLocks noGrp="1"/>
          </p:cNvSpPr>
          <p:nvPr>
            <p:ph type="title"/>
          </p:nvPr>
        </p:nvSpPr>
        <p:spPr>
          <a:xfrm>
            <a:off x="1037808" y="491613"/>
            <a:ext cx="6426247" cy="1197331"/>
          </a:xfrm>
        </p:spPr>
        <p:txBody>
          <a:bodyPr>
            <a:normAutofit/>
          </a:bodyPr>
          <a:lstStyle/>
          <a:p>
            <a:pPr algn="ctr"/>
            <a:r>
              <a:rPr lang="en-US" b="1" u="sng">
                <a:latin typeface="+mn-lt"/>
              </a:rPr>
              <a:t>Panel Introduction</a:t>
            </a:r>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40848"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D2E804-3A12-D9A9-1DF7-A7ACEA797C18}"/>
              </a:ext>
            </a:extLst>
          </p:cNvPr>
          <p:cNvSpPr>
            <a:spLocks noGrp="1"/>
          </p:cNvSpPr>
          <p:nvPr>
            <p:ph idx="1"/>
          </p:nvPr>
        </p:nvSpPr>
        <p:spPr>
          <a:xfrm>
            <a:off x="832050" y="1605516"/>
            <a:ext cx="7604025" cy="4382329"/>
          </a:xfrm>
        </p:spPr>
        <p:txBody>
          <a:bodyPr anchor="ctr">
            <a:noAutofit/>
          </a:bodyPr>
          <a:lstStyle/>
          <a:p>
            <a:pPr marL="0" indent="0">
              <a:lnSpc>
                <a:spcPct val="100000"/>
              </a:lnSpc>
              <a:spcBef>
                <a:spcPts val="600"/>
              </a:spcBef>
              <a:spcAft>
                <a:spcPts val="600"/>
              </a:spcAft>
              <a:buNone/>
            </a:pPr>
            <a:r>
              <a:rPr lang="en-US" sz="3200" b="1"/>
              <a:t>Karla </a:t>
            </a:r>
            <a:r>
              <a:rPr lang="en-US" sz="3200" b="1" err="1"/>
              <a:t>Broten</a:t>
            </a:r>
            <a:r>
              <a:rPr lang="en-US" sz="3200"/>
              <a:t>, Youth and Families </a:t>
            </a:r>
            <a:br>
              <a:rPr lang="en-US" sz="3200"/>
            </a:br>
            <a:r>
              <a:rPr lang="en-US" sz="3200"/>
              <a:t>Program Manager, Barron County</a:t>
            </a:r>
          </a:p>
          <a:p>
            <a:pPr marL="0" indent="0">
              <a:lnSpc>
                <a:spcPct val="100000"/>
              </a:lnSpc>
              <a:spcBef>
                <a:spcPts val="600"/>
              </a:spcBef>
              <a:spcAft>
                <a:spcPts val="600"/>
              </a:spcAft>
              <a:buNone/>
            </a:pPr>
            <a:r>
              <a:rPr lang="en-US" sz="3200" b="1"/>
              <a:t>Laura </a:t>
            </a:r>
            <a:r>
              <a:rPr lang="en-US" sz="3200" b="1" err="1"/>
              <a:t>Doebereiner</a:t>
            </a:r>
            <a:r>
              <a:rPr lang="en-US" sz="3200"/>
              <a:t>, Lead CPS Worker, </a:t>
            </a:r>
            <a:br>
              <a:rPr lang="en-US" sz="3200"/>
            </a:br>
            <a:r>
              <a:rPr lang="en-US" sz="3200"/>
              <a:t>Barron County</a:t>
            </a:r>
          </a:p>
          <a:p>
            <a:pPr marL="0" indent="0">
              <a:lnSpc>
                <a:spcPct val="100000"/>
              </a:lnSpc>
              <a:spcBef>
                <a:spcPts val="600"/>
              </a:spcBef>
              <a:spcAft>
                <a:spcPts val="600"/>
              </a:spcAft>
              <a:buNone/>
            </a:pPr>
            <a:r>
              <a:rPr lang="en-US" sz="3200" b="1"/>
              <a:t>Kendra Schiffman</a:t>
            </a:r>
            <a:r>
              <a:rPr lang="en-US" sz="3200"/>
              <a:t>, Senior Analyst, </a:t>
            </a:r>
            <a:br>
              <a:rPr lang="en-US" sz="3200"/>
            </a:br>
            <a:r>
              <a:rPr lang="en-US" sz="3200"/>
              <a:t>Rock County</a:t>
            </a:r>
          </a:p>
          <a:p>
            <a:pPr marL="0" indent="0">
              <a:lnSpc>
                <a:spcPct val="100000"/>
              </a:lnSpc>
              <a:spcBef>
                <a:spcPts val="600"/>
              </a:spcBef>
              <a:spcAft>
                <a:spcPts val="600"/>
              </a:spcAft>
              <a:buNone/>
            </a:pPr>
            <a:r>
              <a:rPr lang="en-US" sz="3200" b="1"/>
              <a:t>Elizabeth Pohlman McQuillen</a:t>
            </a:r>
            <a:r>
              <a:rPr lang="en-US" sz="3200"/>
              <a:t>, </a:t>
            </a:r>
            <a:br>
              <a:rPr lang="en-US" sz="3200"/>
            </a:br>
            <a:r>
              <a:rPr lang="en-US" sz="3200"/>
              <a:t>Justice System Strategist, Rock County</a:t>
            </a:r>
          </a:p>
        </p:txBody>
      </p:sp>
    </p:spTree>
    <p:extLst>
      <p:ext uri="{BB962C8B-B14F-4D97-AF65-F5344CB8AC3E}">
        <p14:creationId xmlns:p14="http://schemas.microsoft.com/office/powerpoint/2010/main" val="15085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Title 3">
            <a:extLst>
              <a:ext uri="{FF2B5EF4-FFF2-40B4-BE49-F238E27FC236}">
                <a16:creationId xmlns:a16="http://schemas.microsoft.com/office/drawing/2014/main" id="{FD0F3744-CD9B-5232-C4A3-6D6A1F5A0389}"/>
              </a:ext>
            </a:extLst>
          </p:cNvPr>
          <p:cNvSpPr>
            <a:spLocks noGrp="1"/>
          </p:cNvSpPr>
          <p:nvPr>
            <p:ph type="title"/>
          </p:nvPr>
        </p:nvSpPr>
        <p:spPr>
          <a:xfrm>
            <a:off x="804672" y="457200"/>
            <a:ext cx="10579608" cy="1188720"/>
          </a:xfrm>
        </p:spPr>
        <p:txBody>
          <a:bodyPr>
            <a:normAutofit/>
          </a:bodyPr>
          <a:lstStyle/>
          <a:p>
            <a:pPr algn="ctr"/>
            <a:r>
              <a:rPr lang="en-US" b="1">
                <a:latin typeface="+mn-lt"/>
              </a:rPr>
              <a:t>How Will You Organize Your Work?</a:t>
            </a:r>
          </a:p>
        </p:txBody>
      </p:sp>
      <p:grpSp>
        <p:nvGrpSpPr>
          <p:cNvPr id="15" name="Group 14">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6" name="Freeform: Shape 15">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9" name="Freeform: Shape 18">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2" name="Freeform: Shape 21">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2286D53-81C4-33E1-4A8F-589556C8E41B}"/>
              </a:ext>
            </a:extLst>
          </p:cNvPr>
          <p:cNvGrpSpPr/>
          <p:nvPr/>
        </p:nvGrpSpPr>
        <p:grpSpPr>
          <a:xfrm>
            <a:off x="653867" y="1725719"/>
            <a:ext cx="10884265" cy="1048337"/>
            <a:chOff x="653867" y="1725719"/>
            <a:chExt cx="10884265" cy="1048337"/>
          </a:xfrm>
        </p:grpSpPr>
        <p:sp>
          <p:nvSpPr>
            <p:cNvPr id="3" name="Freeform: Shape 2">
              <a:extLst>
                <a:ext uri="{FF2B5EF4-FFF2-40B4-BE49-F238E27FC236}">
                  <a16:creationId xmlns:a16="http://schemas.microsoft.com/office/drawing/2014/main" id="{87DDF3EC-9889-F43F-0DEA-4783ED5B74A8}"/>
                </a:ext>
              </a:extLst>
            </p:cNvPr>
            <p:cNvSpPr/>
            <p:nvPr/>
          </p:nvSpPr>
          <p:spPr>
            <a:xfrm>
              <a:off x="2830720" y="1725719"/>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Assemble a planning team</a:t>
              </a:r>
            </a:p>
          </p:txBody>
        </p:sp>
        <p:sp>
          <p:nvSpPr>
            <p:cNvPr id="6" name="Freeform: Shape 5">
              <a:extLst>
                <a:ext uri="{FF2B5EF4-FFF2-40B4-BE49-F238E27FC236}">
                  <a16:creationId xmlns:a16="http://schemas.microsoft.com/office/drawing/2014/main" id="{20DCD6AA-4734-9F4F-DB5D-8689A5F98DCE}"/>
                </a:ext>
              </a:extLst>
            </p:cNvPr>
            <p:cNvSpPr/>
            <p:nvPr/>
          </p:nvSpPr>
          <p:spPr>
            <a:xfrm>
              <a:off x="653867" y="1725719"/>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Assemble</a:t>
              </a:r>
            </a:p>
          </p:txBody>
        </p:sp>
      </p:grpSp>
      <p:grpSp>
        <p:nvGrpSpPr>
          <p:cNvPr id="5" name="Group 4">
            <a:extLst>
              <a:ext uri="{FF2B5EF4-FFF2-40B4-BE49-F238E27FC236}">
                <a16:creationId xmlns:a16="http://schemas.microsoft.com/office/drawing/2014/main" id="{F5BBC0BB-BDC1-501C-F3B1-B530DD85FB34}"/>
              </a:ext>
            </a:extLst>
          </p:cNvPr>
          <p:cNvGrpSpPr/>
          <p:nvPr/>
        </p:nvGrpSpPr>
        <p:grpSpPr>
          <a:xfrm>
            <a:off x="653867" y="2836957"/>
            <a:ext cx="10884265" cy="1048337"/>
            <a:chOff x="653867" y="2836957"/>
            <a:chExt cx="10884265" cy="1048337"/>
          </a:xfrm>
        </p:grpSpPr>
        <p:sp>
          <p:nvSpPr>
            <p:cNvPr id="8" name="Freeform: Shape 7">
              <a:extLst>
                <a:ext uri="{FF2B5EF4-FFF2-40B4-BE49-F238E27FC236}">
                  <a16:creationId xmlns:a16="http://schemas.microsoft.com/office/drawing/2014/main" id="{2778E4D9-AA86-6EDD-641A-83C63989204B}"/>
                </a:ext>
              </a:extLst>
            </p:cNvPr>
            <p:cNvSpPr/>
            <p:nvPr/>
          </p:nvSpPr>
          <p:spPr>
            <a:xfrm>
              <a:off x="2830720" y="2836957"/>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86234"/>
                <a:satOff val="-8141"/>
                <a:lumOff val="13106"/>
                <a:alphaOff val="0"/>
              </a:schemeClr>
            </a:lnRef>
            <a:fillRef idx="1">
              <a:schemeClr val="accent6">
                <a:shade val="80000"/>
                <a:hueOff val="86234"/>
                <a:satOff val="-8141"/>
                <a:lumOff val="13106"/>
                <a:alphaOff val="0"/>
              </a:schemeClr>
            </a:fillRef>
            <a:effectRef idx="0">
              <a:schemeClr val="accent6">
                <a:shade val="80000"/>
                <a:hueOff val="86234"/>
                <a:satOff val="-8141"/>
                <a:lumOff val="13106"/>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Conduct a kickoff meeting</a:t>
              </a:r>
            </a:p>
          </p:txBody>
        </p:sp>
        <p:sp>
          <p:nvSpPr>
            <p:cNvPr id="9" name="Freeform: Shape 8">
              <a:extLst>
                <a:ext uri="{FF2B5EF4-FFF2-40B4-BE49-F238E27FC236}">
                  <a16:creationId xmlns:a16="http://schemas.microsoft.com/office/drawing/2014/main" id="{A7A4EE94-58D0-050A-D887-90704D266FFC}"/>
                </a:ext>
              </a:extLst>
            </p:cNvPr>
            <p:cNvSpPr/>
            <p:nvPr/>
          </p:nvSpPr>
          <p:spPr>
            <a:xfrm>
              <a:off x="653867" y="2836957"/>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86234"/>
                <a:satOff val="-8141"/>
                <a:lumOff val="131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Conduct</a:t>
              </a:r>
            </a:p>
          </p:txBody>
        </p:sp>
      </p:grpSp>
      <p:grpSp>
        <p:nvGrpSpPr>
          <p:cNvPr id="7" name="Group 6">
            <a:extLst>
              <a:ext uri="{FF2B5EF4-FFF2-40B4-BE49-F238E27FC236}">
                <a16:creationId xmlns:a16="http://schemas.microsoft.com/office/drawing/2014/main" id="{98250539-9921-4006-6197-080210D8A70D}"/>
              </a:ext>
            </a:extLst>
          </p:cNvPr>
          <p:cNvGrpSpPr/>
          <p:nvPr/>
        </p:nvGrpSpPr>
        <p:grpSpPr>
          <a:xfrm>
            <a:off x="653867" y="3948194"/>
            <a:ext cx="10884265" cy="1048337"/>
            <a:chOff x="653867" y="3948194"/>
            <a:chExt cx="10884265" cy="1048337"/>
          </a:xfrm>
        </p:grpSpPr>
        <p:sp>
          <p:nvSpPr>
            <p:cNvPr id="10" name="Freeform: Shape 9">
              <a:extLst>
                <a:ext uri="{FF2B5EF4-FFF2-40B4-BE49-F238E27FC236}">
                  <a16:creationId xmlns:a16="http://schemas.microsoft.com/office/drawing/2014/main" id="{5135441B-EBB9-88AD-73E6-17495BDAF838}"/>
                </a:ext>
              </a:extLst>
            </p:cNvPr>
            <p:cNvSpPr/>
            <p:nvPr/>
          </p:nvSpPr>
          <p:spPr>
            <a:xfrm>
              <a:off x="2830720" y="3948194"/>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172468"/>
                <a:satOff val="-16282"/>
                <a:lumOff val="26212"/>
                <a:alphaOff val="0"/>
              </a:schemeClr>
            </a:lnRef>
            <a:fillRef idx="1">
              <a:schemeClr val="accent6">
                <a:shade val="80000"/>
                <a:hueOff val="172468"/>
                <a:satOff val="-16282"/>
                <a:lumOff val="26212"/>
                <a:alphaOff val="0"/>
              </a:schemeClr>
            </a:fillRef>
            <a:effectRef idx="0">
              <a:schemeClr val="accent6">
                <a:shade val="80000"/>
                <a:hueOff val="172468"/>
                <a:satOff val="-16282"/>
                <a:lumOff val="26212"/>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Create a governance structure</a:t>
              </a:r>
            </a:p>
          </p:txBody>
        </p:sp>
        <p:sp>
          <p:nvSpPr>
            <p:cNvPr id="12" name="Freeform: Shape 11">
              <a:extLst>
                <a:ext uri="{FF2B5EF4-FFF2-40B4-BE49-F238E27FC236}">
                  <a16:creationId xmlns:a16="http://schemas.microsoft.com/office/drawing/2014/main" id="{DE09011C-AE40-8307-0ABF-E40961595A87}"/>
                </a:ext>
              </a:extLst>
            </p:cNvPr>
            <p:cNvSpPr/>
            <p:nvPr/>
          </p:nvSpPr>
          <p:spPr>
            <a:xfrm>
              <a:off x="653867" y="3948194"/>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172468"/>
                <a:satOff val="-16282"/>
                <a:lumOff val="2621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Create</a:t>
              </a:r>
            </a:p>
          </p:txBody>
        </p:sp>
      </p:grpSp>
      <p:grpSp>
        <p:nvGrpSpPr>
          <p:cNvPr id="26" name="Group 25">
            <a:extLst>
              <a:ext uri="{FF2B5EF4-FFF2-40B4-BE49-F238E27FC236}">
                <a16:creationId xmlns:a16="http://schemas.microsoft.com/office/drawing/2014/main" id="{A8CA069E-DF03-0FCC-E945-02ABAE44B216}"/>
              </a:ext>
            </a:extLst>
          </p:cNvPr>
          <p:cNvGrpSpPr/>
          <p:nvPr/>
        </p:nvGrpSpPr>
        <p:grpSpPr>
          <a:xfrm>
            <a:off x="653867" y="5059431"/>
            <a:ext cx="10884265" cy="1048337"/>
            <a:chOff x="653867" y="5059431"/>
            <a:chExt cx="10884265" cy="1048337"/>
          </a:xfrm>
        </p:grpSpPr>
        <p:sp>
          <p:nvSpPr>
            <p:cNvPr id="14" name="Freeform: Shape 13">
              <a:extLst>
                <a:ext uri="{FF2B5EF4-FFF2-40B4-BE49-F238E27FC236}">
                  <a16:creationId xmlns:a16="http://schemas.microsoft.com/office/drawing/2014/main" id="{51FB55C7-0827-E89F-995B-9A29023EEA8B}"/>
                </a:ext>
              </a:extLst>
            </p:cNvPr>
            <p:cNvSpPr/>
            <p:nvPr/>
          </p:nvSpPr>
          <p:spPr>
            <a:xfrm>
              <a:off x="2830720" y="5059431"/>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258701"/>
                <a:satOff val="-24423"/>
                <a:lumOff val="39318"/>
                <a:alphaOff val="0"/>
              </a:schemeClr>
            </a:lnRef>
            <a:fillRef idx="1">
              <a:schemeClr val="accent6">
                <a:shade val="80000"/>
                <a:hueOff val="258701"/>
                <a:satOff val="-24423"/>
                <a:lumOff val="39318"/>
                <a:alphaOff val="0"/>
              </a:schemeClr>
            </a:fillRef>
            <a:effectRef idx="0">
              <a:schemeClr val="accent6">
                <a:shade val="80000"/>
                <a:hueOff val="258701"/>
                <a:satOff val="-24423"/>
                <a:lumOff val="39318"/>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Visit an FTC </a:t>
              </a:r>
            </a:p>
          </p:txBody>
        </p:sp>
        <p:sp>
          <p:nvSpPr>
            <p:cNvPr id="20" name="Freeform: Shape 19">
              <a:extLst>
                <a:ext uri="{FF2B5EF4-FFF2-40B4-BE49-F238E27FC236}">
                  <a16:creationId xmlns:a16="http://schemas.microsoft.com/office/drawing/2014/main" id="{5836EE51-2BE2-642F-EBBC-C19C89F52CB2}"/>
                </a:ext>
              </a:extLst>
            </p:cNvPr>
            <p:cNvSpPr/>
            <p:nvPr/>
          </p:nvSpPr>
          <p:spPr>
            <a:xfrm>
              <a:off x="653867" y="5059431"/>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258701"/>
                <a:satOff val="-24423"/>
                <a:lumOff val="3931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Visit</a:t>
              </a:r>
            </a:p>
          </p:txBody>
        </p:sp>
      </p:grpSp>
    </p:spTree>
    <p:extLst>
      <p:ext uri="{BB962C8B-B14F-4D97-AF65-F5344CB8AC3E}">
        <p14:creationId xmlns:p14="http://schemas.microsoft.com/office/powerpoint/2010/main" val="11005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subTnLst>
                                    <p:animClr clrSpc="rgb" dir="cw">
                                      <p:cBhvr override="childStyle">
                                        <p:cTn dur="1" fill="hold" display="0" masterRel="nextClick" afterEffect="1"/>
                                        <p:tgtEl>
                                          <p:spTgt spid="26"/>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24920908-3D95-00E7-35DC-A61F3259273D}"/>
              </a:ext>
            </a:extLst>
          </p:cNvPr>
          <p:cNvSpPr>
            <a:spLocks noGrp="1"/>
          </p:cNvSpPr>
          <p:nvPr>
            <p:ph type="title"/>
          </p:nvPr>
        </p:nvSpPr>
        <p:spPr>
          <a:xfrm>
            <a:off x="-1" y="457200"/>
            <a:ext cx="12186807" cy="1188720"/>
          </a:xfrm>
        </p:spPr>
        <p:txBody>
          <a:bodyPr>
            <a:normAutofit/>
          </a:bodyPr>
          <a:lstStyle/>
          <a:p>
            <a:pPr algn="ctr"/>
            <a:r>
              <a:rPr lang="en-US" b="1">
                <a:latin typeface="+mn-lt"/>
              </a:rPr>
              <a:t>Assemble a Planning Team</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2B669299-E47E-1D1D-9AD5-F3D6ED343DE7}"/>
              </a:ext>
            </a:extLst>
          </p:cNvPr>
          <p:cNvSpPr/>
          <p:nvPr/>
        </p:nvSpPr>
        <p:spPr>
          <a:xfrm>
            <a:off x="2571726" y="1953989"/>
            <a:ext cx="2367792" cy="2161687"/>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0" name="Freeform: Shape 9">
            <a:extLst>
              <a:ext uri="{FF2B5EF4-FFF2-40B4-BE49-F238E27FC236}">
                <a16:creationId xmlns:a16="http://schemas.microsoft.com/office/drawing/2014/main" id="{15EFDE43-09E4-1898-383E-40B5FDDE4141}"/>
              </a:ext>
            </a:extLst>
          </p:cNvPr>
          <p:cNvSpPr/>
          <p:nvPr/>
        </p:nvSpPr>
        <p:spPr>
          <a:xfrm>
            <a:off x="1816274" y="4821677"/>
            <a:ext cx="3881628" cy="720000"/>
          </a:xfrm>
          <a:custGeom>
            <a:avLst/>
            <a:gdLst>
              <a:gd name="connsiteX0" fmla="*/ 0 w 3543750"/>
              <a:gd name="connsiteY0" fmla="*/ 0 h 720000"/>
              <a:gd name="connsiteX1" fmla="*/ 3543750 w 3543750"/>
              <a:gd name="connsiteY1" fmla="*/ 0 h 720000"/>
              <a:gd name="connsiteX2" fmla="*/ 3543750 w 3543750"/>
              <a:gd name="connsiteY2" fmla="*/ 720000 h 720000"/>
              <a:gd name="connsiteX3" fmla="*/ 0 w 3543750"/>
              <a:gd name="connsiteY3" fmla="*/ 720000 h 720000"/>
              <a:gd name="connsiteX4" fmla="*/ 0 w 354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750" h="720000">
                <a:moveTo>
                  <a:pt x="0" y="0"/>
                </a:moveTo>
                <a:lnTo>
                  <a:pt x="3543750" y="0"/>
                </a:lnTo>
                <a:lnTo>
                  <a:pt x="354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spcBef>
                <a:spcPct val="0"/>
              </a:spcBef>
              <a:spcAft>
                <a:spcPct val="35000"/>
              </a:spcAft>
              <a:buNone/>
              <a:defRPr cap="all"/>
            </a:pPr>
            <a:r>
              <a:rPr lang="en-US" sz="4000" kern="1200"/>
              <a:t>Establish a purpose</a:t>
            </a:r>
          </a:p>
        </p:txBody>
      </p:sp>
      <p:sp>
        <p:nvSpPr>
          <p:cNvPr id="12" name="Oval 11">
            <a:extLst>
              <a:ext uri="{FF2B5EF4-FFF2-40B4-BE49-F238E27FC236}">
                <a16:creationId xmlns:a16="http://schemas.microsoft.com/office/drawing/2014/main" id="{D37E57E2-D8ED-B7C5-3D67-8A4B68ABE11A}"/>
              </a:ext>
            </a:extLst>
          </p:cNvPr>
          <p:cNvSpPr/>
          <p:nvPr/>
        </p:nvSpPr>
        <p:spPr>
          <a:xfrm>
            <a:off x="7134104" y="1986676"/>
            <a:ext cx="2367792" cy="2161687"/>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8" name="Rectangle 17" descr="Users">
            <a:extLst>
              <a:ext uri="{FF2B5EF4-FFF2-40B4-BE49-F238E27FC236}">
                <a16:creationId xmlns:a16="http://schemas.microsoft.com/office/drawing/2014/main" id="{B1E4003D-A3E3-5131-A83D-33730CB86DCA}"/>
              </a:ext>
            </a:extLst>
          </p:cNvPr>
          <p:cNvSpPr/>
          <p:nvPr/>
        </p:nvSpPr>
        <p:spPr>
          <a:xfrm>
            <a:off x="7638716" y="2447364"/>
            <a:ext cx="1358569" cy="1240312"/>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Freeform: Shape 23">
            <a:extLst>
              <a:ext uri="{FF2B5EF4-FFF2-40B4-BE49-F238E27FC236}">
                <a16:creationId xmlns:a16="http://schemas.microsoft.com/office/drawing/2014/main" id="{009FC338-644D-0856-7691-DEB0D950BBC2}"/>
              </a:ext>
            </a:extLst>
          </p:cNvPr>
          <p:cNvSpPr/>
          <p:nvPr/>
        </p:nvSpPr>
        <p:spPr>
          <a:xfrm>
            <a:off x="6377187" y="4821677"/>
            <a:ext cx="3881628" cy="720000"/>
          </a:xfrm>
          <a:custGeom>
            <a:avLst/>
            <a:gdLst>
              <a:gd name="connsiteX0" fmla="*/ 0 w 3543750"/>
              <a:gd name="connsiteY0" fmla="*/ 0 h 720000"/>
              <a:gd name="connsiteX1" fmla="*/ 3543750 w 3543750"/>
              <a:gd name="connsiteY1" fmla="*/ 0 h 720000"/>
              <a:gd name="connsiteX2" fmla="*/ 3543750 w 3543750"/>
              <a:gd name="connsiteY2" fmla="*/ 720000 h 720000"/>
              <a:gd name="connsiteX3" fmla="*/ 0 w 3543750"/>
              <a:gd name="connsiteY3" fmla="*/ 720000 h 720000"/>
              <a:gd name="connsiteX4" fmla="*/ 0 w 354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750" h="720000">
                <a:moveTo>
                  <a:pt x="0" y="0"/>
                </a:moveTo>
                <a:lnTo>
                  <a:pt x="3543750" y="0"/>
                </a:lnTo>
                <a:lnTo>
                  <a:pt x="354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spcBef>
                <a:spcPct val="0"/>
              </a:spcBef>
              <a:spcAft>
                <a:spcPct val="35000"/>
              </a:spcAft>
              <a:buNone/>
              <a:defRPr cap="all"/>
            </a:pPr>
            <a:r>
              <a:rPr lang="en-US" sz="4000" kern="1200"/>
              <a:t>Identify team members</a:t>
            </a:r>
          </a:p>
        </p:txBody>
      </p:sp>
      <p:pic>
        <p:nvPicPr>
          <p:cNvPr id="4" name="Graphic 3" descr="Treasure Map with solid fill">
            <a:extLst>
              <a:ext uri="{FF2B5EF4-FFF2-40B4-BE49-F238E27FC236}">
                <a16:creationId xmlns:a16="http://schemas.microsoft.com/office/drawing/2014/main" id="{B234F5DF-D818-3EBE-5CB0-2A955587BC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8438" y="2359682"/>
            <a:ext cx="1319212" cy="1319212"/>
          </a:xfrm>
          <a:prstGeom prst="rect">
            <a:avLst/>
          </a:prstGeom>
        </p:spPr>
      </p:pic>
    </p:spTree>
    <p:extLst>
      <p:ext uri="{BB962C8B-B14F-4D97-AF65-F5344CB8AC3E}">
        <p14:creationId xmlns:p14="http://schemas.microsoft.com/office/powerpoint/2010/main" val="30845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animBg="1"/>
      <p:bldP spid="18"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75EBB173-175A-2CAD-C286-985A36CE3795}"/>
            </a:ext>
          </a:extLst>
        </p:cNvPr>
        <p:cNvGrpSpPr/>
        <p:nvPr/>
      </p:nvGrpSpPr>
      <p:grpSpPr>
        <a:xfrm>
          <a:off x="0" y="0"/>
          <a:ext cx="0" cy="0"/>
          <a:chOff x="0" y="0"/>
          <a:chExt cx="0" cy="0"/>
        </a:xfrm>
      </p:grpSpPr>
      <p:sp>
        <p:nvSpPr>
          <p:cNvPr id="15" name="Rectangle 14" hidden="1">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8929" y="18182"/>
            <a:ext cx="12121410" cy="6839818"/>
          </a:xfrm>
          <a:prstGeom prst="roundRect">
            <a:avLst>
              <a:gd name="adj" fmla="val 0"/>
            </a:avLst>
          </a:prstGeom>
          <a:solidFill>
            <a:schemeClr val="bg2">
              <a:lumMod val="75000"/>
            </a:schemeClr>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67737" y="285750"/>
            <a:ext cx="11408184" cy="63245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03DC83-F70D-6792-A11F-C7A347307601}"/>
              </a:ext>
            </a:extLst>
          </p:cNvPr>
          <p:cNvSpPr>
            <a:spLocks noGrp="1"/>
          </p:cNvSpPr>
          <p:nvPr>
            <p:ph type="title"/>
          </p:nvPr>
        </p:nvSpPr>
        <p:spPr>
          <a:xfrm>
            <a:off x="930706" y="486976"/>
            <a:ext cx="10277856" cy="883589"/>
          </a:xfrm>
        </p:spPr>
        <p:txBody>
          <a:bodyPr>
            <a:normAutofit/>
          </a:bodyPr>
          <a:lstStyle/>
          <a:p>
            <a:pPr algn="ctr"/>
            <a:r>
              <a:rPr lang="en-US" b="1" u="sng">
                <a:latin typeface="+mn-lt"/>
              </a:rPr>
              <a:t>Assemble a Planning Team</a:t>
            </a:r>
          </a:p>
        </p:txBody>
      </p:sp>
      <p:sp>
        <p:nvSpPr>
          <p:cNvPr id="3" name="Content Placeholder 2">
            <a:extLst>
              <a:ext uri="{FF2B5EF4-FFF2-40B4-BE49-F238E27FC236}">
                <a16:creationId xmlns:a16="http://schemas.microsoft.com/office/drawing/2014/main" id="{92DAE6D5-0196-E946-5282-8457CC28EB0C}"/>
              </a:ext>
            </a:extLst>
          </p:cNvPr>
          <p:cNvSpPr>
            <a:spLocks noGrp="1"/>
          </p:cNvSpPr>
          <p:nvPr>
            <p:ph sz="half" idx="1"/>
          </p:nvPr>
        </p:nvSpPr>
        <p:spPr>
          <a:xfrm>
            <a:off x="730404" y="1460534"/>
            <a:ext cx="5277106" cy="4915935"/>
          </a:xfrm>
        </p:spPr>
        <p:txBody>
          <a:bodyPr>
            <a:noAutofit/>
          </a:bodyPr>
          <a:lstStyle/>
          <a:p>
            <a:pPr>
              <a:lnSpc>
                <a:spcPct val="100000"/>
              </a:lnSpc>
              <a:spcBef>
                <a:spcPts val="400"/>
              </a:spcBef>
              <a:spcAft>
                <a:spcPts val="400"/>
              </a:spcAft>
            </a:pPr>
            <a:r>
              <a:rPr lang="en-US" sz="3200"/>
              <a:t>Judicial Officer</a:t>
            </a:r>
          </a:p>
          <a:p>
            <a:pPr>
              <a:lnSpc>
                <a:spcPct val="100000"/>
              </a:lnSpc>
              <a:spcBef>
                <a:spcPts val="400"/>
              </a:spcBef>
              <a:spcAft>
                <a:spcPts val="400"/>
              </a:spcAft>
            </a:pPr>
            <a:r>
              <a:rPr lang="en-US" sz="3200"/>
              <a:t>Planning Coordinator/ Administrator</a:t>
            </a:r>
          </a:p>
          <a:p>
            <a:pPr>
              <a:lnSpc>
                <a:spcPct val="100000"/>
              </a:lnSpc>
              <a:spcBef>
                <a:spcPts val="400"/>
              </a:spcBef>
              <a:spcAft>
                <a:spcPts val="400"/>
              </a:spcAft>
            </a:pPr>
            <a:r>
              <a:rPr lang="en-US" sz="3200"/>
              <a:t>Child Welfare Professional</a:t>
            </a:r>
          </a:p>
          <a:p>
            <a:pPr>
              <a:lnSpc>
                <a:spcPct val="100000"/>
              </a:lnSpc>
              <a:spcBef>
                <a:spcPts val="400"/>
              </a:spcBef>
              <a:spcAft>
                <a:spcPts val="400"/>
              </a:spcAft>
            </a:pPr>
            <a:r>
              <a:rPr lang="en-US" sz="3200"/>
              <a:t>Agency/Prosecuting Attorney</a:t>
            </a:r>
          </a:p>
          <a:p>
            <a:pPr>
              <a:lnSpc>
                <a:spcPct val="100000"/>
              </a:lnSpc>
              <a:spcBef>
                <a:spcPts val="400"/>
              </a:spcBef>
              <a:spcAft>
                <a:spcPts val="400"/>
              </a:spcAft>
            </a:pPr>
            <a:r>
              <a:rPr lang="en-US" sz="3200"/>
              <a:t>Parent Attorney or Defense Counsel</a:t>
            </a:r>
          </a:p>
          <a:p>
            <a:pPr>
              <a:lnSpc>
                <a:spcPct val="100000"/>
              </a:lnSpc>
              <a:spcBef>
                <a:spcPts val="400"/>
              </a:spcBef>
              <a:spcAft>
                <a:spcPts val="400"/>
              </a:spcAft>
            </a:pPr>
            <a:r>
              <a:rPr lang="en-US" sz="3200"/>
              <a:t>Child Attorney or Representative</a:t>
            </a:r>
          </a:p>
          <a:p>
            <a:pPr marL="0" indent="0">
              <a:buNone/>
            </a:pPr>
            <a:endParaRPr lang="en-US" sz="3600"/>
          </a:p>
        </p:txBody>
      </p:sp>
      <p:sp>
        <p:nvSpPr>
          <p:cNvPr id="4" name="Content Placeholder 3">
            <a:extLst>
              <a:ext uri="{FF2B5EF4-FFF2-40B4-BE49-F238E27FC236}">
                <a16:creationId xmlns:a16="http://schemas.microsoft.com/office/drawing/2014/main" id="{66157787-608F-E675-96AB-1BBF78F0565D}"/>
              </a:ext>
            </a:extLst>
          </p:cNvPr>
          <p:cNvSpPr>
            <a:spLocks noGrp="1"/>
          </p:cNvSpPr>
          <p:nvPr>
            <p:ph sz="half" idx="2"/>
          </p:nvPr>
        </p:nvSpPr>
        <p:spPr>
          <a:xfrm>
            <a:off x="6971071" y="1438641"/>
            <a:ext cx="4804787" cy="4743284"/>
          </a:xfrm>
        </p:spPr>
        <p:txBody>
          <a:bodyPr>
            <a:noAutofit/>
          </a:bodyPr>
          <a:lstStyle/>
          <a:p>
            <a:pPr>
              <a:lnSpc>
                <a:spcPct val="100000"/>
              </a:lnSpc>
              <a:spcBef>
                <a:spcPts val="400"/>
              </a:spcBef>
              <a:spcAft>
                <a:spcPts val="400"/>
              </a:spcAft>
            </a:pPr>
            <a:r>
              <a:rPr lang="en-US" sz="3200"/>
              <a:t>SUD Treatment Provider</a:t>
            </a:r>
          </a:p>
          <a:p>
            <a:pPr>
              <a:lnSpc>
                <a:spcPct val="100000"/>
              </a:lnSpc>
              <a:spcBef>
                <a:spcPts val="400"/>
              </a:spcBef>
              <a:spcAft>
                <a:spcPts val="400"/>
              </a:spcAft>
            </a:pPr>
            <a:r>
              <a:rPr lang="en-US" sz="3200"/>
              <a:t>Mental Health Representative</a:t>
            </a:r>
          </a:p>
          <a:p>
            <a:pPr>
              <a:lnSpc>
                <a:spcPct val="100000"/>
              </a:lnSpc>
              <a:spcBef>
                <a:spcPts val="400"/>
              </a:spcBef>
              <a:spcAft>
                <a:spcPts val="400"/>
              </a:spcAft>
            </a:pPr>
            <a:r>
              <a:rPr lang="en-US" sz="3200"/>
              <a:t>Child Development Specialist</a:t>
            </a:r>
          </a:p>
          <a:p>
            <a:pPr>
              <a:lnSpc>
                <a:spcPct val="100000"/>
              </a:lnSpc>
              <a:spcBef>
                <a:spcPts val="400"/>
              </a:spcBef>
              <a:spcAft>
                <a:spcPts val="400"/>
              </a:spcAft>
            </a:pPr>
            <a:r>
              <a:rPr lang="en-US" sz="3200"/>
              <a:t>Public Health Representative</a:t>
            </a:r>
          </a:p>
          <a:p>
            <a:pPr>
              <a:lnSpc>
                <a:spcPct val="100000"/>
              </a:lnSpc>
              <a:spcBef>
                <a:spcPts val="400"/>
              </a:spcBef>
              <a:spcAft>
                <a:spcPts val="400"/>
              </a:spcAft>
            </a:pPr>
            <a:r>
              <a:rPr lang="en-US" sz="3200"/>
              <a:t>Evaluator </a:t>
            </a:r>
          </a:p>
        </p:txBody>
      </p:sp>
      <p:sp>
        <p:nvSpPr>
          <p:cNvPr id="10" name="Freeform: Shape 9">
            <a:extLst>
              <a:ext uri="{FF2B5EF4-FFF2-40B4-BE49-F238E27FC236}">
                <a16:creationId xmlns:a16="http://schemas.microsoft.com/office/drawing/2014/main" id="{C3700E9E-3776-177C-07E6-D7BE3373D12A}"/>
              </a:ext>
            </a:extLst>
          </p:cNvPr>
          <p:cNvSpPr/>
          <p:nvPr/>
        </p:nvSpPr>
        <p:spPr>
          <a:xfrm>
            <a:off x="9103299" y="1764046"/>
            <a:ext cx="1814169" cy="935431"/>
          </a:xfrm>
          <a:custGeom>
            <a:avLst/>
            <a:gdLst>
              <a:gd name="connsiteX0" fmla="*/ 0 w 3592726"/>
              <a:gd name="connsiteY0" fmla="*/ 0 h 1852499"/>
              <a:gd name="connsiteX1" fmla="*/ 3592726 w 3592726"/>
              <a:gd name="connsiteY1" fmla="*/ 0 h 1852499"/>
              <a:gd name="connsiteX2" fmla="*/ 3592726 w 3592726"/>
              <a:gd name="connsiteY2" fmla="*/ 1852499 h 1852499"/>
              <a:gd name="connsiteX3" fmla="*/ 0 w 3592726"/>
              <a:gd name="connsiteY3" fmla="*/ 1852499 h 1852499"/>
              <a:gd name="connsiteX4" fmla="*/ 0 w 3592726"/>
              <a:gd name="connsiteY4" fmla="*/ 0 h 1852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726" h="1852499">
                <a:moveTo>
                  <a:pt x="0" y="0"/>
                </a:moveTo>
                <a:lnTo>
                  <a:pt x="3592726" y="0"/>
                </a:lnTo>
                <a:lnTo>
                  <a:pt x="3592726" y="1852499"/>
                </a:lnTo>
                <a:lnTo>
                  <a:pt x="0" y="1852499"/>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600" kern="1200"/>
          </a:p>
        </p:txBody>
      </p:sp>
    </p:spTree>
    <p:extLst>
      <p:ext uri="{BB962C8B-B14F-4D97-AF65-F5344CB8AC3E}">
        <p14:creationId xmlns:p14="http://schemas.microsoft.com/office/powerpoint/2010/main" val="161908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C4EFAE7B-1FCA-E340-67D5-5AEBEAA2181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A811D88-A3E2-7381-ED15-E8AE9F6F661A}"/>
              </a:ext>
            </a:extLst>
          </p:cNvPr>
          <p:cNvSpPr>
            <a:spLocks noGrp="1"/>
          </p:cNvSpPr>
          <p:nvPr>
            <p:ph type="title"/>
          </p:nvPr>
        </p:nvSpPr>
        <p:spPr>
          <a:xfrm>
            <a:off x="0" y="8313"/>
            <a:ext cx="4728052" cy="6841374"/>
          </a:xfrm>
        </p:spPr>
        <p:txBody>
          <a:bodyPr>
            <a:normAutofit/>
          </a:bodyPr>
          <a:lstStyle/>
          <a:p>
            <a:pPr algn="ctr"/>
            <a:r>
              <a:rPr lang="en-US" b="1">
                <a:latin typeface="+mn-lt"/>
              </a:rPr>
              <a:t>Conduct a </a:t>
            </a:r>
            <a:br>
              <a:rPr lang="en-US" b="1">
                <a:latin typeface="+mn-lt"/>
              </a:rPr>
            </a:br>
            <a:r>
              <a:rPr lang="en-US" b="1">
                <a:latin typeface="+mn-lt"/>
              </a:rPr>
              <a:t>Kickoff Meeting </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1E6408A8-FD89-49C6-1909-C99662CD1DC4}"/>
              </a:ext>
            </a:extLst>
          </p:cNvPr>
          <p:cNvSpPr/>
          <p:nvPr/>
        </p:nvSpPr>
        <p:spPr>
          <a:xfrm>
            <a:off x="4728053" y="424540"/>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Users">
            <a:extLst>
              <a:ext uri="{FF2B5EF4-FFF2-40B4-BE49-F238E27FC236}">
                <a16:creationId xmlns:a16="http://schemas.microsoft.com/office/drawing/2014/main" id="{69E3D496-4F17-5932-C0FF-4641DC7F1D46}"/>
              </a:ext>
            </a:extLst>
          </p:cNvPr>
          <p:cNvSpPr>
            <a:spLocks noChangeAspect="1"/>
          </p:cNvSpPr>
          <p:nvPr/>
        </p:nvSpPr>
        <p:spPr>
          <a:xfrm>
            <a:off x="5088212" y="613599"/>
            <a:ext cx="876401" cy="9144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680061A2-86D0-B7BC-A147-091CDC898A20}"/>
              </a:ext>
            </a:extLst>
          </p:cNvPr>
          <p:cNvSpPr/>
          <p:nvPr/>
        </p:nvSpPr>
        <p:spPr>
          <a:xfrm>
            <a:off x="6066682" y="420080"/>
            <a:ext cx="5185049"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en-US" sz="3600" kern="1200"/>
              <a:t>Roles and Responsibilities</a:t>
            </a:r>
          </a:p>
        </p:txBody>
      </p:sp>
      <p:sp>
        <p:nvSpPr>
          <p:cNvPr id="10" name="Rectangle: Rounded Corners 9">
            <a:extLst>
              <a:ext uri="{FF2B5EF4-FFF2-40B4-BE49-F238E27FC236}">
                <a16:creationId xmlns:a16="http://schemas.microsoft.com/office/drawing/2014/main" id="{6F8CA810-DB05-31AB-FB07-149A122D4278}"/>
              </a:ext>
            </a:extLst>
          </p:cNvPr>
          <p:cNvSpPr/>
          <p:nvPr/>
        </p:nvSpPr>
        <p:spPr>
          <a:xfrm>
            <a:off x="4728053" y="2102788"/>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11" descr="Schoolhouse">
            <a:extLst>
              <a:ext uri="{FF2B5EF4-FFF2-40B4-BE49-F238E27FC236}">
                <a16:creationId xmlns:a16="http://schemas.microsoft.com/office/drawing/2014/main" id="{99DBA4FC-B324-D3CD-7F39-9F87173CE9D9}"/>
              </a:ext>
            </a:extLst>
          </p:cNvPr>
          <p:cNvSpPr>
            <a:spLocks noChangeAspect="1"/>
          </p:cNvSpPr>
          <p:nvPr/>
        </p:nvSpPr>
        <p:spPr>
          <a:xfrm>
            <a:off x="5088211" y="2237869"/>
            <a:ext cx="876401" cy="9144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18D3E4D6-EC20-6418-75FA-28C5BF109015}"/>
              </a:ext>
            </a:extLst>
          </p:cNvPr>
          <p:cNvSpPr/>
          <p:nvPr/>
        </p:nvSpPr>
        <p:spPr>
          <a:xfrm>
            <a:off x="6066682" y="2044350"/>
            <a:ext cx="5185049"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lvl="0" indent="0" algn="l" defTabSz="977900">
              <a:spcBef>
                <a:spcPct val="0"/>
              </a:spcBef>
              <a:spcAft>
                <a:spcPct val="35000"/>
              </a:spcAft>
              <a:buNone/>
            </a:pPr>
            <a:r>
              <a:rPr lang="en-US" sz="3600" kern="1200"/>
              <a:t>Educational foundation and cross-systems training</a:t>
            </a:r>
          </a:p>
        </p:txBody>
      </p:sp>
      <p:sp>
        <p:nvSpPr>
          <p:cNvPr id="14" name="Rectangle: Rounded Corners 13">
            <a:extLst>
              <a:ext uri="{FF2B5EF4-FFF2-40B4-BE49-F238E27FC236}">
                <a16:creationId xmlns:a16="http://schemas.microsoft.com/office/drawing/2014/main" id="{A2C6388C-F522-D3B5-6D20-2A17AF297E81}"/>
              </a:ext>
            </a:extLst>
          </p:cNvPr>
          <p:cNvSpPr/>
          <p:nvPr/>
        </p:nvSpPr>
        <p:spPr>
          <a:xfrm>
            <a:off x="4728053" y="3729587"/>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Lock">
            <a:extLst>
              <a:ext uri="{FF2B5EF4-FFF2-40B4-BE49-F238E27FC236}">
                <a16:creationId xmlns:a16="http://schemas.microsoft.com/office/drawing/2014/main" id="{CF40F99E-B7D4-68FD-7666-F1F223BC40F8}"/>
              </a:ext>
            </a:extLst>
          </p:cNvPr>
          <p:cNvSpPr>
            <a:spLocks noChangeAspect="1"/>
          </p:cNvSpPr>
          <p:nvPr/>
        </p:nvSpPr>
        <p:spPr>
          <a:xfrm>
            <a:off x="5037025" y="3923106"/>
            <a:ext cx="876401" cy="9144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8F8DE343-B4F6-4C83-9851-A83DE19DA688}"/>
              </a:ext>
            </a:extLst>
          </p:cNvPr>
          <p:cNvSpPr/>
          <p:nvPr/>
        </p:nvSpPr>
        <p:spPr>
          <a:xfrm>
            <a:off x="6066682" y="3729587"/>
            <a:ext cx="6502643"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lvl="0" indent="0" algn="l" defTabSz="977900">
              <a:spcBef>
                <a:spcPct val="0"/>
              </a:spcBef>
              <a:spcAft>
                <a:spcPct val="35000"/>
              </a:spcAft>
              <a:buNone/>
            </a:pPr>
            <a:r>
              <a:rPr lang="en-US" sz="3600" kern="1200"/>
              <a:t>Confidentiality, communication, and information sharing</a:t>
            </a:r>
          </a:p>
        </p:txBody>
      </p:sp>
      <p:sp>
        <p:nvSpPr>
          <p:cNvPr id="17" name="Rectangle: Rounded Corners 16">
            <a:extLst>
              <a:ext uri="{FF2B5EF4-FFF2-40B4-BE49-F238E27FC236}">
                <a16:creationId xmlns:a16="http://schemas.microsoft.com/office/drawing/2014/main" id="{C1DD6FFF-FAF1-54B3-A387-02B2CD9BA8CF}"/>
              </a:ext>
            </a:extLst>
          </p:cNvPr>
          <p:cNvSpPr/>
          <p:nvPr/>
        </p:nvSpPr>
        <p:spPr>
          <a:xfrm>
            <a:off x="4728053" y="5356387"/>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Scales of Justice">
            <a:extLst>
              <a:ext uri="{FF2B5EF4-FFF2-40B4-BE49-F238E27FC236}">
                <a16:creationId xmlns:a16="http://schemas.microsoft.com/office/drawing/2014/main" id="{73ECF1EC-801B-7019-1FE9-5D601B4E273A}"/>
              </a:ext>
            </a:extLst>
          </p:cNvPr>
          <p:cNvSpPr>
            <a:spLocks noChangeAspect="1"/>
          </p:cNvSpPr>
          <p:nvPr/>
        </p:nvSpPr>
        <p:spPr>
          <a:xfrm>
            <a:off x="5088211" y="5545446"/>
            <a:ext cx="876401" cy="9144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AAB6ACE5-DFDB-4FF6-5DAB-E4856E6CFB4D}"/>
              </a:ext>
            </a:extLst>
          </p:cNvPr>
          <p:cNvSpPr/>
          <p:nvPr/>
        </p:nvSpPr>
        <p:spPr>
          <a:xfrm>
            <a:off x="6066681" y="5351927"/>
            <a:ext cx="5645923"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lvl="0" indent="0" algn="l" defTabSz="977900">
              <a:spcBef>
                <a:spcPct val="0"/>
              </a:spcBef>
              <a:spcAft>
                <a:spcPct val="35000"/>
              </a:spcAft>
              <a:buNone/>
            </a:pPr>
            <a:r>
              <a:rPr lang="en-US" sz="3600" kern="1200"/>
              <a:t>Legal and ethical mandates </a:t>
            </a:r>
          </a:p>
        </p:txBody>
      </p:sp>
    </p:spTree>
    <p:extLst>
      <p:ext uri="{BB962C8B-B14F-4D97-AF65-F5344CB8AC3E}">
        <p14:creationId xmlns:p14="http://schemas.microsoft.com/office/powerpoint/2010/main" val="394156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2"/>
                                      </p:to>
                                    </p:animClr>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animBg="1"/>
      <p:bldP spid="13" grpId="0"/>
      <p:bldP spid="15" grpId="0" animBg="1"/>
      <p:bldP spid="16" grpId="0"/>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2969F5D-1924-FEC7-AAB4-0A737B8A0CB7}"/>
              </a:ext>
            </a:extLst>
          </p:cNvPr>
          <p:cNvGrpSpPr/>
          <p:nvPr/>
        </p:nvGrpSpPr>
        <p:grpSpPr>
          <a:xfrm>
            <a:off x="2374574" y="1449213"/>
            <a:ext cx="7390456" cy="2021712"/>
            <a:chOff x="2153512" y="1449213"/>
            <a:chExt cx="7390456" cy="2021712"/>
          </a:xfrm>
        </p:grpSpPr>
        <p:sp>
          <p:nvSpPr>
            <p:cNvPr id="4" name="Rectangle 3">
              <a:extLst>
                <a:ext uri="{FF2B5EF4-FFF2-40B4-BE49-F238E27FC236}">
                  <a16:creationId xmlns:a16="http://schemas.microsoft.com/office/drawing/2014/main" id="{7F48FB79-BD0F-3BF6-4C2D-2BC1350FDAF7}"/>
                </a:ext>
              </a:extLst>
            </p:cNvPr>
            <p:cNvSpPr/>
            <p:nvPr/>
          </p:nvSpPr>
          <p:spPr>
            <a:xfrm>
              <a:off x="2292574" y="1449213"/>
              <a:ext cx="7112332" cy="202171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E5C05DA2-3510-0EC6-3731-5422C1395C22}"/>
                </a:ext>
              </a:extLst>
            </p:cNvPr>
            <p:cNvSpPr txBox="1"/>
            <p:nvPr/>
          </p:nvSpPr>
          <p:spPr>
            <a:xfrm>
              <a:off x="2153512" y="1519361"/>
              <a:ext cx="739045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ea typeface="+mn-ea"/>
                  <a:cs typeface="+mn-cs"/>
                </a:rPr>
                <a:t>Executive or Oversight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ea typeface="+mn-ea"/>
                  <a:cs typeface="+mn-cs"/>
                </a:rPr>
                <a:t>Committee</a:t>
              </a:r>
              <a:endParaRPr kumimoji="0" lang="en-US" sz="6000" b="0" i="0" u="none" strike="noStrike" kern="1200" cap="none" spc="0" normalizeH="0" baseline="0" noProof="0">
                <a:ln>
                  <a:noFill/>
                </a:ln>
                <a:solidFill>
                  <a:prstClr val="white"/>
                </a:solidFill>
                <a:effectLst/>
                <a:uLnTx/>
                <a:uFillTx/>
                <a:ea typeface="+mn-ea"/>
                <a:cs typeface="+mn-cs"/>
              </a:endParaRPr>
            </a:p>
          </p:txBody>
        </p:sp>
      </p:grpSp>
      <p:grpSp>
        <p:nvGrpSpPr>
          <p:cNvPr id="21" name="Group 20">
            <a:extLst>
              <a:ext uri="{FF2B5EF4-FFF2-40B4-BE49-F238E27FC236}">
                <a16:creationId xmlns:a16="http://schemas.microsoft.com/office/drawing/2014/main" id="{264B709E-BED1-F449-27B5-50BC977C0AD4}"/>
              </a:ext>
            </a:extLst>
          </p:cNvPr>
          <p:cNvGrpSpPr/>
          <p:nvPr/>
        </p:nvGrpSpPr>
        <p:grpSpPr>
          <a:xfrm>
            <a:off x="2445608" y="3606031"/>
            <a:ext cx="3492620" cy="1569660"/>
            <a:chOff x="2224546" y="3606031"/>
            <a:chExt cx="3492620" cy="1569660"/>
          </a:xfrm>
        </p:grpSpPr>
        <p:sp>
          <p:nvSpPr>
            <p:cNvPr id="5" name="Rectangle 4">
              <a:extLst>
                <a:ext uri="{FF2B5EF4-FFF2-40B4-BE49-F238E27FC236}">
                  <a16:creationId xmlns:a16="http://schemas.microsoft.com/office/drawing/2014/main" id="{24298AB3-7814-6812-9105-E5C6A9294411}"/>
                </a:ext>
              </a:extLst>
            </p:cNvPr>
            <p:cNvSpPr/>
            <p:nvPr/>
          </p:nvSpPr>
          <p:spPr>
            <a:xfrm>
              <a:off x="2224546" y="3698788"/>
              <a:ext cx="3492620" cy="14119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82A02AEB-02DE-8608-ADAE-DDDA98F39361}"/>
                </a:ext>
              </a:extLst>
            </p:cNvPr>
            <p:cNvSpPr txBox="1"/>
            <p:nvPr/>
          </p:nvSpPr>
          <p:spPr>
            <a:xfrm>
              <a:off x="2461811" y="3606031"/>
              <a:ext cx="28419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ea typeface="+mn-ea"/>
                  <a:cs typeface="+mn-cs"/>
                </a:rPr>
                <a:t>Planning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ea typeface="+mn-ea"/>
                  <a:cs typeface="+mn-cs"/>
                </a:rPr>
                <a:t>Team</a:t>
              </a:r>
              <a:endParaRPr kumimoji="0" lang="en-US" sz="5400" b="0" i="0" u="none" strike="noStrike" kern="1200" cap="none" spc="0" normalizeH="0" baseline="0" noProof="0">
                <a:ln>
                  <a:noFill/>
                </a:ln>
                <a:solidFill>
                  <a:prstClr val="white"/>
                </a:solidFill>
                <a:effectLst/>
                <a:uLnTx/>
                <a:uFillTx/>
                <a:ea typeface="+mn-ea"/>
                <a:cs typeface="+mn-cs"/>
              </a:endParaRPr>
            </a:p>
          </p:txBody>
        </p:sp>
      </p:grpSp>
      <p:grpSp>
        <p:nvGrpSpPr>
          <p:cNvPr id="22" name="Group 21">
            <a:extLst>
              <a:ext uri="{FF2B5EF4-FFF2-40B4-BE49-F238E27FC236}">
                <a16:creationId xmlns:a16="http://schemas.microsoft.com/office/drawing/2014/main" id="{FA1D4F9D-54F0-E875-F74D-AACCFE44726A}"/>
              </a:ext>
            </a:extLst>
          </p:cNvPr>
          <p:cNvGrpSpPr/>
          <p:nvPr/>
        </p:nvGrpSpPr>
        <p:grpSpPr>
          <a:xfrm>
            <a:off x="6133347" y="3554259"/>
            <a:ext cx="3492621" cy="1569660"/>
            <a:chOff x="5912285" y="3554259"/>
            <a:chExt cx="3492621" cy="1569660"/>
          </a:xfrm>
        </p:grpSpPr>
        <p:sp>
          <p:nvSpPr>
            <p:cNvPr id="6" name="Rectangle 5">
              <a:extLst>
                <a:ext uri="{FF2B5EF4-FFF2-40B4-BE49-F238E27FC236}">
                  <a16:creationId xmlns:a16="http://schemas.microsoft.com/office/drawing/2014/main" id="{1119E74B-7B5D-DE40-E2A7-FE6588ECD967}"/>
                </a:ext>
              </a:extLst>
            </p:cNvPr>
            <p:cNvSpPr/>
            <p:nvPr/>
          </p:nvSpPr>
          <p:spPr>
            <a:xfrm>
              <a:off x="5912285" y="3668219"/>
              <a:ext cx="3492621" cy="144251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361B2552-4943-675B-2345-76FA6A74D285}"/>
                </a:ext>
              </a:extLst>
            </p:cNvPr>
            <p:cNvSpPr txBox="1"/>
            <p:nvPr/>
          </p:nvSpPr>
          <p:spPr>
            <a:xfrm>
              <a:off x="6095999" y="3554259"/>
              <a:ext cx="31732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ea typeface="+mn-ea"/>
                  <a:cs typeface="+mn-cs"/>
                </a:rPr>
                <a:t>Steering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ea typeface="+mn-ea"/>
                  <a:cs typeface="+mn-cs"/>
                </a:rPr>
                <a:t>Committee</a:t>
              </a:r>
              <a:endParaRPr kumimoji="0" lang="en-US" sz="5400" b="0" i="0" u="none" strike="noStrike" kern="1200" cap="none" spc="0" normalizeH="0" baseline="0" noProof="0">
                <a:ln>
                  <a:noFill/>
                </a:ln>
                <a:solidFill>
                  <a:prstClr val="white"/>
                </a:solidFill>
                <a:effectLst/>
                <a:uLnTx/>
                <a:uFillTx/>
                <a:ea typeface="+mn-ea"/>
                <a:cs typeface="+mn-cs"/>
              </a:endParaRPr>
            </a:p>
          </p:txBody>
        </p:sp>
      </p:grpSp>
      <p:grpSp>
        <p:nvGrpSpPr>
          <p:cNvPr id="23" name="Group 22">
            <a:extLst>
              <a:ext uri="{FF2B5EF4-FFF2-40B4-BE49-F238E27FC236}">
                <a16:creationId xmlns:a16="http://schemas.microsoft.com/office/drawing/2014/main" id="{09AA1B15-46C7-7A4F-6F92-DF5CD7DA264F}"/>
              </a:ext>
            </a:extLst>
          </p:cNvPr>
          <p:cNvGrpSpPr/>
          <p:nvPr/>
        </p:nvGrpSpPr>
        <p:grpSpPr>
          <a:xfrm>
            <a:off x="2445458" y="5278518"/>
            <a:ext cx="7180510" cy="880138"/>
            <a:chOff x="2224396" y="5278518"/>
            <a:chExt cx="7180510" cy="880138"/>
          </a:xfrm>
        </p:grpSpPr>
        <p:sp>
          <p:nvSpPr>
            <p:cNvPr id="7" name="Rectangle 6">
              <a:extLst>
                <a:ext uri="{FF2B5EF4-FFF2-40B4-BE49-F238E27FC236}">
                  <a16:creationId xmlns:a16="http://schemas.microsoft.com/office/drawing/2014/main" id="{42515569-79D3-6A85-45A1-1FC42A60AE68}"/>
                </a:ext>
              </a:extLst>
            </p:cNvPr>
            <p:cNvSpPr/>
            <p:nvPr/>
          </p:nvSpPr>
          <p:spPr>
            <a:xfrm>
              <a:off x="2224396" y="5295516"/>
              <a:ext cx="7180510" cy="86314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27DD38E3-BD10-FCC6-4F4D-74B4D377DBBA}"/>
                </a:ext>
              </a:extLst>
            </p:cNvPr>
            <p:cNvSpPr txBox="1"/>
            <p:nvPr/>
          </p:nvSpPr>
          <p:spPr>
            <a:xfrm>
              <a:off x="2787094" y="5278518"/>
              <a:ext cx="57123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ea typeface="+mn-ea"/>
                  <a:cs typeface="+mn-cs"/>
                </a:rPr>
                <a:t>Operational Team</a:t>
              </a:r>
              <a:endParaRPr kumimoji="0" lang="en-US" sz="5400" b="0" i="0" u="none" strike="noStrike" kern="1200" cap="none" spc="0" normalizeH="0" baseline="0" noProof="0">
                <a:ln>
                  <a:noFill/>
                </a:ln>
                <a:solidFill>
                  <a:prstClr val="white"/>
                </a:solidFill>
                <a:effectLst/>
                <a:uLnTx/>
                <a:uFillTx/>
                <a:ea typeface="+mn-ea"/>
                <a:cs typeface="+mn-cs"/>
              </a:endParaRPr>
            </a:p>
          </p:txBody>
        </p:sp>
      </p:grpSp>
      <p:sp>
        <p:nvSpPr>
          <p:cNvPr id="12" name="Left Brace 11">
            <a:extLst>
              <a:ext uri="{FF2B5EF4-FFF2-40B4-BE49-F238E27FC236}">
                <a16:creationId xmlns:a16="http://schemas.microsoft.com/office/drawing/2014/main" id="{E1C12DBB-2479-EC61-76BA-E47B45F756BE}"/>
              </a:ext>
            </a:extLst>
          </p:cNvPr>
          <p:cNvSpPr/>
          <p:nvPr/>
        </p:nvSpPr>
        <p:spPr>
          <a:xfrm rot="10800000">
            <a:off x="9358857" y="1302706"/>
            <a:ext cx="1121022" cy="5373743"/>
          </a:xfrm>
          <a:prstGeom prst="leftBrace">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7F26AB6-5A09-A9AC-C2F3-57F0DB1D27E7}"/>
              </a:ext>
            </a:extLst>
          </p:cNvPr>
          <p:cNvSpPr txBox="1"/>
          <p:nvPr/>
        </p:nvSpPr>
        <p:spPr>
          <a:xfrm>
            <a:off x="480380" y="3402630"/>
            <a:ext cx="223551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ea typeface="+mn-ea"/>
                <a:cs typeface="+mn-cs"/>
              </a:rPr>
              <a:t>Multi-</a:t>
            </a:r>
            <a:br>
              <a:rPr kumimoji="0" lang="en-US" sz="3600" b="0" i="0" u="none" strike="noStrike" kern="1200" cap="none" spc="0" normalizeH="0" baseline="0" noProof="0">
                <a:ln>
                  <a:noFill/>
                </a:ln>
                <a:solidFill>
                  <a:prstClr val="white"/>
                </a:solidFill>
                <a:effectLst/>
                <a:uLnTx/>
                <a:uFillTx/>
                <a:ea typeface="+mn-ea"/>
                <a:cs typeface="+mn-cs"/>
              </a:rPr>
            </a:br>
            <a:r>
              <a:rPr kumimoji="0" lang="en-US" sz="3600" b="0" i="0" u="none" strike="noStrike" kern="1200" cap="none" spc="0" normalizeH="0" baseline="0" noProof="0">
                <a:ln>
                  <a:noFill/>
                </a:ln>
                <a:solidFill>
                  <a:prstClr val="white"/>
                </a:solidFill>
                <a:effectLst/>
                <a:uLnTx/>
                <a:uFillTx/>
                <a:ea typeface="+mn-ea"/>
                <a:cs typeface="+mn-cs"/>
              </a:rPr>
              <a:t>level</a:t>
            </a:r>
          </a:p>
        </p:txBody>
      </p:sp>
      <p:sp>
        <p:nvSpPr>
          <p:cNvPr id="15" name="TextBox 14">
            <a:extLst>
              <a:ext uri="{FF2B5EF4-FFF2-40B4-BE49-F238E27FC236}">
                <a16:creationId xmlns:a16="http://schemas.microsoft.com/office/drawing/2014/main" id="{ACA8C3E5-9059-EDD0-90A2-DC569186905C}"/>
              </a:ext>
            </a:extLst>
          </p:cNvPr>
          <p:cNvSpPr txBox="1"/>
          <p:nvPr/>
        </p:nvSpPr>
        <p:spPr>
          <a:xfrm>
            <a:off x="10525605" y="3389412"/>
            <a:ext cx="1571126" cy="1200329"/>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ea typeface="+mn-ea"/>
                <a:cs typeface="+mn-cs"/>
              </a:rPr>
              <a:t>Multi-agency</a:t>
            </a:r>
          </a:p>
        </p:txBody>
      </p:sp>
      <p:sp>
        <p:nvSpPr>
          <p:cNvPr id="19" name="Left Brace 18">
            <a:extLst>
              <a:ext uri="{FF2B5EF4-FFF2-40B4-BE49-F238E27FC236}">
                <a16:creationId xmlns:a16="http://schemas.microsoft.com/office/drawing/2014/main" id="{DBC5FF7F-49A5-B863-3702-956FB44EEF8A}"/>
              </a:ext>
            </a:extLst>
          </p:cNvPr>
          <p:cNvSpPr/>
          <p:nvPr/>
        </p:nvSpPr>
        <p:spPr>
          <a:xfrm rot="10800000" flipH="1">
            <a:off x="1652095" y="1302706"/>
            <a:ext cx="1121022" cy="5373743"/>
          </a:xfrm>
          <a:prstGeom prst="leftBrace">
            <a:avLst/>
          </a:prstGeom>
          <a:ln w="28575"/>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itle 1">
            <a:extLst>
              <a:ext uri="{FF2B5EF4-FFF2-40B4-BE49-F238E27FC236}">
                <a16:creationId xmlns:a16="http://schemas.microsoft.com/office/drawing/2014/main" id="{260A9C66-D275-7376-88D6-FE9D4B4BA0D1}"/>
              </a:ext>
            </a:extLst>
          </p:cNvPr>
          <p:cNvSpPr txBox="1">
            <a:spLocks/>
          </p:cNvSpPr>
          <p:nvPr/>
        </p:nvSpPr>
        <p:spPr>
          <a:xfrm>
            <a:off x="0" y="6882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mn-lt"/>
              </a:rPr>
              <a:t>Create a governance structure</a:t>
            </a:r>
          </a:p>
        </p:txBody>
      </p:sp>
      <p:pic>
        <p:nvPicPr>
          <p:cNvPr id="25" name="Graphic 24" descr="Arrow Right with solid fill">
            <a:extLst>
              <a:ext uri="{FF2B5EF4-FFF2-40B4-BE49-F238E27FC236}">
                <a16:creationId xmlns:a16="http://schemas.microsoft.com/office/drawing/2014/main" id="{31C9C4C8-B4DA-910A-7AC6-E51C714F34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7789" y="3836212"/>
            <a:ext cx="914400" cy="914400"/>
          </a:xfrm>
          <a:prstGeom prst="rect">
            <a:avLst/>
          </a:prstGeom>
        </p:spPr>
      </p:pic>
      <p:pic>
        <p:nvPicPr>
          <p:cNvPr id="26" name="Graphic 25" descr="Arrow Right with solid fill">
            <a:extLst>
              <a:ext uri="{FF2B5EF4-FFF2-40B4-BE49-F238E27FC236}">
                <a16:creationId xmlns:a16="http://schemas.microsoft.com/office/drawing/2014/main" id="{A3F3D382-ED42-DD3E-AD8D-590F0937C5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389033">
            <a:off x="4897622" y="4678724"/>
            <a:ext cx="914400" cy="914400"/>
          </a:xfrm>
          <a:prstGeom prst="rect">
            <a:avLst/>
          </a:prstGeom>
        </p:spPr>
      </p:pic>
    </p:spTree>
    <p:extLst>
      <p:ext uri="{BB962C8B-B14F-4D97-AF65-F5344CB8AC3E}">
        <p14:creationId xmlns:p14="http://schemas.microsoft.com/office/powerpoint/2010/main" val="252392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Freeform 39"/>
          <p:cNvSpPr/>
          <p:nvPr/>
        </p:nvSpPr>
        <p:spPr>
          <a:xfrm>
            <a:off x="6423358" y="4687610"/>
            <a:ext cx="2463133" cy="1334927"/>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Weekly/Bi-weekly</a:t>
            </a:r>
          </a:p>
        </p:txBody>
      </p:sp>
      <p:sp>
        <p:nvSpPr>
          <p:cNvPr id="41" name="Freeform 40"/>
          <p:cNvSpPr/>
          <p:nvPr/>
        </p:nvSpPr>
        <p:spPr>
          <a:xfrm>
            <a:off x="9132805" y="4687610"/>
            <a:ext cx="2463133" cy="1334927"/>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Staff cases</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Ensure family success</a:t>
            </a:r>
          </a:p>
        </p:txBody>
      </p:sp>
      <p:sp>
        <p:nvSpPr>
          <p:cNvPr id="37" name="Freeform 36"/>
          <p:cNvSpPr/>
          <p:nvPr/>
        </p:nvSpPr>
        <p:spPr>
          <a:xfrm>
            <a:off x="6423358" y="2971804"/>
            <a:ext cx="2463133" cy="1352208"/>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Monthly/Bi-weekly</a:t>
            </a:r>
          </a:p>
        </p:txBody>
      </p:sp>
      <p:sp>
        <p:nvSpPr>
          <p:cNvPr id="38" name="Freeform 37"/>
          <p:cNvSpPr/>
          <p:nvPr/>
        </p:nvSpPr>
        <p:spPr>
          <a:xfrm>
            <a:off x="9132806" y="2971804"/>
            <a:ext cx="2463133" cy="1352208"/>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Remove barriers</a:t>
            </a:r>
          </a:p>
        </p:txBody>
      </p:sp>
      <p:sp>
        <p:nvSpPr>
          <p:cNvPr id="8" name="Round Diagonal Corner Rectangle 7"/>
          <p:cNvSpPr/>
          <p:nvPr/>
        </p:nvSpPr>
        <p:spPr>
          <a:xfrm>
            <a:off x="1004465" y="1301447"/>
            <a:ext cx="2463133" cy="1352208"/>
          </a:xfrm>
          <a:prstGeom prst="round2DiagRect">
            <a:avLst/>
          </a:prstGeom>
          <a:solidFill>
            <a:srgbClr val="235FA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Light" panose="020F0302020204030204"/>
                <a:ea typeface="+mn-ea"/>
                <a:cs typeface="+mn-cs"/>
              </a:rPr>
              <a:t>Oversight/ Executive Committee</a:t>
            </a:r>
          </a:p>
        </p:txBody>
      </p:sp>
      <p:sp>
        <p:nvSpPr>
          <p:cNvPr id="34" name="Freeform 33"/>
          <p:cNvSpPr/>
          <p:nvPr/>
        </p:nvSpPr>
        <p:spPr>
          <a:xfrm>
            <a:off x="3713912" y="1329615"/>
            <a:ext cx="2463133" cy="1352208"/>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99CC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Director Level</a:t>
            </a:r>
          </a:p>
        </p:txBody>
      </p:sp>
      <p:sp>
        <p:nvSpPr>
          <p:cNvPr id="35" name="Freeform 34"/>
          <p:cNvSpPr/>
          <p:nvPr/>
        </p:nvSpPr>
        <p:spPr>
          <a:xfrm>
            <a:off x="6423358" y="1329615"/>
            <a:ext cx="2463133" cy="1352208"/>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99C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Quarterly</a:t>
            </a:r>
          </a:p>
        </p:txBody>
      </p:sp>
      <p:sp>
        <p:nvSpPr>
          <p:cNvPr id="36" name="Freeform 35"/>
          <p:cNvSpPr/>
          <p:nvPr/>
        </p:nvSpPr>
        <p:spPr>
          <a:xfrm>
            <a:off x="9132806" y="1329615"/>
            <a:ext cx="2463133" cy="1352208"/>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99CC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Sustainability </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Final approval</a:t>
            </a:r>
          </a:p>
        </p:txBody>
      </p:sp>
      <p:sp>
        <p:nvSpPr>
          <p:cNvPr id="5" name="Freeform 4"/>
          <p:cNvSpPr/>
          <p:nvPr/>
        </p:nvSpPr>
        <p:spPr>
          <a:xfrm>
            <a:off x="3713912" y="457001"/>
            <a:ext cx="2463133" cy="627201"/>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2E405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rPr>
              <a:t>Membership</a:t>
            </a:r>
            <a:endParaRPr kumimoji="0" lang="en-US" sz="1900" b="1"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6" name="Freeform 5"/>
          <p:cNvSpPr/>
          <p:nvPr/>
        </p:nvSpPr>
        <p:spPr>
          <a:xfrm>
            <a:off x="6423359" y="457001"/>
            <a:ext cx="2463133" cy="627201"/>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2E405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72390" rIns="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rPr>
              <a:t>Meeting Frequency</a:t>
            </a:r>
          </a:p>
        </p:txBody>
      </p:sp>
      <p:sp>
        <p:nvSpPr>
          <p:cNvPr id="7" name="Freeform 6"/>
          <p:cNvSpPr/>
          <p:nvPr/>
        </p:nvSpPr>
        <p:spPr>
          <a:xfrm>
            <a:off x="9132806" y="457001"/>
            <a:ext cx="2463133" cy="627201"/>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2E405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72390" rIns="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rPr>
              <a:t>Primary Functions</a:t>
            </a:r>
          </a:p>
        </p:txBody>
      </p:sp>
      <p:sp>
        <p:nvSpPr>
          <p:cNvPr id="12" name="Round Diagonal Corner Rectangle 11"/>
          <p:cNvSpPr/>
          <p:nvPr/>
        </p:nvSpPr>
        <p:spPr>
          <a:xfrm>
            <a:off x="1004465" y="2971804"/>
            <a:ext cx="2463133" cy="1352208"/>
          </a:xfrm>
          <a:prstGeom prst="round2DiagRect">
            <a:avLst/>
          </a:prstGeom>
          <a:solidFill>
            <a:schemeClr val="accent1">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Light" panose="020F0302020204030204"/>
                <a:ea typeface="+mn-ea"/>
                <a:cs typeface="+mn-cs"/>
              </a:rPr>
              <a:t>Steering Committee</a:t>
            </a:r>
          </a:p>
        </p:txBody>
      </p:sp>
      <p:sp>
        <p:nvSpPr>
          <p:cNvPr id="16" name="Round Diagonal Corner Rectangle 15"/>
          <p:cNvSpPr/>
          <p:nvPr/>
        </p:nvSpPr>
        <p:spPr>
          <a:xfrm>
            <a:off x="1004465" y="4642162"/>
            <a:ext cx="2463133" cy="1352208"/>
          </a:xfrm>
          <a:prstGeom prst="round2DiagRect">
            <a:avLst/>
          </a:pr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Light" panose="020F0302020204030204"/>
                <a:ea typeface="+mn-ea"/>
                <a:cs typeface="+mn-cs"/>
              </a:rPr>
              <a:t>Operational Team</a:t>
            </a:r>
          </a:p>
        </p:txBody>
      </p:sp>
      <p:sp>
        <p:nvSpPr>
          <p:cNvPr id="17" name="Freeform 16"/>
          <p:cNvSpPr/>
          <p:nvPr/>
        </p:nvSpPr>
        <p:spPr>
          <a:xfrm>
            <a:off x="3713910" y="4687610"/>
            <a:ext cx="2463133" cy="1337927"/>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Front-line Staff</a:t>
            </a:r>
          </a:p>
        </p:txBody>
      </p:sp>
      <p:sp>
        <p:nvSpPr>
          <p:cNvPr id="13" name="Freeform 12"/>
          <p:cNvSpPr/>
          <p:nvPr/>
        </p:nvSpPr>
        <p:spPr>
          <a:xfrm>
            <a:off x="3713912" y="2971804"/>
            <a:ext cx="2463133" cy="1352208"/>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Management Level</a:t>
            </a:r>
          </a:p>
        </p:txBody>
      </p:sp>
      <p:grpSp>
        <p:nvGrpSpPr>
          <p:cNvPr id="2" name="Group 1">
            <a:extLst>
              <a:ext uri="{FF2B5EF4-FFF2-40B4-BE49-F238E27FC236}">
                <a16:creationId xmlns:a16="http://schemas.microsoft.com/office/drawing/2014/main" id="{70C87469-C522-8C66-6EB0-148C34CB359C}"/>
              </a:ext>
            </a:extLst>
          </p:cNvPr>
          <p:cNvGrpSpPr/>
          <p:nvPr/>
        </p:nvGrpSpPr>
        <p:grpSpPr>
          <a:xfrm>
            <a:off x="596228" y="1986225"/>
            <a:ext cx="445350" cy="3439090"/>
            <a:chOff x="596228" y="1986225"/>
            <a:chExt cx="445350" cy="3439090"/>
          </a:xfrm>
        </p:grpSpPr>
        <p:sp>
          <p:nvSpPr>
            <p:cNvPr id="39" name="Left Bracket 38"/>
            <p:cNvSpPr/>
            <p:nvPr/>
          </p:nvSpPr>
          <p:spPr>
            <a:xfrm>
              <a:off x="645711" y="1986225"/>
              <a:ext cx="358754" cy="3439090"/>
            </a:xfrm>
            <a:prstGeom prst="leftBracket">
              <a:avLst>
                <a:gd name="adj" fmla="val 72786"/>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052"/>
                </a:solidFill>
                <a:effectLst/>
                <a:uLnTx/>
                <a:uFillTx/>
                <a:latin typeface="Tw Cen MT" panose="020B0602020104020603" pitchFamily="34" charset="0"/>
                <a:ea typeface="+mn-ea"/>
                <a:cs typeface="+mn-cs"/>
              </a:endParaRPr>
            </a:p>
          </p:txBody>
        </p:sp>
        <p:sp>
          <p:nvSpPr>
            <p:cNvPr id="44" name="Minus 43"/>
            <p:cNvSpPr/>
            <p:nvPr/>
          </p:nvSpPr>
          <p:spPr>
            <a:xfrm>
              <a:off x="596228" y="3631545"/>
              <a:ext cx="445350" cy="44534"/>
            </a:xfrm>
            <a:prstGeom prst="mathMinus">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grpSp>
      <p:sp>
        <p:nvSpPr>
          <p:cNvPr id="45" name="TextBox 44"/>
          <p:cNvSpPr txBox="1"/>
          <p:nvPr/>
        </p:nvSpPr>
        <p:spPr>
          <a:xfrm>
            <a:off x="104968" y="1986225"/>
            <a:ext cx="615553" cy="3674136"/>
          </a:xfrm>
          <a:prstGeom prst="rect">
            <a:avLst/>
          </a:prstGeom>
          <a:noFill/>
          <a:ln>
            <a:noFill/>
          </a:ln>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Information Flow</a:t>
            </a:r>
          </a:p>
        </p:txBody>
      </p:sp>
      <p:sp>
        <p:nvSpPr>
          <p:cNvPr id="47" name="TextBox 46"/>
          <p:cNvSpPr txBox="1"/>
          <p:nvPr/>
        </p:nvSpPr>
        <p:spPr>
          <a:xfrm>
            <a:off x="1041578" y="6211619"/>
            <a:ext cx="10554362" cy="400110"/>
          </a:xfrm>
          <a:prstGeom prst="rect">
            <a:avLst/>
          </a:prstGeom>
          <a:solidFill>
            <a:srgbClr val="2E4052"/>
          </a:solidFill>
          <a:ln>
            <a:solidFill>
              <a:schemeClr val="tx1"/>
            </a:solidFill>
          </a:ln>
          <a:effectLst/>
        </p:spPr>
        <p:style>
          <a:lnRef idx="2">
            <a:schemeClr val="accent6">
              <a:shade val="50000"/>
            </a:schemeClr>
          </a:lnRef>
          <a:fillRef idx="1">
            <a:schemeClr val="accent6"/>
          </a:fillRef>
          <a:effectRef idx="0">
            <a:schemeClr val="accent6"/>
          </a:effectRef>
          <a:fontRef idx="minor">
            <a:schemeClr val="lt1"/>
          </a:fontRef>
        </p:style>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Subcommittees/Working Groups – to resolve specific, emerging issues (e.g., data, recruitment)</a:t>
            </a:r>
          </a:p>
        </p:txBody>
      </p:sp>
      <p:sp>
        <p:nvSpPr>
          <p:cNvPr id="48" name="Up-Down Arrow 47"/>
          <p:cNvSpPr/>
          <p:nvPr/>
        </p:nvSpPr>
        <p:spPr>
          <a:xfrm>
            <a:off x="2143251" y="2653657"/>
            <a:ext cx="185562" cy="31815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052"/>
              </a:solidFill>
              <a:effectLst/>
              <a:uLnTx/>
              <a:uFillTx/>
              <a:latin typeface="Tw Cen MT" panose="020B0602020104020603" pitchFamily="34" charset="0"/>
              <a:ea typeface="+mn-ea"/>
              <a:cs typeface="+mn-cs"/>
            </a:endParaRPr>
          </a:p>
        </p:txBody>
      </p:sp>
      <p:sp>
        <p:nvSpPr>
          <p:cNvPr id="49" name="Up-Down Arrow 48"/>
          <p:cNvSpPr/>
          <p:nvPr/>
        </p:nvSpPr>
        <p:spPr>
          <a:xfrm>
            <a:off x="2143251" y="4324014"/>
            <a:ext cx="185562" cy="318150"/>
          </a:xfrm>
          <a:prstGeom prst="up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4052"/>
              </a:solidFill>
              <a:effectLst/>
              <a:uLnTx/>
              <a:uFillTx/>
              <a:latin typeface="Tw Cen MT" panose="020B0602020104020603" pitchFamily="34" charset="0"/>
              <a:ea typeface="+mn-ea"/>
              <a:cs typeface="+mn-cs"/>
            </a:endParaRPr>
          </a:p>
        </p:txBody>
      </p:sp>
      <p:sp>
        <p:nvSpPr>
          <p:cNvPr id="50" name="Freeform 49"/>
          <p:cNvSpPr/>
          <p:nvPr/>
        </p:nvSpPr>
        <p:spPr>
          <a:xfrm>
            <a:off x="1004465" y="457001"/>
            <a:ext cx="2463133" cy="627201"/>
          </a:xfrm>
          <a:custGeom>
            <a:avLst/>
            <a:gdLst>
              <a:gd name="connsiteX0" fmla="*/ 0 w 2412914"/>
              <a:gd name="connsiteY0" fmla="*/ 0 h 1447748"/>
              <a:gd name="connsiteX1" fmla="*/ 2412914 w 2412914"/>
              <a:gd name="connsiteY1" fmla="*/ 0 h 1447748"/>
              <a:gd name="connsiteX2" fmla="*/ 2412914 w 2412914"/>
              <a:gd name="connsiteY2" fmla="*/ 1447748 h 1447748"/>
              <a:gd name="connsiteX3" fmla="*/ 0 w 2412914"/>
              <a:gd name="connsiteY3" fmla="*/ 1447748 h 1447748"/>
              <a:gd name="connsiteX4" fmla="*/ 0 w 2412914"/>
              <a:gd name="connsiteY4" fmla="*/ 0 h 144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2914" h="1447748">
                <a:moveTo>
                  <a:pt x="0" y="0"/>
                </a:moveTo>
                <a:lnTo>
                  <a:pt x="2412914" y="0"/>
                </a:lnTo>
                <a:lnTo>
                  <a:pt x="2412914" y="1447748"/>
                </a:lnTo>
                <a:lnTo>
                  <a:pt x="0" y="1447748"/>
                </a:lnTo>
                <a:lnTo>
                  <a:pt x="0" y="0"/>
                </a:lnTo>
                <a:close/>
              </a:path>
            </a:pathLst>
          </a:custGeom>
          <a:solidFill>
            <a:srgbClr val="2E405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82880" tIns="72390" rIns="0" bIns="72390"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Light" panose="020F0302020204030204"/>
                <a:ea typeface="+mn-ea"/>
                <a:cs typeface="+mn-cs"/>
              </a:rPr>
              <a:t>Levels of Governance</a:t>
            </a:r>
          </a:p>
        </p:txBody>
      </p:sp>
      <p:sp>
        <p:nvSpPr>
          <p:cNvPr id="4" name="TextBox 3">
            <a:extLst>
              <a:ext uri="{FF2B5EF4-FFF2-40B4-BE49-F238E27FC236}">
                <a16:creationId xmlns:a16="http://schemas.microsoft.com/office/drawing/2014/main" id="{2E5DD518-15FC-28E5-520A-506239D0BE4E}"/>
              </a:ext>
            </a:extLst>
          </p:cNvPr>
          <p:cNvSpPr txBox="1"/>
          <p:nvPr/>
        </p:nvSpPr>
        <p:spPr>
          <a:xfrm>
            <a:off x="165256" y="6485860"/>
            <a:ext cx="480458" cy="3721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4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42" fill="hold" nodeType="click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barn(outHorizontal)">
                                      <p:cBhvr>
                                        <p:cTn id="87" dur="500"/>
                                        <p:tgtEl>
                                          <p:spTgt spid="2"/>
                                        </p:tgtEl>
                                      </p:cBhvr>
                                    </p:animEffect>
                                  </p:childTnLst>
                                </p:cTn>
                              </p:par>
                              <p:par>
                                <p:cTn id="88" presetID="16" presetClass="entr" presetSubtype="42"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barn(outHorizontal)">
                                      <p:cBhvr>
                                        <p:cTn id="90" dur="500"/>
                                        <p:tgtEl>
                                          <p:spTgt spid="48"/>
                                        </p:tgtEl>
                                      </p:cBhvr>
                                    </p:animEffect>
                                  </p:childTnLst>
                                </p:cTn>
                              </p:par>
                              <p:par>
                                <p:cTn id="91" presetID="16" presetClass="entr" presetSubtype="42"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barn(outHorizontal)">
                                      <p:cBhvr>
                                        <p:cTn id="93" dur="500"/>
                                        <p:tgtEl>
                                          <p:spTgt spid="4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7" grpId="0" animBg="1"/>
      <p:bldP spid="38" grpId="0" animBg="1"/>
      <p:bldP spid="8" grpId="0" animBg="1"/>
      <p:bldP spid="34" grpId="0" animBg="1"/>
      <p:bldP spid="35" grpId="0" animBg="1"/>
      <p:bldP spid="36" grpId="0" animBg="1"/>
      <p:bldP spid="5" grpId="0" animBg="1"/>
      <p:bldP spid="6" grpId="0" animBg="1"/>
      <p:bldP spid="7" grpId="0" animBg="1"/>
      <p:bldP spid="12" grpId="0" animBg="1"/>
      <p:bldP spid="16" grpId="0" animBg="1"/>
      <p:bldP spid="17" grpId="0" animBg="1"/>
      <p:bldP spid="13" grpId="0" animBg="1"/>
      <p:bldP spid="45" grpId="0"/>
      <p:bldP spid="47" grpId="0" animBg="1"/>
      <p:bldP spid="48" grpId="0" animBg="1"/>
      <p:bldP spid="49"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 y="2"/>
            <a:ext cx="3968884" cy="3039052"/>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09DD8CD-BC19-3D04-7DC8-FC4D8BD4268A}"/>
              </a:ext>
            </a:extLst>
          </p:cNvPr>
          <p:cNvSpPr>
            <a:spLocks noGrp="1"/>
          </p:cNvSpPr>
          <p:nvPr>
            <p:ph type="title"/>
          </p:nvPr>
        </p:nvSpPr>
        <p:spPr>
          <a:xfrm>
            <a:off x="-78867" y="541606"/>
            <a:ext cx="3678101" cy="1797055"/>
          </a:xfrm>
        </p:spPr>
        <p:txBody>
          <a:bodyPr anchor="t">
            <a:normAutofit/>
          </a:bodyPr>
          <a:lstStyle/>
          <a:p>
            <a:pPr algn="ctr"/>
            <a:r>
              <a:rPr lang="en-US" sz="6000" b="1">
                <a:solidFill>
                  <a:srgbClr val="FFFFFF"/>
                </a:solidFill>
                <a:latin typeface="+mn-lt"/>
              </a:rPr>
              <a:t>Visit </a:t>
            </a:r>
            <a:br>
              <a:rPr lang="en-US" sz="6000" b="1">
                <a:solidFill>
                  <a:srgbClr val="FFFFFF"/>
                </a:solidFill>
                <a:latin typeface="+mn-lt"/>
              </a:rPr>
            </a:br>
            <a:r>
              <a:rPr lang="en-US" sz="6000" b="1">
                <a:solidFill>
                  <a:srgbClr val="FFFFFF"/>
                </a:solidFill>
                <a:latin typeface="+mn-lt"/>
              </a:rPr>
              <a:t>a FTC</a:t>
            </a:r>
          </a:p>
        </p:txBody>
      </p:sp>
      <p:sp>
        <p:nvSpPr>
          <p:cNvPr id="31" name="Isosceles Triangle 30">
            <a:extLst>
              <a:ext uri="{FF2B5EF4-FFF2-40B4-BE49-F238E27FC236}">
                <a16:creationId xmlns:a16="http://schemas.microsoft.com/office/drawing/2014/main" id="{740DC0FD-5F18-1FEF-F7FF-ED36ACD9A6B6}"/>
              </a:ext>
            </a:extLst>
          </p:cNvPr>
          <p:cNvSpPr/>
          <p:nvPr/>
        </p:nvSpPr>
        <p:spPr>
          <a:xfrm>
            <a:off x="2320350" y="48638"/>
            <a:ext cx="7803394" cy="6760721"/>
          </a:xfrm>
          <a:prstGeom prst="triangle">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32" name="Freeform: Shape 31">
            <a:extLst>
              <a:ext uri="{FF2B5EF4-FFF2-40B4-BE49-F238E27FC236}">
                <a16:creationId xmlns:a16="http://schemas.microsoft.com/office/drawing/2014/main" id="{ED9298E0-0EFF-FFD3-5A5B-5554C785801D}"/>
              </a:ext>
            </a:extLst>
          </p:cNvPr>
          <p:cNvSpPr/>
          <p:nvPr/>
        </p:nvSpPr>
        <p:spPr>
          <a:xfrm>
            <a:off x="6172969" y="234343"/>
            <a:ext cx="5072206" cy="1645920"/>
          </a:xfrm>
          <a:custGeom>
            <a:avLst/>
            <a:gdLst>
              <a:gd name="connsiteX0" fmla="*/ 0 w 3892911"/>
              <a:gd name="connsiteY0" fmla="*/ 141932 h 851574"/>
              <a:gd name="connsiteX1" fmla="*/ 141932 w 3892911"/>
              <a:gd name="connsiteY1" fmla="*/ 0 h 851574"/>
              <a:gd name="connsiteX2" fmla="*/ 3750979 w 3892911"/>
              <a:gd name="connsiteY2" fmla="*/ 0 h 851574"/>
              <a:gd name="connsiteX3" fmla="*/ 3892911 w 3892911"/>
              <a:gd name="connsiteY3" fmla="*/ 141932 h 851574"/>
              <a:gd name="connsiteX4" fmla="*/ 3892911 w 3892911"/>
              <a:gd name="connsiteY4" fmla="*/ 709642 h 851574"/>
              <a:gd name="connsiteX5" fmla="*/ 3750979 w 3892911"/>
              <a:gd name="connsiteY5" fmla="*/ 851574 h 851574"/>
              <a:gd name="connsiteX6" fmla="*/ 141932 w 3892911"/>
              <a:gd name="connsiteY6" fmla="*/ 851574 h 851574"/>
              <a:gd name="connsiteX7" fmla="*/ 0 w 3892911"/>
              <a:gd name="connsiteY7" fmla="*/ 709642 h 851574"/>
              <a:gd name="connsiteX8" fmla="*/ 0 w 3892911"/>
              <a:gd name="connsiteY8" fmla="*/ 141932 h 8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911" h="851574">
                <a:moveTo>
                  <a:pt x="0" y="141932"/>
                </a:moveTo>
                <a:cubicBezTo>
                  <a:pt x="0" y="63545"/>
                  <a:pt x="63545" y="0"/>
                  <a:pt x="141932" y="0"/>
                </a:cubicBezTo>
                <a:lnTo>
                  <a:pt x="3750979" y="0"/>
                </a:lnTo>
                <a:cubicBezTo>
                  <a:pt x="3829366" y="0"/>
                  <a:pt x="3892911" y="63545"/>
                  <a:pt x="3892911" y="141932"/>
                </a:cubicBezTo>
                <a:lnTo>
                  <a:pt x="3892911" y="709642"/>
                </a:lnTo>
                <a:cubicBezTo>
                  <a:pt x="3892911" y="788029"/>
                  <a:pt x="3829366" y="851574"/>
                  <a:pt x="3750979" y="851574"/>
                </a:cubicBezTo>
                <a:lnTo>
                  <a:pt x="141932" y="851574"/>
                </a:lnTo>
                <a:cubicBezTo>
                  <a:pt x="63545" y="851574"/>
                  <a:pt x="0" y="788029"/>
                  <a:pt x="0" y="709642"/>
                </a:cubicBezTo>
                <a:lnTo>
                  <a:pt x="0" y="141932"/>
                </a:lnTo>
                <a:close/>
              </a:path>
            </a:pathLst>
          </a:custGeom>
          <a:solidFill>
            <a:schemeClr val="lt2">
              <a:hueOff val="0"/>
              <a:satOff val="0"/>
              <a:lumOff val="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93970" tIns="193970" rIns="193970" bIns="193970" numCol="1" spcCol="1270" anchor="ctr" anchorCtr="0">
            <a:noAutofit/>
          </a:bodyPr>
          <a:lstStyle/>
          <a:p>
            <a:pPr marL="0" lvl="0" indent="0" algn="ctr" defTabSz="1778000">
              <a:spcBef>
                <a:spcPct val="0"/>
              </a:spcBef>
              <a:spcAft>
                <a:spcPct val="35000"/>
              </a:spcAft>
              <a:buNone/>
            </a:pPr>
            <a:r>
              <a:rPr lang="en-US" sz="4000" kern="1200"/>
              <a:t>Judicial interaction with parents and children</a:t>
            </a:r>
          </a:p>
        </p:txBody>
      </p:sp>
      <p:sp>
        <p:nvSpPr>
          <p:cNvPr id="35" name="Freeform: Shape 34">
            <a:extLst>
              <a:ext uri="{FF2B5EF4-FFF2-40B4-BE49-F238E27FC236}">
                <a16:creationId xmlns:a16="http://schemas.microsoft.com/office/drawing/2014/main" id="{2D8E715E-1B1F-EF6F-1806-75C90E933F37}"/>
              </a:ext>
            </a:extLst>
          </p:cNvPr>
          <p:cNvSpPr/>
          <p:nvPr/>
        </p:nvSpPr>
        <p:spPr>
          <a:xfrm>
            <a:off x="6172969" y="4350793"/>
            <a:ext cx="5072206" cy="1158790"/>
          </a:xfrm>
          <a:custGeom>
            <a:avLst/>
            <a:gdLst>
              <a:gd name="connsiteX0" fmla="*/ 0 w 3892911"/>
              <a:gd name="connsiteY0" fmla="*/ 141932 h 851574"/>
              <a:gd name="connsiteX1" fmla="*/ 141932 w 3892911"/>
              <a:gd name="connsiteY1" fmla="*/ 0 h 851574"/>
              <a:gd name="connsiteX2" fmla="*/ 3750979 w 3892911"/>
              <a:gd name="connsiteY2" fmla="*/ 0 h 851574"/>
              <a:gd name="connsiteX3" fmla="*/ 3892911 w 3892911"/>
              <a:gd name="connsiteY3" fmla="*/ 141932 h 851574"/>
              <a:gd name="connsiteX4" fmla="*/ 3892911 w 3892911"/>
              <a:gd name="connsiteY4" fmla="*/ 709642 h 851574"/>
              <a:gd name="connsiteX5" fmla="*/ 3750979 w 3892911"/>
              <a:gd name="connsiteY5" fmla="*/ 851574 h 851574"/>
              <a:gd name="connsiteX6" fmla="*/ 141932 w 3892911"/>
              <a:gd name="connsiteY6" fmla="*/ 851574 h 851574"/>
              <a:gd name="connsiteX7" fmla="*/ 0 w 3892911"/>
              <a:gd name="connsiteY7" fmla="*/ 709642 h 851574"/>
              <a:gd name="connsiteX8" fmla="*/ 0 w 3892911"/>
              <a:gd name="connsiteY8" fmla="*/ 141932 h 8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911" h="851574">
                <a:moveTo>
                  <a:pt x="0" y="141932"/>
                </a:moveTo>
                <a:cubicBezTo>
                  <a:pt x="0" y="63545"/>
                  <a:pt x="63545" y="0"/>
                  <a:pt x="141932" y="0"/>
                </a:cubicBezTo>
                <a:lnTo>
                  <a:pt x="3750979" y="0"/>
                </a:lnTo>
                <a:cubicBezTo>
                  <a:pt x="3829366" y="0"/>
                  <a:pt x="3892911" y="63545"/>
                  <a:pt x="3892911" y="141932"/>
                </a:cubicBezTo>
                <a:lnTo>
                  <a:pt x="3892911" y="709642"/>
                </a:lnTo>
                <a:cubicBezTo>
                  <a:pt x="3892911" y="788029"/>
                  <a:pt x="3829366" y="851574"/>
                  <a:pt x="3750979" y="851574"/>
                </a:cubicBezTo>
                <a:lnTo>
                  <a:pt x="141932" y="851574"/>
                </a:lnTo>
                <a:cubicBezTo>
                  <a:pt x="63545" y="851574"/>
                  <a:pt x="0" y="788029"/>
                  <a:pt x="0" y="709642"/>
                </a:cubicBezTo>
                <a:lnTo>
                  <a:pt x="0" y="141932"/>
                </a:lnTo>
                <a:close/>
              </a:path>
            </a:pathLst>
          </a:custGeom>
          <a:solidFill>
            <a:schemeClr val="lt2">
              <a:hueOff val="0"/>
              <a:satOff val="0"/>
              <a:lumOff val="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93970" tIns="193970" rIns="193970" bIns="193970" numCol="1" spcCol="1270" anchor="ctr" anchorCtr="0">
            <a:noAutofit/>
          </a:bodyPr>
          <a:lstStyle/>
          <a:p>
            <a:pPr marL="0" lvl="0" indent="0" algn="ctr" defTabSz="1778000">
              <a:spcBef>
                <a:spcPct val="0"/>
              </a:spcBef>
              <a:spcAft>
                <a:spcPct val="35000"/>
              </a:spcAft>
              <a:buNone/>
            </a:pPr>
            <a:r>
              <a:rPr lang="en-US" sz="4000" kern="1200"/>
              <a:t>Operational team composition</a:t>
            </a:r>
          </a:p>
        </p:txBody>
      </p:sp>
      <p:sp>
        <p:nvSpPr>
          <p:cNvPr id="36" name="Freeform: Shape 35">
            <a:extLst>
              <a:ext uri="{FF2B5EF4-FFF2-40B4-BE49-F238E27FC236}">
                <a16:creationId xmlns:a16="http://schemas.microsoft.com/office/drawing/2014/main" id="{3E8E19BD-70F0-0A26-30CB-823177F544B4}"/>
              </a:ext>
            </a:extLst>
          </p:cNvPr>
          <p:cNvSpPr/>
          <p:nvPr/>
        </p:nvSpPr>
        <p:spPr>
          <a:xfrm>
            <a:off x="6172969" y="5601023"/>
            <a:ext cx="5072206" cy="1005840"/>
          </a:xfrm>
          <a:custGeom>
            <a:avLst/>
            <a:gdLst>
              <a:gd name="connsiteX0" fmla="*/ 0 w 3892911"/>
              <a:gd name="connsiteY0" fmla="*/ 141932 h 851574"/>
              <a:gd name="connsiteX1" fmla="*/ 141932 w 3892911"/>
              <a:gd name="connsiteY1" fmla="*/ 0 h 851574"/>
              <a:gd name="connsiteX2" fmla="*/ 3750979 w 3892911"/>
              <a:gd name="connsiteY2" fmla="*/ 0 h 851574"/>
              <a:gd name="connsiteX3" fmla="*/ 3892911 w 3892911"/>
              <a:gd name="connsiteY3" fmla="*/ 141932 h 851574"/>
              <a:gd name="connsiteX4" fmla="*/ 3892911 w 3892911"/>
              <a:gd name="connsiteY4" fmla="*/ 709642 h 851574"/>
              <a:gd name="connsiteX5" fmla="*/ 3750979 w 3892911"/>
              <a:gd name="connsiteY5" fmla="*/ 851574 h 851574"/>
              <a:gd name="connsiteX6" fmla="*/ 141932 w 3892911"/>
              <a:gd name="connsiteY6" fmla="*/ 851574 h 851574"/>
              <a:gd name="connsiteX7" fmla="*/ 0 w 3892911"/>
              <a:gd name="connsiteY7" fmla="*/ 709642 h 851574"/>
              <a:gd name="connsiteX8" fmla="*/ 0 w 3892911"/>
              <a:gd name="connsiteY8" fmla="*/ 141932 h 8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911" h="851574">
                <a:moveTo>
                  <a:pt x="0" y="141932"/>
                </a:moveTo>
                <a:cubicBezTo>
                  <a:pt x="0" y="63545"/>
                  <a:pt x="63545" y="0"/>
                  <a:pt x="141932" y="0"/>
                </a:cubicBezTo>
                <a:lnTo>
                  <a:pt x="3750979" y="0"/>
                </a:lnTo>
                <a:cubicBezTo>
                  <a:pt x="3829366" y="0"/>
                  <a:pt x="3892911" y="63545"/>
                  <a:pt x="3892911" y="141932"/>
                </a:cubicBezTo>
                <a:lnTo>
                  <a:pt x="3892911" y="709642"/>
                </a:lnTo>
                <a:cubicBezTo>
                  <a:pt x="3892911" y="788029"/>
                  <a:pt x="3829366" y="851574"/>
                  <a:pt x="3750979" y="851574"/>
                </a:cubicBezTo>
                <a:lnTo>
                  <a:pt x="141932" y="851574"/>
                </a:lnTo>
                <a:cubicBezTo>
                  <a:pt x="63545" y="851574"/>
                  <a:pt x="0" y="788029"/>
                  <a:pt x="0" y="709642"/>
                </a:cubicBezTo>
                <a:lnTo>
                  <a:pt x="0" y="141932"/>
                </a:lnTo>
                <a:close/>
              </a:path>
            </a:pathLst>
          </a:custGeom>
          <a:solidFill>
            <a:schemeClr val="lt2">
              <a:hueOff val="0"/>
              <a:satOff val="0"/>
              <a:lumOff val="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93970" tIns="193970" rIns="193970" bIns="193970" numCol="1" spcCol="1270" anchor="ctr" anchorCtr="0">
            <a:noAutofit/>
          </a:bodyPr>
          <a:lstStyle/>
          <a:p>
            <a:pPr marL="0" lvl="0" indent="0" algn="ctr" defTabSz="1778000">
              <a:lnSpc>
                <a:spcPct val="90000"/>
              </a:lnSpc>
              <a:spcBef>
                <a:spcPct val="0"/>
              </a:spcBef>
              <a:spcAft>
                <a:spcPct val="35000"/>
              </a:spcAft>
              <a:buNone/>
            </a:pPr>
            <a:r>
              <a:rPr lang="en-US" sz="4000" kern="1200"/>
              <a:t>Court </a:t>
            </a:r>
            <a:r>
              <a:rPr lang="en-US" sz="4000"/>
              <a:t>environment</a:t>
            </a:r>
            <a:endParaRPr lang="en-US" sz="4000" kern="1200"/>
          </a:p>
        </p:txBody>
      </p:sp>
      <p:sp>
        <p:nvSpPr>
          <p:cNvPr id="38" name="Freeform: Shape 37">
            <a:extLst>
              <a:ext uri="{FF2B5EF4-FFF2-40B4-BE49-F238E27FC236}">
                <a16:creationId xmlns:a16="http://schemas.microsoft.com/office/drawing/2014/main" id="{C2666FA3-BCD5-44E6-624F-217F3979C820}"/>
              </a:ext>
            </a:extLst>
          </p:cNvPr>
          <p:cNvSpPr/>
          <p:nvPr/>
        </p:nvSpPr>
        <p:spPr>
          <a:xfrm>
            <a:off x="6172969" y="2033213"/>
            <a:ext cx="5029200" cy="1005840"/>
          </a:xfrm>
          <a:custGeom>
            <a:avLst/>
            <a:gdLst>
              <a:gd name="connsiteX0" fmla="*/ 0 w 3892911"/>
              <a:gd name="connsiteY0" fmla="*/ 141932 h 851574"/>
              <a:gd name="connsiteX1" fmla="*/ 141932 w 3892911"/>
              <a:gd name="connsiteY1" fmla="*/ 0 h 851574"/>
              <a:gd name="connsiteX2" fmla="*/ 3750979 w 3892911"/>
              <a:gd name="connsiteY2" fmla="*/ 0 h 851574"/>
              <a:gd name="connsiteX3" fmla="*/ 3892911 w 3892911"/>
              <a:gd name="connsiteY3" fmla="*/ 141932 h 851574"/>
              <a:gd name="connsiteX4" fmla="*/ 3892911 w 3892911"/>
              <a:gd name="connsiteY4" fmla="*/ 709642 h 851574"/>
              <a:gd name="connsiteX5" fmla="*/ 3750979 w 3892911"/>
              <a:gd name="connsiteY5" fmla="*/ 851574 h 851574"/>
              <a:gd name="connsiteX6" fmla="*/ 141932 w 3892911"/>
              <a:gd name="connsiteY6" fmla="*/ 851574 h 851574"/>
              <a:gd name="connsiteX7" fmla="*/ 0 w 3892911"/>
              <a:gd name="connsiteY7" fmla="*/ 709642 h 851574"/>
              <a:gd name="connsiteX8" fmla="*/ 0 w 3892911"/>
              <a:gd name="connsiteY8" fmla="*/ 141932 h 8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911" h="851574">
                <a:moveTo>
                  <a:pt x="0" y="141932"/>
                </a:moveTo>
                <a:cubicBezTo>
                  <a:pt x="0" y="63545"/>
                  <a:pt x="63545" y="0"/>
                  <a:pt x="141932" y="0"/>
                </a:cubicBezTo>
                <a:lnTo>
                  <a:pt x="3750979" y="0"/>
                </a:lnTo>
                <a:cubicBezTo>
                  <a:pt x="3829366" y="0"/>
                  <a:pt x="3892911" y="63545"/>
                  <a:pt x="3892911" y="141932"/>
                </a:cubicBezTo>
                <a:lnTo>
                  <a:pt x="3892911" y="709642"/>
                </a:lnTo>
                <a:cubicBezTo>
                  <a:pt x="3892911" y="788029"/>
                  <a:pt x="3829366" y="851574"/>
                  <a:pt x="3750979" y="851574"/>
                </a:cubicBezTo>
                <a:lnTo>
                  <a:pt x="141932" y="851574"/>
                </a:lnTo>
                <a:cubicBezTo>
                  <a:pt x="63545" y="851574"/>
                  <a:pt x="0" y="788029"/>
                  <a:pt x="0" y="709642"/>
                </a:cubicBezTo>
                <a:lnTo>
                  <a:pt x="0" y="141932"/>
                </a:lnTo>
                <a:close/>
              </a:path>
            </a:pathLst>
          </a:custGeom>
          <a:solidFill>
            <a:schemeClr val="lt2">
              <a:hueOff val="0"/>
              <a:satOff val="0"/>
              <a:lumOff val="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93970" tIns="193970" rIns="193970" bIns="193970" numCol="1" spcCol="1270" anchor="ctr" anchorCtr="0">
            <a:noAutofit/>
          </a:bodyPr>
          <a:lstStyle/>
          <a:p>
            <a:pPr marL="0" lvl="0" indent="0" algn="ctr" defTabSz="1778000">
              <a:lnSpc>
                <a:spcPct val="90000"/>
              </a:lnSpc>
              <a:spcBef>
                <a:spcPct val="0"/>
              </a:spcBef>
              <a:spcAft>
                <a:spcPct val="35000"/>
              </a:spcAft>
              <a:buNone/>
            </a:pPr>
            <a:r>
              <a:rPr lang="en-US" sz="4000" kern="1200"/>
              <a:t>Structure of court </a:t>
            </a:r>
          </a:p>
        </p:txBody>
      </p:sp>
      <p:sp>
        <p:nvSpPr>
          <p:cNvPr id="39" name="Freeform: Shape 38">
            <a:extLst>
              <a:ext uri="{FF2B5EF4-FFF2-40B4-BE49-F238E27FC236}">
                <a16:creationId xmlns:a16="http://schemas.microsoft.com/office/drawing/2014/main" id="{7617934F-09CC-8858-167D-86261DCCFF11}"/>
              </a:ext>
            </a:extLst>
          </p:cNvPr>
          <p:cNvSpPr/>
          <p:nvPr/>
        </p:nvSpPr>
        <p:spPr>
          <a:xfrm>
            <a:off x="6172969" y="3192003"/>
            <a:ext cx="5072206" cy="1005840"/>
          </a:xfrm>
          <a:custGeom>
            <a:avLst/>
            <a:gdLst>
              <a:gd name="connsiteX0" fmla="*/ 0 w 3892911"/>
              <a:gd name="connsiteY0" fmla="*/ 141932 h 851574"/>
              <a:gd name="connsiteX1" fmla="*/ 141932 w 3892911"/>
              <a:gd name="connsiteY1" fmla="*/ 0 h 851574"/>
              <a:gd name="connsiteX2" fmla="*/ 3750979 w 3892911"/>
              <a:gd name="connsiteY2" fmla="*/ 0 h 851574"/>
              <a:gd name="connsiteX3" fmla="*/ 3892911 w 3892911"/>
              <a:gd name="connsiteY3" fmla="*/ 141932 h 851574"/>
              <a:gd name="connsiteX4" fmla="*/ 3892911 w 3892911"/>
              <a:gd name="connsiteY4" fmla="*/ 709642 h 851574"/>
              <a:gd name="connsiteX5" fmla="*/ 3750979 w 3892911"/>
              <a:gd name="connsiteY5" fmla="*/ 851574 h 851574"/>
              <a:gd name="connsiteX6" fmla="*/ 141932 w 3892911"/>
              <a:gd name="connsiteY6" fmla="*/ 851574 h 851574"/>
              <a:gd name="connsiteX7" fmla="*/ 0 w 3892911"/>
              <a:gd name="connsiteY7" fmla="*/ 709642 h 851574"/>
              <a:gd name="connsiteX8" fmla="*/ 0 w 3892911"/>
              <a:gd name="connsiteY8" fmla="*/ 141932 h 85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911" h="851574">
                <a:moveTo>
                  <a:pt x="0" y="141932"/>
                </a:moveTo>
                <a:cubicBezTo>
                  <a:pt x="0" y="63545"/>
                  <a:pt x="63545" y="0"/>
                  <a:pt x="141932" y="0"/>
                </a:cubicBezTo>
                <a:lnTo>
                  <a:pt x="3750979" y="0"/>
                </a:lnTo>
                <a:cubicBezTo>
                  <a:pt x="3829366" y="0"/>
                  <a:pt x="3892911" y="63545"/>
                  <a:pt x="3892911" y="141932"/>
                </a:cubicBezTo>
                <a:lnTo>
                  <a:pt x="3892911" y="709642"/>
                </a:lnTo>
                <a:cubicBezTo>
                  <a:pt x="3892911" y="788029"/>
                  <a:pt x="3829366" y="851574"/>
                  <a:pt x="3750979" y="851574"/>
                </a:cubicBezTo>
                <a:lnTo>
                  <a:pt x="141932" y="851574"/>
                </a:lnTo>
                <a:cubicBezTo>
                  <a:pt x="63545" y="851574"/>
                  <a:pt x="0" y="788029"/>
                  <a:pt x="0" y="709642"/>
                </a:cubicBezTo>
                <a:lnTo>
                  <a:pt x="0" y="141932"/>
                </a:lnTo>
                <a:close/>
              </a:path>
            </a:pathLst>
          </a:custGeom>
          <a:solidFill>
            <a:schemeClr val="lt2">
              <a:hueOff val="0"/>
              <a:satOff val="0"/>
              <a:lumOff val="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93970" tIns="193970" rIns="193970" bIns="193970" numCol="1" spcCol="1270" anchor="ctr" anchorCtr="0">
            <a:noAutofit/>
          </a:bodyPr>
          <a:lstStyle/>
          <a:p>
            <a:pPr marL="0" lvl="0" indent="0" algn="ctr" defTabSz="1778000">
              <a:lnSpc>
                <a:spcPct val="90000"/>
              </a:lnSpc>
              <a:spcBef>
                <a:spcPct val="0"/>
              </a:spcBef>
              <a:spcAft>
                <a:spcPct val="35000"/>
              </a:spcAft>
              <a:buNone/>
            </a:pPr>
            <a:r>
              <a:rPr lang="en-US" sz="4000" kern="1200"/>
              <a:t>Staffing process</a:t>
            </a:r>
          </a:p>
        </p:txBody>
      </p:sp>
    </p:spTree>
    <p:extLst>
      <p:ext uri="{BB962C8B-B14F-4D97-AF65-F5344CB8AC3E}">
        <p14:creationId xmlns:p14="http://schemas.microsoft.com/office/powerpoint/2010/main" val="185106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Effect transition="in" filter="fade">
                                      <p:cBhvr>
                                        <p:cTn id="9" dur="10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6" grpId="0" animBg="1"/>
      <p:bldP spid="38" grpId="0" animBg="1"/>
      <p:bldP spid="3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een palm shadow on white background">
            <a:extLst>
              <a:ext uri="{FF2B5EF4-FFF2-40B4-BE49-F238E27FC236}">
                <a16:creationId xmlns:a16="http://schemas.microsoft.com/office/drawing/2014/main" id="{8501019E-CCCE-FBFD-F941-F66F1958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flipH="1">
            <a:off x="1" y="1"/>
            <a:ext cx="12192000" cy="6857999"/>
          </a:xfrm>
          <a:prstGeom prst="rect">
            <a:avLst/>
          </a:prstGeom>
        </p:spPr>
      </p:pic>
      <p:sp useBgFill="1">
        <p:nvSpPr>
          <p:cNvPr id="21" name="Freeform: Shape 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23899" y="609600"/>
            <a:ext cx="7101664" cy="6046381"/>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F3CF7-F9EB-E9C9-4334-072B0DD94480}"/>
              </a:ext>
            </a:extLst>
          </p:cNvPr>
          <p:cNvSpPr>
            <a:spLocks noGrp="1"/>
          </p:cNvSpPr>
          <p:nvPr>
            <p:ph type="title"/>
          </p:nvPr>
        </p:nvSpPr>
        <p:spPr>
          <a:xfrm>
            <a:off x="1037808" y="521110"/>
            <a:ext cx="6426247" cy="1167834"/>
          </a:xfrm>
        </p:spPr>
        <p:txBody>
          <a:bodyPr>
            <a:noAutofit/>
          </a:bodyPr>
          <a:lstStyle/>
          <a:p>
            <a:pPr algn="ctr"/>
            <a:r>
              <a:rPr lang="en-US" b="1" u="sng">
                <a:latin typeface="+mn-lt"/>
              </a:rPr>
              <a:t>Panel</a:t>
            </a:r>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40848"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2E804-3A12-D9A9-1DF7-A7ACEA797C18}"/>
              </a:ext>
            </a:extLst>
          </p:cNvPr>
          <p:cNvSpPr>
            <a:spLocks noGrp="1"/>
          </p:cNvSpPr>
          <p:nvPr>
            <p:ph idx="1"/>
          </p:nvPr>
        </p:nvSpPr>
        <p:spPr>
          <a:xfrm>
            <a:off x="1189319" y="1349624"/>
            <a:ext cx="6274736" cy="4898776"/>
          </a:xfrm>
        </p:spPr>
        <p:txBody>
          <a:bodyPr anchor="ctr">
            <a:noAutofit/>
          </a:bodyPr>
          <a:lstStyle/>
          <a:p>
            <a:pPr marL="0" indent="0">
              <a:lnSpc>
                <a:spcPct val="100000"/>
              </a:lnSpc>
              <a:spcBef>
                <a:spcPts val="400"/>
              </a:spcBef>
              <a:spcAft>
                <a:spcPts val="400"/>
              </a:spcAft>
              <a:buNone/>
            </a:pPr>
            <a:r>
              <a:rPr lang="en-US" sz="3200" b="1"/>
              <a:t>Karla Broten</a:t>
            </a:r>
            <a:r>
              <a:rPr lang="en-US" sz="3200"/>
              <a:t>, Youth and Families Program Manager, Barron County</a:t>
            </a:r>
          </a:p>
          <a:p>
            <a:pPr marL="0" indent="0">
              <a:lnSpc>
                <a:spcPct val="100000"/>
              </a:lnSpc>
              <a:spcBef>
                <a:spcPts val="400"/>
              </a:spcBef>
              <a:spcAft>
                <a:spcPts val="400"/>
              </a:spcAft>
              <a:buNone/>
            </a:pPr>
            <a:r>
              <a:rPr lang="en-US" sz="3200" b="1"/>
              <a:t>Laura Doebereiner</a:t>
            </a:r>
            <a:r>
              <a:rPr lang="en-US" sz="3200"/>
              <a:t>, Lead CPS Worker, Barron County</a:t>
            </a:r>
          </a:p>
          <a:p>
            <a:pPr marL="0" indent="0">
              <a:lnSpc>
                <a:spcPct val="100000"/>
              </a:lnSpc>
              <a:spcBef>
                <a:spcPts val="400"/>
              </a:spcBef>
              <a:spcAft>
                <a:spcPts val="400"/>
              </a:spcAft>
              <a:buNone/>
            </a:pPr>
            <a:r>
              <a:rPr lang="en-US" sz="3200" b="1"/>
              <a:t>Kendra Schiffman</a:t>
            </a:r>
            <a:r>
              <a:rPr lang="en-US" sz="3200"/>
              <a:t>, Senior Analyst, Rock County</a:t>
            </a:r>
          </a:p>
          <a:p>
            <a:pPr marL="0" indent="0">
              <a:lnSpc>
                <a:spcPct val="100000"/>
              </a:lnSpc>
              <a:spcBef>
                <a:spcPts val="400"/>
              </a:spcBef>
              <a:spcAft>
                <a:spcPts val="400"/>
              </a:spcAft>
              <a:buNone/>
            </a:pPr>
            <a:r>
              <a:rPr lang="en-US" sz="3200" b="1"/>
              <a:t>Elizabeth Pohlman McQuillen</a:t>
            </a:r>
            <a:r>
              <a:rPr lang="en-US" sz="3200"/>
              <a:t>, Justice System Strategist, Rock County</a:t>
            </a:r>
          </a:p>
        </p:txBody>
      </p:sp>
    </p:spTree>
    <p:extLst>
      <p:ext uri="{BB962C8B-B14F-4D97-AF65-F5344CB8AC3E}">
        <p14:creationId xmlns:p14="http://schemas.microsoft.com/office/powerpoint/2010/main" val="7052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CA31EF-DE8F-EA77-649F-5A0D92CBBDF3}"/>
              </a:ext>
            </a:extLst>
          </p:cNvPr>
          <p:cNvSpPr>
            <a:spLocks noGrp="1"/>
          </p:cNvSpPr>
          <p:nvPr>
            <p:ph type="title"/>
          </p:nvPr>
        </p:nvSpPr>
        <p:spPr/>
        <p:txBody>
          <a:bodyPr/>
          <a:lstStyle/>
          <a:p>
            <a:pPr algn="ctr"/>
            <a:r>
              <a:rPr lang="en-US" b="1">
                <a:latin typeface="+mn-lt"/>
              </a:rPr>
              <a:t>Panel Questions </a:t>
            </a:r>
          </a:p>
        </p:txBody>
      </p:sp>
      <p:sp>
        <p:nvSpPr>
          <p:cNvPr id="5" name="Content Placeholder 4">
            <a:extLst>
              <a:ext uri="{FF2B5EF4-FFF2-40B4-BE49-F238E27FC236}">
                <a16:creationId xmlns:a16="http://schemas.microsoft.com/office/drawing/2014/main" id="{C5698EA6-2B4E-DA25-E4C5-AB19F18A5A07}"/>
              </a:ext>
            </a:extLst>
          </p:cNvPr>
          <p:cNvSpPr>
            <a:spLocks noGrp="1"/>
          </p:cNvSpPr>
          <p:nvPr>
            <p:ph idx="1"/>
          </p:nvPr>
        </p:nvSpPr>
        <p:spPr>
          <a:xfrm>
            <a:off x="294967" y="1933777"/>
            <a:ext cx="11798709" cy="4351338"/>
          </a:xfrm>
        </p:spPr>
        <p:txBody>
          <a:bodyPr>
            <a:noAutofit/>
          </a:bodyPr>
          <a:lstStyle/>
          <a:p>
            <a:pPr>
              <a:lnSpc>
                <a:spcPct val="100000"/>
              </a:lnSpc>
              <a:spcBef>
                <a:spcPts val="600"/>
              </a:spcBef>
              <a:spcAft>
                <a:spcPts val="600"/>
              </a:spcAft>
            </a:pPr>
            <a:r>
              <a:rPr lang="en-US" sz="3200"/>
              <a:t>Who was part of your planning team? How did you decide? </a:t>
            </a:r>
          </a:p>
          <a:p>
            <a:pPr>
              <a:lnSpc>
                <a:spcPct val="100000"/>
              </a:lnSpc>
              <a:spcBef>
                <a:spcPts val="600"/>
              </a:spcBef>
              <a:spcAft>
                <a:spcPts val="600"/>
              </a:spcAft>
            </a:pPr>
            <a:r>
              <a:rPr lang="en-US" sz="3200"/>
              <a:t>What strategies did you use to ensure education foundation and cross-systems training?</a:t>
            </a:r>
          </a:p>
          <a:p>
            <a:pPr>
              <a:lnSpc>
                <a:spcPct val="100000"/>
              </a:lnSpc>
              <a:spcBef>
                <a:spcPts val="600"/>
              </a:spcBef>
              <a:spcAft>
                <a:spcPts val="600"/>
              </a:spcAft>
            </a:pPr>
            <a:r>
              <a:rPr lang="en-US" sz="3200"/>
              <a:t>Describe how you formed and used your governance structure.</a:t>
            </a:r>
          </a:p>
          <a:p>
            <a:pPr>
              <a:lnSpc>
                <a:spcPct val="100000"/>
              </a:lnSpc>
              <a:spcBef>
                <a:spcPts val="600"/>
              </a:spcBef>
              <a:spcAft>
                <a:spcPts val="600"/>
              </a:spcAft>
            </a:pPr>
            <a:r>
              <a:rPr lang="en-US" sz="3200"/>
              <a:t>What value did observing another FTC add to your planning process?</a:t>
            </a:r>
          </a:p>
          <a:p>
            <a:pPr>
              <a:lnSpc>
                <a:spcPct val="100000"/>
              </a:lnSpc>
              <a:spcBef>
                <a:spcPts val="600"/>
              </a:spcBef>
              <a:spcAft>
                <a:spcPts val="600"/>
              </a:spcAft>
            </a:pPr>
            <a:r>
              <a:rPr lang="en-US" sz="3200"/>
              <a:t>Any other lessons learned regarding how you organized your work? </a:t>
            </a:r>
          </a:p>
          <a:p>
            <a:endParaRPr lang="en-US"/>
          </a:p>
        </p:txBody>
      </p:sp>
    </p:spTree>
    <p:extLst>
      <p:ext uri="{BB962C8B-B14F-4D97-AF65-F5344CB8AC3E}">
        <p14:creationId xmlns:p14="http://schemas.microsoft.com/office/powerpoint/2010/main" val="83464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68DA283A-CA6C-D631-775D-EE76821C459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2396CC1-47EA-B0B8-C9E1-795F5B327B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C2034768-3DB7-B75B-51B0-995AAE442E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3E774294-9324-4848-CBF4-87CFAF50276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6163B66F-E327-0598-8DAE-EBB69FB170C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B419B520-BEF6-7D91-740B-ED05C03FA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70099-8DA2-5103-4A38-8E37BBA7CD41}"/>
              </a:ext>
            </a:extLst>
          </p:cNvPr>
          <p:cNvSpPr>
            <a:spLocks noGrp="1"/>
          </p:cNvSpPr>
          <p:nvPr>
            <p:ph type="title"/>
          </p:nvPr>
        </p:nvSpPr>
        <p:spPr>
          <a:xfrm>
            <a:off x="1524000" y="2340595"/>
            <a:ext cx="9144000" cy="1381188"/>
          </a:xfrm>
        </p:spPr>
        <p:txBody>
          <a:bodyPr vert="horz" lIns="91440" tIns="45720" rIns="91440" bIns="45720" rtlCol="0" anchor="ctr">
            <a:normAutofit/>
          </a:bodyPr>
          <a:lstStyle/>
          <a:p>
            <a:pPr algn="ctr"/>
            <a:r>
              <a:rPr lang="en-US" sz="4800" b="1" u="sng" kern="1200">
                <a:solidFill>
                  <a:schemeClr val="bg2"/>
                </a:solidFill>
                <a:latin typeface="+mn-lt"/>
                <a:ea typeface="+mj-ea"/>
                <a:cs typeface="+mj-cs"/>
              </a:rPr>
              <a:t>Key Planning Decision:</a:t>
            </a:r>
          </a:p>
        </p:txBody>
      </p:sp>
      <p:sp>
        <p:nvSpPr>
          <p:cNvPr id="3" name="Content Placeholder 2">
            <a:extLst>
              <a:ext uri="{FF2B5EF4-FFF2-40B4-BE49-F238E27FC236}">
                <a16:creationId xmlns:a16="http://schemas.microsoft.com/office/drawing/2014/main" id="{1FEFF10F-7FA3-9C7B-1C4E-F6CDC384FA25}"/>
              </a:ext>
            </a:extLst>
          </p:cNvPr>
          <p:cNvSpPr>
            <a:spLocks noGrp="1"/>
          </p:cNvSpPr>
          <p:nvPr>
            <p:ph idx="1"/>
          </p:nvPr>
        </p:nvSpPr>
        <p:spPr>
          <a:xfrm>
            <a:off x="475130" y="3429000"/>
            <a:ext cx="11241741" cy="914400"/>
          </a:xfrm>
        </p:spPr>
        <p:txBody>
          <a:bodyPr vert="horz" lIns="91440" tIns="45720" rIns="91440" bIns="45720" rtlCol="0">
            <a:normAutofit/>
          </a:bodyPr>
          <a:lstStyle/>
          <a:p>
            <a:pPr marL="0" indent="0" algn="ctr">
              <a:buNone/>
            </a:pPr>
            <a:r>
              <a:rPr lang="en-US" sz="4800" b="1" kern="1200">
                <a:solidFill>
                  <a:schemeClr val="bg1"/>
                </a:solidFill>
                <a:latin typeface="+mn-lt"/>
                <a:ea typeface="+mn-ea"/>
                <a:cs typeface="+mn-cs"/>
              </a:rPr>
              <a:t>What direction will you go? </a:t>
            </a:r>
          </a:p>
        </p:txBody>
      </p:sp>
    </p:spTree>
    <p:extLst>
      <p:ext uri="{BB962C8B-B14F-4D97-AF65-F5344CB8AC3E}">
        <p14:creationId xmlns:p14="http://schemas.microsoft.com/office/powerpoint/2010/main" val="143062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7295F-2254-4EA5-B58C-CEEED31DC758}"/>
              </a:ext>
            </a:extLst>
          </p:cNvPr>
          <p:cNvSpPr>
            <a:spLocks noGrp="1"/>
          </p:cNvSpPr>
          <p:nvPr>
            <p:ph type="title"/>
          </p:nvPr>
        </p:nvSpPr>
        <p:spPr>
          <a:xfrm>
            <a:off x="841248" y="256032"/>
            <a:ext cx="10506456" cy="1014984"/>
          </a:xfrm>
        </p:spPr>
        <p:txBody>
          <a:bodyPr anchor="b">
            <a:normAutofit/>
          </a:bodyPr>
          <a:lstStyle/>
          <a:p>
            <a:pPr>
              <a:spcBef>
                <a:spcPts val="600"/>
              </a:spcBef>
              <a:spcAft>
                <a:spcPts val="600"/>
              </a:spcAft>
            </a:pPr>
            <a:r>
              <a:rPr lang="en-US" b="1">
                <a:ea typeface="Cambria" panose="02040503050406030204" pitchFamily="18" charset="0"/>
                <a:cs typeface="Calibri" panose="020F0502020204030204" pitchFamily="34" charset="0"/>
              </a:rPr>
              <a:t>Acknowledgment</a:t>
            </a:r>
            <a:r>
              <a:rPr lang="en-US" b="1">
                <a:latin typeface="Cambria" panose="02040503050406030204" pitchFamily="18" charset="0"/>
                <a:ea typeface="Cambria" panose="02040503050406030204" pitchFamily="18" charset="0"/>
              </a:rPr>
              <a:t> </a:t>
            </a:r>
          </a:p>
        </p:txBody>
      </p:sp>
      <p:sp>
        <p:nvSpPr>
          <p:cNvPr id="3" name="Text Placeholder 2">
            <a:extLst>
              <a:ext uri="{FF2B5EF4-FFF2-40B4-BE49-F238E27FC236}">
                <a16:creationId xmlns:a16="http://schemas.microsoft.com/office/drawing/2014/main" id="{8A19A62B-EEBF-4B71-B3F4-36CE50757933}"/>
              </a:ext>
            </a:extLst>
          </p:cNvPr>
          <p:cNvSpPr>
            <a:spLocks noGrp="1"/>
          </p:cNvSpPr>
          <p:nvPr>
            <p:ph idx="1"/>
          </p:nvPr>
        </p:nvSpPr>
        <p:spPr>
          <a:xfrm>
            <a:off x="1490456" y="2156168"/>
            <a:ext cx="9863344" cy="1817491"/>
          </a:xfrm>
        </p:spPr>
        <p:txBody>
          <a:bodyPr anchor="ctr">
            <a:normAutofit/>
          </a:bodyPr>
          <a:lstStyle/>
          <a:p>
            <a:pPr marL="0" indent="0" algn="ctr" defTabSz="731337">
              <a:spcBef>
                <a:spcPts val="800"/>
              </a:spcBef>
              <a:buNone/>
            </a:pPr>
            <a:r>
              <a:rPr lang="en-US" sz="2790" kern="1200" spc="-12">
                <a:solidFill>
                  <a:schemeClr val="tx1"/>
                </a:solidFill>
                <a:latin typeface="+mn-lt"/>
                <a:ea typeface="Cambria" panose="02040503050406030204" pitchFamily="18" charset="0"/>
                <a:cs typeface="Calibri" panose="020F0502020204030204" pitchFamily="34" charset="0"/>
              </a:rPr>
              <a:t>This </a:t>
            </a:r>
            <a:r>
              <a:rPr lang="en-US" sz="2790" kern="1200" spc="-16">
                <a:solidFill>
                  <a:schemeClr val="tx1"/>
                </a:solidFill>
                <a:latin typeface="+mn-lt"/>
                <a:ea typeface="Cambria" panose="02040503050406030204" pitchFamily="18" charset="0"/>
                <a:cs typeface="Calibri" panose="020F0502020204030204" pitchFamily="34" charset="0"/>
              </a:rPr>
              <a:t>p</a:t>
            </a:r>
            <a:r>
              <a:rPr lang="en-US" sz="2790" kern="1200" spc="-36">
                <a:solidFill>
                  <a:schemeClr val="tx1"/>
                </a:solidFill>
                <a:latin typeface="+mn-lt"/>
                <a:ea typeface="Cambria" panose="02040503050406030204" pitchFamily="18" charset="0"/>
                <a:cs typeface="Calibri" panose="020F0502020204030204" pitchFamily="34" charset="0"/>
              </a:rPr>
              <a:t>r</a:t>
            </a:r>
            <a:r>
              <a:rPr lang="en-US" sz="2790" kern="1200" spc="-12">
                <a:solidFill>
                  <a:schemeClr val="tx1"/>
                </a:solidFill>
                <a:latin typeface="+mn-lt"/>
                <a:ea typeface="Cambria" panose="02040503050406030204" pitchFamily="18" charset="0"/>
                <a:cs typeface="Calibri" panose="020F0502020204030204" pitchFamily="34" charset="0"/>
              </a:rPr>
              <a:t>esen</a:t>
            </a:r>
            <a:r>
              <a:rPr lang="en-US" sz="2790" kern="1200" spc="-4">
                <a:solidFill>
                  <a:schemeClr val="tx1"/>
                </a:solidFill>
                <a:latin typeface="+mn-lt"/>
                <a:ea typeface="Cambria" panose="02040503050406030204" pitchFamily="18" charset="0"/>
                <a:cs typeface="Calibri" panose="020F0502020204030204" pitchFamily="34" charset="0"/>
              </a:rPr>
              <a:t>t</a:t>
            </a:r>
            <a:r>
              <a:rPr lang="en-US" sz="2790" kern="1200" spc="-16">
                <a:solidFill>
                  <a:schemeClr val="tx1"/>
                </a:solidFill>
                <a:latin typeface="+mn-lt"/>
                <a:ea typeface="Cambria" panose="02040503050406030204" pitchFamily="18" charset="0"/>
                <a:cs typeface="Calibri" panose="020F0502020204030204" pitchFamily="34" charset="0"/>
              </a:rPr>
              <a:t>atio</a:t>
            </a:r>
            <a:r>
              <a:rPr lang="en-US" sz="2790" kern="1200" spc="-12">
                <a:solidFill>
                  <a:schemeClr val="tx1"/>
                </a:solidFill>
                <a:latin typeface="+mn-lt"/>
                <a:ea typeface="Cambria" panose="02040503050406030204" pitchFamily="18" charset="0"/>
                <a:cs typeface="Calibri" panose="020F0502020204030204" pitchFamily="34" charset="0"/>
              </a:rPr>
              <a:t>n</a:t>
            </a:r>
            <a:r>
              <a:rPr lang="en-US" sz="2790" kern="1200" spc="-8">
                <a:solidFill>
                  <a:schemeClr val="tx1"/>
                </a:solidFill>
                <a:latin typeface="+mn-lt"/>
                <a:ea typeface="Cambria" panose="02040503050406030204" pitchFamily="18" charset="0"/>
                <a:cs typeface="Calibri" panose="020F0502020204030204" pitchFamily="34" charset="0"/>
              </a:rPr>
              <a:t> is</a:t>
            </a:r>
            <a:r>
              <a:rPr lang="en-US" sz="2790" kern="1200">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su</a:t>
            </a:r>
            <a:r>
              <a:rPr lang="en-US" sz="2790" kern="1200" spc="-8">
                <a:solidFill>
                  <a:schemeClr val="tx1"/>
                </a:solidFill>
                <a:latin typeface="+mn-lt"/>
                <a:ea typeface="Cambria" panose="02040503050406030204" pitchFamily="18" charset="0"/>
                <a:cs typeface="Calibri" panose="020F0502020204030204" pitchFamily="34" charset="0"/>
              </a:rPr>
              <a:t>p</a:t>
            </a:r>
            <a:r>
              <a:rPr lang="en-US" sz="2790" kern="1200" spc="-16">
                <a:solidFill>
                  <a:schemeClr val="tx1"/>
                </a:solidFill>
                <a:latin typeface="+mn-lt"/>
                <a:ea typeface="Cambria" panose="02040503050406030204" pitchFamily="18" charset="0"/>
                <a:cs typeface="Calibri" panose="020F0502020204030204" pitchFamily="34" charset="0"/>
              </a:rPr>
              <a:t>por</a:t>
            </a:r>
            <a:r>
              <a:rPr lang="en-US" sz="2790" kern="1200" spc="-20">
                <a:solidFill>
                  <a:schemeClr val="tx1"/>
                </a:solidFill>
                <a:latin typeface="+mn-lt"/>
                <a:ea typeface="Cambria" panose="02040503050406030204" pitchFamily="18" charset="0"/>
                <a:cs typeface="Calibri" panose="020F0502020204030204" pitchFamily="34" charset="0"/>
              </a:rPr>
              <a:t>t</a:t>
            </a:r>
            <a:r>
              <a:rPr lang="en-US" sz="2790" kern="1200" spc="-12">
                <a:solidFill>
                  <a:schemeClr val="tx1"/>
                </a:solidFill>
                <a:latin typeface="+mn-lt"/>
                <a:ea typeface="Cambria" panose="02040503050406030204" pitchFamily="18" charset="0"/>
                <a:cs typeface="Calibri" panose="020F0502020204030204" pitchFamily="34" charset="0"/>
              </a:rPr>
              <a:t>ed</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40">
                <a:solidFill>
                  <a:schemeClr val="tx1"/>
                </a:solidFill>
                <a:latin typeface="+mn-lt"/>
                <a:ea typeface="Cambria" panose="02040503050406030204" pitchFamily="18" charset="0"/>
                <a:cs typeface="Calibri" panose="020F0502020204030204" pitchFamily="34" charset="0"/>
              </a:rPr>
              <a:t>b</a:t>
            </a:r>
            <a:r>
              <a:rPr lang="en-US" sz="2790" kern="1200" spc="-12">
                <a:solidFill>
                  <a:schemeClr val="tx1"/>
                </a:solidFill>
                <a:latin typeface="+mn-lt"/>
                <a:ea typeface="Cambria" panose="02040503050406030204" pitchFamily="18" charset="0"/>
                <a:cs typeface="Calibri" panose="020F0502020204030204" pitchFamily="34" charset="0"/>
              </a:rPr>
              <a:t>y</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G</a:t>
            </a:r>
            <a:r>
              <a:rPr lang="en-US" sz="2790" kern="1200" spc="-48">
                <a:solidFill>
                  <a:schemeClr val="tx1"/>
                </a:solidFill>
                <a:latin typeface="+mn-lt"/>
                <a:ea typeface="Cambria" panose="02040503050406030204" pitchFamily="18" charset="0"/>
                <a:cs typeface="Calibri" panose="020F0502020204030204" pitchFamily="34" charset="0"/>
              </a:rPr>
              <a:t>r</a:t>
            </a:r>
            <a:r>
              <a:rPr lang="en-US" sz="2790" kern="1200" spc="-16">
                <a:solidFill>
                  <a:schemeClr val="tx1"/>
                </a:solidFill>
                <a:latin typeface="+mn-lt"/>
                <a:ea typeface="Cambria" panose="02040503050406030204" pitchFamily="18" charset="0"/>
                <a:cs typeface="Calibri" panose="020F0502020204030204" pitchFamily="34" charset="0"/>
              </a:rPr>
              <a:t>an</a:t>
            </a:r>
            <a:r>
              <a:rPr lang="en-US" sz="2790" kern="1200" spc="-8">
                <a:solidFill>
                  <a:schemeClr val="tx1"/>
                </a:solidFill>
                <a:latin typeface="+mn-lt"/>
                <a:ea typeface="Cambria" panose="02040503050406030204" pitchFamily="18" charset="0"/>
                <a:cs typeface="Calibri" panose="020F0502020204030204" pitchFamily="34" charset="0"/>
              </a:rPr>
              <a:t>t</a:t>
            </a:r>
            <a:r>
              <a:rPr lang="en-US" sz="2790" kern="1200">
                <a:solidFill>
                  <a:schemeClr val="tx1"/>
                </a:solidFill>
                <a:latin typeface="+mn-lt"/>
                <a:ea typeface="Cambria" panose="02040503050406030204" pitchFamily="18" charset="0"/>
                <a:cs typeface="Calibri" panose="020F0502020204030204" pitchFamily="34" charset="0"/>
              </a:rPr>
              <a:t> </a:t>
            </a:r>
            <a:r>
              <a:rPr lang="en-US" sz="2790" kern="1200" spc="-20">
                <a:solidFill>
                  <a:schemeClr val="tx1"/>
                </a:solidFill>
                <a:latin typeface="+mn-lt"/>
                <a:ea typeface="Cambria" panose="02040503050406030204" pitchFamily="18" charset="0"/>
                <a:cs typeface="Calibri" panose="020F0502020204030204" pitchFamily="34" charset="0"/>
              </a:rPr>
              <a:t>#</a:t>
            </a:r>
            <a:r>
              <a:rPr lang="en-US" sz="2790" kern="1200">
                <a:solidFill>
                  <a:schemeClr val="tx1"/>
                </a:solidFill>
                <a:latin typeface="+mn-lt"/>
                <a:ea typeface="Cambria" panose="02040503050406030204" pitchFamily="18" charset="0"/>
                <a:cs typeface="+mn-cs"/>
              </a:rPr>
              <a:t>15PJDP-22-GK-03559-DGCT</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44">
                <a:solidFill>
                  <a:schemeClr val="tx1"/>
                </a:solidFill>
                <a:latin typeface="+mn-lt"/>
                <a:ea typeface="Cambria" panose="02040503050406030204" pitchFamily="18" charset="0"/>
                <a:cs typeface="Calibri" panose="020F0502020204030204" pitchFamily="34" charset="0"/>
              </a:rPr>
              <a:t>a</a:t>
            </a:r>
            <a:r>
              <a:rPr lang="en-US" sz="2790" kern="1200" spc="-64">
                <a:solidFill>
                  <a:schemeClr val="tx1"/>
                </a:solidFill>
                <a:latin typeface="+mn-lt"/>
                <a:ea typeface="Cambria" panose="02040503050406030204" pitchFamily="18" charset="0"/>
                <a:cs typeface="Calibri" panose="020F0502020204030204" pitchFamily="34" charset="0"/>
              </a:rPr>
              <a:t>w</a:t>
            </a:r>
            <a:r>
              <a:rPr lang="en-US" sz="2790" kern="1200" spc="-16">
                <a:solidFill>
                  <a:schemeClr val="tx1"/>
                </a:solidFill>
                <a:latin typeface="+mn-lt"/>
                <a:ea typeface="Cambria" panose="02040503050406030204" pitchFamily="18" charset="0"/>
                <a:cs typeface="Calibri" panose="020F0502020204030204" pitchFamily="34" charset="0"/>
              </a:rPr>
              <a:t>a</a:t>
            </a:r>
            <a:r>
              <a:rPr lang="en-US" sz="2790" kern="1200" spc="-44">
                <a:solidFill>
                  <a:schemeClr val="tx1"/>
                </a:solidFill>
                <a:latin typeface="+mn-lt"/>
                <a:ea typeface="Cambria" panose="02040503050406030204" pitchFamily="18" charset="0"/>
                <a:cs typeface="Calibri" panose="020F0502020204030204" pitchFamily="34" charset="0"/>
              </a:rPr>
              <a:t>r</a:t>
            </a:r>
            <a:r>
              <a:rPr lang="en-US" sz="2790" kern="1200" spc="-12">
                <a:solidFill>
                  <a:schemeClr val="tx1"/>
                </a:solidFill>
                <a:latin typeface="+mn-lt"/>
                <a:ea typeface="Cambria" panose="02040503050406030204" pitchFamily="18" charset="0"/>
                <a:cs typeface="Calibri" panose="020F0502020204030204" pitchFamily="34" charset="0"/>
              </a:rPr>
              <a:t>ded</a:t>
            </a:r>
            <a:r>
              <a:rPr lang="en-US" sz="2790" kern="1200" spc="-8">
                <a:solidFill>
                  <a:schemeClr val="tx1"/>
                </a:solidFill>
                <a:latin typeface="+mn-lt"/>
                <a:ea typeface="Cambria" panose="02040503050406030204" pitchFamily="18" charset="0"/>
                <a:cs typeface="Calibri" panose="020F0502020204030204" pitchFamily="34" charset="0"/>
              </a:rPr>
              <a:t> </a:t>
            </a:r>
            <a:r>
              <a:rPr lang="en-US" sz="2790" kern="1200" spc="-40">
                <a:solidFill>
                  <a:schemeClr val="tx1"/>
                </a:solidFill>
                <a:latin typeface="+mn-lt"/>
                <a:ea typeface="Cambria" panose="02040503050406030204" pitchFamily="18" charset="0"/>
                <a:cs typeface="Calibri" panose="020F0502020204030204" pitchFamily="34" charset="0"/>
              </a:rPr>
              <a:t>b</a:t>
            </a:r>
            <a:r>
              <a:rPr lang="en-US" sz="2790" kern="1200" spc="-12">
                <a:solidFill>
                  <a:schemeClr val="tx1"/>
                </a:solidFill>
                <a:latin typeface="+mn-lt"/>
                <a:ea typeface="Cambria" panose="02040503050406030204" pitchFamily="18" charset="0"/>
                <a:cs typeface="Calibri" panose="020F0502020204030204" pitchFamily="34" charset="0"/>
              </a:rPr>
              <a:t>y</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16">
                <a:solidFill>
                  <a:schemeClr val="tx1"/>
                </a:solidFill>
                <a:latin typeface="+mn-lt"/>
                <a:ea typeface="Cambria" panose="02040503050406030204" pitchFamily="18" charset="0"/>
                <a:cs typeface="Calibri" panose="020F0502020204030204" pitchFamily="34" charset="0"/>
              </a:rPr>
              <a:t>th</a:t>
            </a:r>
            <a:r>
              <a:rPr lang="en-US" sz="2790" kern="1200" spc="-12">
                <a:solidFill>
                  <a:schemeClr val="tx1"/>
                </a:solidFill>
                <a:latin typeface="+mn-lt"/>
                <a:ea typeface="Cambria" panose="02040503050406030204" pitchFamily="18" charset="0"/>
                <a:cs typeface="Calibri" panose="020F0502020204030204" pitchFamily="34" charset="0"/>
              </a:rPr>
              <a:t>e</a:t>
            </a:r>
            <a:r>
              <a:rPr lang="en-US" sz="2790" kern="1200">
                <a:solidFill>
                  <a:schemeClr val="tx1"/>
                </a:solidFill>
                <a:latin typeface="+mn-lt"/>
                <a:ea typeface="Cambria" panose="02040503050406030204" pitchFamily="18" charset="0"/>
                <a:cs typeface="Calibri" panose="020F0502020204030204" pitchFamily="34" charset="0"/>
              </a:rPr>
              <a:t> </a:t>
            </a:r>
            <a:r>
              <a:rPr lang="en-US" sz="2790" kern="1200" spc="-16">
                <a:solidFill>
                  <a:schemeClr val="tx1"/>
                </a:solidFill>
                <a:latin typeface="+mn-lt"/>
                <a:ea typeface="Cambria" panose="02040503050406030204" pitchFamily="18" charset="0"/>
                <a:cs typeface="Calibri" panose="020F0502020204030204" pitchFamily="34" charset="0"/>
              </a:rPr>
              <a:t>Offic</a:t>
            </a:r>
            <a:r>
              <a:rPr lang="en-US" sz="2790" kern="1200" spc="-12">
                <a:solidFill>
                  <a:schemeClr val="tx1"/>
                </a:solidFill>
                <a:latin typeface="+mn-lt"/>
                <a:ea typeface="Cambria" panose="02040503050406030204" pitchFamily="18" charset="0"/>
                <a:cs typeface="Calibri" panose="020F0502020204030204" pitchFamily="34" charset="0"/>
              </a:rPr>
              <a:t>e</a:t>
            </a:r>
            <a:r>
              <a:rPr lang="en-US" sz="2790" kern="1200" spc="16">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of</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8">
                <a:solidFill>
                  <a:schemeClr val="tx1"/>
                </a:solidFill>
                <a:latin typeface="+mn-lt"/>
                <a:ea typeface="Cambria" panose="02040503050406030204" pitchFamily="18" charset="0"/>
                <a:cs typeface="Calibri" panose="020F0502020204030204" pitchFamily="34" charset="0"/>
              </a:rPr>
              <a:t>J</a:t>
            </a:r>
            <a:r>
              <a:rPr lang="en-US" sz="2790" kern="1200" spc="-56">
                <a:solidFill>
                  <a:schemeClr val="tx1"/>
                </a:solidFill>
                <a:latin typeface="+mn-lt"/>
                <a:ea typeface="Cambria" panose="02040503050406030204" pitchFamily="18" charset="0"/>
                <a:cs typeface="Calibri" panose="020F0502020204030204" pitchFamily="34" charset="0"/>
              </a:rPr>
              <a:t>uv</a:t>
            </a:r>
            <a:r>
              <a:rPr lang="en-US" sz="2790" kern="1200" spc="-12">
                <a:solidFill>
                  <a:schemeClr val="tx1"/>
                </a:solidFill>
                <a:latin typeface="+mn-lt"/>
                <a:ea typeface="Cambria" panose="02040503050406030204" pitchFamily="18" charset="0"/>
                <a:cs typeface="Calibri" panose="020F0502020204030204" pitchFamily="34" charset="0"/>
              </a:rPr>
              <a:t>enile</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Justice</a:t>
            </a:r>
            <a:r>
              <a:rPr lang="en-US" sz="2790" kern="1200">
                <a:solidFill>
                  <a:schemeClr val="tx1"/>
                </a:solidFill>
                <a:latin typeface="+mn-lt"/>
                <a:ea typeface="Cambria" panose="02040503050406030204" pitchFamily="18" charset="0"/>
                <a:cs typeface="Calibri" panose="020F0502020204030204" pitchFamily="34" charset="0"/>
              </a:rPr>
              <a:t> </a:t>
            </a:r>
            <a:r>
              <a:rPr lang="en-US" sz="2790" kern="1200" spc="-16">
                <a:solidFill>
                  <a:schemeClr val="tx1"/>
                </a:solidFill>
                <a:latin typeface="+mn-lt"/>
                <a:ea typeface="Cambria" panose="02040503050406030204" pitchFamily="18" charset="0"/>
                <a:cs typeface="Calibri" panose="020F0502020204030204" pitchFamily="34" charset="0"/>
              </a:rPr>
              <a:t>an</a:t>
            </a:r>
            <a:r>
              <a:rPr lang="en-US" sz="2790" kern="1200" spc="-12">
                <a:solidFill>
                  <a:schemeClr val="tx1"/>
                </a:solidFill>
                <a:latin typeface="+mn-lt"/>
                <a:ea typeface="Cambria" panose="02040503050406030204" pitchFamily="18" charset="0"/>
                <a:cs typeface="Calibri" panose="020F0502020204030204" pitchFamily="34" charset="0"/>
              </a:rPr>
              <a:t>d</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Delinquency</a:t>
            </a:r>
            <a:r>
              <a:rPr lang="en-US" sz="2790" kern="1200" spc="12">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P</a:t>
            </a:r>
            <a:r>
              <a:rPr lang="en-US" sz="2790" kern="1200" spc="-40">
                <a:solidFill>
                  <a:schemeClr val="tx1"/>
                </a:solidFill>
                <a:latin typeface="+mn-lt"/>
                <a:ea typeface="Cambria" panose="02040503050406030204" pitchFamily="18" charset="0"/>
                <a:cs typeface="Calibri" panose="020F0502020204030204" pitchFamily="34" charset="0"/>
              </a:rPr>
              <a:t>r</a:t>
            </a:r>
            <a:r>
              <a:rPr lang="en-US" sz="2790" kern="1200" spc="-32">
                <a:solidFill>
                  <a:schemeClr val="tx1"/>
                </a:solidFill>
                <a:latin typeface="+mn-lt"/>
                <a:ea typeface="Cambria" panose="02040503050406030204" pitchFamily="18" charset="0"/>
                <a:cs typeface="Calibri" panose="020F0502020204030204" pitchFamily="34" charset="0"/>
              </a:rPr>
              <a:t>e</a:t>
            </a:r>
            <a:r>
              <a:rPr lang="en-US" sz="2790" kern="1200" spc="-56">
                <a:solidFill>
                  <a:schemeClr val="tx1"/>
                </a:solidFill>
                <a:latin typeface="+mn-lt"/>
                <a:ea typeface="Cambria" panose="02040503050406030204" pitchFamily="18" charset="0"/>
                <a:cs typeface="Calibri" panose="020F0502020204030204" pitchFamily="34" charset="0"/>
              </a:rPr>
              <a:t>v</a:t>
            </a:r>
            <a:r>
              <a:rPr lang="en-US" sz="2790" kern="1200" spc="-12">
                <a:solidFill>
                  <a:schemeClr val="tx1"/>
                </a:solidFill>
                <a:latin typeface="+mn-lt"/>
                <a:ea typeface="Cambria" panose="02040503050406030204" pitchFamily="18" charset="0"/>
                <a:cs typeface="Calibri" panose="020F0502020204030204" pitchFamily="34" charset="0"/>
              </a:rPr>
              <a:t>ention,</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16">
                <a:solidFill>
                  <a:schemeClr val="tx1"/>
                </a:solidFill>
                <a:latin typeface="+mn-lt"/>
                <a:ea typeface="Cambria" panose="02040503050406030204" pitchFamily="18" charset="0"/>
                <a:cs typeface="Calibri" panose="020F0502020204030204" pitchFamily="34" charset="0"/>
              </a:rPr>
              <a:t>Offic</a:t>
            </a:r>
            <a:r>
              <a:rPr lang="en-US" sz="2790" kern="1200" spc="-12">
                <a:solidFill>
                  <a:schemeClr val="tx1"/>
                </a:solidFill>
                <a:latin typeface="+mn-lt"/>
                <a:ea typeface="Cambria" panose="02040503050406030204" pitchFamily="18" charset="0"/>
                <a:cs typeface="Calibri" panose="020F0502020204030204" pitchFamily="34" charset="0"/>
              </a:rPr>
              <a:t>e</a:t>
            </a:r>
            <a:r>
              <a:rPr lang="en-US" sz="2790" kern="1200" spc="12">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of</a:t>
            </a:r>
            <a:r>
              <a:rPr lang="en-US" sz="2790" kern="1200" spc="-8">
                <a:solidFill>
                  <a:schemeClr val="tx1"/>
                </a:solidFill>
                <a:latin typeface="+mn-lt"/>
                <a:ea typeface="Cambria" panose="02040503050406030204" pitchFamily="18" charset="0"/>
                <a:cs typeface="Calibri" panose="020F0502020204030204" pitchFamily="34" charset="0"/>
              </a:rPr>
              <a:t> Justice</a:t>
            </a:r>
            <a:r>
              <a:rPr lang="en-US" sz="2790" kern="1200" spc="-12">
                <a:solidFill>
                  <a:schemeClr val="tx1"/>
                </a:solidFill>
                <a:latin typeface="+mn-lt"/>
                <a:ea typeface="Cambria" panose="02040503050406030204" pitchFamily="18" charset="0"/>
                <a:cs typeface="Calibri" panose="020F0502020204030204" pitchFamily="34" charset="0"/>
              </a:rPr>
              <a:t> P</a:t>
            </a:r>
            <a:r>
              <a:rPr lang="en-US" sz="2790" kern="1200" spc="-40">
                <a:solidFill>
                  <a:schemeClr val="tx1"/>
                </a:solidFill>
                <a:latin typeface="+mn-lt"/>
                <a:ea typeface="Cambria" panose="02040503050406030204" pitchFamily="18" charset="0"/>
                <a:cs typeface="Calibri" panose="020F0502020204030204" pitchFamily="34" charset="0"/>
              </a:rPr>
              <a:t>r</a:t>
            </a:r>
            <a:r>
              <a:rPr lang="en-US" sz="2790" kern="1200" spc="-12">
                <a:solidFill>
                  <a:schemeClr val="tx1"/>
                </a:solidFill>
                <a:latin typeface="+mn-lt"/>
                <a:ea typeface="Cambria" panose="02040503050406030204" pitchFamily="18" charset="0"/>
                <a:cs typeface="Calibri" panose="020F0502020204030204" pitchFamily="34" charset="0"/>
              </a:rPr>
              <a:t>og</a:t>
            </a:r>
            <a:r>
              <a:rPr lang="en-US" sz="2790" kern="1200" spc="-48">
                <a:solidFill>
                  <a:schemeClr val="tx1"/>
                </a:solidFill>
                <a:latin typeface="+mn-lt"/>
                <a:ea typeface="Cambria" panose="02040503050406030204" pitchFamily="18" charset="0"/>
                <a:cs typeface="Calibri" panose="020F0502020204030204" pitchFamily="34" charset="0"/>
              </a:rPr>
              <a:t>r</a:t>
            </a:r>
            <a:r>
              <a:rPr lang="en-US" sz="2790" kern="1200" spc="-20">
                <a:solidFill>
                  <a:schemeClr val="tx1"/>
                </a:solidFill>
                <a:latin typeface="+mn-lt"/>
                <a:ea typeface="Cambria" panose="02040503050406030204" pitchFamily="18" charset="0"/>
                <a:cs typeface="Calibri" panose="020F0502020204030204" pitchFamily="34" charset="0"/>
              </a:rPr>
              <a:t>ams</a:t>
            </a:r>
            <a:r>
              <a:rPr lang="en-US" sz="2790" kern="1200" spc="-8">
                <a:solidFill>
                  <a:schemeClr val="tx1"/>
                </a:solidFill>
                <a:latin typeface="+mn-lt"/>
                <a:ea typeface="Cambria" panose="02040503050406030204" pitchFamily="18" charset="0"/>
                <a:cs typeface="Calibri" panose="020F0502020204030204" pitchFamily="34" charset="0"/>
              </a:rPr>
              <a:t>, </a:t>
            </a:r>
            <a:r>
              <a:rPr lang="en-US" sz="2790" kern="1200" spc="-56">
                <a:solidFill>
                  <a:schemeClr val="tx1"/>
                </a:solidFill>
                <a:latin typeface="+mn-lt"/>
                <a:ea typeface="Cambria" panose="02040503050406030204" pitchFamily="18" charset="0"/>
                <a:cs typeface="Calibri" panose="020F0502020204030204" pitchFamily="34" charset="0"/>
              </a:rPr>
              <a:t>U</a:t>
            </a:r>
            <a:r>
              <a:rPr lang="en-US" sz="2790" kern="1200" spc="-12">
                <a:solidFill>
                  <a:schemeClr val="tx1"/>
                </a:solidFill>
                <a:latin typeface="+mn-lt"/>
                <a:ea typeface="Cambria" panose="02040503050406030204" pitchFamily="18" charset="0"/>
                <a:cs typeface="Calibri" panose="020F0502020204030204" pitchFamily="34" charset="0"/>
              </a:rPr>
              <a:t>.S</a:t>
            </a:r>
            <a:r>
              <a:rPr lang="en-US" sz="2790" kern="1200" spc="-8">
                <a:solidFill>
                  <a:schemeClr val="tx1"/>
                </a:solidFill>
                <a:latin typeface="+mn-lt"/>
                <a:ea typeface="Cambria" panose="02040503050406030204" pitchFamily="18" charset="0"/>
                <a:cs typeface="Calibri" panose="020F0502020204030204" pitchFamily="34" charset="0"/>
              </a:rPr>
              <a:t>.</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12">
                <a:solidFill>
                  <a:schemeClr val="tx1"/>
                </a:solidFill>
                <a:latin typeface="+mn-lt"/>
                <a:ea typeface="Cambria" panose="02040503050406030204" pitchFamily="18" charset="0"/>
                <a:cs typeface="Calibri" panose="020F0502020204030204" pitchFamily="34" charset="0"/>
              </a:rPr>
              <a:t>Department of</a:t>
            </a:r>
            <a:r>
              <a:rPr lang="en-US" sz="2790" kern="1200" spc="-4">
                <a:solidFill>
                  <a:schemeClr val="tx1"/>
                </a:solidFill>
                <a:latin typeface="+mn-lt"/>
                <a:ea typeface="Cambria" panose="02040503050406030204" pitchFamily="18" charset="0"/>
                <a:cs typeface="Calibri" panose="020F0502020204030204" pitchFamily="34" charset="0"/>
              </a:rPr>
              <a:t> </a:t>
            </a:r>
            <a:r>
              <a:rPr lang="en-US" sz="2790" kern="1200" spc="-8">
                <a:solidFill>
                  <a:schemeClr val="tx1"/>
                </a:solidFill>
                <a:latin typeface="+mn-lt"/>
                <a:ea typeface="Cambria" panose="02040503050406030204" pitchFamily="18" charset="0"/>
                <a:cs typeface="Calibri" panose="020F0502020204030204" pitchFamily="34" charset="0"/>
              </a:rPr>
              <a:t>Justice.</a:t>
            </a:r>
            <a:endParaRPr lang="en-US" sz="3000">
              <a:ea typeface="Cambria" panose="02040503050406030204" pitchFamily="18" charset="0"/>
              <a:cs typeface="Calibri" panose="020F0502020204030204" pitchFamily="34" charset="0"/>
            </a:endParaRPr>
          </a:p>
        </p:txBody>
      </p:sp>
      <p:sp>
        <p:nvSpPr>
          <p:cNvPr id="5" name="object 3">
            <a:extLst>
              <a:ext uri="{FF2B5EF4-FFF2-40B4-BE49-F238E27FC236}">
                <a16:creationId xmlns:a16="http://schemas.microsoft.com/office/drawing/2014/main" id="{0661EE38-F2C0-45BD-9334-093BB1DD0C91}"/>
              </a:ext>
            </a:extLst>
          </p:cNvPr>
          <p:cNvSpPr txBox="1"/>
          <p:nvPr/>
        </p:nvSpPr>
        <p:spPr>
          <a:xfrm>
            <a:off x="4092243" y="4637735"/>
            <a:ext cx="7261557" cy="1300218"/>
          </a:xfrm>
          <a:prstGeom prst="rect">
            <a:avLst/>
          </a:prstGeom>
        </p:spPr>
        <p:txBody>
          <a:bodyPr vert="horz" wrap="square" lIns="0" tIns="0" rIns="0" bIns="0" rtlCol="0">
            <a:spAutoFit/>
          </a:bodyPr>
          <a:lstStyle/>
          <a:p>
            <a:pPr marL="10157" marR="4063" lvl="0" indent="0" algn="l" defTabSz="731337" rtl="0" eaLnBrk="1" fontAlgn="auto" latinLnBrk="0" hangingPunct="1">
              <a:lnSpc>
                <a:spcPct val="100000"/>
              </a:lnSpc>
              <a:spcBef>
                <a:spcPts val="0"/>
              </a:spcBef>
              <a:spcAft>
                <a:spcPts val="558"/>
              </a:spcAft>
              <a:buClrTx/>
              <a:buSzTx/>
              <a:buFontTx/>
              <a:buNone/>
              <a:tabLst/>
              <a:defRPr/>
            </a:pP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This</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p</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j</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ec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is suppor</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d</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b</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y grant number </a:t>
            </a:r>
            <a:r>
              <a:rPr kumimoji="0" lang="en-US" sz="1674" b="0" i="1" u="none" strike="noStrike" kern="1200" cap="none" spc="0" normalizeH="0" baseline="0" noProof="0">
                <a:ln>
                  <a:noFill/>
                </a:ln>
                <a:solidFill>
                  <a:prstClr val="white"/>
                </a:solidFill>
                <a:effectLst/>
                <a:uLnTx/>
                <a:uFillTx/>
                <a:latin typeface="Calibri" panose="020F0502020204030204"/>
                <a:ea typeface="Cambria" panose="02040503050406030204" pitchFamily="18" charset="0"/>
                <a:cs typeface="+mn-cs"/>
              </a:rPr>
              <a:t>15PJDP-22-GK-03559-DGCT</a:t>
            </a:r>
            <a:r>
              <a:rPr kumimoji="0" lang="en-US" sz="1674" b="1"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w</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ded</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b</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y </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Offi</a:t>
            </a:r>
            <a:r>
              <a:rPr kumimoji="0" lang="en-US" sz="1674" b="0" i="1" u="none" strike="noStrike" kern="1200" cap="none" spc="-20"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of</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Juvenil</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Justi</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and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D</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linquen</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y</a:t>
            </a:r>
            <a:r>
              <a:rPr kumimoji="0" lang="en-US" sz="1674" b="0" i="1" u="none" strike="noStrike" kern="1200" cap="none" spc="20"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P</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vention</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Offi</a:t>
            </a:r>
            <a:r>
              <a:rPr kumimoji="0" lang="en-US" sz="1674" b="0" i="1" u="none" strike="noStrike" kern="1200" cap="none" spc="-20"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of</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Justi</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P</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og</a:t>
            </a:r>
            <a:r>
              <a:rPr kumimoji="0" lang="en-US" sz="1674" b="0" i="1" u="none" strike="noStrike" kern="1200" cap="none" spc="-20"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ams,</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28" normalizeH="0" baseline="0" noProof="0">
                <a:ln>
                  <a:noFill/>
                </a:ln>
                <a:solidFill>
                  <a:prstClr val="white"/>
                </a:solidFill>
                <a:effectLst/>
                <a:uLnTx/>
                <a:uFillTx/>
                <a:latin typeface="Calibri" panose="020F0502020204030204"/>
                <a:ea typeface="+mn-ea"/>
                <a:cs typeface="+mn-cs"/>
              </a:rPr>
              <a:t>U</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.S</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Departmen</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o</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f</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Justi</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opin</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i</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ons,</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findings</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and </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on</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lusi</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o</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n</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s or</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om</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m</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endati</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o</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n</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s</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xp</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re</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ssed</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in</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hi</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s publi</a:t>
            </a:r>
            <a:r>
              <a:rPr kumimoji="0" lang="en-US" sz="1674" b="0" i="1" u="none" strike="noStrike" kern="1200" cap="none" spc="-20"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at</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i</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on/p</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og</a:t>
            </a:r>
            <a:r>
              <a:rPr kumimoji="0" lang="en-US" sz="1674" b="0" i="1" u="none" strike="noStrike" kern="1200" cap="none" spc="-20"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am</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x</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hibitio</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n</a:t>
            </a:r>
            <a:r>
              <a:rPr kumimoji="0" lang="en-US" sz="1674" b="0" i="1" u="none" strike="noStrike" kern="1200" cap="none" spc="2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hos</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of</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au</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hor(s)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and</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do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no</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ne</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e</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ssarily</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r</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eflec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 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hos</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of</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16"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h</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D</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epartmen</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t</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of</a:t>
            </a:r>
            <a:r>
              <a:rPr kumimoji="0" lang="en-US" sz="1674" b="0" i="1" u="none" strike="noStrike" kern="1200" cap="none" spc="-8" normalizeH="0" baseline="0" noProof="0">
                <a:ln>
                  <a:noFill/>
                </a:ln>
                <a:solidFill>
                  <a:prstClr val="white"/>
                </a:solidFill>
                <a:effectLst/>
                <a:uLnTx/>
                <a:uFillTx/>
                <a:latin typeface="Calibri" panose="020F0502020204030204"/>
                <a:ea typeface="+mn-ea"/>
                <a:cs typeface="+mn-cs"/>
              </a:rPr>
              <a:t> </a:t>
            </a:r>
            <a:r>
              <a:rPr kumimoji="0" lang="en-US" sz="1674" b="0" i="1" u="none" strike="noStrike" kern="1200" cap="none" spc="-4" normalizeH="0" baseline="0" noProof="0">
                <a:ln>
                  <a:noFill/>
                </a:ln>
                <a:solidFill>
                  <a:prstClr val="white"/>
                </a:solidFill>
                <a:effectLst/>
                <a:uLnTx/>
                <a:uFillTx/>
                <a:latin typeface="Calibri" panose="020F0502020204030204"/>
                <a:ea typeface="+mn-ea"/>
                <a:cs typeface="+mn-cs"/>
              </a:rPr>
              <a:t>Justi</a:t>
            </a:r>
            <a:r>
              <a:rPr kumimoji="0" lang="en-US" sz="1674" b="0" i="1" u="none" strike="noStrike" kern="1200" cap="none" spc="-12" normalizeH="0" baseline="0" noProof="0">
                <a:ln>
                  <a:noFill/>
                </a:ln>
                <a:solidFill>
                  <a:prstClr val="white"/>
                </a:solidFill>
                <a:effectLst/>
                <a:uLnTx/>
                <a:uFillTx/>
                <a:latin typeface="Calibri" panose="020F0502020204030204"/>
                <a:ea typeface="+mn-ea"/>
                <a:cs typeface="+mn-cs"/>
              </a:rPr>
              <a:t>c</a:t>
            </a:r>
            <a:r>
              <a:rPr kumimoji="0" lang="en-US" sz="1674" b="0" i="1" u="none" strike="noStrike" kern="1200" cap="none" spc="0" normalizeH="0" baseline="0" noProof="0">
                <a:ln>
                  <a:noFill/>
                </a:ln>
                <a:solidFill>
                  <a:prstClr val="white"/>
                </a:solidFill>
                <a:effectLst/>
                <a:uLnTx/>
                <a:uFillTx/>
                <a:latin typeface="Calibri" panose="020F0502020204030204"/>
                <a:ea typeface="+mn-ea"/>
                <a:cs typeface="+mn-cs"/>
              </a:rPr>
              <a:t>e.</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Cambria"/>
            </a:endParaRPr>
          </a:p>
        </p:txBody>
      </p:sp>
      <p:pic>
        <p:nvPicPr>
          <p:cNvPr id="6" name="Picture 5" descr="A blue and black logo&#10;&#10;Description automatically generated">
            <a:extLst>
              <a:ext uri="{FF2B5EF4-FFF2-40B4-BE49-F238E27FC236}">
                <a16:creationId xmlns:a16="http://schemas.microsoft.com/office/drawing/2014/main" id="{43C9B8F4-409C-0FCB-EE26-50D83B181606}"/>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676275" y="4333875"/>
            <a:ext cx="2812977" cy="1604078"/>
          </a:xfrm>
          <a:prstGeom prst="rect">
            <a:avLst/>
          </a:prstGeom>
        </p:spPr>
      </p:pic>
    </p:spTree>
    <p:extLst>
      <p:ext uri="{BB962C8B-B14F-4D97-AF65-F5344CB8AC3E}">
        <p14:creationId xmlns:p14="http://schemas.microsoft.com/office/powerpoint/2010/main" val="109199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F3744-CD9B-5232-C4A3-6D6A1F5A0389}"/>
              </a:ext>
            </a:extLst>
          </p:cNvPr>
          <p:cNvSpPr>
            <a:spLocks noGrp="1"/>
          </p:cNvSpPr>
          <p:nvPr>
            <p:ph type="title"/>
          </p:nvPr>
        </p:nvSpPr>
        <p:spPr>
          <a:xfrm>
            <a:off x="804672" y="457200"/>
            <a:ext cx="10579608" cy="1188720"/>
          </a:xfrm>
        </p:spPr>
        <p:txBody>
          <a:bodyPr>
            <a:normAutofit/>
          </a:bodyPr>
          <a:lstStyle/>
          <a:p>
            <a:pPr algn="ctr"/>
            <a:r>
              <a:rPr lang="en-US" b="1">
                <a:latin typeface="+mn-lt"/>
              </a:rPr>
              <a:t>What direction will you go?</a:t>
            </a:r>
          </a:p>
        </p:txBody>
      </p:sp>
      <p:grpSp>
        <p:nvGrpSpPr>
          <p:cNvPr id="27" name="Group 26">
            <a:extLst>
              <a:ext uri="{FF2B5EF4-FFF2-40B4-BE49-F238E27FC236}">
                <a16:creationId xmlns:a16="http://schemas.microsoft.com/office/drawing/2014/main" id="{E53DB3EC-154C-0B29-0F68-4481C2BCE7C6}"/>
              </a:ext>
            </a:extLst>
          </p:cNvPr>
          <p:cNvGrpSpPr/>
          <p:nvPr/>
        </p:nvGrpSpPr>
        <p:grpSpPr>
          <a:xfrm>
            <a:off x="492468" y="2196499"/>
            <a:ext cx="10884266" cy="1110354"/>
            <a:chOff x="653866" y="1725719"/>
            <a:chExt cx="10884266" cy="1110354"/>
          </a:xfrm>
        </p:grpSpPr>
        <p:sp>
          <p:nvSpPr>
            <p:cNvPr id="3" name="Freeform: Shape 2">
              <a:extLst>
                <a:ext uri="{FF2B5EF4-FFF2-40B4-BE49-F238E27FC236}">
                  <a16:creationId xmlns:a16="http://schemas.microsoft.com/office/drawing/2014/main" id="{87DDF3EC-9889-F43F-0DEA-4783ED5B74A8}"/>
                </a:ext>
              </a:extLst>
            </p:cNvPr>
            <p:cNvSpPr/>
            <p:nvPr/>
          </p:nvSpPr>
          <p:spPr>
            <a:xfrm>
              <a:off x="3067882" y="1725719"/>
              <a:ext cx="8470250" cy="1110354"/>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Set a planning timeline</a:t>
              </a:r>
            </a:p>
          </p:txBody>
        </p:sp>
        <p:sp>
          <p:nvSpPr>
            <p:cNvPr id="6" name="Freeform: Shape 5">
              <a:extLst>
                <a:ext uri="{FF2B5EF4-FFF2-40B4-BE49-F238E27FC236}">
                  <a16:creationId xmlns:a16="http://schemas.microsoft.com/office/drawing/2014/main" id="{20DCD6AA-4734-9F4F-DB5D-8689A5F98DCE}"/>
                </a:ext>
              </a:extLst>
            </p:cNvPr>
            <p:cNvSpPr/>
            <p:nvPr/>
          </p:nvSpPr>
          <p:spPr>
            <a:xfrm>
              <a:off x="653866" y="1725719"/>
              <a:ext cx="2414015" cy="1110354"/>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a:solidFill>
                    <a:schemeClr val="tx1"/>
                  </a:solidFill>
                </a:rPr>
                <a:t>Set</a:t>
              </a:r>
              <a:endParaRPr lang="en-US" sz="4000" kern="1200">
                <a:solidFill>
                  <a:schemeClr val="tx1"/>
                </a:solidFill>
              </a:endParaRPr>
            </a:p>
          </p:txBody>
        </p:sp>
      </p:grpSp>
      <p:grpSp>
        <p:nvGrpSpPr>
          <p:cNvPr id="28" name="Group 27">
            <a:extLst>
              <a:ext uri="{FF2B5EF4-FFF2-40B4-BE49-F238E27FC236}">
                <a16:creationId xmlns:a16="http://schemas.microsoft.com/office/drawing/2014/main" id="{D4D53012-01F5-8A58-E8AE-F6E52076E2A9}"/>
              </a:ext>
            </a:extLst>
          </p:cNvPr>
          <p:cNvGrpSpPr/>
          <p:nvPr/>
        </p:nvGrpSpPr>
        <p:grpSpPr>
          <a:xfrm>
            <a:off x="484922" y="3951837"/>
            <a:ext cx="10899357" cy="1110354"/>
            <a:chOff x="653866" y="2836957"/>
            <a:chExt cx="10899357" cy="1110354"/>
          </a:xfrm>
        </p:grpSpPr>
        <p:sp>
          <p:nvSpPr>
            <p:cNvPr id="8" name="Freeform: Shape 7">
              <a:extLst>
                <a:ext uri="{FF2B5EF4-FFF2-40B4-BE49-F238E27FC236}">
                  <a16:creationId xmlns:a16="http://schemas.microsoft.com/office/drawing/2014/main" id="{2778E4D9-AA86-6EDD-641A-83C63989204B}"/>
                </a:ext>
              </a:extLst>
            </p:cNvPr>
            <p:cNvSpPr/>
            <p:nvPr/>
          </p:nvSpPr>
          <p:spPr>
            <a:xfrm>
              <a:off x="3075428" y="2836957"/>
              <a:ext cx="8477795" cy="1110354"/>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86234"/>
                <a:satOff val="-8141"/>
                <a:lumOff val="13106"/>
                <a:alphaOff val="0"/>
              </a:schemeClr>
            </a:lnRef>
            <a:fillRef idx="1">
              <a:schemeClr val="accent6">
                <a:shade val="80000"/>
                <a:hueOff val="86234"/>
                <a:satOff val="-8141"/>
                <a:lumOff val="13106"/>
                <a:alphaOff val="0"/>
              </a:schemeClr>
            </a:fillRef>
            <a:effectRef idx="0">
              <a:schemeClr val="accent6">
                <a:shade val="80000"/>
                <a:hueOff val="86234"/>
                <a:satOff val="-8141"/>
                <a:lumOff val="13106"/>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Determine vision, mission, goals, and objectives</a:t>
              </a:r>
            </a:p>
          </p:txBody>
        </p:sp>
        <p:sp>
          <p:nvSpPr>
            <p:cNvPr id="9" name="Freeform: Shape 8">
              <a:extLst>
                <a:ext uri="{FF2B5EF4-FFF2-40B4-BE49-F238E27FC236}">
                  <a16:creationId xmlns:a16="http://schemas.microsoft.com/office/drawing/2014/main" id="{A7A4EE94-58D0-050A-D887-90704D266FFC}"/>
                </a:ext>
              </a:extLst>
            </p:cNvPr>
            <p:cNvSpPr/>
            <p:nvPr/>
          </p:nvSpPr>
          <p:spPr>
            <a:xfrm>
              <a:off x="653866" y="2836957"/>
              <a:ext cx="2421563" cy="1110354"/>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86234"/>
                <a:satOff val="-8141"/>
                <a:lumOff val="131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Determine</a:t>
              </a:r>
            </a:p>
          </p:txBody>
        </p:sp>
      </p:grpSp>
    </p:spTree>
    <p:extLst>
      <p:ext uri="{BB962C8B-B14F-4D97-AF65-F5344CB8AC3E}">
        <p14:creationId xmlns:p14="http://schemas.microsoft.com/office/powerpoint/2010/main" val="183723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6FF68-E898-31F3-3460-538BD6BF3E09}"/>
              </a:ext>
            </a:extLst>
          </p:cNvPr>
          <p:cNvSpPr>
            <a:spLocks noGrp="1"/>
          </p:cNvSpPr>
          <p:nvPr>
            <p:ph type="title"/>
          </p:nvPr>
        </p:nvSpPr>
        <p:spPr/>
        <p:txBody>
          <a:bodyPr>
            <a:noAutofit/>
          </a:bodyPr>
          <a:lstStyle/>
          <a:p>
            <a:r>
              <a:rPr lang="en-US" b="1">
                <a:latin typeface="+mn-lt"/>
              </a:rPr>
              <a:t>Set a Planning Timeline</a:t>
            </a:r>
          </a:p>
        </p:txBody>
      </p:sp>
      <p:graphicFrame>
        <p:nvGraphicFramePr>
          <p:cNvPr id="5" name="Content Placeholder 2">
            <a:extLst>
              <a:ext uri="{FF2B5EF4-FFF2-40B4-BE49-F238E27FC236}">
                <a16:creationId xmlns:a16="http://schemas.microsoft.com/office/drawing/2014/main" id="{AD2173C6-4F85-49E8-62C4-3F94462EBE26}"/>
              </a:ext>
            </a:extLst>
          </p:cNvPr>
          <p:cNvGraphicFramePr>
            <a:graphicFrameLocks noGrp="1"/>
          </p:cNvGraphicFramePr>
          <p:nvPr>
            <p:ph idx="1"/>
            <p:extLst>
              <p:ext uri="{D42A27DB-BD31-4B8C-83A1-F6EECF244321}">
                <p14:modId xmlns:p14="http://schemas.microsoft.com/office/powerpoint/2010/main" val="41774211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937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mpass and map">
            <a:extLst>
              <a:ext uri="{FF2B5EF4-FFF2-40B4-BE49-F238E27FC236}">
                <a16:creationId xmlns:a16="http://schemas.microsoft.com/office/drawing/2014/main" id="{65FD78B8-8125-51E4-1F07-63625E959E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9" t="-144" r="31930" b="146"/>
          <a:stretch/>
        </p:blipFill>
        <p:spPr>
          <a:xfrm>
            <a:off x="1610139" y="0"/>
            <a:ext cx="10578812" cy="6857990"/>
          </a:xfrm>
          <a:prstGeom prst="rect">
            <a:avLst/>
          </a:prstGeom>
          <a:solidFill>
            <a:schemeClr val="bg1">
              <a:alpha val="0"/>
            </a:schemeClr>
          </a:solidFill>
        </p:spPr>
      </p:pic>
      <p:sp>
        <p:nvSpPr>
          <p:cNvPr id="35" name="Rectangle 3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9730409"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457875-4E1D-2856-B173-98B09BD58029}"/>
              </a:ext>
            </a:extLst>
          </p:cNvPr>
          <p:cNvSpPr>
            <a:spLocks noGrp="1"/>
          </p:cNvSpPr>
          <p:nvPr>
            <p:ph type="title"/>
          </p:nvPr>
        </p:nvSpPr>
        <p:spPr>
          <a:xfrm>
            <a:off x="457200" y="743447"/>
            <a:ext cx="5893904" cy="4643562"/>
          </a:xfrm>
          <a:noFill/>
        </p:spPr>
        <p:txBody>
          <a:bodyPr vert="horz" lIns="91440" tIns="45720" rIns="91440" bIns="45720" rtlCol="0" anchor="ctr">
            <a:normAutofit/>
          </a:bodyPr>
          <a:lstStyle/>
          <a:p>
            <a:pPr algn="ctr">
              <a:lnSpc>
                <a:spcPct val="100000"/>
              </a:lnSpc>
            </a:pPr>
            <a:r>
              <a:rPr lang="en-US">
                <a:latin typeface="+mn-lt"/>
              </a:rPr>
              <a:t>Determine </a:t>
            </a:r>
            <a:br>
              <a:rPr lang="en-US">
                <a:latin typeface="+mn-lt"/>
              </a:rPr>
            </a:br>
            <a:r>
              <a:rPr lang="en-US">
                <a:latin typeface="+mn-lt"/>
              </a:rPr>
              <a:t>Vision, Mission, </a:t>
            </a:r>
            <a:br>
              <a:rPr lang="en-US">
                <a:latin typeface="+mn-lt"/>
              </a:rPr>
            </a:br>
            <a:r>
              <a:rPr lang="en-US">
                <a:latin typeface="+mn-lt"/>
              </a:rPr>
              <a:t>Goals, and Objectives</a:t>
            </a:r>
          </a:p>
        </p:txBody>
      </p:sp>
    </p:spTree>
    <p:extLst>
      <p:ext uri="{BB962C8B-B14F-4D97-AF65-F5344CB8AC3E}">
        <p14:creationId xmlns:p14="http://schemas.microsoft.com/office/powerpoint/2010/main" val="82056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een palm shadow on white background">
            <a:extLst>
              <a:ext uri="{FF2B5EF4-FFF2-40B4-BE49-F238E27FC236}">
                <a16:creationId xmlns:a16="http://schemas.microsoft.com/office/drawing/2014/main" id="{8501019E-CCCE-FBFD-F941-F66F1958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flipH="1">
            <a:off x="1" y="1"/>
            <a:ext cx="12192000" cy="6857999"/>
          </a:xfrm>
          <a:prstGeom prst="rect">
            <a:avLst/>
          </a:prstGeom>
        </p:spPr>
      </p:pic>
      <p:sp useBgFill="1">
        <p:nvSpPr>
          <p:cNvPr id="21" name="Freeform: Shape 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23899" y="609600"/>
            <a:ext cx="7101664" cy="6046381"/>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F3CF7-F9EB-E9C9-4334-072B0DD94480}"/>
              </a:ext>
            </a:extLst>
          </p:cNvPr>
          <p:cNvSpPr>
            <a:spLocks noGrp="1"/>
          </p:cNvSpPr>
          <p:nvPr>
            <p:ph type="title"/>
          </p:nvPr>
        </p:nvSpPr>
        <p:spPr>
          <a:xfrm>
            <a:off x="1037808" y="1071350"/>
            <a:ext cx="6426247" cy="617594"/>
          </a:xfrm>
        </p:spPr>
        <p:txBody>
          <a:bodyPr>
            <a:noAutofit/>
          </a:bodyPr>
          <a:lstStyle/>
          <a:p>
            <a:pPr algn="ctr"/>
            <a:r>
              <a:rPr lang="en-US" b="1" u="sng">
                <a:latin typeface="+mn-lt"/>
              </a:rPr>
              <a:t>Panel</a:t>
            </a:r>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40848"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2E804-3A12-D9A9-1DF7-A7ACEA797C18}"/>
              </a:ext>
            </a:extLst>
          </p:cNvPr>
          <p:cNvSpPr>
            <a:spLocks noGrp="1"/>
          </p:cNvSpPr>
          <p:nvPr>
            <p:ph idx="1"/>
          </p:nvPr>
        </p:nvSpPr>
        <p:spPr>
          <a:xfrm>
            <a:off x="1189319" y="1605516"/>
            <a:ext cx="6274736" cy="4642884"/>
          </a:xfrm>
        </p:spPr>
        <p:txBody>
          <a:bodyPr anchor="ctr">
            <a:noAutofit/>
          </a:bodyPr>
          <a:lstStyle/>
          <a:p>
            <a:pPr marL="0" indent="0">
              <a:lnSpc>
                <a:spcPct val="100000"/>
              </a:lnSpc>
              <a:spcBef>
                <a:spcPts val="400"/>
              </a:spcBef>
              <a:spcAft>
                <a:spcPts val="400"/>
              </a:spcAft>
              <a:buNone/>
            </a:pPr>
            <a:r>
              <a:rPr lang="en-US" sz="3200" b="1"/>
              <a:t>Karla Broten</a:t>
            </a:r>
            <a:r>
              <a:rPr lang="en-US" sz="3200"/>
              <a:t>, Youth and Families Program Manager, Barron County</a:t>
            </a:r>
          </a:p>
          <a:p>
            <a:pPr marL="0" indent="0">
              <a:lnSpc>
                <a:spcPct val="100000"/>
              </a:lnSpc>
              <a:spcBef>
                <a:spcPts val="400"/>
              </a:spcBef>
              <a:spcAft>
                <a:spcPts val="400"/>
              </a:spcAft>
              <a:buNone/>
            </a:pPr>
            <a:r>
              <a:rPr lang="en-US" sz="3200" b="1"/>
              <a:t>Laura Doebereiner</a:t>
            </a:r>
            <a:r>
              <a:rPr lang="en-US" sz="3200"/>
              <a:t>, Lead CPS Worker, Barron County</a:t>
            </a:r>
          </a:p>
          <a:p>
            <a:pPr marL="0" indent="0">
              <a:lnSpc>
                <a:spcPct val="100000"/>
              </a:lnSpc>
              <a:spcBef>
                <a:spcPts val="400"/>
              </a:spcBef>
              <a:spcAft>
                <a:spcPts val="400"/>
              </a:spcAft>
              <a:buNone/>
            </a:pPr>
            <a:r>
              <a:rPr lang="en-US" sz="3200" b="1"/>
              <a:t>Kendra Schiffman</a:t>
            </a:r>
            <a:r>
              <a:rPr lang="en-US" sz="3200"/>
              <a:t>, Senior Analyst, Rock County</a:t>
            </a:r>
          </a:p>
          <a:p>
            <a:pPr marL="0" indent="0">
              <a:lnSpc>
                <a:spcPct val="100000"/>
              </a:lnSpc>
              <a:spcBef>
                <a:spcPts val="400"/>
              </a:spcBef>
              <a:spcAft>
                <a:spcPts val="400"/>
              </a:spcAft>
              <a:buNone/>
            </a:pPr>
            <a:r>
              <a:rPr lang="en-US" sz="3200" b="1"/>
              <a:t>Elizabeth Pohlman McQuillen</a:t>
            </a:r>
            <a:r>
              <a:rPr lang="en-US" sz="3200"/>
              <a:t>, Justice System Strategist, Rock County</a:t>
            </a:r>
          </a:p>
        </p:txBody>
      </p:sp>
    </p:spTree>
    <p:extLst>
      <p:ext uri="{BB962C8B-B14F-4D97-AF65-F5344CB8AC3E}">
        <p14:creationId xmlns:p14="http://schemas.microsoft.com/office/powerpoint/2010/main" val="202959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A75A9-1B74-1ED2-F3D1-7C3AE785018A}"/>
              </a:ext>
            </a:extLst>
          </p:cNvPr>
          <p:cNvSpPr>
            <a:spLocks noGrp="1"/>
          </p:cNvSpPr>
          <p:nvPr>
            <p:ph type="title"/>
          </p:nvPr>
        </p:nvSpPr>
        <p:spPr/>
        <p:txBody>
          <a:bodyPr/>
          <a:lstStyle/>
          <a:p>
            <a:r>
              <a:rPr lang="en-US" b="1">
                <a:latin typeface="+mn-lt"/>
              </a:rPr>
              <a:t>Panel Questions</a:t>
            </a:r>
          </a:p>
        </p:txBody>
      </p:sp>
      <p:sp>
        <p:nvSpPr>
          <p:cNvPr id="5" name="Content Placeholder 4">
            <a:extLst>
              <a:ext uri="{FF2B5EF4-FFF2-40B4-BE49-F238E27FC236}">
                <a16:creationId xmlns:a16="http://schemas.microsoft.com/office/drawing/2014/main" id="{71FC3730-C920-264F-65B2-EC88E9C3CC0D}"/>
              </a:ext>
            </a:extLst>
          </p:cNvPr>
          <p:cNvSpPr>
            <a:spLocks noGrp="1"/>
          </p:cNvSpPr>
          <p:nvPr>
            <p:ph idx="1"/>
          </p:nvPr>
        </p:nvSpPr>
        <p:spPr/>
        <p:txBody>
          <a:bodyPr>
            <a:normAutofit/>
          </a:bodyPr>
          <a:lstStyle/>
          <a:p>
            <a:pPr>
              <a:lnSpc>
                <a:spcPct val="100000"/>
              </a:lnSpc>
              <a:spcBef>
                <a:spcPts val="600"/>
              </a:spcBef>
              <a:spcAft>
                <a:spcPts val="600"/>
              </a:spcAft>
            </a:pPr>
            <a:r>
              <a:rPr lang="en-US" sz="3200"/>
              <a:t>What was your planning timeline like?</a:t>
            </a:r>
          </a:p>
          <a:p>
            <a:pPr>
              <a:lnSpc>
                <a:spcPct val="100000"/>
              </a:lnSpc>
              <a:spcBef>
                <a:spcPts val="600"/>
              </a:spcBef>
              <a:spcAft>
                <a:spcPts val="600"/>
              </a:spcAft>
            </a:pPr>
            <a:r>
              <a:rPr lang="en-US" sz="3200"/>
              <a:t>How did you decide who would do what and by when?</a:t>
            </a:r>
          </a:p>
          <a:p>
            <a:pPr>
              <a:lnSpc>
                <a:spcPct val="100000"/>
              </a:lnSpc>
              <a:spcBef>
                <a:spcPts val="600"/>
              </a:spcBef>
              <a:spcAft>
                <a:spcPts val="600"/>
              </a:spcAft>
            </a:pPr>
            <a:r>
              <a:rPr lang="en-US" sz="3200"/>
              <a:t>How often did you meet?</a:t>
            </a:r>
          </a:p>
          <a:p>
            <a:pPr>
              <a:lnSpc>
                <a:spcPct val="100000"/>
              </a:lnSpc>
              <a:spcBef>
                <a:spcPts val="600"/>
              </a:spcBef>
              <a:spcAft>
                <a:spcPts val="600"/>
              </a:spcAft>
            </a:pPr>
            <a:r>
              <a:rPr lang="en-US" sz="3200"/>
              <a:t>What process did you use to establish a vision and mission/goals and objectives? How has this changed over time?</a:t>
            </a:r>
          </a:p>
          <a:p>
            <a:pPr>
              <a:lnSpc>
                <a:spcPct val="100000"/>
              </a:lnSpc>
              <a:spcBef>
                <a:spcPts val="600"/>
              </a:spcBef>
              <a:spcAft>
                <a:spcPts val="600"/>
              </a:spcAft>
            </a:pPr>
            <a:r>
              <a:rPr lang="en-US" sz="3200"/>
              <a:t>What lessons did you learn through this process?</a:t>
            </a:r>
          </a:p>
        </p:txBody>
      </p:sp>
    </p:spTree>
    <p:extLst>
      <p:ext uri="{BB962C8B-B14F-4D97-AF65-F5344CB8AC3E}">
        <p14:creationId xmlns:p14="http://schemas.microsoft.com/office/powerpoint/2010/main" val="192340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68DA283A-CA6C-D631-775D-EE76821C459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2396CC1-47EA-B0B8-C9E1-795F5B327B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C2034768-3DB7-B75B-51B0-995AAE442E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3E774294-9324-4848-CBF4-87CFAF50276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6163B66F-E327-0598-8DAE-EBB69FB170C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B419B520-BEF6-7D91-740B-ED05C03FA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70099-8DA2-5103-4A38-8E37BBA7CD41}"/>
              </a:ext>
            </a:extLst>
          </p:cNvPr>
          <p:cNvSpPr>
            <a:spLocks noGrp="1"/>
          </p:cNvSpPr>
          <p:nvPr>
            <p:ph type="title"/>
          </p:nvPr>
        </p:nvSpPr>
        <p:spPr>
          <a:xfrm>
            <a:off x="1524000" y="2340595"/>
            <a:ext cx="9144000" cy="1381188"/>
          </a:xfrm>
        </p:spPr>
        <p:txBody>
          <a:bodyPr vert="horz" lIns="91440" tIns="45720" rIns="91440" bIns="45720" rtlCol="0" anchor="ctr">
            <a:normAutofit/>
          </a:bodyPr>
          <a:lstStyle/>
          <a:p>
            <a:pPr algn="ctr"/>
            <a:r>
              <a:rPr lang="en-US" sz="4800" b="1" u="sng" kern="1200">
                <a:solidFill>
                  <a:schemeClr val="bg2"/>
                </a:solidFill>
                <a:latin typeface="+mn-lt"/>
                <a:ea typeface="+mj-ea"/>
                <a:cs typeface="+mj-cs"/>
              </a:rPr>
              <a:t>Key Planning Decision:</a:t>
            </a:r>
          </a:p>
        </p:txBody>
      </p:sp>
      <p:sp>
        <p:nvSpPr>
          <p:cNvPr id="3" name="Content Placeholder 2">
            <a:extLst>
              <a:ext uri="{FF2B5EF4-FFF2-40B4-BE49-F238E27FC236}">
                <a16:creationId xmlns:a16="http://schemas.microsoft.com/office/drawing/2014/main" id="{1FEFF10F-7FA3-9C7B-1C4E-F6CDC384FA25}"/>
              </a:ext>
            </a:extLst>
          </p:cNvPr>
          <p:cNvSpPr>
            <a:spLocks noGrp="1"/>
          </p:cNvSpPr>
          <p:nvPr>
            <p:ph idx="1"/>
          </p:nvPr>
        </p:nvSpPr>
        <p:spPr>
          <a:xfrm>
            <a:off x="475130" y="3429000"/>
            <a:ext cx="11241741" cy="914400"/>
          </a:xfrm>
        </p:spPr>
        <p:txBody>
          <a:bodyPr vert="horz" lIns="91440" tIns="45720" rIns="91440" bIns="45720" rtlCol="0">
            <a:normAutofit/>
          </a:bodyPr>
          <a:lstStyle/>
          <a:p>
            <a:pPr marL="0" indent="0" algn="ctr">
              <a:buNone/>
            </a:pPr>
            <a:r>
              <a:rPr lang="en-US" sz="4800" b="1" kern="1200">
                <a:solidFill>
                  <a:schemeClr val="bg1"/>
                </a:solidFill>
                <a:latin typeface="+mn-lt"/>
                <a:ea typeface="+mn-ea"/>
                <a:cs typeface="+mn-cs"/>
              </a:rPr>
              <a:t>How </a:t>
            </a:r>
            <a:r>
              <a:rPr lang="en-US" sz="4800" b="1">
                <a:solidFill>
                  <a:schemeClr val="bg1"/>
                </a:solidFill>
              </a:rPr>
              <a:t>w</a:t>
            </a:r>
            <a:r>
              <a:rPr lang="en-US" sz="4800" b="1" kern="1200">
                <a:solidFill>
                  <a:schemeClr val="bg1"/>
                </a:solidFill>
                <a:latin typeface="+mn-lt"/>
                <a:ea typeface="+mn-ea"/>
                <a:cs typeface="+mn-cs"/>
              </a:rPr>
              <a:t>ill </a:t>
            </a:r>
            <a:r>
              <a:rPr lang="en-US" sz="4800" b="1">
                <a:solidFill>
                  <a:schemeClr val="bg1"/>
                </a:solidFill>
              </a:rPr>
              <a:t>y</a:t>
            </a:r>
            <a:r>
              <a:rPr lang="en-US" sz="4800" b="1" kern="1200">
                <a:solidFill>
                  <a:schemeClr val="bg1"/>
                </a:solidFill>
                <a:latin typeface="+mn-lt"/>
                <a:ea typeface="+mn-ea"/>
                <a:cs typeface="+mn-cs"/>
              </a:rPr>
              <a:t>ou </a:t>
            </a:r>
            <a:r>
              <a:rPr lang="en-US" sz="4800" b="1">
                <a:solidFill>
                  <a:schemeClr val="bg1"/>
                </a:solidFill>
              </a:rPr>
              <a:t>s</a:t>
            </a:r>
            <a:r>
              <a:rPr lang="en-US" sz="4800" b="1" kern="1200">
                <a:solidFill>
                  <a:schemeClr val="bg1"/>
                </a:solidFill>
                <a:latin typeface="+mn-lt"/>
                <a:ea typeface="+mn-ea"/>
                <a:cs typeface="+mn-cs"/>
              </a:rPr>
              <a:t>et the </a:t>
            </a:r>
            <a:r>
              <a:rPr lang="en-US" sz="4800" b="1">
                <a:solidFill>
                  <a:schemeClr val="bg1"/>
                </a:solidFill>
              </a:rPr>
              <a:t>c</a:t>
            </a:r>
            <a:r>
              <a:rPr lang="en-US" sz="4800" b="1" kern="1200">
                <a:solidFill>
                  <a:schemeClr val="bg1"/>
                </a:solidFill>
                <a:latin typeface="+mn-lt"/>
                <a:ea typeface="+mn-ea"/>
                <a:cs typeface="+mn-cs"/>
              </a:rPr>
              <a:t>ourse for </a:t>
            </a:r>
            <a:r>
              <a:rPr lang="en-US" sz="4800" b="1">
                <a:solidFill>
                  <a:schemeClr val="bg1"/>
                </a:solidFill>
              </a:rPr>
              <a:t>f</a:t>
            </a:r>
            <a:r>
              <a:rPr lang="en-US" sz="4800" b="1" kern="1200">
                <a:solidFill>
                  <a:schemeClr val="bg1"/>
                </a:solidFill>
                <a:latin typeface="+mn-lt"/>
                <a:ea typeface="+mn-ea"/>
                <a:cs typeface="+mn-cs"/>
              </a:rPr>
              <a:t>amilies?</a:t>
            </a:r>
          </a:p>
        </p:txBody>
      </p:sp>
    </p:spTree>
    <p:extLst>
      <p:ext uri="{BB962C8B-B14F-4D97-AF65-F5344CB8AC3E}">
        <p14:creationId xmlns:p14="http://schemas.microsoft.com/office/powerpoint/2010/main" val="16032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D0F3744-CD9B-5232-C4A3-6D6A1F5A0389}"/>
              </a:ext>
            </a:extLst>
          </p:cNvPr>
          <p:cNvSpPr>
            <a:spLocks noGrp="1"/>
          </p:cNvSpPr>
          <p:nvPr>
            <p:ph type="title"/>
          </p:nvPr>
        </p:nvSpPr>
        <p:spPr>
          <a:xfrm>
            <a:off x="804672" y="457200"/>
            <a:ext cx="10579608" cy="1188720"/>
          </a:xfrm>
        </p:spPr>
        <p:txBody>
          <a:bodyPr>
            <a:normAutofit/>
          </a:bodyPr>
          <a:lstStyle/>
          <a:p>
            <a:pPr algn="ctr"/>
            <a:r>
              <a:rPr lang="en-US" b="1">
                <a:latin typeface="+mn-lt"/>
              </a:rPr>
              <a:t>How will you set the course for families?</a:t>
            </a:r>
          </a:p>
        </p:txBody>
      </p:sp>
      <p:grpSp>
        <p:nvGrpSpPr>
          <p:cNvPr id="15" name="Group 14">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6" name="Freeform: Shape 15">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2" name="Freeform: Shape 21">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52286D53-81C4-33E1-4A8F-589556C8E41B}"/>
              </a:ext>
            </a:extLst>
          </p:cNvPr>
          <p:cNvGrpSpPr/>
          <p:nvPr/>
        </p:nvGrpSpPr>
        <p:grpSpPr>
          <a:xfrm>
            <a:off x="652343" y="1894912"/>
            <a:ext cx="10884265" cy="1048337"/>
            <a:chOff x="653867" y="1725719"/>
            <a:chExt cx="10884265" cy="1048337"/>
          </a:xfrm>
        </p:grpSpPr>
        <p:sp>
          <p:nvSpPr>
            <p:cNvPr id="3" name="Freeform: Shape 2">
              <a:extLst>
                <a:ext uri="{FF2B5EF4-FFF2-40B4-BE49-F238E27FC236}">
                  <a16:creationId xmlns:a16="http://schemas.microsoft.com/office/drawing/2014/main" id="{87DDF3EC-9889-F43F-0DEA-4783ED5B74A8}"/>
                </a:ext>
              </a:extLst>
            </p:cNvPr>
            <p:cNvSpPr/>
            <p:nvPr/>
          </p:nvSpPr>
          <p:spPr>
            <a:xfrm>
              <a:off x="2830720" y="1725719"/>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Select a structural design</a:t>
              </a:r>
            </a:p>
          </p:txBody>
        </p:sp>
        <p:sp>
          <p:nvSpPr>
            <p:cNvPr id="6" name="Freeform: Shape 5">
              <a:extLst>
                <a:ext uri="{FF2B5EF4-FFF2-40B4-BE49-F238E27FC236}">
                  <a16:creationId xmlns:a16="http://schemas.microsoft.com/office/drawing/2014/main" id="{20DCD6AA-4734-9F4F-DB5D-8689A5F98DCE}"/>
                </a:ext>
              </a:extLst>
            </p:cNvPr>
            <p:cNvSpPr/>
            <p:nvPr/>
          </p:nvSpPr>
          <p:spPr>
            <a:xfrm>
              <a:off x="653867" y="1725719"/>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Select</a:t>
              </a:r>
            </a:p>
          </p:txBody>
        </p:sp>
      </p:grpSp>
      <p:grpSp>
        <p:nvGrpSpPr>
          <p:cNvPr id="5" name="Group 4">
            <a:extLst>
              <a:ext uri="{FF2B5EF4-FFF2-40B4-BE49-F238E27FC236}">
                <a16:creationId xmlns:a16="http://schemas.microsoft.com/office/drawing/2014/main" id="{F5BBC0BB-BDC1-501C-F3B1-B530DD85FB34}"/>
              </a:ext>
            </a:extLst>
          </p:cNvPr>
          <p:cNvGrpSpPr/>
          <p:nvPr/>
        </p:nvGrpSpPr>
        <p:grpSpPr>
          <a:xfrm>
            <a:off x="652343" y="3534405"/>
            <a:ext cx="10884265" cy="1048337"/>
            <a:chOff x="653867" y="2836957"/>
            <a:chExt cx="10884265" cy="1048337"/>
          </a:xfrm>
        </p:grpSpPr>
        <p:sp>
          <p:nvSpPr>
            <p:cNvPr id="8" name="Freeform: Shape 7">
              <a:extLst>
                <a:ext uri="{FF2B5EF4-FFF2-40B4-BE49-F238E27FC236}">
                  <a16:creationId xmlns:a16="http://schemas.microsoft.com/office/drawing/2014/main" id="{2778E4D9-AA86-6EDD-641A-83C63989204B}"/>
                </a:ext>
              </a:extLst>
            </p:cNvPr>
            <p:cNvSpPr/>
            <p:nvPr/>
          </p:nvSpPr>
          <p:spPr>
            <a:xfrm>
              <a:off x="2830720" y="2836957"/>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86234"/>
                <a:satOff val="-8141"/>
                <a:lumOff val="13106"/>
                <a:alphaOff val="0"/>
              </a:schemeClr>
            </a:lnRef>
            <a:fillRef idx="1">
              <a:schemeClr val="accent6">
                <a:shade val="80000"/>
                <a:hueOff val="86234"/>
                <a:satOff val="-8141"/>
                <a:lumOff val="13106"/>
                <a:alphaOff val="0"/>
              </a:schemeClr>
            </a:fillRef>
            <a:effectRef idx="0">
              <a:schemeClr val="accent6">
                <a:shade val="80000"/>
                <a:hueOff val="86234"/>
                <a:satOff val="-8141"/>
                <a:lumOff val="13106"/>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Develop key processes</a:t>
              </a:r>
            </a:p>
          </p:txBody>
        </p:sp>
        <p:sp>
          <p:nvSpPr>
            <p:cNvPr id="9" name="Freeform: Shape 8">
              <a:extLst>
                <a:ext uri="{FF2B5EF4-FFF2-40B4-BE49-F238E27FC236}">
                  <a16:creationId xmlns:a16="http://schemas.microsoft.com/office/drawing/2014/main" id="{A7A4EE94-58D0-050A-D887-90704D266FFC}"/>
                </a:ext>
              </a:extLst>
            </p:cNvPr>
            <p:cNvSpPr/>
            <p:nvPr/>
          </p:nvSpPr>
          <p:spPr>
            <a:xfrm>
              <a:off x="653867" y="2836957"/>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86234"/>
                <a:satOff val="-8141"/>
                <a:lumOff val="131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Develop</a:t>
              </a:r>
            </a:p>
          </p:txBody>
        </p:sp>
      </p:grpSp>
      <p:grpSp>
        <p:nvGrpSpPr>
          <p:cNvPr id="7" name="Group 6">
            <a:extLst>
              <a:ext uri="{FF2B5EF4-FFF2-40B4-BE49-F238E27FC236}">
                <a16:creationId xmlns:a16="http://schemas.microsoft.com/office/drawing/2014/main" id="{98250539-9921-4006-6197-080210D8A70D}"/>
              </a:ext>
            </a:extLst>
          </p:cNvPr>
          <p:cNvGrpSpPr/>
          <p:nvPr/>
        </p:nvGrpSpPr>
        <p:grpSpPr>
          <a:xfrm>
            <a:off x="653867" y="5173899"/>
            <a:ext cx="10884265" cy="1048337"/>
            <a:chOff x="653867" y="3948194"/>
            <a:chExt cx="10884265" cy="1048337"/>
          </a:xfrm>
        </p:grpSpPr>
        <p:sp>
          <p:nvSpPr>
            <p:cNvPr id="10" name="Freeform: Shape 9">
              <a:extLst>
                <a:ext uri="{FF2B5EF4-FFF2-40B4-BE49-F238E27FC236}">
                  <a16:creationId xmlns:a16="http://schemas.microsoft.com/office/drawing/2014/main" id="{5135441B-EBB9-88AD-73E6-17495BDAF838}"/>
                </a:ext>
              </a:extLst>
            </p:cNvPr>
            <p:cNvSpPr/>
            <p:nvPr/>
          </p:nvSpPr>
          <p:spPr>
            <a:xfrm>
              <a:off x="2830720" y="3948194"/>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172468"/>
                <a:satOff val="-16282"/>
                <a:lumOff val="26212"/>
                <a:alphaOff val="0"/>
              </a:schemeClr>
            </a:lnRef>
            <a:fillRef idx="1">
              <a:schemeClr val="accent6">
                <a:shade val="80000"/>
                <a:hueOff val="172468"/>
                <a:satOff val="-16282"/>
                <a:lumOff val="26212"/>
                <a:alphaOff val="0"/>
              </a:schemeClr>
            </a:fillRef>
            <a:effectRef idx="0">
              <a:schemeClr val="accent6">
                <a:shade val="80000"/>
                <a:hueOff val="172468"/>
                <a:satOff val="-16282"/>
                <a:lumOff val="26212"/>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Outline participant expectations</a:t>
              </a:r>
            </a:p>
          </p:txBody>
        </p:sp>
        <p:sp>
          <p:nvSpPr>
            <p:cNvPr id="12" name="Freeform: Shape 11">
              <a:extLst>
                <a:ext uri="{FF2B5EF4-FFF2-40B4-BE49-F238E27FC236}">
                  <a16:creationId xmlns:a16="http://schemas.microsoft.com/office/drawing/2014/main" id="{DE09011C-AE40-8307-0ABF-E40961595A87}"/>
                </a:ext>
              </a:extLst>
            </p:cNvPr>
            <p:cNvSpPr/>
            <p:nvPr/>
          </p:nvSpPr>
          <p:spPr>
            <a:xfrm>
              <a:off x="653867" y="3948194"/>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172468"/>
                <a:satOff val="-16282"/>
                <a:lumOff val="2621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Outline</a:t>
              </a:r>
            </a:p>
          </p:txBody>
        </p:sp>
      </p:grpSp>
    </p:spTree>
    <p:extLst>
      <p:ext uri="{BB962C8B-B14F-4D97-AF65-F5344CB8AC3E}">
        <p14:creationId xmlns:p14="http://schemas.microsoft.com/office/powerpoint/2010/main" val="274104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D0F3744-CD9B-5232-C4A3-6D6A1F5A0389}"/>
              </a:ext>
            </a:extLst>
          </p:cNvPr>
          <p:cNvSpPr>
            <a:spLocks noGrp="1"/>
          </p:cNvSpPr>
          <p:nvPr>
            <p:ph type="title"/>
          </p:nvPr>
        </p:nvSpPr>
        <p:spPr>
          <a:xfrm>
            <a:off x="804672" y="457200"/>
            <a:ext cx="10579608" cy="1188720"/>
          </a:xfrm>
        </p:spPr>
        <p:txBody>
          <a:bodyPr>
            <a:normAutofit/>
          </a:bodyPr>
          <a:lstStyle/>
          <a:p>
            <a:pPr algn="ctr"/>
            <a:r>
              <a:rPr lang="en-US" b="1">
                <a:latin typeface="+mn-lt"/>
              </a:rPr>
              <a:t>How will you set the course for families?</a:t>
            </a:r>
          </a:p>
        </p:txBody>
      </p:sp>
      <p:grpSp>
        <p:nvGrpSpPr>
          <p:cNvPr id="15" name="Group 14">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6" name="Freeform: Shape 15">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oup 20">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2" name="Freeform: Shape 21">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52286D53-81C4-33E1-4A8F-589556C8E41B}"/>
              </a:ext>
            </a:extLst>
          </p:cNvPr>
          <p:cNvGrpSpPr/>
          <p:nvPr/>
        </p:nvGrpSpPr>
        <p:grpSpPr>
          <a:xfrm>
            <a:off x="336658" y="1835907"/>
            <a:ext cx="11354600" cy="1048337"/>
            <a:chOff x="653867" y="1725719"/>
            <a:chExt cx="10884265" cy="1048337"/>
          </a:xfrm>
        </p:grpSpPr>
        <p:sp>
          <p:nvSpPr>
            <p:cNvPr id="3" name="Freeform: Shape 2">
              <a:extLst>
                <a:ext uri="{FF2B5EF4-FFF2-40B4-BE49-F238E27FC236}">
                  <a16:creationId xmlns:a16="http://schemas.microsoft.com/office/drawing/2014/main" id="{87DDF3EC-9889-F43F-0DEA-4783ED5B74A8}"/>
                </a:ext>
              </a:extLst>
            </p:cNvPr>
            <p:cNvSpPr/>
            <p:nvPr/>
          </p:nvSpPr>
          <p:spPr>
            <a:xfrm>
              <a:off x="2830720" y="1725719"/>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Define program exit</a:t>
              </a:r>
            </a:p>
          </p:txBody>
        </p:sp>
        <p:sp>
          <p:nvSpPr>
            <p:cNvPr id="6" name="Freeform: Shape 5">
              <a:extLst>
                <a:ext uri="{FF2B5EF4-FFF2-40B4-BE49-F238E27FC236}">
                  <a16:creationId xmlns:a16="http://schemas.microsoft.com/office/drawing/2014/main" id="{20DCD6AA-4734-9F4F-DB5D-8689A5F98DCE}"/>
                </a:ext>
              </a:extLst>
            </p:cNvPr>
            <p:cNvSpPr/>
            <p:nvPr/>
          </p:nvSpPr>
          <p:spPr>
            <a:xfrm>
              <a:off x="653867" y="1725719"/>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Define </a:t>
              </a:r>
            </a:p>
          </p:txBody>
        </p:sp>
      </p:grpSp>
      <p:grpSp>
        <p:nvGrpSpPr>
          <p:cNvPr id="5" name="Group 4">
            <a:extLst>
              <a:ext uri="{FF2B5EF4-FFF2-40B4-BE49-F238E27FC236}">
                <a16:creationId xmlns:a16="http://schemas.microsoft.com/office/drawing/2014/main" id="{F5BBC0BB-BDC1-501C-F3B1-B530DD85FB34}"/>
              </a:ext>
            </a:extLst>
          </p:cNvPr>
          <p:cNvGrpSpPr/>
          <p:nvPr/>
        </p:nvGrpSpPr>
        <p:grpSpPr>
          <a:xfrm>
            <a:off x="336658" y="3475400"/>
            <a:ext cx="11354600" cy="1048337"/>
            <a:chOff x="653867" y="2836957"/>
            <a:chExt cx="10884265" cy="1048337"/>
          </a:xfrm>
        </p:grpSpPr>
        <p:sp>
          <p:nvSpPr>
            <p:cNvPr id="8" name="Freeform: Shape 7">
              <a:extLst>
                <a:ext uri="{FF2B5EF4-FFF2-40B4-BE49-F238E27FC236}">
                  <a16:creationId xmlns:a16="http://schemas.microsoft.com/office/drawing/2014/main" id="{2778E4D9-AA86-6EDD-641A-83C63989204B}"/>
                </a:ext>
              </a:extLst>
            </p:cNvPr>
            <p:cNvSpPr/>
            <p:nvPr/>
          </p:nvSpPr>
          <p:spPr>
            <a:xfrm>
              <a:off x="2830720" y="2836957"/>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86234"/>
                <a:satOff val="-8141"/>
                <a:lumOff val="13106"/>
                <a:alphaOff val="0"/>
              </a:schemeClr>
            </a:lnRef>
            <a:fillRef idx="1">
              <a:schemeClr val="accent6">
                <a:shade val="80000"/>
                <a:hueOff val="86234"/>
                <a:satOff val="-8141"/>
                <a:lumOff val="13106"/>
                <a:alphaOff val="0"/>
              </a:schemeClr>
            </a:fillRef>
            <a:effectRef idx="0">
              <a:schemeClr val="accent6">
                <a:shade val="80000"/>
                <a:hueOff val="86234"/>
                <a:satOff val="-8141"/>
                <a:lumOff val="13106"/>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Provide comprehensive case coordination and services for families</a:t>
              </a:r>
            </a:p>
          </p:txBody>
        </p:sp>
        <p:sp>
          <p:nvSpPr>
            <p:cNvPr id="9" name="Freeform: Shape 8">
              <a:extLst>
                <a:ext uri="{FF2B5EF4-FFF2-40B4-BE49-F238E27FC236}">
                  <a16:creationId xmlns:a16="http://schemas.microsoft.com/office/drawing/2014/main" id="{A7A4EE94-58D0-050A-D887-90704D266FFC}"/>
                </a:ext>
              </a:extLst>
            </p:cNvPr>
            <p:cNvSpPr/>
            <p:nvPr/>
          </p:nvSpPr>
          <p:spPr>
            <a:xfrm>
              <a:off x="653867" y="2836957"/>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86234"/>
                <a:satOff val="-8141"/>
                <a:lumOff val="131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Provide</a:t>
              </a:r>
            </a:p>
          </p:txBody>
        </p:sp>
      </p:grpSp>
      <p:grpSp>
        <p:nvGrpSpPr>
          <p:cNvPr id="7" name="Group 6">
            <a:extLst>
              <a:ext uri="{FF2B5EF4-FFF2-40B4-BE49-F238E27FC236}">
                <a16:creationId xmlns:a16="http://schemas.microsoft.com/office/drawing/2014/main" id="{98250539-9921-4006-6197-080210D8A70D}"/>
              </a:ext>
            </a:extLst>
          </p:cNvPr>
          <p:cNvGrpSpPr/>
          <p:nvPr/>
        </p:nvGrpSpPr>
        <p:grpSpPr>
          <a:xfrm>
            <a:off x="337420" y="5114894"/>
            <a:ext cx="11353076" cy="1048337"/>
            <a:chOff x="653867" y="3948194"/>
            <a:chExt cx="10884265" cy="1048337"/>
          </a:xfrm>
        </p:grpSpPr>
        <p:sp>
          <p:nvSpPr>
            <p:cNvPr id="10" name="Freeform: Shape 9">
              <a:extLst>
                <a:ext uri="{FF2B5EF4-FFF2-40B4-BE49-F238E27FC236}">
                  <a16:creationId xmlns:a16="http://schemas.microsoft.com/office/drawing/2014/main" id="{5135441B-EBB9-88AD-73E6-17495BDAF838}"/>
                </a:ext>
              </a:extLst>
            </p:cNvPr>
            <p:cNvSpPr/>
            <p:nvPr/>
          </p:nvSpPr>
          <p:spPr>
            <a:xfrm>
              <a:off x="2830720" y="3948194"/>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172468"/>
                <a:satOff val="-16282"/>
                <a:lumOff val="26212"/>
                <a:alphaOff val="0"/>
              </a:schemeClr>
            </a:lnRef>
            <a:fillRef idx="1">
              <a:schemeClr val="accent6">
                <a:shade val="80000"/>
                <a:hueOff val="172468"/>
                <a:satOff val="-16282"/>
                <a:lumOff val="26212"/>
                <a:alphaOff val="0"/>
              </a:schemeClr>
            </a:fillRef>
            <a:effectRef idx="0">
              <a:schemeClr val="accent6">
                <a:shade val="80000"/>
                <a:hueOff val="172468"/>
                <a:satOff val="-16282"/>
                <a:lumOff val="26212"/>
                <a:alphaOff val="0"/>
              </a:schemeClr>
            </a:effectRef>
            <a:fontRef idx="minor">
              <a:schemeClr val="lt1"/>
            </a:fontRef>
          </p:style>
          <p:txBody>
            <a:bodyPr spcFirstLastPara="0" vert="horz" wrap="square" lIns="8447" tIns="266278" rIns="8447" bIns="266278"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Set up staffing and court structure</a:t>
              </a:r>
            </a:p>
          </p:txBody>
        </p:sp>
        <p:sp>
          <p:nvSpPr>
            <p:cNvPr id="12" name="Freeform: Shape 11">
              <a:extLst>
                <a:ext uri="{FF2B5EF4-FFF2-40B4-BE49-F238E27FC236}">
                  <a16:creationId xmlns:a16="http://schemas.microsoft.com/office/drawing/2014/main" id="{DE09011C-AE40-8307-0ABF-E40961595A87}"/>
                </a:ext>
              </a:extLst>
            </p:cNvPr>
            <p:cNvSpPr/>
            <p:nvPr/>
          </p:nvSpPr>
          <p:spPr>
            <a:xfrm>
              <a:off x="653867" y="3948194"/>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172468"/>
                <a:satOff val="-16282"/>
                <a:lumOff val="2621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Set</a:t>
              </a:r>
            </a:p>
          </p:txBody>
        </p:sp>
      </p:grpSp>
    </p:spTree>
    <p:extLst>
      <p:ext uri="{BB962C8B-B14F-4D97-AF65-F5344CB8AC3E}">
        <p14:creationId xmlns:p14="http://schemas.microsoft.com/office/powerpoint/2010/main" val="406990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Birds resting on parallel wires">
            <a:extLst>
              <a:ext uri="{FF2B5EF4-FFF2-40B4-BE49-F238E27FC236}">
                <a16:creationId xmlns:a16="http://schemas.microsoft.com/office/drawing/2014/main" id="{69453F4D-31E0-B6C2-D6E1-60D623F93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98" r="22279" b="-2"/>
          <a:stretch/>
        </p:blipFill>
        <p:spPr>
          <a:xfrm>
            <a:off x="0" y="-23246"/>
            <a:ext cx="3931920" cy="4005072"/>
          </a:xfrm>
          <a:prstGeom prst="rect">
            <a:avLst/>
          </a:prstGeom>
        </p:spPr>
      </p:pic>
      <p:sp>
        <p:nvSpPr>
          <p:cNvPr id="2" name="Title 1">
            <a:extLst>
              <a:ext uri="{FF2B5EF4-FFF2-40B4-BE49-F238E27FC236}">
                <a16:creationId xmlns:a16="http://schemas.microsoft.com/office/drawing/2014/main" id="{DB6ACA75-34FE-CB80-2184-E128D7880B96}"/>
              </a:ext>
            </a:extLst>
          </p:cNvPr>
          <p:cNvSpPr>
            <a:spLocks noGrp="1"/>
          </p:cNvSpPr>
          <p:nvPr>
            <p:ph type="title"/>
          </p:nvPr>
        </p:nvSpPr>
        <p:spPr>
          <a:xfrm>
            <a:off x="838199" y="4435052"/>
            <a:ext cx="5497287" cy="1645920"/>
          </a:xfrm>
        </p:spPr>
        <p:txBody>
          <a:bodyPr>
            <a:normAutofit/>
          </a:bodyPr>
          <a:lstStyle/>
          <a:p>
            <a:r>
              <a:rPr lang="en-US" b="1">
                <a:latin typeface="+mn-lt"/>
              </a:rPr>
              <a:t>Select a </a:t>
            </a:r>
            <a:br>
              <a:rPr lang="en-US" b="1">
                <a:latin typeface="+mn-lt"/>
              </a:rPr>
            </a:br>
            <a:r>
              <a:rPr lang="en-US" b="1">
                <a:latin typeface="+mn-lt"/>
              </a:rPr>
              <a:t>Structural Design</a:t>
            </a:r>
          </a:p>
        </p:txBody>
      </p:sp>
      <p:pic>
        <p:nvPicPr>
          <p:cNvPr id="7" name="Picture 6" descr="Railroad tracks intersecting">
            <a:extLst>
              <a:ext uri="{FF2B5EF4-FFF2-40B4-BE49-F238E27FC236}">
                <a16:creationId xmlns:a16="http://schemas.microsoft.com/office/drawing/2014/main" id="{D866E55A-D0CE-6169-4D1A-CAC5C52362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7" r="3" b="3"/>
          <a:stretch/>
        </p:blipFill>
        <p:spPr>
          <a:xfrm>
            <a:off x="8239408" y="2880"/>
            <a:ext cx="3931900" cy="4005072"/>
          </a:xfrm>
          <a:prstGeom prst="rect">
            <a:avLst/>
          </a:prstGeom>
        </p:spPr>
      </p:pic>
      <p:pic>
        <p:nvPicPr>
          <p:cNvPr id="9" name="Picture 8" descr="Green question mark">
            <a:extLst>
              <a:ext uri="{FF2B5EF4-FFF2-40B4-BE49-F238E27FC236}">
                <a16:creationId xmlns:a16="http://schemas.microsoft.com/office/drawing/2014/main" id="{215FD81D-C6F3-B1E2-AC13-C4F4731207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607" r="19207" b="-1"/>
          <a:stretch/>
        </p:blipFill>
        <p:spPr>
          <a:xfrm>
            <a:off x="4130040" y="6"/>
            <a:ext cx="3931920" cy="4005071"/>
          </a:xfrm>
          <a:prstGeom prst="rect">
            <a:avLst/>
          </a:prstGeom>
        </p:spPr>
      </p:pic>
      <p:sp>
        <p:nvSpPr>
          <p:cNvPr id="18" name="Rectangle 1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5606146"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C9943C-68DD-AA39-03A6-1DFA5E0500EF}"/>
              </a:ext>
            </a:extLst>
          </p:cNvPr>
          <p:cNvSpPr>
            <a:spLocks noGrp="1"/>
          </p:cNvSpPr>
          <p:nvPr>
            <p:ph idx="1"/>
          </p:nvPr>
        </p:nvSpPr>
        <p:spPr>
          <a:xfrm>
            <a:off x="6637556" y="4435052"/>
            <a:ext cx="4846898" cy="1645920"/>
          </a:xfrm>
        </p:spPr>
        <p:txBody>
          <a:bodyPr anchor="ctr">
            <a:noAutofit/>
          </a:bodyPr>
          <a:lstStyle/>
          <a:p>
            <a:pPr marL="0" indent="0">
              <a:lnSpc>
                <a:spcPct val="100000"/>
              </a:lnSpc>
              <a:spcBef>
                <a:spcPts val="600"/>
              </a:spcBef>
              <a:spcAft>
                <a:spcPts val="600"/>
              </a:spcAft>
              <a:buNone/>
            </a:pPr>
            <a:r>
              <a:rPr lang="en-US" sz="3200"/>
              <a:t>Parallel</a:t>
            </a:r>
          </a:p>
          <a:p>
            <a:pPr marL="0" indent="0">
              <a:lnSpc>
                <a:spcPct val="100000"/>
              </a:lnSpc>
              <a:spcBef>
                <a:spcPts val="600"/>
              </a:spcBef>
              <a:spcAft>
                <a:spcPts val="600"/>
              </a:spcAft>
              <a:buNone/>
            </a:pPr>
            <a:r>
              <a:rPr lang="en-US" sz="3200"/>
              <a:t>Integrated</a:t>
            </a:r>
          </a:p>
          <a:p>
            <a:pPr marL="0" indent="0">
              <a:lnSpc>
                <a:spcPct val="100000"/>
              </a:lnSpc>
              <a:spcBef>
                <a:spcPts val="600"/>
              </a:spcBef>
              <a:spcAft>
                <a:spcPts val="600"/>
              </a:spcAft>
              <a:buNone/>
            </a:pPr>
            <a:r>
              <a:rPr lang="en-US" sz="3200"/>
              <a:t>Somewhere in between</a:t>
            </a:r>
          </a:p>
        </p:txBody>
      </p:sp>
      <p:sp>
        <p:nvSpPr>
          <p:cNvPr id="11" name="Rectangle 10">
            <a:extLst>
              <a:ext uri="{FF2B5EF4-FFF2-40B4-BE49-F238E27FC236}">
                <a16:creationId xmlns:a16="http://schemas.microsoft.com/office/drawing/2014/main" id="{F051186A-2999-D6BE-F4F7-E5003C545E0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1669611" y="4905968"/>
            <a:ext cx="128016" cy="7040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69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hidden="1">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lor" hidden="1">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CFE66DC3-39D3-7904-E0C6-40B32D4B8002}"/>
              </a:ext>
            </a:extLst>
          </p:cNvPr>
          <p:cNvSpPr>
            <a:spLocks noGrp="1"/>
          </p:cNvSpPr>
          <p:nvPr>
            <p:ph type="title"/>
          </p:nvPr>
        </p:nvSpPr>
        <p:spPr>
          <a:xfrm>
            <a:off x="786385" y="841248"/>
            <a:ext cx="5129600" cy="5340097"/>
          </a:xfrm>
        </p:spPr>
        <p:txBody>
          <a:bodyPr anchor="ctr">
            <a:normAutofit/>
          </a:bodyPr>
          <a:lstStyle/>
          <a:p>
            <a:pPr algn="ctr"/>
            <a:r>
              <a:rPr lang="en-US" sz="6000" b="1">
                <a:latin typeface="+mn-lt"/>
              </a:rPr>
              <a:t>Develop </a:t>
            </a:r>
            <a:br>
              <a:rPr lang="en-US" sz="6000" b="1">
                <a:latin typeface="+mn-lt"/>
              </a:rPr>
            </a:br>
            <a:r>
              <a:rPr lang="en-US" sz="6000" b="1">
                <a:latin typeface="+mn-lt"/>
              </a:rPr>
              <a:t>Key Processes</a:t>
            </a:r>
            <a:r>
              <a:rPr lang="en-US" sz="6000" b="1">
                <a:solidFill>
                  <a:schemeClr val="bg1"/>
                </a:solidFill>
                <a:latin typeface="+mn-lt"/>
              </a:rPr>
              <a:t>	</a:t>
            </a:r>
          </a:p>
        </p:txBody>
      </p:sp>
      <p:grpSp>
        <p:nvGrpSpPr>
          <p:cNvPr id="26" name="Group 25">
            <a:extLst>
              <a:ext uri="{FF2B5EF4-FFF2-40B4-BE49-F238E27FC236}">
                <a16:creationId xmlns:a16="http://schemas.microsoft.com/office/drawing/2014/main" id="{F3D7852E-2B74-A7F6-40A8-FE909C69A40D}"/>
              </a:ext>
            </a:extLst>
          </p:cNvPr>
          <p:cNvGrpSpPr/>
          <p:nvPr/>
        </p:nvGrpSpPr>
        <p:grpSpPr>
          <a:xfrm>
            <a:off x="6525628" y="216439"/>
            <a:ext cx="5126440" cy="1737900"/>
            <a:chOff x="6525628" y="216439"/>
            <a:chExt cx="5126440" cy="1737900"/>
          </a:xfrm>
        </p:grpSpPr>
        <p:sp>
          <p:nvSpPr>
            <p:cNvPr id="6" name="Freeform: Shape 5">
              <a:extLst>
                <a:ext uri="{FF2B5EF4-FFF2-40B4-BE49-F238E27FC236}">
                  <a16:creationId xmlns:a16="http://schemas.microsoft.com/office/drawing/2014/main" id="{0668B871-097A-0E70-CF41-918AF781A688}"/>
                </a:ext>
              </a:extLst>
            </p:cNvPr>
            <p:cNvSpPr/>
            <p:nvPr/>
          </p:nvSpPr>
          <p:spPr>
            <a:xfrm>
              <a:off x="6525628" y="480139"/>
              <a:ext cx="5126440" cy="1474200"/>
            </a:xfrm>
            <a:custGeom>
              <a:avLst/>
              <a:gdLst>
                <a:gd name="connsiteX0" fmla="*/ 0 w 4828172"/>
                <a:gd name="connsiteY0" fmla="*/ 0 h 1474200"/>
                <a:gd name="connsiteX1" fmla="*/ 4828172 w 4828172"/>
                <a:gd name="connsiteY1" fmla="*/ 0 h 1474200"/>
                <a:gd name="connsiteX2" fmla="*/ 4828172 w 4828172"/>
                <a:gd name="connsiteY2" fmla="*/ 1474200 h 1474200"/>
                <a:gd name="connsiteX3" fmla="*/ 0 w 4828172"/>
                <a:gd name="connsiteY3" fmla="*/ 1474200 h 1474200"/>
                <a:gd name="connsiteX4" fmla="*/ 0 w 4828172"/>
                <a:gd name="connsiteY4" fmla="*/ 0 h 147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172" h="1474200">
                  <a:moveTo>
                    <a:pt x="0" y="0"/>
                  </a:moveTo>
                  <a:lnTo>
                    <a:pt x="4828172" y="0"/>
                  </a:lnTo>
                  <a:lnTo>
                    <a:pt x="4828172" y="1474200"/>
                  </a:lnTo>
                  <a:lnTo>
                    <a:pt x="0" y="1474200"/>
                  </a:lnTo>
                  <a:lnTo>
                    <a:pt x="0" y="0"/>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4720" tIns="270764" rIns="374720" bIns="227584" numCol="1" spcCol="1270" anchor="t" anchorCtr="0">
              <a:noAutofit/>
            </a:bodyPr>
            <a:lstStyle/>
            <a:p>
              <a:pPr marL="0" lvl="1" algn="l" defTabSz="1422400">
                <a:spcBef>
                  <a:spcPts val="400"/>
                </a:spcBef>
                <a:spcAft>
                  <a:spcPts val="400"/>
                </a:spcAft>
              </a:pPr>
              <a:r>
                <a:rPr lang="en-US" sz="3200" kern="1200"/>
                <a:t>Target population</a:t>
              </a:r>
            </a:p>
            <a:p>
              <a:pPr marL="0" lvl="1" algn="l" defTabSz="1422400">
                <a:spcBef>
                  <a:spcPct val="0"/>
                </a:spcBef>
                <a:spcAft>
                  <a:spcPct val="15000"/>
                </a:spcAft>
              </a:pPr>
              <a:r>
                <a:rPr lang="en-US" sz="3200" kern="1200"/>
                <a:t>Eligibility criteria</a:t>
              </a:r>
            </a:p>
          </p:txBody>
        </p:sp>
        <p:sp>
          <p:nvSpPr>
            <p:cNvPr id="7" name="Freeform: Shape 6">
              <a:extLst>
                <a:ext uri="{FF2B5EF4-FFF2-40B4-BE49-F238E27FC236}">
                  <a16:creationId xmlns:a16="http://schemas.microsoft.com/office/drawing/2014/main" id="{794B02F4-46C4-0D81-E439-3865188ADFE2}"/>
                </a:ext>
              </a:extLst>
            </p:cNvPr>
            <p:cNvSpPr/>
            <p:nvPr/>
          </p:nvSpPr>
          <p:spPr>
            <a:xfrm>
              <a:off x="6843445" y="216439"/>
              <a:ext cx="4626864" cy="457200"/>
            </a:xfrm>
            <a:custGeom>
              <a:avLst/>
              <a:gdLst>
                <a:gd name="connsiteX0" fmla="*/ 0 w 3379720"/>
                <a:gd name="connsiteY0" fmla="*/ 63961 h 383760"/>
                <a:gd name="connsiteX1" fmla="*/ 63961 w 3379720"/>
                <a:gd name="connsiteY1" fmla="*/ 0 h 383760"/>
                <a:gd name="connsiteX2" fmla="*/ 3315759 w 3379720"/>
                <a:gd name="connsiteY2" fmla="*/ 0 h 383760"/>
                <a:gd name="connsiteX3" fmla="*/ 3379720 w 3379720"/>
                <a:gd name="connsiteY3" fmla="*/ 63961 h 383760"/>
                <a:gd name="connsiteX4" fmla="*/ 3379720 w 3379720"/>
                <a:gd name="connsiteY4" fmla="*/ 319799 h 383760"/>
                <a:gd name="connsiteX5" fmla="*/ 3315759 w 3379720"/>
                <a:gd name="connsiteY5" fmla="*/ 383760 h 383760"/>
                <a:gd name="connsiteX6" fmla="*/ 63961 w 3379720"/>
                <a:gd name="connsiteY6" fmla="*/ 383760 h 383760"/>
                <a:gd name="connsiteX7" fmla="*/ 0 w 3379720"/>
                <a:gd name="connsiteY7" fmla="*/ 319799 h 383760"/>
                <a:gd name="connsiteX8" fmla="*/ 0 w 337972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9720" h="383760">
                  <a:moveTo>
                    <a:pt x="0" y="63961"/>
                  </a:moveTo>
                  <a:cubicBezTo>
                    <a:pt x="0" y="28636"/>
                    <a:pt x="28636" y="0"/>
                    <a:pt x="63961" y="0"/>
                  </a:cubicBezTo>
                  <a:lnTo>
                    <a:pt x="3315759" y="0"/>
                  </a:lnTo>
                  <a:cubicBezTo>
                    <a:pt x="3351084" y="0"/>
                    <a:pt x="3379720" y="28636"/>
                    <a:pt x="3379720" y="63961"/>
                  </a:cubicBezTo>
                  <a:lnTo>
                    <a:pt x="3379720" y="319799"/>
                  </a:lnTo>
                  <a:cubicBezTo>
                    <a:pt x="3379720" y="355124"/>
                    <a:pt x="3351084" y="383760"/>
                    <a:pt x="3315759" y="383760"/>
                  </a:cubicBezTo>
                  <a:lnTo>
                    <a:pt x="63961" y="383760"/>
                  </a:lnTo>
                  <a:cubicBezTo>
                    <a:pt x="28636" y="383760"/>
                    <a:pt x="0" y="355124"/>
                    <a:pt x="0" y="319799"/>
                  </a:cubicBezTo>
                  <a:lnTo>
                    <a:pt x="0" y="63961"/>
                  </a:lnTo>
                  <a:close/>
                </a:path>
              </a:pathLst>
            </a:custGeom>
            <a:solidFill>
              <a:srgbClr val="393174"/>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6479" tIns="18734" rIns="146479" bIns="18734" numCol="1" spcCol="1270" anchor="ctr" anchorCtr="0">
              <a:noAutofit/>
            </a:bodyPr>
            <a:lstStyle/>
            <a:p>
              <a:pPr marL="0" lvl="0" indent="0" algn="l" defTabSz="1422400">
                <a:lnSpc>
                  <a:spcPct val="90000"/>
                </a:lnSpc>
                <a:spcBef>
                  <a:spcPct val="0"/>
                </a:spcBef>
                <a:spcAft>
                  <a:spcPct val="35000"/>
                </a:spcAft>
                <a:buNone/>
              </a:pPr>
              <a:r>
                <a:rPr lang="en-US" sz="3200" kern="1200"/>
                <a:t>Identification</a:t>
              </a:r>
            </a:p>
          </p:txBody>
        </p:sp>
      </p:grpSp>
      <p:grpSp>
        <p:nvGrpSpPr>
          <p:cNvPr id="27" name="Group 26">
            <a:extLst>
              <a:ext uri="{FF2B5EF4-FFF2-40B4-BE49-F238E27FC236}">
                <a16:creationId xmlns:a16="http://schemas.microsoft.com/office/drawing/2014/main" id="{DAA9FAB6-C085-1AFF-99B8-B873DC7D42BE}"/>
              </a:ext>
            </a:extLst>
          </p:cNvPr>
          <p:cNvGrpSpPr/>
          <p:nvPr/>
        </p:nvGrpSpPr>
        <p:grpSpPr>
          <a:xfrm>
            <a:off x="6525627" y="2226773"/>
            <a:ext cx="5126441" cy="1737360"/>
            <a:chOff x="6525627" y="2301330"/>
            <a:chExt cx="5126441" cy="1620900"/>
          </a:xfrm>
        </p:grpSpPr>
        <p:sp>
          <p:nvSpPr>
            <p:cNvPr id="8" name="Freeform: Shape 7">
              <a:extLst>
                <a:ext uri="{FF2B5EF4-FFF2-40B4-BE49-F238E27FC236}">
                  <a16:creationId xmlns:a16="http://schemas.microsoft.com/office/drawing/2014/main" id="{BE42A609-1223-D39A-F0AB-F958A2BCD7BB}"/>
                </a:ext>
              </a:extLst>
            </p:cNvPr>
            <p:cNvSpPr/>
            <p:nvPr/>
          </p:nvSpPr>
          <p:spPr>
            <a:xfrm>
              <a:off x="6525627" y="2529930"/>
              <a:ext cx="5126441" cy="1392300"/>
            </a:xfrm>
            <a:custGeom>
              <a:avLst/>
              <a:gdLst>
                <a:gd name="connsiteX0" fmla="*/ 0 w 4828172"/>
                <a:gd name="connsiteY0" fmla="*/ 0 h 1392300"/>
                <a:gd name="connsiteX1" fmla="*/ 4828172 w 4828172"/>
                <a:gd name="connsiteY1" fmla="*/ 0 h 1392300"/>
                <a:gd name="connsiteX2" fmla="*/ 4828172 w 4828172"/>
                <a:gd name="connsiteY2" fmla="*/ 1392300 h 1392300"/>
                <a:gd name="connsiteX3" fmla="*/ 0 w 4828172"/>
                <a:gd name="connsiteY3" fmla="*/ 1392300 h 1392300"/>
                <a:gd name="connsiteX4" fmla="*/ 0 w 4828172"/>
                <a:gd name="connsiteY4" fmla="*/ 0 h 139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172" h="1392300">
                  <a:moveTo>
                    <a:pt x="0" y="0"/>
                  </a:moveTo>
                  <a:lnTo>
                    <a:pt x="4828172" y="0"/>
                  </a:lnTo>
                  <a:lnTo>
                    <a:pt x="4828172" y="1392300"/>
                  </a:lnTo>
                  <a:lnTo>
                    <a:pt x="0" y="1392300"/>
                  </a:lnTo>
                  <a:lnTo>
                    <a:pt x="0" y="0"/>
                  </a:lnTo>
                  <a:close/>
                </a:path>
              </a:pathLst>
            </a:custGeom>
          </p:spPr>
          <p:style>
            <a:lnRef idx="2">
              <a:schemeClr val="accent4">
                <a:hueOff val="3059474"/>
                <a:satOff val="12274"/>
                <a:lumOff val="-931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4720" tIns="270764" rIns="374720" bIns="227584" numCol="1" spcCol="1270" anchor="t" anchorCtr="0">
              <a:noAutofit/>
            </a:bodyPr>
            <a:lstStyle/>
            <a:p>
              <a:pPr marL="0" lvl="1" algn="l" defTabSz="1422400">
                <a:spcBef>
                  <a:spcPts val="400"/>
                </a:spcBef>
                <a:spcAft>
                  <a:spcPts val="400"/>
                </a:spcAft>
              </a:pPr>
              <a:r>
                <a:rPr lang="en-US" sz="3200" kern="1200"/>
                <a:t>Referral, screening, assessment</a:t>
              </a:r>
            </a:p>
          </p:txBody>
        </p:sp>
        <p:sp>
          <p:nvSpPr>
            <p:cNvPr id="10" name="Freeform: Shape 9">
              <a:extLst>
                <a:ext uri="{FF2B5EF4-FFF2-40B4-BE49-F238E27FC236}">
                  <a16:creationId xmlns:a16="http://schemas.microsoft.com/office/drawing/2014/main" id="{95603CC6-5043-51D3-BA50-00ED8AA417C7}"/>
                </a:ext>
              </a:extLst>
            </p:cNvPr>
            <p:cNvSpPr/>
            <p:nvPr/>
          </p:nvSpPr>
          <p:spPr>
            <a:xfrm>
              <a:off x="6843445" y="2301330"/>
              <a:ext cx="4626387" cy="457200"/>
            </a:xfrm>
            <a:custGeom>
              <a:avLst/>
              <a:gdLst>
                <a:gd name="connsiteX0" fmla="*/ 0 w 3379720"/>
                <a:gd name="connsiteY0" fmla="*/ 63961 h 383760"/>
                <a:gd name="connsiteX1" fmla="*/ 63961 w 3379720"/>
                <a:gd name="connsiteY1" fmla="*/ 0 h 383760"/>
                <a:gd name="connsiteX2" fmla="*/ 3315759 w 3379720"/>
                <a:gd name="connsiteY2" fmla="*/ 0 h 383760"/>
                <a:gd name="connsiteX3" fmla="*/ 3379720 w 3379720"/>
                <a:gd name="connsiteY3" fmla="*/ 63961 h 383760"/>
                <a:gd name="connsiteX4" fmla="*/ 3379720 w 3379720"/>
                <a:gd name="connsiteY4" fmla="*/ 319799 h 383760"/>
                <a:gd name="connsiteX5" fmla="*/ 3315759 w 3379720"/>
                <a:gd name="connsiteY5" fmla="*/ 383760 h 383760"/>
                <a:gd name="connsiteX6" fmla="*/ 63961 w 3379720"/>
                <a:gd name="connsiteY6" fmla="*/ 383760 h 383760"/>
                <a:gd name="connsiteX7" fmla="*/ 0 w 3379720"/>
                <a:gd name="connsiteY7" fmla="*/ 319799 h 383760"/>
                <a:gd name="connsiteX8" fmla="*/ 0 w 337972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9720" h="383760">
                  <a:moveTo>
                    <a:pt x="0" y="63961"/>
                  </a:moveTo>
                  <a:cubicBezTo>
                    <a:pt x="0" y="28636"/>
                    <a:pt x="28636" y="0"/>
                    <a:pt x="63961" y="0"/>
                  </a:cubicBezTo>
                  <a:lnTo>
                    <a:pt x="3315759" y="0"/>
                  </a:lnTo>
                  <a:cubicBezTo>
                    <a:pt x="3351084" y="0"/>
                    <a:pt x="3379720" y="28636"/>
                    <a:pt x="3379720" y="63961"/>
                  </a:cubicBezTo>
                  <a:lnTo>
                    <a:pt x="3379720" y="319799"/>
                  </a:lnTo>
                  <a:cubicBezTo>
                    <a:pt x="3379720" y="355124"/>
                    <a:pt x="3351084" y="383760"/>
                    <a:pt x="3315759" y="383760"/>
                  </a:cubicBezTo>
                  <a:lnTo>
                    <a:pt x="63961" y="383760"/>
                  </a:lnTo>
                  <a:cubicBezTo>
                    <a:pt x="28636" y="383760"/>
                    <a:pt x="0" y="355124"/>
                    <a:pt x="0" y="319799"/>
                  </a:cubicBezTo>
                  <a:lnTo>
                    <a:pt x="0" y="63961"/>
                  </a:lnTo>
                  <a:close/>
                </a:path>
              </a:pathLst>
            </a:custGeom>
            <a:solidFill>
              <a:srgbClr val="C72A92"/>
            </a:solidFill>
          </p:spPr>
          <p:style>
            <a:lnRef idx="2">
              <a:schemeClr val="lt1">
                <a:hueOff val="0"/>
                <a:satOff val="0"/>
                <a:lumOff val="0"/>
                <a:alphaOff val="0"/>
              </a:schemeClr>
            </a:lnRef>
            <a:fillRef idx="1">
              <a:scrgbClr r="0" g="0" b="0"/>
            </a:fillRef>
            <a:effectRef idx="0">
              <a:schemeClr val="accent4">
                <a:hueOff val="3059474"/>
                <a:satOff val="12274"/>
                <a:lumOff val="-9313"/>
                <a:alphaOff val="0"/>
              </a:schemeClr>
            </a:effectRef>
            <a:fontRef idx="minor">
              <a:schemeClr val="lt1"/>
            </a:fontRef>
          </p:style>
          <p:txBody>
            <a:bodyPr spcFirstLastPara="0" vert="horz" wrap="square" lIns="146479" tIns="18734" rIns="146479" bIns="18734" numCol="1" spcCol="1270" anchor="ctr" anchorCtr="0">
              <a:noAutofit/>
            </a:bodyPr>
            <a:lstStyle/>
            <a:p>
              <a:pPr marL="0" lvl="0" indent="0" algn="l" defTabSz="1422400">
                <a:lnSpc>
                  <a:spcPct val="90000"/>
                </a:lnSpc>
                <a:spcBef>
                  <a:spcPct val="0"/>
                </a:spcBef>
                <a:spcAft>
                  <a:spcPct val="35000"/>
                </a:spcAft>
                <a:buNone/>
              </a:pPr>
              <a:r>
                <a:rPr lang="en-US" sz="3200" kern="1200"/>
                <a:t>Access to treatment</a:t>
              </a:r>
            </a:p>
          </p:txBody>
        </p:sp>
      </p:grpSp>
      <p:grpSp>
        <p:nvGrpSpPr>
          <p:cNvPr id="28" name="Group 27">
            <a:extLst>
              <a:ext uri="{FF2B5EF4-FFF2-40B4-BE49-F238E27FC236}">
                <a16:creationId xmlns:a16="http://schemas.microsoft.com/office/drawing/2014/main" id="{F14DF664-FF3F-93AE-94A8-4235E2E172E3}"/>
              </a:ext>
            </a:extLst>
          </p:cNvPr>
          <p:cNvGrpSpPr/>
          <p:nvPr/>
        </p:nvGrpSpPr>
        <p:grpSpPr>
          <a:xfrm>
            <a:off x="6525627" y="4236567"/>
            <a:ext cx="5126442" cy="1998615"/>
            <a:chOff x="6525627" y="4236567"/>
            <a:chExt cx="5126442" cy="1998615"/>
          </a:xfrm>
        </p:grpSpPr>
        <p:sp>
          <p:nvSpPr>
            <p:cNvPr id="12" name="Freeform: Shape 11">
              <a:extLst>
                <a:ext uri="{FF2B5EF4-FFF2-40B4-BE49-F238E27FC236}">
                  <a16:creationId xmlns:a16="http://schemas.microsoft.com/office/drawing/2014/main" id="{E4E084EF-FD91-4A2B-5B45-37E1C2857681}"/>
                </a:ext>
              </a:extLst>
            </p:cNvPr>
            <p:cNvSpPr/>
            <p:nvPr/>
          </p:nvSpPr>
          <p:spPr>
            <a:xfrm>
              <a:off x="6525627" y="4497822"/>
              <a:ext cx="5126442" cy="1737360"/>
            </a:xfrm>
            <a:custGeom>
              <a:avLst/>
              <a:gdLst>
                <a:gd name="connsiteX0" fmla="*/ 0 w 4828172"/>
                <a:gd name="connsiteY0" fmla="*/ 0 h 1924650"/>
                <a:gd name="connsiteX1" fmla="*/ 4828172 w 4828172"/>
                <a:gd name="connsiteY1" fmla="*/ 0 h 1924650"/>
                <a:gd name="connsiteX2" fmla="*/ 4828172 w 4828172"/>
                <a:gd name="connsiteY2" fmla="*/ 1924650 h 1924650"/>
                <a:gd name="connsiteX3" fmla="*/ 0 w 4828172"/>
                <a:gd name="connsiteY3" fmla="*/ 1924650 h 1924650"/>
                <a:gd name="connsiteX4" fmla="*/ 0 w 4828172"/>
                <a:gd name="connsiteY4" fmla="*/ 0 h 192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8172" h="1924650">
                  <a:moveTo>
                    <a:pt x="0" y="0"/>
                  </a:moveTo>
                  <a:lnTo>
                    <a:pt x="4828172" y="0"/>
                  </a:lnTo>
                  <a:lnTo>
                    <a:pt x="4828172" y="1924650"/>
                  </a:lnTo>
                  <a:lnTo>
                    <a:pt x="0" y="1924650"/>
                  </a:lnTo>
                  <a:lnTo>
                    <a:pt x="0" y="0"/>
                  </a:lnTo>
                  <a:close/>
                </a:path>
              </a:pathLst>
            </a:custGeom>
          </p:spPr>
          <p:style>
            <a:lnRef idx="2">
              <a:schemeClr val="accent4">
                <a:hueOff val="6118949"/>
                <a:satOff val="24548"/>
                <a:lumOff val="-186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4720" tIns="270764" rIns="374720" bIns="227584" numCol="1" spcCol="1270" anchor="t" anchorCtr="0">
              <a:noAutofit/>
            </a:bodyPr>
            <a:lstStyle/>
            <a:p>
              <a:pPr marL="0" lvl="1" algn="l" defTabSz="1422400">
                <a:spcBef>
                  <a:spcPts val="400"/>
                </a:spcBef>
                <a:spcAft>
                  <a:spcPts val="400"/>
                </a:spcAft>
              </a:pPr>
              <a:r>
                <a:rPr lang="en-US" sz="3200" kern="1200"/>
                <a:t>Entry, intake, orientation</a:t>
              </a:r>
              <a:r>
                <a:rPr lang="en-US" sz="3200"/>
                <a:t> </a:t>
              </a:r>
              <a:r>
                <a:rPr lang="en-US" sz="3200" kern="1200"/>
                <a:t>Recovery community</a:t>
              </a:r>
            </a:p>
          </p:txBody>
        </p:sp>
        <p:sp>
          <p:nvSpPr>
            <p:cNvPr id="16" name="Freeform: Shape 15">
              <a:extLst>
                <a:ext uri="{FF2B5EF4-FFF2-40B4-BE49-F238E27FC236}">
                  <a16:creationId xmlns:a16="http://schemas.microsoft.com/office/drawing/2014/main" id="{8C555470-C4BE-8AAA-00E9-3BE8F1B32444}"/>
                </a:ext>
              </a:extLst>
            </p:cNvPr>
            <p:cNvSpPr/>
            <p:nvPr/>
          </p:nvSpPr>
          <p:spPr>
            <a:xfrm>
              <a:off x="6779228" y="4236567"/>
              <a:ext cx="4626387" cy="457200"/>
            </a:xfrm>
            <a:custGeom>
              <a:avLst/>
              <a:gdLst>
                <a:gd name="connsiteX0" fmla="*/ 0 w 3379720"/>
                <a:gd name="connsiteY0" fmla="*/ 63961 h 383760"/>
                <a:gd name="connsiteX1" fmla="*/ 63961 w 3379720"/>
                <a:gd name="connsiteY1" fmla="*/ 0 h 383760"/>
                <a:gd name="connsiteX2" fmla="*/ 3315759 w 3379720"/>
                <a:gd name="connsiteY2" fmla="*/ 0 h 383760"/>
                <a:gd name="connsiteX3" fmla="*/ 3379720 w 3379720"/>
                <a:gd name="connsiteY3" fmla="*/ 63961 h 383760"/>
                <a:gd name="connsiteX4" fmla="*/ 3379720 w 3379720"/>
                <a:gd name="connsiteY4" fmla="*/ 319799 h 383760"/>
                <a:gd name="connsiteX5" fmla="*/ 3315759 w 3379720"/>
                <a:gd name="connsiteY5" fmla="*/ 383760 h 383760"/>
                <a:gd name="connsiteX6" fmla="*/ 63961 w 3379720"/>
                <a:gd name="connsiteY6" fmla="*/ 383760 h 383760"/>
                <a:gd name="connsiteX7" fmla="*/ 0 w 3379720"/>
                <a:gd name="connsiteY7" fmla="*/ 319799 h 383760"/>
                <a:gd name="connsiteX8" fmla="*/ 0 w 3379720"/>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79720" h="383760">
                  <a:moveTo>
                    <a:pt x="0" y="63961"/>
                  </a:moveTo>
                  <a:cubicBezTo>
                    <a:pt x="0" y="28636"/>
                    <a:pt x="28636" y="0"/>
                    <a:pt x="63961" y="0"/>
                  </a:cubicBezTo>
                  <a:lnTo>
                    <a:pt x="3315759" y="0"/>
                  </a:lnTo>
                  <a:cubicBezTo>
                    <a:pt x="3351084" y="0"/>
                    <a:pt x="3379720" y="28636"/>
                    <a:pt x="3379720" y="63961"/>
                  </a:cubicBezTo>
                  <a:lnTo>
                    <a:pt x="3379720" y="319799"/>
                  </a:lnTo>
                  <a:cubicBezTo>
                    <a:pt x="3379720" y="355124"/>
                    <a:pt x="3351084" y="383760"/>
                    <a:pt x="3315759" y="383760"/>
                  </a:cubicBezTo>
                  <a:lnTo>
                    <a:pt x="63961" y="383760"/>
                  </a:lnTo>
                  <a:cubicBezTo>
                    <a:pt x="28636" y="383760"/>
                    <a:pt x="0" y="355124"/>
                    <a:pt x="0" y="319799"/>
                  </a:cubicBezTo>
                  <a:lnTo>
                    <a:pt x="0" y="63961"/>
                  </a:lnTo>
                  <a:close/>
                </a:path>
              </a:pathLst>
            </a:custGeom>
            <a:solidFill>
              <a:srgbClr val="4A814E"/>
            </a:solidFill>
          </p:spPr>
          <p:style>
            <a:lnRef idx="2">
              <a:schemeClr val="lt1">
                <a:hueOff val="0"/>
                <a:satOff val="0"/>
                <a:lumOff val="0"/>
                <a:alphaOff val="0"/>
              </a:schemeClr>
            </a:lnRef>
            <a:fillRef idx="1">
              <a:scrgbClr r="0" g="0" b="0"/>
            </a:fillRef>
            <a:effectRef idx="0">
              <a:schemeClr val="accent4">
                <a:hueOff val="6118949"/>
                <a:satOff val="24548"/>
                <a:lumOff val="-18626"/>
                <a:alphaOff val="0"/>
              </a:schemeClr>
            </a:effectRef>
            <a:fontRef idx="minor">
              <a:schemeClr val="lt1"/>
            </a:fontRef>
          </p:style>
          <p:txBody>
            <a:bodyPr spcFirstLastPara="0" vert="horz" wrap="square" lIns="146479" tIns="18734" rIns="146479" bIns="18734" numCol="1" spcCol="1270" anchor="ctr" anchorCtr="0">
              <a:noAutofit/>
            </a:bodyPr>
            <a:lstStyle/>
            <a:p>
              <a:pPr marL="0" lvl="0" indent="0" algn="l" defTabSz="1422400">
                <a:lnSpc>
                  <a:spcPct val="90000"/>
                </a:lnSpc>
                <a:spcBef>
                  <a:spcPct val="0"/>
                </a:spcBef>
                <a:spcAft>
                  <a:spcPct val="35000"/>
                </a:spcAft>
                <a:buNone/>
              </a:pPr>
              <a:r>
                <a:rPr lang="en-US" sz="3200" kern="1200"/>
                <a:t>Recovery support</a:t>
              </a:r>
            </a:p>
          </p:txBody>
        </p:sp>
      </p:grpSp>
    </p:spTree>
    <p:extLst>
      <p:ext uri="{BB962C8B-B14F-4D97-AF65-F5344CB8AC3E}">
        <p14:creationId xmlns:p14="http://schemas.microsoft.com/office/powerpoint/2010/main" val="211482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Horizont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21B06151-613E-5FF2-3585-4E70517EC592}"/>
              </a:ext>
            </a:extLst>
          </p:cNvPr>
          <p:cNvSpPr>
            <a:spLocks noGrp="1"/>
          </p:cNvSpPr>
          <p:nvPr>
            <p:ph type="title" idx="4294967295"/>
          </p:nvPr>
        </p:nvSpPr>
        <p:spPr>
          <a:xfrm>
            <a:off x="2347958" y="518872"/>
            <a:ext cx="2582516" cy="549553"/>
          </a:xfrm>
        </p:spPr>
        <p:txBody>
          <a:bodyPr vert="horz" lIns="91440" tIns="45720" rIns="91440" bIns="45720" rtlCol="0" anchor="b">
            <a:noAutofit/>
          </a:bodyPr>
          <a:lstStyle/>
          <a:p>
            <a:r>
              <a:rPr lang="en-US" sz="3600" kern="1200">
                <a:solidFill>
                  <a:schemeClr val="tx1"/>
                </a:solidFill>
                <a:latin typeface="+mj-lt"/>
                <a:ea typeface="+mj-ea"/>
                <a:cs typeface="+mj-cs"/>
              </a:rPr>
              <a:t>Priorities</a:t>
            </a:r>
          </a:p>
        </p:txBody>
      </p:sp>
      <p:grpSp>
        <p:nvGrpSpPr>
          <p:cNvPr id="3" name="Group 2">
            <a:extLst>
              <a:ext uri="{FF2B5EF4-FFF2-40B4-BE49-F238E27FC236}">
                <a16:creationId xmlns:a16="http://schemas.microsoft.com/office/drawing/2014/main" id="{1270361A-5057-2F4C-00B6-884DE2E8275C}"/>
              </a:ext>
            </a:extLst>
          </p:cNvPr>
          <p:cNvGrpSpPr/>
          <p:nvPr/>
        </p:nvGrpSpPr>
        <p:grpSpPr>
          <a:xfrm>
            <a:off x="5821521" y="52630"/>
            <a:ext cx="6162684" cy="3302550"/>
            <a:chOff x="5821521" y="52630"/>
            <a:chExt cx="6162684" cy="3302550"/>
          </a:xfrm>
        </p:grpSpPr>
        <p:pic>
          <p:nvPicPr>
            <p:cNvPr id="16" name="Picture Placeholder 15" descr="A group of people walking on the street&#10;&#10;Description automatically generated">
              <a:extLst>
                <a:ext uri="{FF2B5EF4-FFF2-40B4-BE49-F238E27FC236}">
                  <a16:creationId xmlns:a16="http://schemas.microsoft.com/office/drawing/2014/main" id="{E12982CF-4F88-3336-3A6D-1A97139AA1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608" b="6990"/>
            <a:stretch/>
          </p:blipFill>
          <p:spPr>
            <a:xfrm>
              <a:off x="5821521" y="52630"/>
              <a:ext cx="6162684" cy="3287934"/>
            </a:xfrm>
            <a:prstGeom prst="rect">
              <a:avLst/>
            </a:prstGeom>
            <a:effectLst>
              <a:softEdge rad="31750"/>
            </a:effectLst>
          </p:spPr>
        </p:pic>
        <p:sp>
          <p:nvSpPr>
            <p:cNvPr id="31" name="Text Placeholder 30">
              <a:extLst>
                <a:ext uri="{FF2B5EF4-FFF2-40B4-BE49-F238E27FC236}">
                  <a16:creationId xmlns:a16="http://schemas.microsoft.com/office/drawing/2014/main" id="{42C1C928-0ED5-FC4B-C352-E7F18E43D1E6}"/>
                </a:ext>
              </a:extLst>
            </p:cNvPr>
            <p:cNvSpPr>
              <a:spLocks/>
            </p:cNvSpPr>
            <p:nvPr/>
          </p:nvSpPr>
          <p:spPr>
            <a:xfrm>
              <a:off x="5821521" y="2506345"/>
              <a:ext cx="6162683" cy="848835"/>
            </a:xfrm>
            <a:prstGeom prst="rect">
              <a:avLst/>
            </a:prstGeom>
            <a:solidFill>
              <a:schemeClr val="bg1">
                <a:alpha val="62000"/>
              </a:schemeClr>
            </a:solidFill>
            <a:effectLst>
              <a:softEdge rad="31750"/>
            </a:effectLst>
          </p:spPr>
          <p:txBody>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Open up Opportunities for System-Involved Youth</a:t>
              </a:r>
            </a:p>
          </p:txBody>
        </p:sp>
      </p:grpSp>
      <p:sp>
        <p:nvSpPr>
          <p:cNvPr id="14" name="TextBox 13">
            <a:extLst>
              <a:ext uri="{FF2B5EF4-FFF2-40B4-BE49-F238E27FC236}">
                <a16:creationId xmlns:a16="http://schemas.microsoft.com/office/drawing/2014/main" id="{C4CE2669-D63D-22EF-1CCB-7F9596F1BD08}"/>
              </a:ext>
            </a:extLst>
          </p:cNvPr>
          <p:cNvSpPr txBox="1"/>
          <p:nvPr/>
        </p:nvSpPr>
        <p:spPr>
          <a:xfrm>
            <a:off x="1401343" y="953318"/>
            <a:ext cx="3009486" cy="461665"/>
          </a:xfrm>
          <a:prstGeom prst="rect">
            <a:avLst/>
          </a:prstGeom>
          <a:noFill/>
        </p:spPr>
        <p:txBody>
          <a:bodyPr wrap="square">
            <a:spAutoFit/>
          </a:bodyPr>
          <a:lstStyle/>
          <a:p>
            <a:pPr marL="0" marR="0" lvl="0" indent="0" algn="l" defTabSz="731520" rtl="0" eaLnBrk="1" fontAlgn="auto" latinLnBrk="0" hangingPunct="1">
              <a:lnSpc>
                <a:spcPct val="100000"/>
              </a:lnSpc>
              <a:spcBef>
                <a:spcPts val="48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Light" panose="020F0302020204030204"/>
                <a:ea typeface="+mn-ea"/>
                <a:cs typeface="+mn-cs"/>
              </a:rPr>
              <a:t>www.ojp.ojjdp.gov </a:t>
            </a:r>
            <a:endParaRPr kumimoji="0" lang="en-US" sz="30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46" name="Picture 45">
            <a:extLst>
              <a:ext uri="{FF2B5EF4-FFF2-40B4-BE49-F238E27FC236}">
                <a16:creationId xmlns:a16="http://schemas.microsoft.com/office/drawing/2014/main" id="{316FE8FD-52FB-9BF0-E312-A70684D44A84}"/>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177503" y="518873"/>
            <a:ext cx="1051021" cy="549553"/>
          </a:xfrm>
          <a:prstGeom prst="rect">
            <a:avLst/>
          </a:prstGeom>
        </p:spPr>
      </p:pic>
      <p:grpSp>
        <p:nvGrpSpPr>
          <p:cNvPr id="4" name="Group 3">
            <a:extLst>
              <a:ext uri="{FF2B5EF4-FFF2-40B4-BE49-F238E27FC236}">
                <a16:creationId xmlns:a16="http://schemas.microsoft.com/office/drawing/2014/main" id="{C623C5CA-86CA-AB11-84AF-96ABAFD57469}"/>
              </a:ext>
            </a:extLst>
          </p:cNvPr>
          <p:cNvGrpSpPr/>
          <p:nvPr/>
        </p:nvGrpSpPr>
        <p:grpSpPr>
          <a:xfrm>
            <a:off x="6305523" y="3393192"/>
            <a:ext cx="5194677" cy="3464808"/>
            <a:chOff x="4204038" y="3347530"/>
            <a:chExt cx="5194677" cy="3464808"/>
          </a:xfrm>
        </p:grpSpPr>
        <p:pic>
          <p:nvPicPr>
            <p:cNvPr id="35" name="Picture 34" descr="A family sitting on a couch&#10;&#10;Description automatically generated">
              <a:extLst>
                <a:ext uri="{FF2B5EF4-FFF2-40B4-BE49-F238E27FC236}">
                  <a16:creationId xmlns:a16="http://schemas.microsoft.com/office/drawing/2014/main" id="{5B9551C9-32FC-EDCD-88FD-D88174EF1A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 t="10188" r="9469" b="-899"/>
            <a:stretch/>
          </p:blipFill>
          <p:spPr>
            <a:xfrm>
              <a:off x="4204038" y="3347530"/>
              <a:ext cx="5194677" cy="3464808"/>
            </a:xfrm>
            <a:prstGeom prst="rect">
              <a:avLst/>
            </a:prstGeom>
            <a:effectLst>
              <a:softEdge rad="31750"/>
            </a:effectLst>
          </p:spPr>
        </p:pic>
        <p:sp>
          <p:nvSpPr>
            <p:cNvPr id="32" name="Text Placeholder 29">
              <a:extLst>
                <a:ext uri="{FF2B5EF4-FFF2-40B4-BE49-F238E27FC236}">
                  <a16:creationId xmlns:a16="http://schemas.microsoft.com/office/drawing/2014/main" id="{D0D5EBF9-9721-F370-1A74-E9E4E96C4FBD}"/>
                </a:ext>
              </a:extLst>
            </p:cNvPr>
            <p:cNvSpPr txBox="1">
              <a:spLocks/>
            </p:cNvSpPr>
            <p:nvPr/>
          </p:nvSpPr>
          <p:spPr>
            <a:xfrm>
              <a:off x="4204038" y="6010773"/>
              <a:ext cx="5194676" cy="794598"/>
            </a:xfrm>
            <a:prstGeom prst="rect">
              <a:avLst/>
            </a:prstGeom>
            <a:solidFill>
              <a:schemeClr val="bg1">
                <a:alpha val="62000"/>
              </a:schemeClr>
            </a:solidFill>
            <a:effectLst>
              <a:softEdge rad="31750"/>
            </a:effectLst>
          </p:spPr>
          <p:txBody>
            <a:bodyPr vert="horz" lIns="91440" tIns="45720" rIns="91440" bIns="45720" rtlCol="0" anchor="b">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73152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Serve Children at Home, With Their Families, in Their Communities​</a:t>
              </a:r>
            </a:p>
          </p:txBody>
        </p:sp>
      </p:grpSp>
      <p:grpSp>
        <p:nvGrpSpPr>
          <p:cNvPr id="2" name="Group 1">
            <a:extLst>
              <a:ext uri="{FF2B5EF4-FFF2-40B4-BE49-F238E27FC236}">
                <a16:creationId xmlns:a16="http://schemas.microsoft.com/office/drawing/2014/main" id="{FE3DC44B-2AC4-9505-4F5F-73F2352F486A}"/>
              </a:ext>
            </a:extLst>
          </p:cNvPr>
          <p:cNvGrpSpPr/>
          <p:nvPr/>
        </p:nvGrpSpPr>
        <p:grpSpPr>
          <a:xfrm>
            <a:off x="59623" y="2223206"/>
            <a:ext cx="5510997" cy="3464808"/>
            <a:chOff x="59625" y="1693816"/>
            <a:chExt cx="4144412" cy="2763685"/>
          </a:xfrm>
        </p:grpSpPr>
        <p:pic>
          <p:nvPicPr>
            <p:cNvPr id="20" name="Picture Placeholder 19" descr="A person and a child playing with toys&#10;&#10;Description automatically generated">
              <a:extLst>
                <a:ext uri="{FF2B5EF4-FFF2-40B4-BE49-F238E27FC236}">
                  <a16:creationId xmlns:a16="http://schemas.microsoft.com/office/drawing/2014/main" id="{5D19273F-C15E-DE4A-1BE2-0C3B3030E3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26" y="1693816"/>
              <a:ext cx="4144411" cy="2763685"/>
            </a:xfrm>
            <a:prstGeom prst="rect">
              <a:avLst/>
            </a:prstGeom>
            <a:effectLst>
              <a:softEdge rad="31750"/>
            </a:effectLst>
          </p:spPr>
        </p:pic>
        <p:sp>
          <p:nvSpPr>
            <p:cNvPr id="30" name="Text Placeholder 29">
              <a:extLst>
                <a:ext uri="{FF2B5EF4-FFF2-40B4-BE49-F238E27FC236}">
                  <a16:creationId xmlns:a16="http://schemas.microsoft.com/office/drawing/2014/main" id="{8BC11EB8-C4E7-C267-4588-615406BC19BC}"/>
                </a:ext>
              </a:extLst>
            </p:cNvPr>
            <p:cNvSpPr>
              <a:spLocks/>
            </p:cNvSpPr>
            <p:nvPr/>
          </p:nvSpPr>
          <p:spPr>
            <a:xfrm>
              <a:off x="59625" y="3974370"/>
              <a:ext cx="4144411" cy="483131"/>
            </a:xfrm>
            <a:prstGeom prst="rect">
              <a:avLst/>
            </a:prstGeom>
            <a:solidFill>
              <a:schemeClr val="bg1">
                <a:alpha val="62000"/>
              </a:schemeClr>
            </a:solidFill>
            <a:effectLst>
              <a:softEdge rad="31750"/>
            </a:effectLst>
          </p:spPr>
          <p:txBody>
            <a:bodyPr/>
            <a:lstStyle/>
            <a:p>
              <a:pPr marL="0" marR="0" lvl="0" indent="0" algn="ctr" defTabSz="731520" rtl="0" eaLnBrk="1" fontAlgn="auto" latinLnBrk="0" hangingPunct="1">
                <a:lnSpc>
                  <a:spcPct val="100000"/>
                </a:lnSpc>
                <a:spcBef>
                  <a:spcPts val="0"/>
                </a:spcBef>
                <a:spcAft>
                  <a:spcPts val="60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panose="020F0502020204030204"/>
                  <a:ea typeface="+mn-ea"/>
                  <a:cs typeface="+mn-cs"/>
                </a:rPr>
                <a:t>Treat Children as Children​</a:t>
              </a:r>
            </a:p>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0559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C4EFAE7B-1FCA-E340-67D5-5AEBEAA2181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811D88-A3E2-7381-ED15-E8AE9F6F661A}"/>
              </a:ext>
            </a:extLst>
          </p:cNvPr>
          <p:cNvSpPr>
            <a:spLocks noGrp="1"/>
          </p:cNvSpPr>
          <p:nvPr>
            <p:ph type="title"/>
          </p:nvPr>
        </p:nvSpPr>
        <p:spPr>
          <a:xfrm>
            <a:off x="251213" y="190919"/>
            <a:ext cx="4476834" cy="6463007"/>
          </a:xfrm>
        </p:spPr>
        <p:txBody>
          <a:bodyPr>
            <a:normAutofit/>
          </a:bodyPr>
          <a:lstStyle/>
          <a:p>
            <a:pPr algn="ctr"/>
            <a:r>
              <a:rPr lang="en-US" sz="6000" b="1">
                <a:latin typeface="+mn-lt"/>
              </a:rPr>
              <a:t>Outline Participant Expectations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1E6408A8-FD89-49C6-1909-C99662CD1DC4}"/>
              </a:ext>
            </a:extLst>
          </p:cNvPr>
          <p:cNvSpPr/>
          <p:nvPr/>
        </p:nvSpPr>
        <p:spPr>
          <a:xfrm>
            <a:off x="4728053" y="420081"/>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680061A2-86D0-B7BC-A147-091CDC898A20}"/>
              </a:ext>
            </a:extLst>
          </p:cNvPr>
          <p:cNvSpPr/>
          <p:nvPr/>
        </p:nvSpPr>
        <p:spPr>
          <a:xfrm>
            <a:off x="6066682" y="420080"/>
            <a:ext cx="5185049"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rPr>
              <a:t>Phases or Milestones</a:t>
            </a:r>
          </a:p>
        </p:txBody>
      </p:sp>
      <p:sp>
        <p:nvSpPr>
          <p:cNvPr id="10" name="Rectangle: Rounded Corners 9">
            <a:extLst>
              <a:ext uri="{FF2B5EF4-FFF2-40B4-BE49-F238E27FC236}">
                <a16:creationId xmlns:a16="http://schemas.microsoft.com/office/drawing/2014/main" id="{6F8CA810-DB05-31AB-FB07-149A122D4278}"/>
              </a:ext>
            </a:extLst>
          </p:cNvPr>
          <p:cNvSpPr/>
          <p:nvPr/>
        </p:nvSpPr>
        <p:spPr>
          <a:xfrm>
            <a:off x="4728053" y="2102788"/>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0" name="Graphic 19" descr="Man changing baby with solid fill">
            <a:extLst>
              <a:ext uri="{FF2B5EF4-FFF2-40B4-BE49-F238E27FC236}">
                <a16:creationId xmlns:a16="http://schemas.microsoft.com/office/drawing/2014/main" id="{B17BF59A-69AB-0BAB-F59D-F08D4160F9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18865" y="2270583"/>
            <a:ext cx="914400" cy="914400"/>
          </a:xfrm>
          <a:prstGeom prst="rect">
            <a:avLst/>
          </a:prstGeom>
        </p:spPr>
      </p:pic>
      <p:sp>
        <p:nvSpPr>
          <p:cNvPr id="13" name="Freeform: Shape 12">
            <a:extLst>
              <a:ext uri="{FF2B5EF4-FFF2-40B4-BE49-F238E27FC236}">
                <a16:creationId xmlns:a16="http://schemas.microsoft.com/office/drawing/2014/main" id="{18D3E4D6-EC20-6418-75FA-28C5BF109015}"/>
              </a:ext>
            </a:extLst>
          </p:cNvPr>
          <p:cNvSpPr/>
          <p:nvPr/>
        </p:nvSpPr>
        <p:spPr>
          <a:xfrm>
            <a:off x="6066682" y="2044350"/>
            <a:ext cx="5185049"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rPr>
              <a:t>Parenting</a:t>
            </a:r>
            <a:r>
              <a:rPr kumimoji="0" lang="en-US" sz="3600" b="0" i="0" u="none" strike="noStrike" kern="1200" cap="none" spc="0" normalizeH="0" noProof="0">
                <a:ln>
                  <a:noFill/>
                </a:ln>
                <a:solidFill>
                  <a:prstClr val="white">
                    <a:hueOff val="0"/>
                    <a:satOff val="0"/>
                    <a:lumOff val="0"/>
                    <a:alphaOff val="0"/>
                  </a:prstClr>
                </a:solidFill>
                <a:effectLst/>
                <a:uLnTx/>
                <a:uFillTx/>
                <a:latin typeface="Calibri" panose="020F0502020204030204"/>
                <a:ea typeface="+mn-ea"/>
                <a:cs typeface="+mn-cs"/>
              </a:rPr>
              <a:t> Responsibilities</a:t>
            </a:r>
            <a:endParaRPr kumimoji="0" lang="en-US" sz="36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2C6388C-F522-D3B5-6D20-2A17AF297E81}"/>
              </a:ext>
            </a:extLst>
          </p:cNvPr>
          <p:cNvSpPr/>
          <p:nvPr/>
        </p:nvSpPr>
        <p:spPr>
          <a:xfrm>
            <a:off x="4728053" y="3729587"/>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F8DE343-B4F6-4C83-9851-A83DE19DA688}"/>
              </a:ext>
            </a:extLst>
          </p:cNvPr>
          <p:cNvSpPr/>
          <p:nvPr/>
        </p:nvSpPr>
        <p:spPr>
          <a:xfrm>
            <a:off x="6066682" y="3729587"/>
            <a:ext cx="6502643"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rPr>
              <a:t>Responding to Behavior</a:t>
            </a:r>
            <a:r>
              <a:rPr kumimoji="0" lang="en-US" sz="3600" b="0" i="0" u="none" strike="noStrike" kern="1200" cap="none" spc="0" normalizeH="0" noProof="0">
                <a:ln>
                  <a:noFill/>
                </a:ln>
                <a:solidFill>
                  <a:prstClr val="white">
                    <a:hueOff val="0"/>
                    <a:satOff val="0"/>
                    <a:lumOff val="0"/>
                    <a:alphaOff val="0"/>
                  </a:prstClr>
                </a:solidFill>
                <a:effectLst/>
                <a:uLnTx/>
                <a:uFillTx/>
                <a:latin typeface="Calibri" panose="020F0502020204030204"/>
                <a:ea typeface="+mn-ea"/>
                <a:cs typeface="+mn-cs"/>
              </a:rPr>
              <a:t> </a:t>
            </a:r>
            <a:endParaRPr kumimoji="0" lang="en-US" sz="36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C1DD6FFF-FAF1-54B3-A387-02B2CD9BA8CF}"/>
              </a:ext>
            </a:extLst>
          </p:cNvPr>
          <p:cNvSpPr/>
          <p:nvPr/>
        </p:nvSpPr>
        <p:spPr>
          <a:xfrm>
            <a:off x="4728053" y="5356387"/>
            <a:ext cx="6625747" cy="1301438"/>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4" name="Graphic 23" descr="Daily calendar with solid fill">
            <a:extLst>
              <a:ext uri="{FF2B5EF4-FFF2-40B4-BE49-F238E27FC236}">
                <a16:creationId xmlns:a16="http://schemas.microsoft.com/office/drawing/2014/main" id="{926384F1-55E9-67BD-C218-0EF605139D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0034" y="5545446"/>
            <a:ext cx="914400" cy="914400"/>
          </a:xfrm>
          <a:prstGeom prst="rect">
            <a:avLst/>
          </a:prstGeom>
        </p:spPr>
      </p:pic>
      <p:sp>
        <p:nvSpPr>
          <p:cNvPr id="19" name="Freeform: Shape 18">
            <a:extLst>
              <a:ext uri="{FF2B5EF4-FFF2-40B4-BE49-F238E27FC236}">
                <a16:creationId xmlns:a16="http://schemas.microsoft.com/office/drawing/2014/main" id="{AAB6ACE5-DFDB-4FF6-5DAB-E4856E6CFB4D}"/>
              </a:ext>
            </a:extLst>
          </p:cNvPr>
          <p:cNvSpPr/>
          <p:nvPr/>
        </p:nvSpPr>
        <p:spPr>
          <a:xfrm>
            <a:off x="6066681" y="5351927"/>
            <a:ext cx="5185049" cy="1301438"/>
          </a:xfrm>
          <a:custGeom>
            <a:avLst/>
            <a:gdLst>
              <a:gd name="connsiteX0" fmla="*/ 0 w 4887299"/>
              <a:gd name="connsiteY0" fmla="*/ 0 h 1175727"/>
              <a:gd name="connsiteX1" fmla="*/ 4887299 w 4887299"/>
              <a:gd name="connsiteY1" fmla="*/ 0 h 1175727"/>
              <a:gd name="connsiteX2" fmla="*/ 4887299 w 4887299"/>
              <a:gd name="connsiteY2" fmla="*/ 1175727 h 1175727"/>
              <a:gd name="connsiteX3" fmla="*/ 0 w 4887299"/>
              <a:gd name="connsiteY3" fmla="*/ 1175727 h 1175727"/>
              <a:gd name="connsiteX4" fmla="*/ 0 w 4887299"/>
              <a:gd name="connsiteY4" fmla="*/ 0 h 1175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7299" h="1175727">
                <a:moveTo>
                  <a:pt x="0" y="0"/>
                </a:moveTo>
                <a:lnTo>
                  <a:pt x="4887299" y="0"/>
                </a:lnTo>
                <a:lnTo>
                  <a:pt x="4887299" y="1175727"/>
                </a:lnTo>
                <a:lnTo>
                  <a:pt x="0" y="11757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4431" tIns="124431" rIns="124431" bIns="124431" numCol="1" spcCol="1270" anchor="ctr" anchorCtr="0">
            <a:noAutofit/>
          </a:bodyPr>
          <a:lstStyle/>
          <a:p>
            <a:pPr marL="0" marR="0" lvl="0" indent="0" algn="l" defTabSz="9779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rPr>
              <a:t>Drug Testing</a:t>
            </a:r>
          </a:p>
        </p:txBody>
      </p:sp>
      <p:pic>
        <p:nvPicPr>
          <p:cNvPr id="4" name="Graphic 3" descr="Stacked Rocks with solid fill">
            <a:extLst>
              <a:ext uri="{FF2B5EF4-FFF2-40B4-BE49-F238E27FC236}">
                <a16:creationId xmlns:a16="http://schemas.microsoft.com/office/drawing/2014/main" id="{99524F50-D7E2-08A0-A44B-ECE751CE22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0034" y="613599"/>
            <a:ext cx="914400" cy="914400"/>
          </a:xfrm>
          <a:prstGeom prst="rect">
            <a:avLst/>
          </a:prstGeom>
        </p:spPr>
      </p:pic>
      <p:pic>
        <p:nvPicPr>
          <p:cNvPr id="22" name="Graphic 21" descr="Mental Health with solid fill">
            <a:extLst>
              <a:ext uri="{FF2B5EF4-FFF2-40B4-BE49-F238E27FC236}">
                <a16:creationId xmlns:a16="http://schemas.microsoft.com/office/drawing/2014/main" id="{ED2B8A9B-FD99-9841-F84D-E811672E2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37024" y="3923106"/>
            <a:ext cx="914400" cy="914400"/>
          </a:xfrm>
          <a:prstGeom prst="rect">
            <a:avLst/>
          </a:prstGeom>
        </p:spPr>
      </p:pic>
    </p:spTree>
    <p:extLst>
      <p:ext uri="{BB962C8B-B14F-4D97-AF65-F5344CB8AC3E}">
        <p14:creationId xmlns:p14="http://schemas.microsoft.com/office/powerpoint/2010/main" val="197793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2"/>
                                      </p:to>
                                    </p:animClr>
                                  </p:sub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2"/>
                                      </p:to>
                                    </p:animClr>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2"/>
                                      </p:to>
                                    </p:animClr>
                                  </p:sub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bg2"/>
                                      </p:to>
                                    </p:animClr>
                                  </p:sub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6"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8F35F-31A1-5271-E081-672BE343729A}"/>
              </a:ext>
            </a:extLst>
          </p:cNvPr>
          <p:cNvSpPr>
            <a:spLocks noGrp="1"/>
          </p:cNvSpPr>
          <p:nvPr>
            <p:ph type="title"/>
          </p:nvPr>
        </p:nvSpPr>
        <p:spPr>
          <a:xfrm>
            <a:off x="193063" y="0"/>
            <a:ext cx="10515600" cy="1325563"/>
          </a:xfrm>
        </p:spPr>
        <p:txBody>
          <a:bodyPr/>
          <a:lstStyle/>
          <a:p>
            <a:r>
              <a:rPr lang="en-US" b="1">
                <a:latin typeface="+mn-lt"/>
              </a:rPr>
              <a:t>Define Program Exit	</a:t>
            </a:r>
          </a:p>
        </p:txBody>
      </p:sp>
      <p:sp>
        <p:nvSpPr>
          <p:cNvPr id="6" name="Diamond 5">
            <a:extLst>
              <a:ext uri="{FF2B5EF4-FFF2-40B4-BE49-F238E27FC236}">
                <a16:creationId xmlns:a16="http://schemas.microsoft.com/office/drawing/2014/main" id="{D00CD8F9-F506-3C2B-4721-4EE553E45734}"/>
              </a:ext>
            </a:extLst>
          </p:cNvPr>
          <p:cNvSpPr/>
          <p:nvPr/>
        </p:nvSpPr>
        <p:spPr>
          <a:xfrm>
            <a:off x="1789612" y="921669"/>
            <a:ext cx="9157062" cy="5824560"/>
          </a:xfrm>
          <a:prstGeom prst="diamond">
            <a:avLst/>
          </a:prstGeom>
          <a:solidFill>
            <a:schemeClr val="bg2">
              <a:lumMod val="60000"/>
              <a:lumOff val="40000"/>
            </a:schemeClr>
          </a:solidFill>
        </p:spPr>
        <p:style>
          <a:lnRef idx="0">
            <a:schemeClr val="dk1">
              <a:hueOff val="0"/>
              <a:satOff val="0"/>
              <a:lumOff val="0"/>
              <a:alphaOff val="0"/>
            </a:schemeClr>
          </a:lnRef>
          <a:fillRef idx="1">
            <a:schemeClr val="accent1">
              <a:tint val="55000"/>
              <a:hueOff val="0"/>
              <a:satOff val="0"/>
              <a:lumOff val="0"/>
              <a:alphaOff val="0"/>
            </a:schemeClr>
          </a:fillRef>
          <a:effectRef idx="0">
            <a:schemeClr val="accent1">
              <a:tint val="55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4B958814-C444-E6A1-1DEF-767E6FD7E025}"/>
              </a:ext>
            </a:extLst>
          </p:cNvPr>
          <p:cNvSpPr/>
          <p:nvPr/>
        </p:nvSpPr>
        <p:spPr>
          <a:xfrm>
            <a:off x="2659533" y="1475002"/>
            <a:ext cx="3571252" cy="2271577"/>
          </a:xfrm>
          <a:custGeom>
            <a:avLst/>
            <a:gdLst>
              <a:gd name="connsiteX0" fmla="*/ 0 w 1697021"/>
              <a:gd name="connsiteY0" fmla="*/ 282842 h 1697021"/>
              <a:gd name="connsiteX1" fmla="*/ 282842 w 1697021"/>
              <a:gd name="connsiteY1" fmla="*/ 0 h 1697021"/>
              <a:gd name="connsiteX2" fmla="*/ 1414179 w 1697021"/>
              <a:gd name="connsiteY2" fmla="*/ 0 h 1697021"/>
              <a:gd name="connsiteX3" fmla="*/ 1697021 w 1697021"/>
              <a:gd name="connsiteY3" fmla="*/ 282842 h 1697021"/>
              <a:gd name="connsiteX4" fmla="*/ 1697021 w 1697021"/>
              <a:gd name="connsiteY4" fmla="*/ 1414179 h 1697021"/>
              <a:gd name="connsiteX5" fmla="*/ 1414179 w 1697021"/>
              <a:gd name="connsiteY5" fmla="*/ 1697021 h 1697021"/>
              <a:gd name="connsiteX6" fmla="*/ 282842 w 1697021"/>
              <a:gd name="connsiteY6" fmla="*/ 1697021 h 1697021"/>
              <a:gd name="connsiteX7" fmla="*/ 0 w 1697021"/>
              <a:gd name="connsiteY7" fmla="*/ 1414179 h 1697021"/>
              <a:gd name="connsiteX8" fmla="*/ 0 w 1697021"/>
              <a:gd name="connsiteY8" fmla="*/ 282842 h 169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21" h="1697021">
                <a:moveTo>
                  <a:pt x="0" y="282842"/>
                </a:moveTo>
                <a:cubicBezTo>
                  <a:pt x="0" y="126633"/>
                  <a:pt x="126633" y="0"/>
                  <a:pt x="282842" y="0"/>
                </a:cubicBezTo>
                <a:lnTo>
                  <a:pt x="1414179" y="0"/>
                </a:lnTo>
                <a:cubicBezTo>
                  <a:pt x="1570388" y="0"/>
                  <a:pt x="1697021" y="126633"/>
                  <a:pt x="1697021" y="282842"/>
                </a:cubicBezTo>
                <a:lnTo>
                  <a:pt x="1697021" y="1414179"/>
                </a:lnTo>
                <a:cubicBezTo>
                  <a:pt x="1697021" y="1570388"/>
                  <a:pt x="1570388" y="1697021"/>
                  <a:pt x="1414179" y="1697021"/>
                </a:cubicBezTo>
                <a:lnTo>
                  <a:pt x="282842" y="1697021"/>
                </a:lnTo>
                <a:cubicBezTo>
                  <a:pt x="126633" y="1697021"/>
                  <a:pt x="0" y="1570388"/>
                  <a:pt x="0" y="1414179"/>
                </a:cubicBezTo>
                <a:lnTo>
                  <a:pt x="0" y="282842"/>
                </a:lnTo>
                <a:close/>
              </a:path>
            </a:pathLst>
          </a:custGeom>
          <a:solidFill>
            <a:schemeClr val="accent1">
              <a:lumMod val="50000"/>
            </a:schemeClr>
          </a:solid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txBody>
          <a:bodyPr spcFirstLastPara="0" vert="horz" wrap="square" lIns="128562" tIns="128562" rIns="128562" bIns="128562" numCol="1" spcCol="1270" anchor="ctr" anchorCtr="0">
            <a:noAutofit/>
          </a:bodyPr>
          <a:lstStyle/>
          <a:p>
            <a:pPr marL="0" lvl="0" indent="0" algn="ctr" defTabSz="533400">
              <a:lnSpc>
                <a:spcPct val="90000"/>
              </a:lnSpc>
              <a:spcBef>
                <a:spcPct val="0"/>
              </a:spcBef>
              <a:spcAft>
                <a:spcPct val="35000"/>
              </a:spcAft>
              <a:buNone/>
            </a:pPr>
            <a:r>
              <a:rPr lang="en-US" sz="3200" kern="1200"/>
              <a:t>Graduation</a:t>
            </a:r>
          </a:p>
        </p:txBody>
      </p:sp>
      <p:sp>
        <p:nvSpPr>
          <p:cNvPr id="8" name="Freeform: Shape 7">
            <a:extLst>
              <a:ext uri="{FF2B5EF4-FFF2-40B4-BE49-F238E27FC236}">
                <a16:creationId xmlns:a16="http://schemas.microsoft.com/office/drawing/2014/main" id="{E3B8EDB1-C67E-A5B9-5EDC-E3B0D48EA81B}"/>
              </a:ext>
            </a:extLst>
          </p:cNvPr>
          <p:cNvSpPr/>
          <p:nvPr/>
        </p:nvSpPr>
        <p:spPr>
          <a:xfrm>
            <a:off x="6505499" y="1475002"/>
            <a:ext cx="3571252" cy="2271577"/>
          </a:xfrm>
          <a:custGeom>
            <a:avLst/>
            <a:gdLst>
              <a:gd name="connsiteX0" fmla="*/ 0 w 1697021"/>
              <a:gd name="connsiteY0" fmla="*/ 282842 h 1697021"/>
              <a:gd name="connsiteX1" fmla="*/ 282842 w 1697021"/>
              <a:gd name="connsiteY1" fmla="*/ 0 h 1697021"/>
              <a:gd name="connsiteX2" fmla="*/ 1414179 w 1697021"/>
              <a:gd name="connsiteY2" fmla="*/ 0 h 1697021"/>
              <a:gd name="connsiteX3" fmla="*/ 1697021 w 1697021"/>
              <a:gd name="connsiteY3" fmla="*/ 282842 h 1697021"/>
              <a:gd name="connsiteX4" fmla="*/ 1697021 w 1697021"/>
              <a:gd name="connsiteY4" fmla="*/ 1414179 h 1697021"/>
              <a:gd name="connsiteX5" fmla="*/ 1414179 w 1697021"/>
              <a:gd name="connsiteY5" fmla="*/ 1697021 h 1697021"/>
              <a:gd name="connsiteX6" fmla="*/ 282842 w 1697021"/>
              <a:gd name="connsiteY6" fmla="*/ 1697021 h 1697021"/>
              <a:gd name="connsiteX7" fmla="*/ 0 w 1697021"/>
              <a:gd name="connsiteY7" fmla="*/ 1414179 h 1697021"/>
              <a:gd name="connsiteX8" fmla="*/ 0 w 1697021"/>
              <a:gd name="connsiteY8" fmla="*/ 282842 h 169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21" h="1697021">
                <a:moveTo>
                  <a:pt x="0" y="282842"/>
                </a:moveTo>
                <a:cubicBezTo>
                  <a:pt x="0" y="126633"/>
                  <a:pt x="126633" y="0"/>
                  <a:pt x="282842" y="0"/>
                </a:cubicBezTo>
                <a:lnTo>
                  <a:pt x="1414179" y="0"/>
                </a:lnTo>
                <a:cubicBezTo>
                  <a:pt x="1570388" y="0"/>
                  <a:pt x="1697021" y="126633"/>
                  <a:pt x="1697021" y="282842"/>
                </a:cubicBezTo>
                <a:lnTo>
                  <a:pt x="1697021" y="1414179"/>
                </a:lnTo>
                <a:cubicBezTo>
                  <a:pt x="1697021" y="1570388"/>
                  <a:pt x="1570388" y="1697021"/>
                  <a:pt x="1414179" y="1697021"/>
                </a:cubicBezTo>
                <a:lnTo>
                  <a:pt x="282842" y="1697021"/>
                </a:lnTo>
                <a:cubicBezTo>
                  <a:pt x="126633" y="1697021"/>
                  <a:pt x="0" y="1570388"/>
                  <a:pt x="0" y="1414179"/>
                </a:cubicBezTo>
                <a:lnTo>
                  <a:pt x="0" y="282842"/>
                </a:lnTo>
                <a:close/>
              </a:path>
            </a:pathLst>
          </a:custGeom>
          <a:solidFill>
            <a:schemeClr val="accent1">
              <a:lumMod val="75000"/>
            </a:schemeClr>
          </a:solidFill>
        </p:spPr>
        <p:style>
          <a:lnRef idx="2">
            <a:schemeClr val="lt1">
              <a:hueOff val="0"/>
              <a:satOff val="0"/>
              <a:lumOff val="0"/>
              <a:alphaOff val="0"/>
            </a:schemeClr>
          </a:lnRef>
          <a:fillRef idx="1">
            <a:schemeClr val="accent1">
              <a:shade val="50000"/>
              <a:hueOff val="-6310"/>
              <a:satOff val="7519"/>
              <a:lumOff val="15677"/>
              <a:alphaOff val="0"/>
            </a:schemeClr>
          </a:fillRef>
          <a:effectRef idx="0">
            <a:schemeClr val="accent1">
              <a:shade val="50000"/>
              <a:hueOff val="-6310"/>
              <a:satOff val="7519"/>
              <a:lumOff val="15677"/>
              <a:alphaOff val="0"/>
            </a:schemeClr>
          </a:effectRef>
          <a:fontRef idx="minor">
            <a:schemeClr val="lt1"/>
          </a:fontRef>
        </p:style>
        <p:txBody>
          <a:bodyPr spcFirstLastPara="0" vert="horz" wrap="square" lIns="128562" tIns="128562" rIns="128562" bIns="128562" numCol="1" spcCol="1270" anchor="ctr" anchorCtr="0">
            <a:noAutofit/>
          </a:bodyPr>
          <a:lstStyle/>
          <a:p>
            <a:pPr marL="0" lvl="0" indent="0" algn="ctr" defTabSz="533400">
              <a:spcBef>
                <a:spcPct val="0"/>
              </a:spcBef>
              <a:spcAft>
                <a:spcPct val="35000"/>
              </a:spcAft>
              <a:buNone/>
            </a:pPr>
            <a:r>
              <a:rPr lang="en-US" sz="3200" kern="1200"/>
              <a:t>Successful Discharge</a:t>
            </a:r>
          </a:p>
        </p:txBody>
      </p:sp>
      <p:sp>
        <p:nvSpPr>
          <p:cNvPr id="9" name="Freeform: Shape 8">
            <a:extLst>
              <a:ext uri="{FF2B5EF4-FFF2-40B4-BE49-F238E27FC236}">
                <a16:creationId xmlns:a16="http://schemas.microsoft.com/office/drawing/2014/main" id="{A05A31BC-5FF7-1A36-794F-93E8F364396D}"/>
              </a:ext>
            </a:extLst>
          </p:cNvPr>
          <p:cNvSpPr/>
          <p:nvPr/>
        </p:nvSpPr>
        <p:spPr>
          <a:xfrm>
            <a:off x="2659533" y="3921317"/>
            <a:ext cx="3571252" cy="2271577"/>
          </a:xfrm>
          <a:custGeom>
            <a:avLst/>
            <a:gdLst>
              <a:gd name="connsiteX0" fmla="*/ 0 w 1697021"/>
              <a:gd name="connsiteY0" fmla="*/ 282842 h 1697021"/>
              <a:gd name="connsiteX1" fmla="*/ 282842 w 1697021"/>
              <a:gd name="connsiteY1" fmla="*/ 0 h 1697021"/>
              <a:gd name="connsiteX2" fmla="*/ 1414179 w 1697021"/>
              <a:gd name="connsiteY2" fmla="*/ 0 h 1697021"/>
              <a:gd name="connsiteX3" fmla="*/ 1697021 w 1697021"/>
              <a:gd name="connsiteY3" fmla="*/ 282842 h 1697021"/>
              <a:gd name="connsiteX4" fmla="*/ 1697021 w 1697021"/>
              <a:gd name="connsiteY4" fmla="*/ 1414179 h 1697021"/>
              <a:gd name="connsiteX5" fmla="*/ 1414179 w 1697021"/>
              <a:gd name="connsiteY5" fmla="*/ 1697021 h 1697021"/>
              <a:gd name="connsiteX6" fmla="*/ 282842 w 1697021"/>
              <a:gd name="connsiteY6" fmla="*/ 1697021 h 1697021"/>
              <a:gd name="connsiteX7" fmla="*/ 0 w 1697021"/>
              <a:gd name="connsiteY7" fmla="*/ 1414179 h 1697021"/>
              <a:gd name="connsiteX8" fmla="*/ 0 w 1697021"/>
              <a:gd name="connsiteY8" fmla="*/ 282842 h 169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21" h="1697021">
                <a:moveTo>
                  <a:pt x="0" y="282842"/>
                </a:moveTo>
                <a:cubicBezTo>
                  <a:pt x="0" y="126633"/>
                  <a:pt x="126633" y="0"/>
                  <a:pt x="282842" y="0"/>
                </a:cubicBezTo>
                <a:lnTo>
                  <a:pt x="1414179" y="0"/>
                </a:lnTo>
                <a:cubicBezTo>
                  <a:pt x="1570388" y="0"/>
                  <a:pt x="1697021" y="126633"/>
                  <a:pt x="1697021" y="282842"/>
                </a:cubicBezTo>
                <a:lnTo>
                  <a:pt x="1697021" y="1414179"/>
                </a:lnTo>
                <a:cubicBezTo>
                  <a:pt x="1697021" y="1570388"/>
                  <a:pt x="1570388" y="1697021"/>
                  <a:pt x="1414179" y="1697021"/>
                </a:cubicBezTo>
                <a:lnTo>
                  <a:pt x="282842" y="1697021"/>
                </a:lnTo>
                <a:cubicBezTo>
                  <a:pt x="126633" y="1697021"/>
                  <a:pt x="0" y="1570388"/>
                  <a:pt x="0" y="1414179"/>
                </a:cubicBezTo>
                <a:lnTo>
                  <a:pt x="0" y="282842"/>
                </a:lnTo>
                <a:close/>
              </a:path>
            </a:pathLst>
          </a:custGeom>
          <a:solidFill>
            <a:schemeClr val="tx1">
              <a:lumMod val="50000"/>
            </a:schemeClr>
          </a:solidFill>
        </p:spPr>
        <p:style>
          <a:lnRef idx="2">
            <a:schemeClr val="lt1">
              <a:hueOff val="0"/>
              <a:satOff val="0"/>
              <a:lumOff val="0"/>
              <a:alphaOff val="0"/>
            </a:schemeClr>
          </a:lnRef>
          <a:fillRef idx="1">
            <a:schemeClr val="accent1">
              <a:shade val="50000"/>
              <a:hueOff val="-12619"/>
              <a:satOff val="15038"/>
              <a:lumOff val="31355"/>
              <a:alphaOff val="0"/>
            </a:schemeClr>
          </a:fillRef>
          <a:effectRef idx="0">
            <a:schemeClr val="accent1">
              <a:shade val="50000"/>
              <a:hueOff val="-12619"/>
              <a:satOff val="15038"/>
              <a:lumOff val="31355"/>
              <a:alphaOff val="0"/>
            </a:schemeClr>
          </a:effectRef>
          <a:fontRef idx="minor">
            <a:schemeClr val="lt1"/>
          </a:fontRef>
        </p:style>
        <p:txBody>
          <a:bodyPr spcFirstLastPara="0" vert="horz" wrap="square" lIns="128562" tIns="128562" rIns="128562" bIns="128562" numCol="1" spcCol="1270" anchor="ctr" anchorCtr="0">
            <a:noAutofit/>
          </a:bodyPr>
          <a:lstStyle/>
          <a:p>
            <a:pPr marL="0" lvl="0" indent="0" algn="ctr" defTabSz="533400">
              <a:spcBef>
                <a:spcPct val="0"/>
              </a:spcBef>
              <a:spcAft>
                <a:spcPct val="35000"/>
              </a:spcAft>
              <a:buNone/>
            </a:pPr>
            <a:r>
              <a:rPr lang="en-US" sz="3200" kern="1200"/>
              <a:t>Neutral or Administrative Discharge</a:t>
            </a:r>
          </a:p>
        </p:txBody>
      </p:sp>
      <p:sp>
        <p:nvSpPr>
          <p:cNvPr id="10" name="Freeform: Shape 9">
            <a:extLst>
              <a:ext uri="{FF2B5EF4-FFF2-40B4-BE49-F238E27FC236}">
                <a16:creationId xmlns:a16="http://schemas.microsoft.com/office/drawing/2014/main" id="{E6BE2020-7009-EA98-D124-BE1F1C743F92}"/>
              </a:ext>
            </a:extLst>
          </p:cNvPr>
          <p:cNvSpPr/>
          <p:nvPr/>
        </p:nvSpPr>
        <p:spPr>
          <a:xfrm>
            <a:off x="6505499" y="3921317"/>
            <a:ext cx="3571252" cy="2271577"/>
          </a:xfrm>
          <a:custGeom>
            <a:avLst/>
            <a:gdLst>
              <a:gd name="connsiteX0" fmla="*/ 0 w 1697021"/>
              <a:gd name="connsiteY0" fmla="*/ 282842 h 1697021"/>
              <a:gd name="connsiteX1" fmla="*/ 282842 w 1697021"/>
              <a:gd name="connsiteY1" fmla="*/ 0 h 1697021"/>
              <a:gd name="connsiteX2" fmla="*/ 1414179 w 1697021"/>
              <a:gd name="connsiteY2" fmla="*/ 0 h 1697021"/>
              <a:gd name="connsiteX3" fmla="*/ 1697021 w 1697021"/>
              <a:gd name="connsiteY3" fmla="*/ 282842 h 1697021"/>
              <a:gd name="connsiteX4" fmla="*/ 1697021 w 1697021"/>
              <a:gd name="connsiteY4" fmla="*/ 1414179 h 1697021"/>
              <a:gd name="connsiteX5" fmla="*/ 1414179 w 1697021"/>
              <a:gd name="connsiteY5" fmla="*/ 1697021 h 1697021"/>
              <a:gd name="connsiteX6" fmla="*/ 282842 w 1697021"/>
              <a:gd name="connsiteY6" fmla="*/ 1697021 h 1697021"/>
              <a:gd name="connsiteX7" fmla="*/ 0 w 1697021"/>
              <a:gd name="connsiteY7" fmla="*/ 1414179 h 1697021"/>
              <a:gd name="connsiteX8" fmla="*/ 0 w 1697021"/>
              <a:gd name="connsiteY8" fmla="*/ 282842 h 169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21" h="1697021">
                <a:moveTo>
                  <a:pt x="0" y="282842"/>
                </a:moveTo>
                <a:cubicBezTo>
                  <a:pt x="0" y="126633"/>
                  <a:pt x="126633" y="0"/>
                  <a:pt x="282842" y="0"/>
                </a:cubicBezTo>
                <a:lnTo>
                  <a:pt x="1414179" y="0"/>
                </a:lnTo>
                <a:cubicBezTo>
                  <a:pt x="1570388" y="0"/>
                  <a:pt x="1697021" y="126633"/>
                  <a:pt x="1697021" y="282842"/>
                </a:cubicBezTo>
                <a:lnTo>
                  <a:pt x="1697021" y="1414179"/>
                </a:lnTo>
                <a:cubicBezTo>
                  <a:pt x="1697021" y="1570388"/>
                  <a:pt x="1570388" y="1697021"/>
                  <a:pt x="1414179" y="1697021"/>
                </a:cubicBezTo>
                <a:lnTo>
                  <a:pt x="282842" y="1697021"/>
                </a:lnTo>
                <a:cubicBezTo>
                  <a:pt x="126633" y="1697021"/>
                  <a:pt x="0" y="1570388"/>
                  <a:pt x="0" y="1414179"/>
                </a:cubicBezTo>
                <a:lnTo>
                  <a:pt x="0" y="282842"/>
                </a:lnTo>
                <a:close/>
              </a:path>
            </a:pathLst>
          </a:custGeom>
          <a:solidFill>
            <a:schemeClr val="bg1">
              <a:lumMod val="75000"/>
              <a:lumOff val="25000"/>
            </a:schemeClr>
          </a:solidFill>
        </p:spPr>
        <p:style>
          <a:lnRef idx="2">
            <a:schemeClr val="lt1">
              <a:hueOff val="0"/>
              <a:satOff val="0"/>
              <a:lumOff val="0"/>
              <a:alphaOff val="0"/>
            </a:schemeClr>
          </a:lnRef>
          <a:fillRef idx="1">
            <a:schemeClr val="accent1">
              <a:shade val="50000"/>
              <a:hueOff val="-6310"/>
              <a:satOff val="7519"/>
              <a:lumOff val="15677"/>
              <a:alphaOff val="0"/>
            </a:schemeClr>
          </a:fillRef>
          <a:effectRef idx="0">
            <a:schemeClr val="accent1">
              <a:shade val="50000"/>
              <a:hueOff val="-6310"/>
              <a:satOff val="7519"/>
              <a:lumOff val="15677"/>
              <a:alphaOff val="0"/>
            </a:schemeClr>
          </a:effectRef>
          <a:fontRef idx="minor">
            <a:schemeClr val="lt1"/>
          </a:fontRef>
        </p:style>
        <p:txBody>
          <a:bodyPr spcFirstLastPara="0" vert="horz" wrap="square" lIns="128562" tIns="128562" rIns="128562" bIns="128562" numCol="1" spcCol="1270" anchor="ctr" anchorCtr="0">
            <a:noAutofit/>
          </a:bodyPr>
          <a:lstStyle/>
          <a:p>
            <a:pPr marL="0" lvl="0" indent="0" algn="ctr" defTabSz="533400">
              <a:spcBef>
                <a:spcPct val="0"/>
              </a:spcBef>
              <a:spcAft>
                <a:spcPct val="35000"/>
              </a:spcAft>
              <a:buNone/>
            </a:pPr>
            <a:r>
              <a:rPr lang="en-US" sz="3200" kern="1200"/>
              <a:t>Unsuccessful Discharge or  Termination</a:t>
            </a:r>
          </a:p>
        </p:txBody>
      </p:sp>
    </p:spTree>
    <p:extLst>
      <p:ext uri="{BB962C8B-B14F-4D97-AF65-F5344CB8AC3E}">
        <p14:creationId xmlns:p14="http://schemas.microsoft.com/office/powerpoint/2010/main" val="32287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75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4CBDBB-4FBD-4B9E-BD01-054A81D43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01A6F03-171F-40B2-8B2C-A061B89241F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72C4834C-B602-4125-8264-BD0D55A58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172EE5-132F-4DD4-8855-4DBBD9C3465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995844" y="1985554"/>
            <a:ext cx="10195740" cy="4193177"/>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E286A369-6FFF-C597-E06C-DA1AAA5D6500}"/>
              </a:ext>
            </a:extLst>
          </p:cNvPr>
          <p:cNvSpPr>
            <a:spLocks noGrp="1"/>
          </p:cNvSpPr>
          <p:nvPr>
            <p:ph type="title"/>
          </p:nvPr>
        </p:nvSpPr>
        <p:spPr>
          <a:xfrm>
            <a:off x="995844" y="346349"/>
            <a:ext cx="10195739" cy="1404074"/>
          </a:xfrm>
          <a:solidFill>
            <a:schemeClr val="bg1"/>
          </a:solidFill>
          <a:ln>
            <a:solidFill>
              <a:schemeClr val="tx1"/>
            </a:solidFill>
            <a:extLst>
              <a:ext uri="{C807C97D-BFC1-408E-A445-0C87EB9F89A2}">
                <ask:lineSketchStyleProps xmlns:ask="http://schemas.microsoft.com/office/drawing/2018/sketchyshapes" sd="981765707">
                  <a:custGeom>
                    <a:avLst/>
                    <a:gdLst>
                      <a:gd name="connsiteX0" fmla="*/ 0 w 10195739"/>
                      <a:gd name="connsiteY0" fmla="*/ 0 h 1404074"/>
                      <a:gd name="connsiteX1" fmla="*/ 10195739 w 10195739"/>
                      <a:gd name="connsiteY1" fmla="*/ 0 h 1404074"/>
                      <a:gd name="connsiteX2" fmla="*/ 10195739 w 10195739"/>
                      <a:gd name="connsiteY2" fmla="*/ 1404074 h 1404074"/>
                      <a:gd name="connsiteX3" fmla="*/ 0 w 10195739"/>
                      <a:gd name="connsiteY3" fmla="*/ 1404074 h 1404074"/>
                      <a:gd name="connsiteX4" fmla="*/ 0 w 10195739"/>
                      <a:gd name="connsiteY4" fmla="*/ 0 h 1404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5739" h="1404074" fill="none" extrusionOk="0">
                        <a:moveTo>
                          <a:pt x="0" y="0"/>
                        </a:moveTo>
                        <a:cubicBezTo>
                          <a:pt x="1256741" y="-33775"/>
                          <a:pt x="7032548" y="138873"/>
                          <a:pt x="10195739" y="0"/>
                        </a:cubicBezTo>
                        <a:cubicBezTo>
                          <a:pt x="10288955" y="612581"/>
                          <a:pt x="10307832" y="1130385"/>
                          <a:pt x="10195739" y="1404074"/>
                        </a:cubicBezTo>
                        <a:cubicBezTo>
                          <a:pt x="5353573" y="1266744"/>
                          <a:pt x="4774115" y="1266218"/>
                          <a:pt x="0" y="1404074"/>
                        </a:cubicBezTo>
                        <a:cubicBezTo>
                          <a:pt x="31826" y="865571"/>
                          <a:pt x="82573" y="553832"/>
                          <a:pt x="0" y="0"/>
                        </a:cubicBezTo>
                        <a:close/>
                      </a:path>
                      <a:path w="10195739" h="1404074" stroke="0" extrusionOk="0">
                        <a:moveTo>
                          <a:pt x="0" y="0"/>
                        </a:moveTo>
                        <a:cubicBezTo>
                          <a:pt x="4764512" y="-101487"/>
                          <a:pt x="8113537" y="-162162"/>
                          <a:pt x="10195739" y="0"/>
                        </a:cubicBezTo>
                        <a:cubicBezTo>
                          <a:pt x="10313483" y="406820"/>
                          <a:pt x="10280296" y="1096051"/>
                          <a:pt x="10195739" y="1404074"/>
                        </a:cubicBezTo>
                        <a:cubicBezTo>
                          <a:pt x="6332804" y="1454139"/>
                          <a:pt x="4050591" y="1245625"/>
                          <a:pt x="0" y="1404074"/>
                        </a:cubicBezTo>
                        <a:cubicBezTo>
                          <a:pt x="111083" y="1112699"/>
                          <a:pt x="-105414" y="492139"/>
                          <a:pt x="0" y="0"/>
                        </a:cubicBezTo>
                        <a:close/>
                      </a:path>
                    </a:pathLst>
                  </a:custGeom>
                  <ask:type>
                    <ask:lineSketchNone/>
                  </ask:type>
                </ask:lineSketchStyleProps>
              </a:ext>
            </a:extLst>
          </a:ln>
        </p:spPr>
        <p:txBody>
          <a:bodyPr anchor="t">
            <a:noAutofit/>
          </a:bodyPr>
          <a:lstStyle/>
          <a:p>
            <a:pPr algn="ctr">
              <a:lnSpc>
                <a:spcPct val="100000"/>
              </a:lnSpc>
            </a:pPr>
            <a:r>
              <a:rPr lang="en-US" b="1">
                <a:latin typeface="+mn-lt"/>
              </a:rPr>
              <a:t>Provide Comprehensive Case Coordination and Services for Families</a:t>
            </a:r>
          </a:p>
        </p:txBody>
      </p:sp>
      <p:sp>
        <p:nvSpPr>
          <p:cNvPr id="3" name="Content Placeholder 2">
            <a:extLst>
              <a:ext uri="{FF2B5EF4-FFF2-40B4-BE49-F238E27FC236}">
                <a16:creationId xmlns:a16="http://schemas.microsoft.com/office/drawing/2014/main" id="{0BA34322-829B-0383-BC27-C0F1C2F40F17}"/>
              </a:ext>
            </a:extLst>
          </p:cNvPr>
          <p:cNvSpPr>
            <a:spLocks noGrp="1"/>
          </p:cNvSpPr>
          <p:nvPr>
            <p:ph idx="1"/>
          </p:nvPr>
        </p:nvSpPr>
        <p:spPr>
          <a:xfrm>
            <a:off x="1358537" y="2237530"/>
            <a:ext cx="9627326" cy="3706070"/>
          </a:xfrm>
        </p:spPr>
        <p:txBody>
          <a:bodyPr anchor="ctr">
            <a:noAutofit/>
          </a:bodyPr>
          <a:lstStyle/>
          <a:p>
            <a:pPr marL="0" indent="0" algn="ctr">
              <a:lnSpc>
                <a:spcPct val="100000"/>
              </a:lnSpc>
              <a:spcBef>
                <a:spcPts val="600"/>
              </a:spcBef>
              <a:spcAft>
                <a:spcPts val="600"/>
              </a:spcAft>
              <a:buNone/>
            </a:pPr>
            <a:r>
              <a:rPr lang="en-US" sz="4400"/>
              <a:t>Case Plan &amp; Case Management</a:t>
            </a:r>
          </a:p>
          <a:p>
            <a:pPr marL="0" indent="0" algn="ctr">
              <a:lnSpc>
                <a:spcPct val="100000"/>
              </a:lnSpc>
              <a:spcBef>
                <a:spcPts val="600"/>
              </a:spcBef>
              <a:spcAft>
                <a:spcPts val="600"/>
              </a:spcAft>
              <a:buNone/>
            </a:pPr>
            <a:r>
              <a:rPr lang="en-US" sz="4400"/>
              <a:t>Treatment, Recovery, and Aftercare</a:t>
            </a:r>
          </a:p>
          <a:p>
            <a:pPr marL="0" indent="0" algn="ctr">
              <a:lnSpc>
                <a:spcPct val="100000"/>
              </a:lnSpc>
              <a:spcBef>
                <a:spcPts val="600"/>
              </a:spcBef>
              <a:spcAft>
                <a:spcPts val="600"/>
              </a:spcAft>
              <a:buNone/>
            </a:pPr>
            <a:r>
              <a:rPr lang="en-US" sz="4400"/>
              <a:t>Parenting and reunification</a:t>
            </a:r>
          </a:p>
          <a:p>
            <a:pPr marL="0" indent="0" algn="ctr">
              <a:lnSpc>
                <a:spcPct val="100000"/>
              </a:lnSpc>
              <a:spcBef>
                <a:spcPts val="600"/>
              </a:spcBef>
              <a:spcAft>
                <a:spcPts val="600"/>
              </a:spcAft>
              <a:buNone/>
            </a:pPr>
            <a:r>
              <a:rPr lang="en-US" sz="4400"/>
              <a:t>Children Services</a:t>
            </a:r>
          </a:p>
          <a:p>
            <a:pPr marL="0" indent="0" algn="ctr">
              <a:lnSpc>
                <a:spcPct val="100000"/>
              </a:lnSpc>
              <a:spcBef>
                <a:spcPts val="600"/>
              </a:spcBef>
              <a:spcAft>
                <a:spcPts val="600"/>
              </a:spcAft>
              <a:buNone/>
            </a:pPr>
            <a:r>
              <a:rPr lang="en-US" sz="4400"/>
              <a:t>Basic Needs</a:t>
            </a:r>
          </a:p>
        </p:txBody>
      </p:sp>
    </p:spTree>
    <p:extLst>
      <p:ext uri="{BB962C8B-B14F-4D97-AF65-F5344CB8AC3E}">
        <p14:creationId xmlns:p14="http://schemas.microsoft.com/office/powerpoint/2010/main" val="374085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2">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1"/>
            <a:ext cx="12192000" cy="99531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7CC103-B6BD-C521-2D91-C2C019D71A8B}"/>
              </a:ext>
            </a:extLst>
          </p:cNvPr>
          <p:cNvSpPr>
            <a:spLocks noGrp="1"/>
          </p:cNvSpPr>
          <p:nvPr>
            <p:ph type="title"/>
          </p:nvPr>
        </p:nvSpPr>
        <p:spPr>
          <a:xfrm>
            <a:off x="1159933" y="398334"/>
            <a:ext cx="9872134" cy="1193968"/>
          </a:xfrm>
          <a:solidFill>
            <a:schemeClr val="bg1">
              <a:lumMod val="75000"/>
              <a:lumOff val="25000"/>
            </a:schemeClr>
          </a:solidFill>
          <a:ln w="38100">
            <a:solidFill>
              <a:srgbClr val="7F7F7F"/>
            </a:solidFill>
            <a:miter lim="800000"/>
          </a:ln>
        </p:spPr>
        <p:txBody>
          <a:bodyPr vert="horz" lIns="91440" tIns="45720" rIns="91440" bIns="45720" rtlCol="0" anchor="ctr">
            <a:normAutofit/>
          </a:bodyPr>
          <a:lstStyle/>
          <a:p>
            <a:pPr algn="ctr"/>
            <a:r>
              <a:rPr lang="en-US" b="1" kern="1200">
                <a:latin typeface="+mn-lt"/>
                <a:ea typeface="+mj-ea"/>
                <a:cs typeface="+mj-cs"/>
              </a:rPr>
              <a:t>Set Up Staffing and Court Structure</a:t>
            </a:r>
          </a:p>
        </p:txBody>
      </p:sp>
      <p:sp>
        <p:nvSpPr>
          <p:cNvPr id="3" name="Content Placeholder 2">
            <a:extLst>
              <a:ext uri="{FF2B5EF4-FFF2-40B4-BE49-F238E27FC236}">
                <a16:creationId xmlns:a16="http://schemas.microsoft.com/office/drawing/2014/main" id="{D4E08066-6E77-2420-5751-F2A8DA718D43}"/>
              </a:ext>
            </a:extLst>
          </p:cNvPr>
          <p:cNvSpPr>
            <a:spLocks noGrp="1"/>
          </p:cNvSpPr>
          <p:nvPr>
            <p:ph idx="1"/>
          </p:nvPr>
        </p:nvSpPr>
        <p:spPr>
          <a:xfrm>
            <a:off x="252549" y="1828801"/>
            <a:ext cx="5521718" cy="4924696"/>
          </a:xfrm>
        </p:spPr>
        <p:txBody>
          <a:bodyPr vert="horz" lIns="91440" tIns="45720" rIns="91440" bIns="45720" rtlCol="0" anchor="t">
            <a:normAutofit/>
          </a:bodyPr>
          <a:lstStyle/>
          <a:p>
            <a:pPr marL="0" indent="0" algn="ctr">
              <a:lnSpc>
                <a:spcPct val="100000"/>
              </a:lnSpc>
              <a:spcBef>
                <a:spcPts val="400"/>
              </a:spcBef>
              <a:spcAft>
                <a:spcPts val="400"/>
              </a:spcAft>
              <a:buNone/>
            </a:pPr>
            <a:r>
              <a:rPr lang="en-US" sz="4400" u="sng"/>
              <a:t>Staffing</a:t>
            </a:r>
          </a:p>
          <a:p>
            <a:pPr marL="0" indent="0" algn="ctr">
              <a:lnSpc>
                <a:spcPct val="100000"/>
              </a:lnSpc>
              <a:spcBef>
                <a:spcPts val="400"/>
              </a:spcBef>
              <a:spcAft>
                <a:spcPts val="400"/>
              </a:spcAft>
              <a:buNone/>
            </a:pPr>
            <a:r>
              <a:rPr lang="en-US" sz="3800"/>
              <a:t>Discuss case status and parent progress</a:t>
            </a:r>
          </a:p>
          <a:p>
            <a:pPr marL="0" indent="0" algn="ctr">
              <a:lnSpc>
                <a:spcPct val="100000"/>
              </a:lnSpc>
              <a:spcBef>
                <a:spcPts val="400"/>
              </a:spcBef>
              <a:spcAft>
                <a:spcPts val="400"/>
              </a:spcAft>
              <a:buNone/>
            </a:pPr>
            <a:r>
              <a:rPr lang="en-US" sz="3800"/>
              <a:t>Identify parents’ and children’s needs</a:t>
            </a:r>
          </a:p>
          <a:p>
            <a:pPr marL="0" indent="0" algn="ctr">
              <a:lnSpc>
                <a:spcPct val="100000"/>
              </a:lnSpc>
              <a:spcBef>
                <a:spcPts val="400"/>
              </a:spcBef>
              <a:spcAft>
                <a:spcPts val="400"/>
              </a:spcAft>
              <a:buNone/>
            </a:pPr>
            <a:r>
              <a:rPr lang="en-US" sz="3800"/>
              <a:t>Develop team-based responses to behaviors</a:t>
            </a:r>
          </a:p>
          <a:p>
            <a:pPr marL="0">
              <a:lnSpc>
                <a:spcPct val="100000"/>
              </a:lnSpc>
              <a:spcBef>
                <a:spcPts val="600"/>
              </a:spcBef>
              <a:spcAft>
                <a:spcPts val="600"/>
              </a:spcAft>
            </a:pPr>
            <a:endParaRPr lang="en-US" sz="2400"/>
          </a:p>
        </p:txBody>
      </p:sp>
      <p:cxnSp>
        <p:nvCxnSpPr>
          <p:cNvPr id="12" name="Straight Connector 11">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6096000" y="1869346"/>
            <a:ext cx="0" cy="4754880"/>
          </a:xfrm>
          <a:prstGeom prst="line">
            <a:avLst/>
          </a:prstGeom>
          <a:ln w="57150">
            <a:solidFill>
              <a:srgbClr val="7F7F7F"/>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853D647-E58D-5B4A-A731-70A5E8CF7E83}"/>
              </a:ext>
            </a:extLst>
          </p:cNvPr>
          <p:cNvSpPr txBox="1">
            <a:spLocks/>
          </p:cNvSpPr>
          <p:nvPr/>
        </p:nvSpPr>
        <p:spPr>
          <a:xfrm>
            <a:off x="6096000" y="1620872"/>
            <a:ext cx="6096000" cy="50033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600"/>
              </a:spcAft>
              <a:buNone/>
            </a:pPr>
            <a:r>
              <a:rPr lang="en-US" sz="4400" u="sng"/>
              <a:t>Court</a:t>
            </a:r>
          </a:p>
          <a:p>
            <a:pPr marL="0" indent="0" algn="ctr">
              <a:lnSpc>
                <a:spcPct val="100000"/>
              </a:lnSpc>
              <a:spcBef>
                <a:spcPts val="600"/>
              </a:spcBef>
              <a:spcAft>
                <a:spcPts val="600"/>
              </a:spcAft>
              <a:buNone/>
            </a:pPr>
            <a:r>
              <a:rPr lang="en-US" sz="3800" b="0" i="0">
                <a:effectLst/>
              </a:rPr>
              <a:t>≤ twice monthly in the first phase</a:t>
            </a:r>
          </a:p>
          <a:p>
            <a:pPr marL="0" indent="0" algn="ctr">
              <a:lnSpc>
                <a:spcPct val="100000"/>
              </a:lnSpc>
              <a:spcBef>
                <a:spcPts val="600"/>
              </a:spcBef>
              <a:spcAft>
                <a:spcPts val="600"/>
              </a:spcAft>
              <a:buNone/>
            </a:pPr>
            <a:r>
              <a:rPr lang="en-US" sz="3800" b="0" i="0">
                <a:effectLst/>
              </a:rPr>
              <a:t>≤ 3 min 1:1 interaction </a:t>
            </a:r>
            <a:br>
              <a:rPr lang="en-US" sz="3800" b="0" i="0">
                <a:effectLst/>
              </a:rPr>
            </a:br>
            <a:r>
              <a:rPr lang="en-US" sz="3800" b="0" i="0">
                <a:effectLst/>
              </a:rPr>
              <a:t>with judicial officer</a:t>
            </a:r>
          </a:p>
          <a:p>
            <a:pPr marL="0" indent="0" algn="ctr">
              <a:lnSpc>
                <a:spcPct val="100000"/>
              </a:lnSpc>
              <a:spcBef>
                <a:spcPts val="600"/>
              </a:spcBef>
              <a:spcAft>
                <a:spcPts val="600"/>
              </a:spcAft>
              <a:buNone/>
            </a:pPr>
            <a:r>
              <a:rPr lang="en-US" sz="3800" b="0" i="0">
                <a:effectLst/>
              </a:rPr>
              <a:t>Feedback on accomplishments </a:t>
            </a:r>
            <a:br>
              <a:rPr lang="en-US" sz="3800" b="0" i="0">
                <a:effectLst/>
              </a:rPr>
            </a:br>
            <a:r>
              <a:rPr lang="en-US" sz="3800" b="0" i="0">
                <a:effectLst/>
              </a:rPr>
              <a:t>and challenges</a:t>
            </a:r>
          </a:p>
          <a:p>
            <a:pPr marL="0">
              <a:lnSpc>
                <a:spcPct val="100000"/>
              </a:lnSpc>
              <a:spcBef>
                <a:spcPts val="600"/>
              </a:spcBef>
              <a:spcAft>
                <a:spcPts val="600"/>
              </a:spcAft>
            </a:pPr>
            <a:endParaRPr lang="en-US" sz="2400"/>
          </a:p>
        </p:txBody>
      </p:sp>
    </p:spTree>
    <p:extLst>
      <p:ext uri="{BB962C8B-B14F-4D97-AF65-F5344CB8AC3E}">
        <p14:creationId xmlns:p14="http://schemas.microsoft.com/office/powerpoint/2010/main" val="117982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500"/>
                                        <p:tgtEl>
                                          <p:spTgt spid="5">
                                            <p:txEl>
                                              <p:pRg st="1" end="1"/>
                                            </p:txEl>
                                          </p:spTgt>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een palm shadow on white background">
            <a:extLst>
              <a:ext uri="{FF2B5EF4-FFF2-40B4-BE49-F238E27FC236}">
                <a16:creationId xmlns:a16="http://schemas.microsoft.com/office/drawing/2014/main" id="{8501019E-CCCE-FBFD-F941-F66F1958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flipH="1">
            <a:off x="1" y="1"/>
            <a:ext cx="12192000" cy="6857999"/>
          </a:xfrm>
          <a:prstGeom prst="rect">
            <a:avLst/>
          </a:prstGeom>
        </p:spPr>
      </p:pic>
      <p:sp useBgFill="1">
        <p:nvSpPr>
          <p:cNvPr id="21" name="Freeform: Shape 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23899" y="609600"/>
            <a:ext cx="7101664" cy="6046381"/>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F3CF7-F9EB-E9C9-4334-072B0DD94480}"/>
              </a:ext>
            </a:extLst>
          </p:cNvPr>
          <p:cNvSpPr>
            <a:spLocks noGrp="1"/>
          </p:cNvSpPr>
          <p:nvPr>
            <p:ph type="title"/>
          </p:nvPr>
        </p:nvSpPr>
        <p:spPr>
          <a:xfrm>
            <a:off x="1037808" y="1071350"/>
            <a:ext cx="6426247" cy="617594"/>
          </a:xfrm>
        </p:spPr>
        <p:txBody>
          <a:bodyPr>
            <a:noAutofit/>
          </a:bodyPr>
          <a:lstStyle/>
          <a:p>
            <a:pPr algn="ctr"/>
            <a:r>
              <a:rPr lang="en-US" b="1" u="sng">
                <a:latin typeface="+mn-lt"/>
              </a:rPr>
              <a:t>Panel</a:t>
            </a:r>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40848"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2E804-3A12-D9A9-1DF7-A7ACEA797C18}"/>
              </a:ext>
            </a:extLst>
          </p:cNvPr>
          <p:cNvSpPr>
            <a:spLocks noGrp="1"/>
          </p:cNvSpPr>
          <p:nvPr>
            <p:ph idx="1"/>
          </p:nvPr>
        </p:nvSpPr>
        <p:spPr>
          <a:xfrm>
            <a:off x="1189319" y="1605516"/>
            <a:ext cx="6274736" cy="4642884"/>
          </a:xfrm>
        </p:spPr>
        <p:txBody>
          <a:bodyPr anchor="ctr">
            <a:noAutofit/>
          </a:bodyPr>
          <a:lstStyle/>
          <a:p>
            <a:pPr marL="0" indent="0">
              <a:lnSpc>
                <a:spcPct val="100000"/>
              </a:lnSpc>
              <a:spcBef>
                <a:spcPts val="400"/>
              </a:spcBef>
              <a:spcAft>
                <a:spcPts val="400"/>
              </a:spcAft>
              <a:buNone/>
            </a:pPr>
            <a:r>
              <a:rPr lang="en-US" sz="3200" b="1"/>
              <a:t>Karla Broten</a:t>
            </a:r>
            <a:r>
              <a:rPr lang="en-US" sz="3200"/>
              <a:t>, Youth and Families Program Manager, Barron County</a:t>
            </a:r>
          </a:p>
          <a:p>
            <a:pPr marL="0" indent="0">
              <a:lnSpc>
                <a:spcPct val="100000"/>
              </a:lnSpc>
              <a:spcBef>
                <a:spcPts val="400"/>
              </a:spcBef>
              <a:spcAft>
                <a:spcPts val="400"/>
              </a:spcAft>
              <a:buNone/>
            </a:pPr>
            <a:r>
              <a:rPr lang="en-US" sz="3200" b="1"/>
              <a:t>Laura Doebereiner</a:t>
            </a:r>
            <a:r>
              <a:rPr lang="en-US" sz="3200"/>
              <a:t>, Lead CPS Worker, Barron County</a:t>
            </a:r>
          </a:p>
          <a:p>
            <a:pPr marL="0" indent="0">
              <a:lnSpc>
                <a:spcPct val="100000"/>
              </a:lnSpc>
              <a:spcBef>
                <a:spcPts val="400"/>
              </a:spcBef>
              <a:spcAft>
                <a:spcPts val="400"/>
              </a:spcAft>
              <a:buNone/>
            </a:pPr>
            <a:r>
              <a:rPr lang="en-US" sz="3200" b="1"/>
              <a:t>Kendra Schiffman</a:t>
            </a:r>
            <a:r>
              <a:rPr lang="en-US" sz="3200"/>
              <a:t>, Senior Analyst, Rock County</a:t>
            </a:r>
          </a:p>
          <a:p>
            <a:pPr marL="0" indent="0">
              <a:lnSpc>
                <a:spcPct val="100000"/>
              </a:lnSpc>
              <a:spcBef>
                <a:spcPts val="400"/>
              </a:spcBef>
              <a:spcAft>
                <a:spcPts val="400"/>
              </a:spcAft>
              <a:buNone/>
            </a:pPr>
            <a:r>
              <a:rPr lang="en-US" sz="3200" b="1"/>
              <a:t>Elizabeth Pohlman McQuillen</a:t>
            </a:r>
            <a:r>
              <a:rPr lang="en-US" sz="3200"/>
              <a:t>, Justice System Strategist, Rock County</a:t>
            </a:r>
          </a:p>
        </p:txBody>
      </p:sp>
    </p:spTree>
    <p:extLst>
      <p:ext uri="{BB962C8B-B14F-4D97-AF65-F5344CB8AC3E}">
        <p14:creationId xmlns:p14="http://schemas.microsoft.com/office/powerpoint/2010/main" val="416171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58AE-FED6-F38D-0AAE-4D4B5B79245E}"/>
              </a:ext>
            </a:extLst>
          </p:cNvPr>
          <p:cNvSpPr>
            <a:spLocks noGrp="1"/>
          </p:cNvSpPr>
          <p:nvPr>
            <p:ph type="title"/>
          </p:nvPr>
        </p:nvSpPr>
        <p:spPr/>
        <p:txBody>
          <a:bodyPr/>
          <a:lstStyle/>
          <a:p>
            <a:pPr algn="ctr"/>
            <a:r>
              <a:rPr lang="en-US" b="1">
                <a:latin typeface="+mn-lt"/>
              </a:rPr>
              <a:t>Panel Questions </a:t>
            </a:r>
          </a:p>
        </p:txBody>
      </p:sp>
      <p:sp>
        <p:nvSpPr>
          <p:cNvPr id="3" name="Content Placeholder 2">
            <a:extLst>
              <a:ext uri="{FF2B5EF4-FFF2-40B4-BE49-F238E27FC236}">
                <a16:creationId xmlns:a16="http://schemas.microsoft.com/office/drawing/2014/main" id="{90D1D045-B419-B4FA-58A0-CB9BC3643E7D}"/>
              </a:ext>
            </a:extLst>
          </p:cNvPr>
          <p:cNvSpPr>
            <a:spLocks noGrp="1"/>
          </p:cNvSpPr>
          <p:nvPr>
            <p:ph idx="1"/>
          </p:nvPr>
        </p:nvSpPr>
        <p:spPr>
          <a:xfrm>
            <a:off x="157315" y="1445342"/>
            <a:ext cx="11847871" cy="4731621"/>
          </a:xfrm>
        </p:spPr>
        <p:txBody>
          <a:bodyPr>
            <a:noAutofit/>
          </a:bodyPr>
          <a:lstStyle/>
          <a:p>
            <a:pPr>
              <a:lnSpc>
                <a:spcPct val="100000"/>
              </a:lnSpc>
              <a:spcBef>
                <a:spcPts val="400"/>
              </a:spcBef>
              <a:spcAft>
                <a:spcPts val="400"/>
              </a:spcAft>
            </a:pPr>
            <a:r>
              <a:rPr lang="en-US" sz="3200"/>
              <a:t>What model is your treatment court? What are the pros/cons of this model? How did your team decide on this model?</a:t>
            </a:r>
          </a:p>
          <a:p>
            <a:pPr>
              <a:lnSpc>
                <a:spcPct val="100000"/>
              </a:lnSpc>
              <a:spcBef>
                <a:spcPts val="400"/>
              </a:spcBef>
              <a:spcAft>
                <a:spcPts val="400"/>
              </a:spcAft>
            </a:pPr>
            <a:r>
              <a:rPr lang="en-US" sz="3200"/>
              <a:t>What strategies does your county use to identify substance use for families involved with child welfare? </a:t>
            </a:r>
          </a:p>
          <a:p>
            <a:pPr>
              <a:lnSpc>
                <a:spcPct val="100000"/>
              </a:lnSpc>
              <a:spcBef>
                <a:spcPts val="400"/>
              </a:spcBef>
              <a:spcAft>
                <a:spcPts val="400"/>
              </a:spcAft>
            </a:pPr>
            <a:r>
              <a:rPr lang="en-US" sz="3200"/>
              <a:t>Describe your referral, screening, intake, and entry processes.</a:t>
            </a:r>
          </a:p>
          <a:p>
            <a:pPr>
              <a:lnSpc>
                <a:spcPct val="100000"/>
              </a:lnSpc>
              <a:spcBef>
                <a:spcPts val="400"/>
              </a:spcBef>
              <a:spcAft>
                <a:spcPts val="400"/>
              </a:spcAft>
            </a:pPr>
            <a:r>
              <a:rPr lang="en-US" sz="3200"/>
              <a:t>Share how you came up with your phase/milestone system. Have you made any changes to your phases? If so, why? What changes?</a:t>
            </a:r>
          </a:p>
          <a:p>
            <a:pPr>
              <a:lnSpc>
                <a:spcPct val="100000"/>
              </a:lnSpc>
              <a:spcBef>
                <a:spcPts val="400"/>
              </a:spcBef>
              <a:spcAft>
                <a:spcPts val="400"/>
              </a:spcAft>
            </a:pPr>
            <a:r>
              <a:rPr lang="en-US" sz="3200"/>
              <a:t>Describe how parenting responsibilities are incorporated into FTC expectations.</a:t>
            </a:r>
          </a:p>
        </p:txBody>
      </p:sp>
    </p:spTree>
    <p:extLst>
      <p:ext uri="{BB962C8B-B14F-4D97-AF65-F5344CB8AC3E}">
        <p14:creationId xmlns:p14="http://schemas.microsoft.com/office/powerpoint/2010/main" val="298592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A0A9B-A437-535A-6479-F99A4824FE77}"/>
              </a:ext>
            </a:extLst>
          </p:cNvPr>
          <p:cNvSpPr>
            <a:spLocks noGrp="1"/>
          </p:cNvSpPr>
          <p:nvPr>
            <p:ph type="title"/>
          </p:nvPr>
        </p:nvSpPr>
        <p:spPr/>
        <p:txBody>
          <a:bodyPr/>
          <a:lstStyle/>
          <a:p>
            <a:pPr algn="ctr"/>
            <a:r>
              <a:rPr lang="en-US" b="1">
                <a:latin typeface="+mn-lt"/>
              </a:rPr>
              <a:t>Panel Questions</a:t>
            </a:r>
          </a:p>
        </p:txBody>
      </p:sp>
      <p:sp>
        <p:nvSpPr>
          <p:cNvPr id="3" name="Content Placeholder 2">
            <a:extLst>
              <a:ext uri="{FF2B5EF4-FFF2-40B4-BE49-F238E27FC236}">
                <a16:creationId xmlns:a16="http://schemas.microsoft.com/office/drawing/2014/main" id="{B0210321-FF46-AEDC-9B71-260B48D0E907}"/>
              </a:ext>
            </a:extLst>
          </p:cNvPr>
          <p:cNvSpPr>
            <a:spLocks noGrp="1"/>
          </p:cNvSpPr>
          <p:nvPr>
            <p:ph idx="1"/>
          </p:nvPr>
        </p:nvSpPr>
        <p:spPr/>
        <p:txBody>
          <a:bodyPr>
            <a:noAutofit/>
          </a:bodyPr>
          <a:lstStyle/>
          <a:p>
            <a:pPr>
              <a:lnSpc>
                <a:spcPct val="100000"/>
              </a:lnSpc>
              <a:spcBef>
                <a:spcPts val="400"/>
              </a:spcBef>
              <a:spcAft>
                <a:spcPts val="400"/>
              </a:spcAft>
            </a:pPr>
            <a:r>
              <a:rPr lang="en-US" sz="3200"/>
              <a:t>Describe your process for responding to participant behavior.</a:t>
            </a:r>
          </a:p>
          <a:p>
            <a:pPr>
              <a:lnSpc>
                <a:spcPct val="100000"/>
              </a:lnSpc>
              <a:spcBef>
                <a:spcPts val="400"/>
              </a:spcBef>
              <a:spcAft>
                <a:spcPts val="400"/>
              </a:spcAft>
            </a:pPr>
            <a:r>
              <a:rPr lang="en-US" sz="3200"/>
              <a:t>What are your parents’ expectations for drug testing?</a:t>
            </a:r>
          </a:p>
          <a:p>
            <a:pPr>
              <a:lnSpc>
                <a:spcPct val="100000"/>
              </a:lnSpc>
              <a:spcBef>
                <a:spcPts val="400"/>
              </a:spcBef>
              <a:spcAft>
                <a:spcPts val="400"/>
              </a:spcAft>
            </a:pPr>
            <a:r>
              <a:rPr lang="en-US" sz="3200"/>
              <a:t>How does your FTC define success? How many ways can participants exit the program? (e.g. graduation, successful discharge, neutral discharge, termination. etc.)</a:t>
            </a:r>
          </a:p>
          <a:p>
            <a:pPr>
              <a:lnSpc>
                <a:spcPct val="100000"/>
              </a:lnSpc>
              <a:spcBef>
                <a:spcPts val="400"/>
              </a:spcBef>
              <a:spcAft>
                <a:spcPts val="400"/>
              </a:spcAft>
            </a:pPr>
            <a:r>
              <a:rPr lang="en-US" sz="3200"/>
              <a:t>Describe your comprehensive case planning process.</a:t>
            </a:r>
          </a:p>
          <a:p>
            <a:pPr>
              <a:lnSpc>
                <a:spcPct val="100000"/>
              </a:lnSpc>
              <a:spcBef>
                <a:spcPts val="400"/>
              </a:spcBef>
              <a:spcAft>
                <a:spcPts val="400"/>
              </a:spcAft>
            </a:pPr>
            <a:r>
              <a:rPr lang="en-US" sz="3200"/>
              <a:t>What is your staffing and court structure like? </a:t>
            </a:r>
          </a:p>
        </p:txBody>
      </p:sp>
    </p:spTree>
    <p:extLst>
      <p:ext uri="{BB962C8B-B14F-4D97-AF65-F5344CB8AC3E}">
        <p14:creationId xmlns:p14="http://schemas.microsoft.com/office/powerpoint/2010/main" val="177754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a:extLst>
            <a:ext uri="{FF2B5EF4-FFF2-40B4-BE49-F238E27FC236}">
              <a16:creationId xmlns:a16="http://schemas.microsoft.com/office/drawing/2014/main" id="{68DA283A-CA6C-D631-775D-EE76821C459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2396CC1-47EA-B0B8-C9E1-795F5B327B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C2034768-3DB7-B75B-51B0-995AAE442E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3E774294-9324-4848-CBF4-87CFAF50276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5">
              <a:extLst>
                <a:ext uri="{FF2B5EF4-FFF2-40B4-BE49-F238E27FC236}">
                  <a16:creationId xmlns:a16="http://schemas.microsoft.com/office/drawing/2014/main" id="{6163B66F-E327-0598-8DAE-EBB69FB170C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B419B520-BEF6-7D91-740B-ED05C03FA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770099-8DA2-5103-4A38-8E37BBA7CD41}"/>
              </a:ext>
            </a:extLst>
          </p:cNvPr>
          <p:cNvSpPr>
            <a:spLocks noGrp="1"/>
          </p:cNvSpPr>
          <p:nvPr>
            <p:ph type="title"/>
          </p:nvPr>
        </p:nvSpPr>
        <p:spPr>
          <a:xfrm>
            <a:off x="1524000" y="2340595"/>
            <a:ext cx="9144000" cy="1381188"/>
          </a:xfrm>
        </p:spPr>
        <p:txBody>
          <a:bodyPr vert="horz" lIns="91440" tIns="45720" rIns="91440" bIns="45720" rtlCol="0" anchor="ctr">
            <a:normAutofit/>
          </a:bodyPr>
          <a:lstStyle/>
          <a:p>
            <a:pPr algn="ctr"/>
            <a:r>
              <a:rPr lang="en-US" sz="4800" b="1" u="sng" kern="1200">
                <a:solidFill>
                  <a:schemeClr val="bg2"/>
                </a:solidFill>
                <a:latin typeface="+mn-lt"/>
                <a:ea typeface="+mj-ea"/>
                <a:cs typeface="+mj-cs"/>
              </a:rPr>
              <a:t>Key Planning Decision:</a:t>
            </a:r>
          </a:p>
        </p:txBody>
      </p:sp>
      <p:sp>
        <p:nvSpPr>
          <p:cNvPr id="3" name="Content Placeholder 2">
            <a:extLst>
              <a:ext uri="{FF2B5EF4-FFF2-40B4-BE49-F238E27FC236}">
                <a16:creationId xmlns:a16="http://schemas.microsoft.com/office/drawing/2014/main" id="{1FEFF10F-7FA3-9C7B-1C4E-F6CDC384FA25}"/>
              </a:ext>
            </a:extLst>
          </p:cNvPr>
          <p:cNvSpPr>
            <a:spLocks noGrp="1"/>
          </p:cNvSpPr>
          <p:nvPr>
            <p:ph idx="1"/>
          </p:nvPr>
        </p:nvSpPr>
        <p:spPr>
          <a:xfrm>
            <a:off x="475130" y="3429000"/>
            <a:ext cx="11241741" cy="914400"/>
          </a:xfrm>
        </p:spPr>
        <p:txBody>
          <a:bodyPr vert="horz" lIns="91440" tIns="45720" rIns="91440" bIns="45720" rtlCol="0">
            <a:normAutofit/>
          </a:bodyPr>
          <a:lstStyle/>
          <a:p>
            <a:pPr marL="0" indent="0" algn="ctr">
              <a:buNone/>
            </a:pPr>
            <a:r>
              <a:rPr lang="en-US" sz="4800" b="1" kern="1200">
                <a:solidFill>
                  <a:schemeClr val="bg1"/>
                </a:solidFill>
                <a:latin typeface="+mn-lt"/>
                <a:ea typeface="+mn-ea"/>
                <a:cs typeface="+mn-cs"/>
              </a:rPr>
              <a:t>How will you sustain your FTC?</a:t>
            </a:r>
          </a:p>
        </p:txBody>
      </p:sp>
    </p:spTree>
    <p:extLst>
      <p:ext uri="{BB962C8B-B14F-4D97-AF65-F5344CB8AC3E}">
        <p14:creationId xmlns:p14="http://schemas.microsoft.com/office/powerpoint/2010/main" val="447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0F3744-CD9B-5232-C4A3-6D6A1F5A0389}"/>
              </a:ext>
            </a:extLst>
          </p:cNvPr>
          <p:cNvSpPr>
            <a:spLocks noGrp="1"/>
          </p:cNvSpPr>
          <p:nvPr>
            <p:ph type="title"/>
          </p:nvPr>
        </p:nvSpPr>
        <p:spPr>
          <a:xfrm>
            <a:off x="878563" y="0"/>
            <a:ext cx="10579608" cy="1188720"/>
          </a:xfrm>
        </p:spPr>
        <p:txBody>
          <a:bodyPr>
            <a:normAutofit/>
          </a:bodyPr>
          <a:lstStyle/>
          <a:p>
            <a:pPr algn="ctr"/>
            <a:r>
              <a:rPr lang="en-US" b="1">
                <a:latin typeface="+mn-lt"/>
              </a:rPr>
              <a:t>How will you sustain your FTC?</a:t>
            </a:r>
          </a:p>
        </p:txBody>
      </p:sp>
      <p:grpSp>
        <p:nvGrpSpPr>
          <p:cNvPr id="2" name="Group 1">
            <a:extLst>
              <a:ext uri="{FF2B5EF4-FFF2-40B4-BE49-F238E27FC236}">
                <a16:creationId xmlns:a16="http://schemas.microsoft.com/office/drawing/2014/main" id="{52286D53-81C4-33E1-4A8F-589556C8E41B}"/>
              </a:ext>
            </a:extLst>
          </p:cNvPr>
          <p:cNvGrpSpPr/>
          <p:nvPr/>
        </p:nvGrpSpPr>
        <p:grpSpPr>
          <a:xfrm>
            <a:off x="726234" y="1112520"/>
            <a:ext cx="10884265" cy="1048337"/>
            <a:chOff x="653867" y="1725719"/>
            <a:chExt cx="10884265" cy="1048337"/>
          </a:xfrm>
        </p:grpSpPr>
        <p:sp>
          <p:nvSpPr>
            <p:cNvPr id="3" name="Freeform: Shape 2">
              <a:extLst>
                <a:ext uri="{FF2B5EF4-FFF2-40B4-BE49-F238E27FC236}">
                  <a16:creationId xmlns:a16="http://schemas.microsoft.com/office/drawing/2014/main" id="{87DDF3EC-9889-F43F-0DEA-4783ED5B74A8}"/>
                </a:ext>
              </a:extLst>
            </p:cNvPr>
            <p:cNvSpPr/>
            <p:nvPr/>
          </p:nvSpPr>
          <p:spPr>
            <a:xfrm>
              <a:off x="2830720" y="1725719"/>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Conduct training</a:t>
              </a:r>
            </a:p>
          </p:txBody>
        </p:sp>
        <p:sp>
          <p:nvSpPr>
            <p:cNvPr id="6" name="Freeform: Shape 5">
              <a:extLst>
                <a:ext uri="{FF2B5EF4-FFF2-40B4-BE49-F238E27FC236}">
                  <a16:creationId xmlns:a16="http://schemas.microsoft.com/office/drawing/2014/main" id="{20DCD6AA-4734-9F4F-DB5D-8689A5F98DCE}"/>
                </a:ext>
              </a:extLst>
            </p:cNvPr>
            <p:cNvSpPr/>
            <p:nvPr/>
          </p:nvSpPr>
          <p:spPr>
            <a:xfrm>
              <a:off x="653867" y="1725719"/>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Conduct</a:t>
              </a:r>
            </a:p>
          </p:txBody>
        </p:sp>
      </p:grpSp>
      <p:grpSp>
        <p:nvGrpSpPr>
          <p:cNvPr id="5" name="Group 4">
            <a:extLst>
              <a:ext uri="{FF2B5EF4-FFF2-40B4-BE49-F238E27FC236}">
                <a16:creationId xmlns:a16="http://schemas.microsoft.com/office/drawing/2014/main" id="{F5BBC0BB-BDC1-501C-F3B1-B530DD85FB34}"/>
              </a:ext>
            </a:extLst>
          </p:cNvPr>
          <p:cNvGrpSpPr/>
          <p:nvPr/>
        </p:nvGrpSpPr>
        <p:grpSpPr>
          <a:xfrm>
            <a:off x="726234" y="2242807"/>
            <a:ext cx="10884265" cy="1048337"/>
            <a:chOff x="653867" y="2836957"/>
            <a:chExt cx="10884265" cy="1048337"/>
          </a:xfrm>
        </p:grpSpPr>
        <p:sp>
          <p:nvSpPr>
            <p:cNvPr id="8" name="Freeform: Shape 7">
              <a:extLst>
                <a:ext uri="{FF2B5EF4-FFF2-40B4-BE49-F238E27FC236}">
                  <a16:creationId xmlns:a16="http://schemas.microsoft.com/office/drawing/2014/main" id="{2778E4D9-AA86-6EDD-641A-83C63989204B}"/>
                </a:ext>
              </a:extLst>
            </p:cNvPr>
            <p:cNvSpPr/>
            <p:nvPr/>
          </p:nvSpPr>
          <p:spPr>
            <a:xfrm>
              <a:off x="2830720" y="2836957"/>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86234"/>
                <a:satOff val="-8141"/>
                <a:lumOff val="13106"/>
                <a:alphaOff val="0"/>
              </a:schemeClr>
            </a:lnRef>
            <a:fillRef idx="1">
              <a:schemeClr val="accent6">
                <a:shade val="80000"/>
                <a:hueOff val="86234"/>
                <a:satOff val="-8141"/>
                <a:lumOff val="13106"/>
                <a:alphaOff val="0"/>
              </a:schemeClr>
            </a:fillRef>
            <a:effectRef idx="0">
              <a:schemeClr val="accent6">
                <a:shade val="80000"/>
                <a:hueOff val="86234"/>
                <a:satOff val="-8141"/>
                <a:lumOff val="13106"/>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Collect data and conduct ongoing evaluation</a:t>
              </a:r>
            </a:p>
          </p:txBody>
        </p:sp>
        <p:sp>
          <p:nvSpPr>
            <p:cNvPr id="9" name="Freeform: Shape 8">
              <a:extLst>
                <a:ext uri="{FF2B5EF4-FFF2-40B4-BE49-F238E27FC236}">
                  <a16:creationId xmlns:a16="http://schemas.microsoft.com/office/drawing/2014/main" id="{A7A4EE94-58D0-050A-D887-90704D266FFC}"/>
                </a:ext>
              </a:extLst>
            </p:cNvPr>
            <p:cNvSpPr/>
            <p:nvPr/>
          </p:nvSpPr>
          <p:spPr>
            <a:xfrm>
              <a:off x="653867" y="2836957"/>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86234"/>
                <a:satOff val="-8141"/>
                <a:lumOff val="13106"/>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Collect</a:t>
              </a:r>
            </a:p>
          </p:txBody>
        </p:sp>
      </p:grpSp>
      <p:grpSp>
        <p:nvGrpSpPr>
          <p:cNvPr id="7" name="Group 6">
            <a:extLst>
              <a:ext uri="{FF2B5EF4-FFF2-40B4-BE49-F238E27FC236}">
                <a16:creationId xmlns:a16="http://schemas.microsoft.com/office/drawing/2014/main" id="{98250539-9921-4006-6197-080210D8A70D}"/>
              </a:ext>
            </a:extLst>
          </p:cNvPr>
          <p:cNvGrpSpPr/>
          <p:nvPr/>
        </p:nvGrpSpPr>
        <p:grpSpPr>
          <a:xfrm>
            <a:off x="726234" y="3373094"/>
            <a:ext cx="10884265" cy="1048337"/>
            <a:chOff x="653867" y="3948194"/>
            <a:chExt cx="10884265" cy="1048337"/>
          </a:xfrm>
        </p:grpSpPr>
        <p:sp>
          <p:nvSpPr>
            <p:cNvPr id="10" name="Freeform: Shape 9">
              <a:extLst>
                <a:ext uri="{FF2B5EF4-FFF2-40B4-BE49-F238E27FC236}">
                  <a16:creationId xmlns:a16="http://schemas.microsoft.com/office/drawing/2014/main" id="{5135441B-EBB9-88AD-73E6-17495BDAF838}"/>
                </a:ext>
              </a:extLst>
            </p:cNvPr>
            <p:cNvSpPr/>
            <p:nvPr/>
          </p:nvSpPr>
          <p:spPr>
            <a:xfrm>
              <a:off x="2830720" y="3948194"/>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p:spPr>
          <p:style>
            <a:lnRef idx="2">
              <a:schemeClr val="accent6">
                <a:shade val="80000"/>
                <a:hueOff val="172468"/>
                <a:satOff val="-16282"/>
                <a:lumOff val="26212"/>
                <a:alphaOff val="0"/>
              </a:schemeClr>
            </a:lnRef>
            <a:fillRef idx="1">
              <a:schemeClr val="accent6">
                <a:shade val="80000"/>
                <a:hueOff val="172468"/>
                <a:satOff val="-16282"/>
                <a:lumOff val="26212"/>
                <a:alphaOff val="0"/>
              </a:schemeClr>
            </a:fillRef>
            <a:effectRef idx="0">
              <a:schemeClr val="accent6">
                <a:shade val="80000"/>
                <a:hueOff val="172468"/>
                <a:satOff val="-16282"/>
                <a:lumOff val="26212"/>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Secure funding</a:t>
              </a:r>
            </a:p>
          </p:txBody>
        </p:sp>
        <p:sp>
          <p:nvSpPr>
            <p:cNvPr id="12" name="Freeform: Shape 11">
              <a:extLst>
                <a:ext uri="{FF2B5EF4-FFF2-40B4-BE49-F238E27FC236}">
                  <a16:creationId xmlns:a16="http://schemas.microsoft.com/office/drawing/2014/main" id="{DE09011C-AE40-8307-0ABF-E40961595A87}"/>
                </a:ext>
              </a:extLst>
            </p:cNvPr>
            <p:cNvSpPr/>
            <p:nvPr/>
          </p:nvSpPr>
          <p:spPr>
            <a:xfrm>
              <a:off x="653867" y="3948194"/>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172468"/>
                <a:satOff val="-16282"/>
                <a:lumOff val="26212"/>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Secure</a:t>
              </a:r>
            </a:p>
          </p:txBody>
        </p:sp>
      </p:grpSp>
      <p:grpSp>
        <p:nvGrpSpPr>
          <p:cNvPr id="26" name="Group 25">
            <a:extLst>
              <a:ext uri="{FF2B5EF4-FFF2-40B4-BE49-F238E27FC236}">
                <a16:creationId xmlns:a16="http://schemas.microsoft.com/office/drawing/2014/main" id="{A8CA069E-DF03-0FCC-E945-02ABAE44B216}"/>
              </a:ext>
            </a:extLst>
          </p:cNvPr>
          <p:cNvGrpSpPr/>
          <p:nvPr/>
        </p:nvGrpSpPr>
        <p:grpSpPr>
          <a:xfrm>
            <a:off x="726234" y="4503381"/>
            <a:ext cx="10884265" cy="1048337"/>
            <a:chOff x="653867" y="5059431"/>
            <a:chExt cx="10884265" cy="1048337"/>
          </a:xfrm>
        </p:grpSpPr>
        <p:sp>
          <p:nvSpPr>
            <p:cNvPr id="14" name="Freeform: Shape 13">
              <a:extLst>
                <a:ext uri="{FF2B5EF4-FFF2-40B4-BE49-F238E27FC236}">
                  <a16:creationId xmlns:a16="http://schemas.microsoft.com/office/drawing/2014/main" id="{51FB55C7-0827-E89F-995B-9A29023EEA8B}"/>
                </a:ext>
              </a:extLst>
            </p:cNvPr>
            <p:cNvSpPr/>
            <p:nvPr/>
          </p:nvSpPr>
          <p:spPr>
            <a:xfrm>
              <a:off x="2830720" y="5059431"/>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a:solidFill>
              <a:schemeClr val="bg2">
                <a:lumMod val="60000"/>
                <a:lumOff val="40000"/>
              </a:schemeClr>
            </a:solidFill>
          </p:spPr>
          <p:style>
            <a:lnRef idx="2">
              <a:schemeClr val="accent6">
                <a:shade val="80000"/>
                <a:hueOff val="258701"/>
                <a:satOff val="-24423"/>
                <a:lumOff val="39318"/>
                <a:alphaOff val="0"/>
              </a:schemeClr>
            </a:lnRef>
            <a:fillRef idx="1">
              <a:schemeClr val="accent6">
                <a:shade val="80000"/>
                <a:hueOff val="258701"/>
                <a:satOff val="-24423"/>
                <a:lumOff val="39318"/>
                <a:alphaOff val="0"/>
              </a:schemeClr>
            </a:fillRef>
            <a:effectRef idx="0">
              <a:schemeClr val="accent6">
                <a:shade val="80000"/>
                <a:hueOff val="258701"/>
                <a:satOff val="-24423"/>
                <a:lumOff val="39318"/>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Garner Community Support</a:t>
              </a:r>
            </a:p>
          </p:txBody>
        </p:sp>
        <p:sp>
          <p:nvSpPr>
            <p:cNvPr id="20" name="Freeform: Shape 19">
              <a:extLst>
                <a:ext uri="{FF2B5EF4-FFF2-40B4-BE49-F238E27FC236}">
                  <a16:creationId xmlns:a16="http://schemas.microsoft.com/office/drawing/2014/main" id="{5836EE51-2BE2-642F-EBBC-C19C89F52CB2}"/>
                </a:ext>
              </a:extLst>
            </p:cNvPr>
            <p:cNvSpPr/>
            <p:nvPr/>
          </p:nvSpPr>
          <p:spPr>
            <a:xfrm>
              <a:off x="653867" y="5059431"/>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258701"/>
                <a:satOff val="-24423"/>
                <a:lumOff val="3931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Garner</a:t>
              </a:r>
            </a:p>
          </p:txBody>
        </p:sp>
      </p:grpSp>
      <p:grpSp>
        <p:nvGrpSpPr>
          <p:cNvPr id="27" name="Group 26">
            <a:extLst>
              <a:ext uri="{FF2B5EF4-FFF2-40B4-BE49-F238E27FC236}">
                <a16:creationId xmlns:a16="http://schemas.microsoft.com/office/drawing/2014/main" id="{35B01E2E-03F1-FA4F-D197-344542E25805}"/>
              </a:ext>
            </a:extLst>
          </p:cNvPr>
          <p:cNvGrpSpPr/>
          <p:nvPr/>
        </p:nvGrpSpPr>
        <p:grpSpPr>
          <a:xfrm>
            <a:off x="726234" y="5633669"/>
            <a:ext cx="10884265" cy="1048337"/>
            <a:chOff x="653867" y="5059431"/>
            <a:chExt cx="10884265" cy="1048337"/>
          </a:xfrm>
        </p:grpSpPr>
        <p:sp>
          <p:nvSpPr>
            <p:cNvPr id="28" name="Freeform: Shape 27">
              <a:extLst>
                <a:ext uri="{FF2B5EF4-FFF2-40B4-BE49-F238E27FC236}">
                  <a16:creationId xmlns:a16="http://schemas.microsoft.com/office/drawing/2014/main" id="{D461146B-D4E1-F5AE-2F2C-BE162C63DD75}"/>
                </a:ext>
              </a:extLst>
            </p:cNvPr>
            <p:cNvSpPr/>
            <p:nvPr/>
          </p:nvSpPr>
          <p:spPr>
            <a:xfrm>
              <a:off x="2830720" y="5059431"/>
              <a:ext cx="8707412" cy="1048337"/>
            </a:xfrm>
            <a:custGeom>
              <a:avLst/>
              <a:gdLst>
                <a:gd name="connsiteX0" fmla="*/ 0 w 8707412"/>
                <a:gd name="connsiteY0" fmla="*/ 0 h 1048337"/>
                <a:gd name="connsiteX1" fmla="*/ 8707412 w 8707412"/>
                <a:gd name="connsiteY1" fmla="*/ 0 h 1048337"/>
                <a:gd name="connsiteX2" fmla="*/ 8707412 w 8707412"/>
                <a:gd name="connsiteY2" fmla="*/ 1048337 h 1048337"/>
                <a:gd name="connsiteX3" fmla="*/ 0 w 8707412"/>
                <a:gd name="connsiteY3" fmla="*/ 1048337 h 1048337"/>
                <a:gd name="connsiteX4" fmla="*/ 0 w 8707412"/>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7412" h="1048337">
                  <a:moveTo>
                    <a:pt x="0" y="0"/>
                  </a:moveTo>
                  <a:lnTo>
                    <a:pt x="8707412" y="0"/>
                  </a:lnTo>
                  <a:lnTo>
                    <a:pt x="8707412" y="1048337"/>
                  </a:lnTo>
                  <a:lnTo>
                    <a:pt x="0" y="1048337"/>
                  </a:lnTo>
                  <a:lnTo>
                    <a:pt x="0" y="0"/>
                  </a:lnTo>
                  <a:close/>
                </a:path>
              </a:pathLst>
            </a:custGeom>
            <a:solidFill>
              <a:schemeClr val="accent6">
                <a:lumMod val="60000"/>
                <a:lumOff val="40000"/>
              </a:schemeClr>
            </a:solidFill>
          </p:spPr>
          <p:style>
            <a:lnRef idx="2">
              <a:schemeClr val="accent6">
                <a:shade val="80000"/>
                <a:hueOff val="258701"/>
                <a:satOff val="-24423"/>
                <a:lumOff val="39318"/>
                <a:alphaOff val="0"/>
              </a:schemeClr>
            </a:lnRef>
            <a:fillRef idx="1">
              <a:schemeClr val="accent6">
                <a:shade val="80000"/>
                <a:hueOff val="258701"/>
                <a:satOff val="-24423"/>
                <a:lumOff val="39318"/>
                <a:alphaOff val="0"/>
              </a:schemeClr>
            </a:fillRef>
            <a:effectRef idx="0">
              <a:schemeClr val="accent6">
                <a:shade val="80000"/>
                <a:hueOff val="258701"/>
                <a:satOff val="-24423"/>
                <a:lumOff val="39318"/>
                <a:alphaOff val="0"/>
              </a:schemeClr>
            </a:effectRef>
            <a:fontRef idx="minor">
              <a:schemeClr val="lt1"/>
            </a:fontRef>
          </p:style>
          <p:txBody>
            <a:bodyPr spcFirstLastPara="0" vert="horz" wrap="square" lIns="8447" tIns="266278" rIns="8447" bIns="266278" numCol="1" spcCol="1270" anchor="ctr" anchorCtr="0">
              <a:noAutofit/>
            </a:bodyPr>
            <a:lstStyle/>
            <a:p>
              <a:pPr marL="0" lvl="0" indent="0" algn="ctr" defTabSz="1778000">
                <a:lnSpc>
                  <a:spcPct val="90000"/>
                </a:lnSpc>
                <a:spcBef>
                  <a:spcPct val="0"/>
                </a:spcBef>
                <a:spcAft>
                  <a:spcPct val="35000"/>
                </a:spcAft>
                <a:buNone/>
              </a:pPr>
              <a:r>
                <a:rPr lang="en-US" sz="4000" kern="1200"/>
                <a:t>Plan for Success </a:t>
              </a:r>
            </a:p>
          </p:txBody>
        </p:sp>
        <p:sp>
          <p:nvSpPr>
            <p:cNvPr id="29" name="Freeform: Shape 28">
              <a:extLst>
                <a:ext uri="{FF2B5EF4-FFF2-40B4-BE49-F238E27FC236}">
                  <a16:creationId xmlns:a16="http://schemas.microsoft.com/office/drawing/2014/main" id="{15B3DB54-9889-1979-C7C9-82A299872DEE}"/>
                </a:ext>
              </a:extLst>
            </p:cNvPr>
            <p:cNvSpPr/>
            <p:nvPr/>
          </p:nvSpPr>
          <p:spPr>
            <a:xfrm>
              <a:off x="653867" y="5059431"/>
              <a:ext cx="2176853" cy="1048337"/>
            </a:xfrm>
            <a:custGeom>
              <a:avLst/>
              <a:gdLst>
                <a:gd name="connsiteX0" fmla="*/ 0 w 2176853"/>
                <a:gd name="connsiteY0" fmla="*/ 0 h 1048337"/>
                <a:gd name="connsiteX1" fmla="*/ 2176853 w 2176853"/>
                <a:gd name="connsiteY1" fmla="*/ 0 h 1048337"/>
                <a:gd name="connsiteX2" fmla="*/ 2176853 w 2176853"/>
                <a:gd name="connsiteY2" fmla="*/ 1048337 h 1048337"/>
                <a:gd name="connsiteX3" fmla="*/ 0 w 2176853"/>
                <a:gd name="connsiteY3" fmla="*/ 1048337 h 1048337"/>
                <a:gd name="connsiteX4" fmla="*/ 0 w 2176853"/>
                <a:gd name="connsiteY4" fmla="*/ 0 h 1048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6853" h="1048337">
                  <a:moveTo>
                    <a:pt x="0" y="0"/>
                  </a:moveTo>
                  <a:lnTo>
                    <a:pt x="2176853" y="0"/>
                  </a:lnTo>
                  <a:lnTo>
                    <a:pt x="2176853" y="1048337"/>
                  </a:lnTo>
                  <a:lnTo>
                    <a:pt x="0" y="1048337"/>
                  </a:lnTo>
                  <a:lnTo>
                    <a:pt x="0" y="0"/>
                  </a:lnTo>
                  <a:close/>
                </a:path>
              </a:pathLst>
            </a:custGeom>
            <a:solidFill>
              <a:schemeClr val="bg1"/>
            </a:solidFill>
          </p:spPr>
          <p:style>
            <a:lnRef idx="2">
              <a:schemeClr val="accent6">
                <a:shade val="80000"/>
                <a:hueOff val="258701"/>
                <a:satOff val="-24423"/>
                <a:lumOff val="39318"/>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60" tIns="103552" rIns="5760" bIns="103552" numCol="1" spcCol="1270" anchor="ctr" anchorCtr="0">
              <a:noAutofit/>
            </a:bodyPr>
            <a:lstStyle/>
            <a:p>
              <a:pPr marL="0" lvl="0" indent="0" algn="ctr" defTabSz="1778000">
                <a:lnSpc>
                  <a:spcPct val="90000"/>
                </a:lnSpc>
                <a:spcBef>
                  <a:spcPct val="0"/>
                </a:spcBef>
                <a:spcAft>
                  <a:spcPct val="35000"/>
                </a:spcAft>
                <a:buNone/>
              </a:pPr>
              <a:r>
                <a:rPr lang="en-US" sz="4000" kern="1200">
                  <a:solidFill>
                    <a:schemeClr val="tx1"/>
                  </a:solidFill>
                </a:rPr>
                <a:t>Plan</a:t>
              </a:r>
            </a:p>
          </p:txBody>
        </p:sp>
      </p:grpSp>
    </p:spTree>
    <p:extLst>
      <p:ext uri="{BB962C8B-B14F-4D97-AF65-F5344CB8AC3E}">
        <p14:creationId xmlns:p14="http://schemas.microsoft.com/office/powerpoint/2010/main" val="149518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nimClr clrSpc="rgb" dir="cw">
                                      <p:cBhvr override="childStyle">
                                        <p:cTn dur="1" fill="hold" display="0" masterRel="nextClick" afterEffect="1"/>
                                        <p:tgtEl>
                                          <p:spTgt spid="2"/>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subTnLst>
                                    <p:animClr clrSpc="rgb" dir="cw">
                                      <p:cBhvr override="childStyle">
                                        <p:cTn dur="1" fill="hold" display="0" masterRel="nextClick" afterEffect="1"/>
                                        <p:tgtEl>
                                          <p:spTgt spid="26"/>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subTnLst>
                                    <p:animClr clrSpc="rgb" dir="cw">
                                      <p:cBhvr override="childStyle">
                                        <p:cTn dur="1" fill="hold" display="0" masterRel="nextClick" afterEffect="1"/>
                                        <p:tgtEl>
                                          <p:spTgt spid="27"/>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DA2E979-70A5-EC81-57CF-C7550B5F7C33}"/>
              </a:ext>
            </a:extLst>
          </p:cNvPr>
          <p:cNvSpPr>
            <a:spLocks noGrp="1"/>
          </p:cNvSpPr>
          <p:nvPr>
            <p:ph type="title"/>
          </p:nvPr>
        </p:nvSpPr>
        <p:spPr>
          <a:xfrm>
            <a:off x="479394" y="471948"/>
            <a:ext cx="3939688" cy="6181978"/>
          </a:xfrm>
        </p:spPr>
        <p:txBody>
          <a:bodyPr>
            <a:normAutofit/>
          </a:bodyPr>
          <a:lstStyle/>
          <a:p>
            <a:pPr algn="ctr"/>
            <a:r>
              <a:rPr lang="en-US" sz="8000" b="1">
                <a:latin typeface="+mn-lt"/>
              </a:rPr>
              <a:t>Conduct Training</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4728053" y="657547"/>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2617353F-44B1-67A8-B238-84D7A8004A85}"/>
              </a:ext>
            </a:extLst>
          </p:cNvPr>
          <p:cNvSpPr/>
          <p:nvPr/>
        </p:nvSpPr>
        <p:spPr>
          <a:xfrm>
            <a:off x="5108535" y="783770"/>
            <a:ext cx="6245265" cy="2194560"/>
          </a:xfrm>
          <a:custGeom>
            <a:avLst/>
            <a:gdLst>
              <a:gd name="connsiteX0" fmla="*/ 0 w 6245265"/>
              <a:gd name="connsiteY0" fmla="*/ 358027 h 2148120"/>
              <a:gd name="connsiteX1" fmla="*/ 358027 w 6245265"/>
              <a:gd name="connsiteY1" fmla="*/ 0 h 2148120"/>
              <a:gd name="connsiteX2" fmla="*/ 5887238 w 6245265"/>
              <a:gd name="connsiteY2" fmla="*/ 0 h 2148120"/>
              <a:gd name="connsiteX3" fmla="*/ 6245265 w 6245265"/>
              <a:gd name="connsiteY3" fmla="*/ 358027 h 2148120"/>
              <a:gd name="connsiteX4" fmla="*/ 6245265 w 6245265"/>
              <a:gd name="connsiteY4" fmla="*/ 1790093 h 2148120"/>
              <a:gd name="connsiteX5" fmla="*/ 5887238 w 6245265"/>
              <a:gd name="connsiteY5" fmla="*/ 2148120 h 2148120"/>
              <a:gd name="connsiteX6" fmla="*/ 358027 w 6245265"/>
              <a:gd name="connsiteY6" fmla="*/ 2148120 h 2148120"/>
              <a:gd name="connsiteX7" fmla="*/ 0 w 6245265"/>
              <a:gd name="connsiteY7" fmla="*/ 1790093 h 2148120"/>
              <a:gd name="connsiteX8" fmla="*/ 0 w 6245265"/>
              <a:gd name="connsiteY8" fmla="*/ 358027 h 21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5265" h="2148120">
                <a:moveTo>
                  <a:pt x="0" y="358027"/>
                </a:moveTo>
                <a:cubicBezTo>
                  <a:pt x="0" y="160294"/>
                  <a:pt x="160294" y="0"/>
                  <a:pt x="358027" y="0"/>
                </a:cubicBezTo>
                <a:lnTo>
                  <a:pt x="5887238" y="0"/>
                </a:lnTo>
                <a:cubicBezTo>
                  <a:pt x="6084971" y="0"/>
                  <a:pt x="6245265" y="160294"/>
                  <a:pt x="6245265" y="358027"/>
                </a:cubicBezTo>
                <a:lnTo>
                  <a:pt x="6245265" y="1790093"/>
                </a:lnTo>
                <a:cubicBezTo>
                  <a:pt x="6245265" y="1987826"/>
                  <a:pt x="6084971" y="2148120"/>
                  <a:pt x="5887238" y="2148120"/>
                </a:cubicBezTo>
                <a:lnTo>
                  <a:pt x="358027" y="2148120"/>
                </a:lnTo>
                <a:cubicBezTo>
                  <a:pt x="160294" y="2148120"/>
                  <a:pt x="0" y="1987826"/>
                  <a:pt x="0" y="1790093"/>
                </a:cubicBezTo>
                <a:lnTo>
                  <a:pt x="0" y="358027"/>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310603" tIns="310603" rIns="310603" bIns="310603" numCol="1" spcCol="1270" anchor="ctr" anchorCtr="0">
            <a:noAutofit/>
          </a:bodyPr>
          <a:lstStyle/>
          <a:p>
            <a:pPr marL="0" lvl="0" indent="0" algn="ctr" defTabSz="2400300">
              <a:spcBef>
                <a:spcPct val="0"/>
              </a:spcBef>
              <a:spcAft>
                <a:spcPct val="35000"/>
              </a:spcAft>
              <a:buNone/>
            </a:pPr>
            <a:r>
              <a:rPr lang="en-US" sz="5400" kern="1200"/>
              <a:t>New Team Member Orientation</a:t>
            </a:r>
          </a:p>
        </p:txBody>
      </p:sp>
      <p:sp>
        <p:nvSpPr>
          <p:cNvPr id="7" name="Freeform: Shape 6">
            <a:extLst>
              <a:ext uri="{FF2B5EF4-FFF2-40B4-BE49-F238E27FC236}">
                <a16:creationId xmlns:a16="http://schemas.microsoft.com/office/drawing/2014/main" id="{43224667-03DB-6866-E4DE-5BC0D8F71B0A}"/>
              </a:ext>
            </a:extLst>
          </p:cNvPr>
          <p:cNvSpPr/>
          <p:nvPr/>
        </p:nvSpPr>
        <p:spPr>
          <a:xfrm>
            <a:off x="5108535" y="3821383"/>
            <a:ext cx="6245265" cy="2194560"/>
          </a:xfrm>
          <a:custGeom>
            <a:avLst/>
            <a:gdLst>
              <a:gd name="connsiteX0" fmla="*/ 0 w 6245265"/>
              <a:gd name="connsiteY0" fmla="*/ 358027 h 2148120"/>
              <a:gd name="connsiteX1" fmla="*/ 358027 w 6245265"/>
              <a:gd name="connsiteY1" fmla="*/ 0 h 2148120"/>
              <a:gd name="connsiteX2" fmla="*/ 5887238 w 6245265"/>
              <a:gd name="connsiteY2" fmla="*/ 0 h 2148120"/>
              <a:gd name="connsiteX3" fmla="*/ 6245265 w 6245265"/>
              <a:gd name="connsiteY3" fmla="*/ 358027 h 2148120"/>
              <a:gd name="connsiteX4" fmla="*/ 6245265 w 6245265"/>
              <a:gd name="connsiteY4" fmla="*/ 1790093 h 2148120"/>
              <a:gd name="connsiteX5" fmla="*/ 5887238 w 6245265"/>
              <a:gd name="connsiteY5" fmla="*/ 2148120 h 2148120"/>
              <a:gd name="connsiteX6" fmla="*/ 358027 w 6245265"/>
              <a:gd name="connsiteY6" fmla="*/ 2148120 h 2148120"/>
              <a:gd name="connsiteX7" fmla="*/ 0 w 6245265"/>
              <a:gd name="connsiteY7" fmla="*/ 1790093 h 2148120"/>
              <a:gd name="connsiteX8" fmla="*/ 0 w 6245265"/>
              <a:gd name="connsiteY8" fmla="*/ 358027 h 214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5265" h="2148120">
                <a:moveTo>
                  <a:pt x="0" y="358027"/>
                </a:moveTo>
                <a:cubicBezTo>
                  <a:pt x="0" y="160294"/>
                  <a:pt x="160294" y="0"/>
                  <a:pt x="358027" y="0"/>
                </a:cubicBezTo>
                <a:lnTo>
                  <a:pt x="5887238" y="0"/>
                </a:lnTo>
                <a:cubicBezTo>
                  <a:pt x="6084971" y="0"/>
                  <a:pt x="6245265" y="160294"/>
                  <a:pt x="6245265" y="358027"/>
                </a:cubicBezTo>
                <a:lnTo>
                  <a:pt x="6245265" y="1790093"/>
                </a:lnTo>
                <a:cubicBezTo>
                  <a:pt x="6245265" y="1987826"/>
                  <a:pt x="6084971" y="2148120"/>
                  <a:pt x="5887238" y="2148120"/>
                </a:cubicBezTo>
                <a:lnTo>
                  <a:pt x="358027" y="2148120"/>
                </a:lnTo>
                <a:cubicBezTo>
                  <a:pt x="160294" y="2148120"/>
                  <a:pt x="0" y="1987826"/>
                  <a:pt x="0" y="1790093"/>
                </a:cubicBezTo>
                <a:lnTo>
                  <a:pt x="0" y="358027"/>
                </a:lnTo>
                <a:close/>
              </a:path>
            </a:pathLst>
          </a:custGeom>
        </p:spPr>
        <p:style>
          <a:lnRef idx="2">
            <a:schemeClr val="lt1">
              <a:hueOff val="0"/>
              <a:satOff val="0"/>
              <a:lumOff val="0"/>
              <a:alphaOff val="0"/>
            </a:schemeClr>
          </a:lnRef>
          <a:fillRef idx="1">
            <a:schemeClr val="accent5">
              <a:hueOff val="-8818973"/>
              <a:satOff val="-49362"/>
              <a:lumOff val="-29609"/>
              <a:alphaOff val="0"/>
            </a:schemeClr>
          </a:fillRef>
          <a:effectRef idx="0">
            <a:schemeClr val="accent5">
              <a:hueOff val="-8818973"/>
              <a:satOff val="-49362"/>
              <a:lumOff val="-29609"/>
              <a:alphaOff val="0"/>
            </a:schemeClr>
          </a:effectRef>
          <a:fontRef idx="minor">
            <a:schemeClr val="lt1"/>
          </a:fontRef>
        </p:style>
        <p:txBody>
          <a:bodyPr spcFirstLastPara="0" vert="horz" wrap="square" lIns="310603" tIns="310603" rIns="310603" bIns="310603" numCol="1" spcCol="1270" anchor="ctr" anchorCtr="0">
            <a:noAutofit/>
          </a:bodyPr>
          <a:lstStyle/>
          <a:p>
            <a:pPr marL="0" lvl="0" indent="0" algn="ctr" defTabSz="2400300">
              <a:lnSpc>
                <a:spcPct val="90000"/>
              </a:lnSpc>
              <a:spcBef>
                <a:spcPct val="0"/>
              </a:spcBef>
              <a:spcAft>
                <a:spcPct val="35000"/>
              </a:spcAft>
              <a:buNone/>
            </a:pPr>
            <a:r>
              <a:rPr lang="en-US" sz="5400" kern="1200"/>
              <a:t>Ongoing Training</a:t>
            </a:r>
          </a:p>
        </p:txBody>
      </p:sp>
    </p:spTree>
    <p:extLst>
      <p:ext uri="{BB962C8B-B14F-4D97-AF65-F5344CB8AC3E}">
        <p14:creationId xmlns:p14="http://schemas.microsoft.com/office/powerpoint/2010/main" val="424697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7CE8-6E03-412E-A289-56F3E0C77555}"/>
              </a:ext>
            </a:extLst>
          </p:cNvPr>
          <p:cNvSpPr>
            <a:spLocks noGrp="1"/>
          </p:cNvSpPr>
          <p:nvPr>
            <p:ph type="title"/>
          </p:nvPr>
        </p:nvSpPr>
        <p:spPr>
          <a:xfrm>
            <a:off x="1403632" y="184336"/>
            <a:ext cx="9452210" cy="2526966"/>
          </a:xfrm>
        </p:spPr>
        <p:txBody>
          <a:bodyPr vert="horz" lIns="91440" tIns="45720" rIns="91440" bIns="45720" rtlCol="0" anchor="b">
            <a:normAutofit/>
          </a:bodyPr>
          <a:lstStyle/>
          <a:p>
            <a:pPr algn="ctr"/>
            <a:r>
              <a:rPr lang="en-US" sz="3200" b="1"/>
              <a:t>Center For Children and Family Futures (CCFF) strives to prevent child abuse and neglect while improving safety, permanency, well-being and recovery outcomes with equity for all children, parents and families affected by trauma, substance use, and mental health disorders.</a:t>
            </a:r>
          </a:p>
        </p:txBody>
      </p:sp>
      <p:pic>
        <p:nvPicPr>
          <p:cNvPr id="5" name="Picture 4" descr="A collage of a family photo&#10;&#10;Description automatically generated">
            <a:extLst>
              <a:ext uri="{FF2B5EF4-FFF2-40B4-BE49-F238E27FC236}">
                <a16:creationId xmlns:a16="http://schemas.microsoft.com/office/drawing/2014/main" id="{067206FC-3D0B-4BEA-8B9E-CFED4825B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21" r="-1" b="17820"/>
          <a:stretch/>
        </p:blipFill>
        <p:spPr>
          <a:xfrm>
            <a:off x="-1078" y="3076855"/>
            <a:ext cx="12188952" cy="3118224"/>
          </a:xfrm>
          <a:prstGeom prst="rect">
            <a:avLst/>
          </a:prstGeom>
        </p:spPr>
      </p:pic>
      <p:pic>
        <p:nvPicPr>
          <p:cNvPr id="1026" name="Picture 2">
            <a:extLst>
              <a:ext uri="{FF2B5EF4-FFF2-40B4-BE49-F238E27FC236}">
                <a16:creationId xmlns:a16="http://schemas.microsoft.com/office/drawing/2014/main" id="{CA04D07B-A6FC-8CDB-F6EB-236439F51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799" y="6213617"/>
            <a:ext cx="3880883" cy="589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77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D377EB-C9D2-4ED0-86A6-740A297E3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17183E-657F-895F-B8EA-1A8E2BA90D69}"/>
              </a:ext>
            </a:extLst>
          </p:cNvPr>
          <p:cNvSpPr>
            <a:spLocks noGrp="1"/>
          </p:cNvSpPr>
          <p:nvPr>
            <p:ph type="title"/>
          </p:nvPr>
        </p:nvSpPr>
        <p:spPr>
          <a:xfrm>
            <a:off x="757084" y="685800"/>
            <a:ext cx="10802494" cy="1157005"/>
          </a:xfrm>
        </p:spPr>
        <p:txBody>
          <a:bodyPr anchor="b">
            <a:noAutofit/>
          </a:bodyPr>
          <a:lstStyle/>
          <a:p>
            <a:r>
              <a:rPr lang="en-US" b="1">
                <a:latin typeface="+mn-lt"/>
              </a:rPr>
              <a:t>Collect Data and Conduct Ongoing Evaluation</a:t>
            </a:r>
          </a:p>
        </p:txBody>
      </p:sp>
      <p:sp>
        <p:nvSpPr>
          <p:cNvPr id="13" name="Rectangle 12">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95805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Oval 5">
            <a:extLst>
              <a:ext uri="{FF2B5EF4-FFF2-40B4-BE49-F238E27FC236}">
                <a16:creationId xmlns:a16="http://schemas.microsoft.com/office/drawing/2014/main" id="{1336E3FC-71BA-19BA-A85E-593D963F47F1}"/>
              </a:ext>
            </a:extLst>
          </p:cNvPr>
          <p:cNvSpPr/>
          <p:nvPr/>
        </p:nvSpPr>
        <p:spPr>
          <a:xfrm>
            <a:off x="629374" y="2822921"/>
            <a:ext cx="1612436" cy="1612436"/>
          </a:xfrm>
          <a:prstGeom prst="ellipse">
            <a:avLst/>
          </a:prstGeom>
          <a:solidFill>
            <a:schemeClr val="accent1">
              <a:lumMod val="50000"/>
            </a:schemeClr>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8" name="Freeform: Shape 7">
            <a:extLst>
              <a:ext uri="{FF2B5EF4-FFF2-40B4-BE49-F238E27FC236}">
                <a16:creationId xmlns:a16="http://schemas.microsoft.com/office/drawing/2014/main" id="{9C61B509-8403-05A1-BDEA-E08BF93D6D8B}"/>
              </a:ext>
            </a:extLst>
          </p:cNvPr>
          <p:cNvSpPr/>
          <p:nvPr/>
        </p:nvSpPr>
        <p:spPr>
          <a:xfrm>
            <a:off x="113923" y="4937591"/>
            <a:ext cx="2643338" cy="918501"/>
          </a:xfrm>
          <a:custGeom>
            <a:avLst/>
            <a:gdLst>
              <a:gd name="connsiteX0" fmla="*/ 0 w 2072076"/>
              <a:gd name="connsiteY0" fmla="*/ 0 h 720000"/>
              <a:gd name="connsiteX1" fmla="*/ 2072076 w 2072076"/>
              <a:gd name="connsiteY1" fmla="*/ 0 h 720000"/>
              <a:gd name="connsiteX2" fmla="*/ 2072076 w 2072076"/>
              <a:gd name="connsiteY2" fmla="*/ 720000 h 720000"/>
              <a:gd name="connsiteX3" fmla="*/ 0 w 2072076"/>
              <a:gd name="connsiteY3" fmla="*/ 720000 h 720000"/>
              <a:gd name="connsiteX4" fmla="*/ 0 w 207207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76" h="720000">
                <a:moveTo>
                  <a:pt x="0" y="0"/>
                </a:moveTo>
                <a:lnTo>
                  <a:pt x="2072076" y="0"/>
                </a:lnTo>
                <a:lnTo>
                  <a:pt x="2072076"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spcBef>
                <a:spcPts val="600"/>
              </a:spcBef>
              <a:spcAft>
                <a:spcPts val="600"/>
              </a:spcAft>
              <a:buNone/>
              <a:defRPr cap="all"/>
            </a:pPr>
            <a:r>
              <a:rPr lang="en-US" sz="3200" kern="1200"/>
              <a:t>Continuous Quality Improvement </a:t>
            </a:r>
          </a:p>
        </p:txBody>
      </p:sp>
      <p:sp>
        <p:nvSpPr>
          <p:cNvPr id="10" name="Oval 9">
            <a:extLst>
              <a:ext uri="{FF2B5EF4-FFF2-40B4-BE49-F238E27FC236}">
                <a16:creationId xmlns:a16="http://schemas.microsoft.com/office/drawing/2014/main" id="{2D0496B9-34A7-5277-8BA2-097CCC4C75B5}"/>
              </a:ext>
            </a:extLst>
          </p:cNvPr>
          <p:cNvSpPr/>
          <p:nvPr/>
        </p:nvSpPr>
        <p:spPr>
          <a:xfrm>
            <a:off x="3735297" y="2822921"/>
            <a:ext cx="1612436" cy="1612436"/>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4" name="Freeform: Shape 13">
            <a:extLst>
              <a:ext uri="{FF2B5EF4-FFF2-40B4-BE49-F238E27FC236}">
                <a16:creationId xmlns:a16="http://schemas.microsoft.com/office/drawing/2014/main" id="{19FBED33-81DD-02ED-729D-516C532745A2}"/>
              </a:ext>
            </a:extLst>
          </p:cNvPr>
          <p:cNvSpPr/>
          <p:nvPr/>
        </p:nvSpPr>
        <p:spPr>
          <a:xfrm>
            <a:off x="3219846" y="4937591"/>
            <a:ext cx="2643338" cy="918501"/>
          </a:xfrm>
          <a:custGeom>
            <a:avLst/>
            <a:gdLst>
              <a:gd name="connsiteX0" fmla="*/ 0 w 2072076"/>
              <a:gd name="connsiteY0" fmla="*/ 0 h 720000"/>
              <a:gd name="connsiteX1" fmla="*/ 2072076 w 2072076"/>
              <a:gd name="connsiteY1" fmla="*/ 0 h 720000"/>
              <a:gd name="connsiteX2" fmla="*/ 2072076 w 2072076"/>
              <a:gd name="connsiteY2" fmla="*/ 720000 h 720000"/>
              <a:gd name="connsiteX3" fmla="*/ 0 w 2072076"/>
              <a:gd name="connsiteY3" fmla="*/ 720000 h 720000"/>
              <a:gd name="connsiteX4" fmla="*/ 0 w 207207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76" h="720000">
                <a:moveTo>
                  <a:pt x="0" y="0"/>
                </a:moveTo>
                <a:lnTo>
                  <a:pt x="2072076" y="0"/>
                </a:lnTo>
                <a:lnTo>
                  <a:pt x="2072076"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spcBef>
                <a:spcPts val="600"/>
              </a:spcBef>
              <a:spcAft>
                <a:spcPts val="600"/>
              </a:spcAft>
              <a:buNone/>
              <a:defRPr cap="all"/>
            </a:pPr>
            <a:r>
              <a:rPr lang="en-US" sz="3200" kern="1200"/>
              <a:t>Performance Monitoring </a:t>
            </a:r>
          </a:p>
        </p:txBody>
      </p:sp>
      <p:sp>
        <p:nvSpPr>
          <p:cNvPr id="15" name="Oval 14">
            <a:extLst>
              <a:ext uri="{FF2B5EF4-FFF2-40B4-BE49-F238E27FC236}">
                <a16:creationId xmlns:a16="http://schemas.microsoft.com/office/drawing/2014/main" id="{50293CDF-4AFE-93DE-9647-30133491B556}"/>
              </a:ext>
            </a:extLst>
          </p:cNvPr>
          <p:cNvSpPr/>
          <p:nvPr/>
        </p:nvSpPr>
        <p:spPr>
          <a:xfrm>
            <a:off x="6841220" y="2822921"/>
            <a:ext cx="1612436" cy="1612436"/>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7" name="Freeform: Shape 16">
            <a:extLst>
              <a:ext uri="{FF2B5EF4-FFF2-40B4-BE49-F238E27FC236}">
                <a16:creationId xmlns:a16="http://schemas.microsoft.com/office/drawing/2014/main" id="{E75DD763-33A0-F52E-4399-554BADA84A97}"/>
              </a:ext>
            </a:extLst>
          </p:cNvPr>
          <p:cNvSpPr/>
          <p:nvPr/>
        </p:nvSpPr>
        <p:spPr>
          <a:xfrm>
            <a:off x="6325768" y="4937591"/>
            <a:ext cx="2643338" cy="918501"/>
          </a:xfrm>
          <a:custGeom>
            <a:avLst/>
            <a:gdLst>
              <a:gd name="connsiteX0" fmla="*/ 0 w 2072076"/>
              <a:gd name="connsiteY0" fmla="*/ 0 h 720000"/>
              <a:gd name="connsiteX1" fmla="*/ 2072076 w 2072076"/>
              <a:gd name="connsiteY1" fmla="*/ 0 h 720000"/>
              <a:gd name="connsiteX2" fmla="*/ 2072076 w 2072076"/>
              <a:gd name="connsiteY2" fmla="*/ 720000 h 720000"/>
              <a:gd name="connsiteX3" fmla="*/ 0 w 2072076"/>
              <a:gd name="connsiteY3" fmla="*/ 720000 h 720000"/>
              <a:gd name="connsiteX4" fmla="*/ 0 w 207207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76" h="720000">
                <a:moveTo>
                  <a:pt x="0" y="0"/>
                </a:moveTo>
                <a:lnTo>
                  <a:pt x="2072076" y="0"/>
                </a:lnTo>
                <a:lnTo>
                  <a:pt x="2072076"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spcBef>
                <a:spcPts val="600"/>
              </a:spcBef>
              <a:spcAft>
                <a:spcPts val="600"/>
              </a:spcAft>
              <a:buNone/>
              <a:defRPr cap="all"/>
            </a:pPr>
            <a:r>
              <a:rPr lang="en-US" sz="3200" kern="1200"/>
              <a:t>Outcome Evaluation</a:t>
            </a:r>
          </a:p>
        </p:txBody>
      </p:sp>
      <p:sp>
        <p:nvSpPr>
          <p:cNvPr id="18" name="Oval 17">
            <a:extLst>
              <a:ext uri="{FF2B5EF4-FFF2-40B4-BE49-F238E27FC236}">
                <a16:creationId xmlns:a16="http://schemas.microsoft.com/office/drawing/2014/main" id="{C700079A-A24B-B62D-54BD-7FEB90803D6F}"/>
              </a:ext>
            </a:extLst>
          </p:cNvPr>
          <p:cNvSpPr/>
          <p:nvPr/>
        </p:nvSpPr>
        <p:spPr>
          <a:xfrm>
            <a:off x="9947142" y="2822921"/>
            <a:ext cx="1612436" cy="1612436"/>
          </a:xfrm>
          <a:prstGeom prst="ellipse">
            <a:avLst/>
          </a:prstGeom>
          <a:solidFill>
            <a:srgbClr val="0070C0"/>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US"/>
          </a:p>
        </p:txBody>
      </p:sp>
      <p:sp>
        <p:nvSpPr>
          <p:cNvPr id="20" name="Freeform: Shape 19">
            <a:extLst>
              <a:ext uri="{FF2B5EF4-FFF2-40B4-BE49-F238E27FC236}">
                <a16:creationId xmlns:a16="http://schemas.microsoft.com/office/drawing/2014/main" id="{D9091931-A105-E013-2099-C9C9FB69F92D}"/>
              </a:ext>
            </a:extLst>
          </p:cNvPr>
          <p:cNvSpPr/>
          <p:nvPr/>
        </p:nvSpPr>
        <p:spPr>
          <a:xfrm>
            <a:off x="9431691" y="4937591"/>
            <a:ext cx="2643338" cy="918501"/>
          </a:xfrm>
          <a:custGeom>
            <a:avLst/>
            <a:gdLst>
              <a:gd name="connsiteX0" fmla="*/ 0 w 2072076"/>
              <a:gd name="connsiteY0" fmla="*/ 0 h 720000"/>
              <a:gd name="connsiteX1" fmla="*/ 2072076 w 2072076"/>
              <a:gd name="connsiteY1" fmla="*/ 0 h 720000"/>
              <a:gd name="connsiteX2" fmla="*/ 2072076 w 2072076"/>
              <a:gd name="connsiteY2" fmla="*/ 720000 h 720000"/>
              <a:gd name="connsiteX3" fmla="*/ 0 w 2072076"/>
              <a:gd name="connsiteY3" fmla="*/ 720000 h 720000"/>
              <a:gd name="connsiteX4" fmla="*/ 0 w 2072076"/>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76" h="720000">
                <a:moveTo>
                  <a:pt x="0" y="0"/>
                </a:moveTo>
                <a:lnTo>
                  <a:pt x="2072076" y="0"/>
                </a:lnTo>
                <a:lnTo>
                  <a:pt x="2072076"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111250">
              <a:spcBef>
                <a:spcPts val="600"/>
              </a:spcBef>
              <a:spcAft>
                <a:spcPts val="600"/>
              </a:spcAft>
              <a:buNone/>
              <a:defRPr cap="all"/>
            </a:pPr>
            <a:r>
              <a:rPr lang="en-US" sz="3200" kern="1200"/>
              <a:t>Fidelity monitoring</a:t>
            </a:r>
          </a:p>
        </p:txBody>
      </p:sp>
      <p:pic>
        <p:nvPicPr>
          <p:cNvPr id="22" name="Graphic 21" descr="Circles with arrows with solid fill">
            <a:extLst>
              <a:ext uri="{FF2B5EF4-FFF2-40B4-BE49-F238E27FC236}">
                <a16:creationId xmlns:a16="http://schemas.microsoft.com/office/drawing/2014/main" id="{E0BFF25C-0984-C4B9-D20E-BF3746168F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3820" y="3168178"/>
            <a:ext cx="923544" cy="923544"/>
          </a:xfrm>
          <a:prstGeom prst="rect">
            <a:avLst/>
          </a:prstGeom>
        </p:spPr>
      </p:pic>
      <p:pic>
        <p:nvPicPr>
          <p:cNvPr id="24" name="Graphic 23" descr="Decision chart with solid fill">
            <a:extLst>
              <a:ext uri="{FF2B5EF4-FFF2-40B4-BE49-F238E27FC236}">
                <a16:creationId xmlns:a16="http://schemas.microsoft.com/office/drawing/2014/main" id="{A3BEB44C-0583-49B4-4EE8-2CDD73E71E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4315" y="3166555"/>
            <a:ext cx="914400" cy="914400"/>
          </a:xfrm>
          <a:prstGeom prst="rect">
            <a:avLst/>
          </a:prstGeom>
        </p:spPr>
      </p:pic>
      <p:pic>
        <p:nvPicPr>
          <p:cNvPr id="26" name="Graphic 25" descr="Statistics outline">
            <a:extLst>
              <a:ext uri="{FF2B5EF4-FFF2-40B4-BE49-F238E27FC236}">
                <a16:creationId xmlns:a16="http://schemas.microsoft.com/office/drawing/2014/main" id="{199645C0-A559-3A90-8870-7260D2162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90237" y="3177322"/>
            <a:ext cx="914400" cy="914400"/>
          </a:xfrm>
          <a:prstGeom prst="rect">
            <a:avLst/>
          </a:prstGeom>
        </p:spPr>
      </p:pic>
      <p:pic>
        <p:nvPicPr>
          <p:cNvPr id="28" name="Graphic 27" descr="Right And Left Brain with solid fill">
            <a:extLst>
              <a:ext uri="{FF2B5EF4-FFF2-40B4-BE49-F238E27FC236}">
                <a16:creationId xmlns:a16="http://schemas.microsoft.com/office/drawing/2014/main" id="{DF68EA3C-A238-5B76-0C59-BE436B9AAB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96160" y="3177322"/>
            <a:ext cx="914400" cy="914400"/>
          </a:xfrm>
          <a:prstGeom prst="rect">
            <a:avLst/>
          </a:prstGeom>
        </p:spPr>
      </p:pic>
    </p:spTree>
    <p:extLst>
      <p:ext uri="{BB962C8B-B14F-4D97-AF65-F5344CB8AC3E}">
        <p14:creationId xmlns:p14="http://schemas.microsoft.com/office/powerpoint/2010/main" val="186104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par>
                                <p:cTn id="22" presetID="45"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ppt_w</p:attrName>
                                        </p:attrNameLst>
                                      </p:cBhvr>
                                      <p:tavLst>
                                        <p:tav tm="0" fmla="#ppt_w*sin(2.5*pi*$)">
                                          <p:val>
                                            <p:fltVal val="0"/>
                                          </p:val>
                                        </p:tav>
                                        <p:tav tm="100000">
                                          <p:val>
                                            <p:fltVal val="1"/>
                                          </p:val>
                                        </p:tav>
                                      </p:tavLst>
                                    </p:anim>
                                    <p:anim calcmode="lin" valueType="num">
                                      <p:cBhvr>
                                        <p:cTn id="26"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anim calcmode="lin" valueType="num">
                                      <p:cBhvr>
                                        <p:cTn id="32" dur="2000" fill="hold"/>
                                        <p:tgtEl>
                                          <p:spTgt spid="15"/>
                                        </p:tgtEl>
                                        <p:attrNameLst>
                                          <p:attrName>ppt_w</p:attrName>
                                        </p:attrNameLst>
                                      </p:cBhvr>
                                      <p:tavLst>
                                        <p:tav tm="0" fmla="#ppt_w*sin(2.5*pi*$)">
                                          <p:val>
                                            <p:fltVal val="0"/>
                                          </p:val>
                                        </p:tav>
                                        <p:tav tm="100000">
                                          <p:val>
                                            <p:fltVal val="1"/>
                                          </p:val>
                                        </p:tav>
                                      </p:tavLst>
                                    </p:anim>
                                    <p:anim calcmode="lin" valueType="num">
                                      <p:cBhvr>
                                        <p:cTn id="33" dur="2000" fill="hold"/>
                                        <p:tgtEl>
                                          <p:spTgt spid="15"/>
                                        </p:tgtEl>
                                        <p:attrNameLst>
                                          <p:attrName>ppt_h</p:attrName>
                                        </p:attrNameLst>
                                      </p:cBhvr>
                                      <p:tavLst>
                                        <p:tav tm="0">
                                          <p:val>
                                            <p:strVal val="#ppt_h"/>
                                          </p:val>
                                        </p:tav>
                                        <p:tav tm="100000">
                                          <p:val>
                                            <p:strVal val="#ppt_h"/>
                                          </p:val>
                                        </p:tav>
                                      </p:tavLst>
                                    </p:anim>
                                  </p:childTnLst>
                                </p:cTn>
                              </p:par>
                              <p:par>
                                <p:cTn id="34" presetID="45"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2000"/>
                                        <p:tgtEl>
                                          <p:spTgt spid="17"/>
                                        </p:tgtEl>
                                      </p:cBhvr>
                                    </p:animEffect>
                                    <p:anim calcmode="lin" valueType="num">
                                      <p:cBhvr>
                                        <p:cTn id="37" dur="2000" fill="hold"/>
                                        <p:tgtEl>
                                          <p:spTgt spid="17"/>
                                        </p:tgtEl>
                                        <p:attrNameLst>
                                          <p:attrName>ppt_w</p:attrName>
                                        </p:attrNameLst>
                                      </p:cBhvr>
                                      <p:tavLst>
                                        <p:tav tm="0" fmla="#ppt_w*sin(2.5*pi*$)">
                                          <p:val>
                                            <p:fltVal val="0"/>
                                          </p:val>
                                        </p:tav>
                                        <p:tav tm="100000">
                                          <p:val>
                                            <p:fltVal val="1"/>
                                          </p:val>
                                        </p:tav>
                                      </p:tavLst>
                                    </p:anim>
                                    <p:anim calcmode="lin" valueType="num">
                                      <p:cBhvr>
                                        <p:cTn id="38"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0"/>
                                        <p:tgtEl>
                                          <p:spTgt spid="18"/>
                                        </p:tgtEl>
                                      </p:cBhvr>
                                    </p:animEffect>
                                    <p:anim calcmode="lin" valueType="num">
                                      <p:cBhvr>
                                        <p:cTn id="44" dur="2000" fill="hold"/>
                                        <p:tgtEl>
                                          <p:spTgt spid="18"/>
                                        </p:tgtEl>
                                        <p:attrNameLst>
                                          <p:attrName>ppt_w</p:attrName>
                                        </p:attrNameLst>
                                      </p:cBhvr>
                                      <p:tavLst>
                                        <p:tav tm="0" fmla="#ppt_w*sin(2.5*pi*$)">
                                          <p:val>
                                            <p:fltVal val="0"/>
                                          </p:val>
                                        </p:tav>
                                        <p:tav tm="100000">
                                          <p:val>
                                            <p:fltVal val="1"/>
                                          </p:val>
                                        </p:tav>
                                      </p:tavLst>
                                    </p:anim>
                                    <p:anim calcmode="lin" valueType="num">
                                      <p:cBhvr>
                                        <p:cTn id="45" dur="2000" fill="hold"/>
                                        <p:tgtEl>
                                          <p:spTgt spid="18"/>
                                        </p:tgtEl>
                                        <p:attrNameLst>
                                          <p:attrName>ppt_h</p:attrName>
                                        </p:attrNameLst>
                                      </p:cBhvr>
                                      <p:tavLst>
                                        <p:tav tm="0">
                                          <p:val>
                                            <p:strVal val="#ppt_h"/>
                                          </p:val>
                                        </p:tav>
                                        <p:tav tm="100000">
                                          <p:val>
                                            <p:strVal val="#ppt_h"/>
                                          </p:val>
                                        </p:tav>
                                      </p:tavLst>
                                    </p:anim>
                                  </p:childTnLst>
                                </p:cTn>
                              </p:par>
                              <p:par>
                                <p:cTn id="46" presetID="45"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2000"/>
                                        <p:tgtEl>
                                          <p:spTgt spid="20"/>
                                        </p:tgtEl>
                                      </p:cBhvr>
                                    </p:animEffect>
                                    <p:anim calcmode="lin" valueType="num">
                                      <p:cBhvr>
                                        <p:cTn id="49" dur="2000" fill="hold"/>
                                        <p:tgtEl>
                                          <p:spTgt spid="20"/>
                                        </p:tgtEl>
                                        <p:attrNameLst>
                                          <p:attrName>ppt_w</p:attrName>
                                        </p:attrNameLst>
                                      </p:cBhvr>
                                      <p:tavLst>
                                        <p:tav tm="0" fmla="#ppt_w*sin(2.5*pi*$)">
                                          <p:val>
                                            <p:fltVal val="0"/>
                                          </p:val>
                                        </p:tav>
                                        <p:tav tm="100000">
                                          <p:val>
                                            <p:fltVal val="1"/>
                                          </p:val>
                                        </p:tav>
                                      </p:tavLst>
                                    </p:anim>
                                    <p:anim calcmode="lin" valueType="num">
                                      <p:cBhvr>
                                        <p:cTn id="50"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0" grpId="0" animBg="1"/>
      <p:bldP spid="14" grpId="0"/>
      <p:bldP spid="15" grpId="0" animBg="1"/>
      <p:bldP spid="17" grpId="0"/>
      <p:bldP spid="18"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sizes of piggybanks in pastel colours">
            <a:extLst>
              <a:ext uri="{FF2B5EF4-FFF2-40B4-BE49-F238E27FC236}">
                <a16:creationId xmlns:a16="http://schemas.microsoft.com/office/drawing/2014/main" id="{C4D1DAC9-661C-0A4F-056D-D55E3F8DC0EC}"/>
              </a:ext>
            </a:extLst>
          </p:cNvPr>
          <p:cNvPicPr>
            <a:picLocks noChangeAspect="1"/>
          </p:cNvPicPr>
          <p:nvPr/>
        </p:nvPicPr>
        <p:blipFill rotWithShape="1">
          <a:blip r:embed="rId2"/>
          <a:srcRect r="5882" b="-1"/>
          <a:stretch/>
        </p:blipFill>
        <p:spPr>
          <a:xfrm>
            <a:off x="2519309"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0"/>
            <a:ext cx="9468092"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0BC222-D288-B4DF-11F6-CA37AF36D6C9}"/>
              </a:ext>
            </a:extLst>
          </p:cNvPr>
          <p:cNvSpPr>
            <a:spLocks noGrp="1"/>
          </p:cNvSpPr>
          <p:nvPr>
            <p:ph type="title"/>
          </p:nvPr>
        </p:nvSpPr>
        <p:spPr>
          <a:xfrm>
            <a:off x="1" y="267145"/>
            <a:ext cx="5270090" cy="3282300"/>
          </a:xfrm>
        </p:spPr>
        <p:txBody>
          <a:bodyPr>
            <a:normAutofit/>
          </a:bodyPr>
          <a:lstStyle/>
          <a:p>
            <a:pPr algn="ctr"/>
            <a:r>
              <a:rPr lang="en-US" b="1" u="sng">
                <a:latin typeface="+mn-lt"/>
              </a:rPr>
              <a:t>Secure Funding</a:t>
            </a:r>
          </a:p>
        </p:txBody>
      </p:sp>
      <p:sp>
        <p:nvSpPr>
          <p:cNvPr id="3" name="Content Placeholder 2">
            <a:extLst>
              <a:ext uri="{FF2B5EF4-FFF2-40B4-BE49-F238E27FC236}">
                <a16:creationId xmlns:a16="http://schemas.microsoft.com/office/drawing/2014/main" id="{259A0979-1B6F-D60E-CC5C-4FE7BF733A84}"/>
              </a:ext>
            </a:extLst>
          </p:cNvPr>
          <p:cNvSpPr>
            <a:spLocks noGrp="1"/>
          </p:cNvSpPr>
          <p:nvPr>
            <p:ph idx="1"/>
          </p:nvPr>
        </p:nvSpPr>
        <p:spPr>
          <a:xfrm>
            <a:off x="64423" y="2434201"/>
            <a:ext cx="5490870" cy="4156654"/>
          </a:xfrm>
        </p:spPr>
        <p:txBody>
          <a:bodyPr>
            <a:normAutofit/>
          </a:bodyPr>
          <a:lstStyle/>
          <a:p>
            <a:pPr marL="0" indent="0" algn="ctr">
              <a:lnSpc>
                <a:spcPct val="100000"/>
              </a:lnSpc>
              <a:spcBef>
                <a:spcPts val="600"/>
              </a:spcBef>
              <a:spcAft>
                <a:spcPts val="600"/>
              </a:spcAft>
              <a:buNone/>
            </a:pPr>
            <a:r>
              <a:rPr lang="en-US" sz="4400"/>
              <a:t>Monetary funding</a:t>
            </a:r>
          </a:p>
          <a:p>
            <a:pPr marL="0" indent="0" algn="ctr">
              <a:lnSpc>
                <a:spcPct val="100000"/>
              </a:lnSpc>
              <a:spcBef>
                <a:spcPts val="600"/>
              </a:spcBef>
              <a:spcAft>
                <a:spcPts val="600"/>
              </a:spcAft>
              <a:buNone/>
            </a:pPr>
            <a:r>
              <a:rPr lang="en-US" sz="4400"/>
              <a:t>Nonmonetary funding  </a:t>
            </a:r>
          </a:p>
          <a:p>
            <a:pPr marL="0" indent="0" algn="ctr">
              <a:lnSpc>
                <a:spcPct val="100000"/>
              </a:lnSpc>
              <a:spcBef>
                <a:spcPts val="600"/>
              </a:spcBef>
              <a:spcAft>
                <a:spcPts val="600"/>
              </a:spcAft>
              <a:buNone/>
            </a:pPr>
            <a:r>
              <a:rPr lang="en-US" sz="4400"/>
              <a:t>5-year funding plan</a:t>
            </a:r>
          </a:p>
        </p:txBody>
      </p:sp>
    </p:spTree>
    <p:extLst>
      <p:ext uri="{BB962C8B-B14F-4D97-AF65-F5344CB8AC3E}">
        <p14:creationId xmlns:p14="http://schemas.microsoft.com/office/powerpoint/2010/main" val="251557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063F0-3D8C-091A-54E4-6FD59DB0B74E}"/>
              </a:ext>
            </a:extLst>
          </p:cNvPr>
          <p:cNvSpPr>
            <a:spLocks noGrp="1"/>
          </p:cNvSpPr>
          <p:nvPr>
            <p:ph type="title"/>
          </p:nvPr>
        </p:nvSpPr>
        <p:spPr>
          <a:xfrm>
            <a:off x="5454149" y="625794"/>
            <a:ext cx="6626974" cy="1744987"/>
          </a:xfrm>
        </p:spPr>
        <p:txBody>
          <a:bodyPr anchor="t">
            <a:normAutofit/>
          </a:bodyPr>
          <a:lstStyle/>
          <a:p>
            <a:pPr algn="ctr"/>
            <a:r>
              <a:rPr lang="en-US" b="1" u="sng">
                <a:latin typeface="+mn-lt"/>
              </a:rPr>
              <a:t>Garner Community Support</a:t>
            </a: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on top of each other">
            <a:extLst>
              <a:ext uri="{FF2B5EF4-FFF2-40B4-BE49-F238E27FC236}">
                <a16:creationId xmlns:a16="http://schemas.microsoft.com/office/drawing/2014/main" id="{1AC23E71-C2C2-910E-F4CB-0267E41896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180" t="-111" r="11670" b="15306"/>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771C6CE-8259-07DB-4C3E-733BDA0F2D50}"/>
              </a:ext>
            </a:extLst>
          </p:cNvPr>
          <p:cNvSpPr>
            <a:spLocks noGrp="1"/>
          </p:cNvSpPr>
          <p:nvPr>
            <p:ph idx="1"/>
          </p:nvPr>
        </p:nvSpPr>
        <p:spPr>
          <a:xfrm>
            <a:off x="5899355" y="1396180"/>
            <a:ext cx="5969680" cy="5326345"/>
          </a:xfrm>
        </p:spPr>
        <p:txBody>
          <a:bodyPr anchor="t">
            <a:normAutofit/>
          </a:bodyPr>
          <a:lstStyle/>
          <a:p>
            <a:pPr marL="0" indent="0" algn="ctr">
              <a:lnSpc>
                <a:spcPct val="100000"/>
              </a:lnSpc>
              <a:spcBef>
                <a:spcPts val="600"/>
              </a:spcBef>
              <a:spcAft>
                <a:spcPts val="600"/>
              </a:spcAft>
              <a:buNone/>
            </a:pPr>
            <a:r>
              <a:rPr lang="en-US" sz="4400"/>
              <a:t>Local Government Officials</a:t>
            </a:r>
          </a:p>
          <a:p>
            <a:pPr marL="0" indent="0" algn="ctr">
              <a:lnSpc>
                <a:spcPct val="100000"/>
              </a:lnSpc>
              <a:spcBef>
                <a:spcPts val="600"/>
              </a:spcBef>
              <a:spcAft>
                <a:spcPts val="600"/>
              </a:spcAft>
              <a:buNone/>
            </a:pPr>
            <a:r>
              <a:rPr lang="en-US" sz="4400"/>
              <a:t>News Media</a:t>
            </a:r>
          </a:p>
          <a:p>
            <a:pPr marL="0" indent="0" algn="ctr">
              <a:lnSpc>
                <a:spcPct val="100000"/>
              </a:lnSpc>
              <a:spcBef>
                <a:spcPts val="600"/>
              </a:spcBef>
              <a:spcAft>
                <a:spcPts val="600"/>
              </a:spcAft>
              <a:buNone/>
            </a:pPr>
            <a:r>
              <a:rPr lang="en-US" sz="4400"/>
              <a:t>Community Organizations</a:t>
            </a: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spTree>
    <p:extLst>
      <p:ext uri="{BB962C8B-B14F-4D97-AF65-F5344CB8AC3E}">
        <p14:creationId xmlns:p14="http://schemas.microsoft.com/office/powerpoint/2010/main" val="270466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F16A0-9EC0-8A04-54ED-7C53DD44D63B}"/>
              </a:ext>
            </a:extLst>
          </p:cNvPr>
          <p:cNvSpPr>
            <a:spLocks noGrp="1"/>
          </p:cNvSpPr>
          <p:nvPr>
            <p:ph type="title"/>
          </p:nvPr>
        </p:nvSpPr>
        <p:spPr>
          <a:xfrm>
            <a:off x="626850" y="333756"/>
            <a:ext cx="10631943" cy="1179576"/>
          </a:xfrm>
          <a:noFill/>
          <a:ln>
            <a:solidFill>
              <a:schemeClr val="tx1"/>
            </a:solidFill>
          </a:ln>
        </p:spPr>
        <p:txBody>
          <a:bodyPr>
            <a:normAutofit/>
          </a:bodyPr>
          <a:lstStyle/>
          <a:p>
            <a:pPr algn="ctr"/>
            <a:r>
              <a:rPr lang="en-US" sz="5000" b="1">
                <a:latin typeface="+mn-lt"/>
              </a:rPr>
              <a:t>Plan for Success</a:t>
            </a:r>
            <a:r>
              <a:rPr lang="en-US" sz="4800"/>
              <a:t>	</a:t>
            </a:r>
          </a:p>
        </p:txBody>
      </p:sp>
      <p:sp>
        <p:nvSpPr>
          <p:cNvPr id="16" name="Rectangle 15">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8834" y="551724"/>
            <a:ext cx="128016" cy="70408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ople celebrating">
            <a:extLst>
              <a:ext uri="{FF2B5EF4-FFF2-40B4-BE49-F238E27FC236}">
                <a16:creationId xmlns:a16="http://schemas.microsoft.com/office/drawing/2014/main" id="{FDA29BF8-3887-3004-9886-2FC7ED7EBC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7568"/>
          <a:stretch/>
        </p:blipFill>
        <p:spPr>
          <a:xfrm>
            <a:off x="908304" y="2478024"/>
            <a:ext cx="6009855" cy="36941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AFA6D723-F8C1-866F-76F8-9AAAABC53955}"/>
              </a:ext>
            </a:extLst>
          </p:cNvPr>
          <p:cNvSpPr>
            <a:spLocks noGrp="1"/>
          </p:cNvSpPr>
          <p:nvPr>
            <p:ph idx="1"/>
          </p:nvPr>
        </p:nvSpPr>
        <p:spPr>
          <a:xfrm>
            <a:off x="7411453" y="1986116"/>
            <a:ext cx="4311155" cy="4186084"/>
          </a:xfrm>
        </p:spPr>
        <p:txBody>
          <a:bodyPr anchor="t">
            <a:noAutofit/>
          </a:bodyPr>
          <a:lstStyle/>
          <a:p>
            <a:pPr marL="0" indent="0" algn="ctr">
              <a:lnSpc>
                <a:spcPct val="100000"/>
              </a:lnSpc>
              <a:spcBef>
                <a:spcPts val="600"/>
              </a:spcBef>
              <a:spcAft>
                <a:spcPts val="600"/>
              </a:spcAft>
              <a:buNone/>
            </a:pPr>
            <a:r>
              <a:rPr lang="en-US" sz="4400"/>
              <a:t>Transition the planning team to an operational team and steering committee</a:t>
            </a:r>
          </a:p>
          <a:p>
            <a:pPr marL="0" indent="0" algn="ctr">
              <a:lnSpc>
                <a:spcPct val="100000"/>
              </a:lnSpc>
              <a:spcBef>
                <a:spcPts val="600"/>
              </a:spcBef>
              <a:spcAft>
                <a:spcPts val="600"/>
              </a:spcAft>
              <a:buNone/>
            </a:pPr>
            <a:r>
              <a:rPr lang="en-US" sz="4400"/>
              <a:t>Create a legacy</a:t>
            </a:r>
          </a:p>
        </p:txBody>
      </p:sp>
    </p:spTree>
    <p:extLst>
      <p:ext uri="{BB962C8B-B14F-4D97-AF65-F5344CB8AC3E}">
        <p14:creationId xmlns:p14="http://schemas.microsoft.com/office/powerpoint/2010/main" val="316177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Green palm shadow on white background">
            <a:extLst>
              <a:ext uri="{FF2B5EF4-FFF2-40B4-BE49-F238E27FC236}">
                <a16:creationId xmlns:a16="http://schemas.microsoft.com/office/drawing/2014/main" id="{8501019E-CCCE-FBFD-F941-F66F195861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30"/>
          <a:stretch/>
        </p:blipFill>
        <p:spPr>
          <a:xfrm flipH="1">
            <a:off x="1" y="1"/>
            <a:ext cx="12192000" cy="6857999"/>
          </a:xfrm>
          <a:prstGeom prst="rect">
            <a:avLst/>
          </a:prstGeom>
        </p:spPr>
      </p:pic>
      <p:sp useBgFill="1">
        <p:nvSpPr>
          <p:cNvPr id="21" name="Freeform: Shape 2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723899" y="609600"/>
            <a:ext cx="7101664" cy="6046381"/>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7F3CF7-F9EB-E9C9-4334-072B0DD94480}"/>
              </a:ext>
            </a:extLst>
          </p:cNvPr>
          <p:cNvSpPr>
            <a:spLocks noGrp="1"/>
          </p:cNvSpPr>
          <p:nvPr>
            <p:ph type="title"/>
          </p:nvPr>
        </p:nvSpPr>
        <p:spPr>
          <a:xfrm>
            <a:off x="1037808" y="953366"/>
            <a:ext cx="6426247" cy="617594"/>
          </a:xfrm>
        </p:spPr>
        <p:txBody>
          <a:bodyPr>
            <a:noAutofit/>
          </a:bodyPr>
          <a:lstStyle/>
          <a:p>
            <a:pPr algn="ctr"/>
            <a:r>
              <a:rPr lang="en-US" b="1" u="sng">
                <a:latin typeface="+mn-lt"/>
              </a:rPr>
              <a:t>Panel</a:t>
            </a:r>
          </a:p>
        </p:txBody>
      </p:sp>
      <p:sp>
        <p:nvSpPr>
          <p:cNvPr id="2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340848"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D2E804-3A12-D9A9-1DF7-A7ACEA797C18}"/>
              </a:ext>
            </a:extLst>
          </p:cNvPr>
          <p:cNvSpPr>
            <a:spLocks noGrp="1"/>
          </p:cNvSpPr>
          <p:nvPr>
            <p:ph idx="1"/>
          </p:nvPr>
        </p:nvSpPr>
        <p:spPr>
          <a:xfrm>
            <a:off x="1189319" y="1605516"/>
            <a:ext cx="6274736" cy="4642884"/>
          </a:xfrm>
        </p:spPr>
        <p:txBody>
          <a:bodyPr anchor="ctr">
            <a:noAutofit/>
          </a:bodyPr>
          <a:lstStyle/>
          <a:p>
            <a:pPr marL="0" indent="0">
              <a:lnSpc>
                <a:spcPct val="100000"/>
              </a:lnSpc>
              <a:spcBef>
                <a:spcPts val="400"/>
              </a:spcBef>
              <a:spcAft>
                <a:spcPts val="400"/>
              </a:spcAft>
              <a:buNone/>
            </a:pPr>
            <a:r>
              <a:rPr lang="en-US" sz="3200" b="1"/>
              <a:t>Karla Broten</a:t>
            </a:r>
            <a:r>
              <a:rPr lang="en-US" sz="3200"/>
              <a:t>, Youth and Families Program Manager, Barron County</a:t>
            </a:r>
          </a:p>
          <a:p>
            <a:pPr marL="0" indent="0">
              <a:lnSpc>
                <a:spcPct val="100000"/>
              </a:lnSpc>
              <a:spcBef>
                <a:spcPts val="400"/>
              </a:spcBef>
              <a:spcAft>
                <a:spcPts val="400"/>
              </a:spcAft>
              <a:buNone/>
            </a:pPr>
            <a:r>
              <a:rPr lang="en-US" sz="3200" b="1"/>
              <a:t>Laura Doebereiner</a:t>
            </a:r>
            <a:r>
              <a:rPr lang="en-US" sz="3200"/>
              <a:t>, Lead CPS Worker, Barron County</a:t>
            </a:r>
          </a:p>
          <a:p>
            <a:pPr marL="0" indent="0">
              <a:lnSpc>
                <a:spcPct val="100000"/>
              </a:lnSpc>
              <a:spcBef>
                <a:spcPts val="400"/>
              </a:spcBef>
              <a:spcAft>
                <a:spcPts val="400"/>
              </a:spcAft>
              <a:buNone/>
            </a:pPr>
            <a:r>
              <a:rPr lang="en-US" sz="3200" b="1"/>
              <a:t>Kendra Schiffman</a:t>
            </a:r>
            <a:r>
              <a:rPr lang="en-US" sz="3200"/>
              <a:t>, Senior Analyst, Rock County</a:t>
            </a:r>
          </a:p>
          <a:p>
            <a:pPr marL="0" indent="0">
              <a:lnSpc>
                <a:spcPct val="100000"/>
              </a:lnSpc>
              <a:spcBef>
                <a:spcPts val="400"/>
              </a:spcBef>
              <a:spcAft>
                <a:spcPts val="400"/>
              </a:spcAft>
              <a:buNone/>
            </a:pPr>
            <a:r>
              <a:rPr lang="en-US" sz="3200" b="1"/>
              <a:t>Elizabeth Pohlman McQuillen</a:t>
            </a:r>
            <a:r>
              <a:rPr lang="en-US" sz="3200"/>
              <a:t>, Justice System Strategist, Rock County</a:t>
            </a:r>
          </a:p>
        </p:txBody>
      </p:sp>
    </p:spTree>
    <p:extLst>
      <p:ext uri="{BB962C8B-B14F-4D97-AF65-F5344CB8AC3E}">
        <p14:creationId xmlns:p14="http://schemas.microsoft.com/office/powerpoint/2010/main" val="188121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FCE8-46A5-3AB4-F06A-D3273C1ADC52}"/>
              </a:ext>
            </a:extLst>
          </p:cNvPr>
          <p:cNvSpPr>
            <a:spLocks noGrp="1"/>
          </p:cNvSpPr>
          <p:nvPr>
            <p:ph type="title"/>
          </p:nvPr>
        </p:nvSpPr>
        <p:spPr>
          <a:xfrm>
            <a:off x="838200" y="127819"/>
            <a:ext cx="10515600" cy="612210"/>
          </a:xfrm>
        </p:spPr>
        <p:txBody>
          <a:bodyPr>
            <a:noAutofit/>
          </a:bodyPr>
          <a:lstStyle/>
          <a:p>
            <a:pPr algn="ctr"/>
            <a:r>
              <a:rPr lang="en-US" b="1">
                <a:latin typeface="+mn-lt"/>
              </a:rPr>
              <a:t>Panel Questions </a:t>
            </a:r>
          </a:p>
        </p:txBody>
      </p:sp>
      <p:sp>
        <p:nvSpPr>
          <p:cNvPr id="3" name="Content Placeholder 2">
            <a:extLst>
              <a:ext uri="{FF2B5EF4-FFF2-40B4-BE49-F238E27FC236}">
                <a16:creationId xmlns:a16="http://schemas.microsoft.com/office/drawing/2014/main" id="{29C2CB98-C247-1A62-095B-011BDAF538FC}"/>
              </a:ext>
            </a:extLst>
          </p:cNvPr>
          <p:cNvSpPr>
            <a:spLocks noGrp="1"/>
          </p:cNvSpPr>
          <p:nvPr>
            <p:ph idx="1"/>
          </p:nvPr>
        </p:nvSpPr>
        <p:spPr>
          <a:xfrm>
            <a:off x="88490" y="806245"/>
            <a:ext cx="11956026" cy="5923935"/>
          </a:xfrm>
        </p:spPr>
        <p:txBody>
          <a:bodyPr>
            <a:noAutofit/>
          </a:bodyPr>
          <a:lstStyle/>
          <a:p>
            <a:pPr>
              <a:lnSpc>
                <a:spcPct val="100000"/>
              </a:lnSpc>
              <a:spcBef>
                <a:spcPts val="0"/>
              </a:spcBef>
            </a:pPr>
            <a:r>
              <a:rPr lang="en-US" sz="3200"/>
              <a:t>Describe your orientation/onboarding plan for new team members.</a:t>
            </a:r>
          </a:p>
          <a:p>
            <a:pPr>
              <a:lnSpc>
                <a:spcPct val="100000"/>
              </a:lnSpc>
              <a:spcBef>
                <a:spcPts val="0"/>
              </a:spcBef>
            </a:pPr>
            <a:r>
              <a:rPr lang="en-US" sz="3200"/>
              <a:t>What ongoing training does your team participate in?</a:t>
            </a:r>
          </a:p>
          <a:p>
            <a:pPr>
              <a:lnSpc>
                <a:spcPct val="100000"/>
              </a:lnSpc>
              <a:spcBef>
                <a:spcPts val="0"/>
              </a:spcBef>
            </a:pPr>
            <a:r>
              <a:rPr lang="en-US" sz="3200"/>
              <a:t>Describe your data and ongoing evaluation processes. </a:t>
            </a:r>
          </a:p>
          <a:p>
            <a:pPr lvl="1">
              <a:lnSpc>
                <a:spcPct val="100000"/>
              </a:lnSpc>
              <a:spcBef>
                <a:spcPts val="0"/>
              </a:spcBef>
              <a:buFont typeface="Wingdings" panose="05000000000000000000" pitchFamily="2" charset="2"/>
              <a:buChar char="§"/>
            </a:pPr>
            <a:r>
              <a:rPr lang="en-US" sz="2800"/>
              <a:t>Do you review data on a monthly, quarterly, or annual basis?</a:t>
            </a:r>
          </a:p>
          <a:p>
            <a:pPr lvl="1">
              <a:lnSpc>
                <a:spcPct val="100000"/>
              </a:lnSpc>
              <a:spcBef>
                <a:spcPts val="0"/>
              </a:spcBef>
              <a:buFont typeface="Wingdings" panose="05000000000000000000" pitchFamily="2" charset="2"/>
              <a:buChar char="§"/>
            </a:pPr>
            <a:r>
              <a:rPr lang="en-US" sz="2800"/>
              <a:t>Share any examples of data-informed decision-making.</a:t>
            </a:r>
          </a:p>
          <a:p>
            <a:pPr lvl="1">
              <a:lnSpc>
                <a:spcPct val="100000"/>
              </a:lnSpc>
              <a:spcBef>
                <a:spcPts val="0"/>
              </a:spcBef>
              <a:buFont typeface="Wingdings" panose="05000000000000000000" pitchFamily="2" charset="2"/>
              <a:buChar char="§"/>
            </a:pPr>
            <a:r>
              <a:rPr lang="en-US" sz="2800"/>
              <a:t>Describe any outcome evaluation results demonstrating FTC’s effectiveness.</a:t>
            </a:r>
          </a:p>
          <a:p>
            <a:pPr lvl="1">
              <a:lnSpc>
                <a:spcPct val="100000"/>
              </a:lnSpc>
              <a:spcBef>
                <a:spcPts val="0"/>
              </a:spcBef>
              <a:buFont typeface="Wingdings" panose="05000000000000000000" pitchFamily="2" charset="2"/>
              <a:buChar char="§"/>
            </a:pPr>
            <a:r>
              <a:rPr lang="en-US" sz="2800"/>
              <a:t>Does the team participate in any type of SWOT analysis?</a:t>
            </a:r>
          </a:p>
          <a:p>
            <a:pPr>
              <a:lnSpc>
                <a:spcPct val="100000"/>
              </a:lnSpc>
              <a:spcBef>
                <a:spcPts val="0"/>
              </a:spcBef>
            </a:pPr>
            <a:r>
              <a:rPr lang="en-US" sz="3200"/>
              <a:t>Describe the funding sources for your FTC. </a:t>
            </a:r>
          </a:p>
          <a:p>
            <a:pPr>
              <a:lnSpc>
                <a:spcPct val="100000"/>
              </a:lnSpc>
              <a:spcBef>
                <a:spcPts val="0"/>
              </a:spcBef>
            </a:pPr>
            <a:r>
              <a:rPr lang="en-US" sz="3200"/>
              <a:t>What strategies have you used to engage local officials, the media, or the community in supporting your FTC?</a:t>
            </a:r>
          </a:p>
          <a:p>
            <a:pPr>
              <a:lnSpc>
                <a:spcPct val="100000"/>
              </a:lnSpc>
              <a:spcBef>
                <a:spcPts val="0"/>
              </a:spcBef>
            </a:pPr>
            <a:r>
              <a:rPr lang="en-US" sz="3200"/>
              <a:t>Describe the process of transitioning your planning team to an operational team and steering committee.</a:t>
            </a:r>
          </a:p>
          <a:p>
            <a:pPr lvl="1"/>
            <a:endParaRPr lang="en-US"/>
          </a:p>
        </p:txBody>
      </p:sp>
    </p:spTree>
    <p:extLst>
      <p:ext uri="{BB962C8B-B14F-4D97-AF65-F5344CB8AC3E}">
        <p14:creationId xmlns:p14="http://schemas.microsoft.com/office/powerpoint/2010/main" val="116195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36469" y="250414"/>
            <a:ext cx="11319061" cy="101566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u="none" strike="noStrike" kern="1200" cap="none" spc="0" normalizeH="0" baseline="0" noProof="0">
                <a:ln>
                  <a:noFill/>
                </a:ln>
                <a:solidFill>
                  <a:schemeClr val="bg1"/>
                </a:solidFill>
                <a:effectLst/>
                <a:uLnTx/>
                <a:uFillTx/>
                <a:ea typeface="+mn-ea"/>
                <a:cs typeface="Times New Roman"/>
              </a:rPr>
              <a:t>Q&amp;A and Discussion</a:t>
            </a:r>
          </a:p>
        </p:txBody>
      </p:sp>
      <p:sp>
        <p:nvSpPr>
          <p:cNvPr id="4" name="TextBox 3"/>
          <p:cNvSpPr txBox="1"/>
          <p:nvPr/>
        </p:nvSpPr>
        <p:spPr>
          <a:xfrm>
            <a:off x="5861287" y="7498986"/>
            <a:ext cx="57518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lumMod val="65000"/>
                    <a:lumOff val="35000"/>
                  </a:prstClr>
                </a:solidFill>
                <a:effectLst/>
                <a:uLnTx/>
                <a:uFillTx/>
                <a:latin typeface="Univers Condensed" panose="020B0606020202060204" pitchFamily="34" charset="0"/>
                <a:ea typeface="+mn-ea"/>
                <a:cs typeface="Times New Roman" panose="02020603050405020304" pitchFamily="18" charset="0"/>
              </a:rPr>
              <a:t>NADCP 2019 | All Rise | Better Together</a:t>
            </a:r>
          </a:p>
        </p:txBody>
      </p:sp>
      <p:sp>
        <p:nvSpPr>
          <p:cNvPr id="5" name="Rectangle 4">
            <a:extLst>
              <a:ext uri="{FF2B5EF4-FFF2-40B4-BE49-F238E27FC236}">
                <a16:creationId xmlns:a16="http://schemas.microsoft.com/office/drawing/2014/main" id="{F6693DC5-AF94-4C8D-8308-B1AC7D5AA8A0}"/>
              </a:ext>
            </a:extLst>
          </p:cNvPr>
          <p:cNvSpPr/>
          <p:nvPr/>
        </p:nvSpPr>
        <p:spPr>
          <a:xfrm>
            <a:off x="1353879" y="1957140"/>
            <a:ext cx="9484242" cy="2431435"/>
          </a:xfrm>
          <a:prstGeom prst="rect">
            <a:avLst/>
          </a:prstGeom>
          <a:solidFill>
            <a:schemeClr val="accent1">
              <a:lumMod val="50000"/>
              <a:alpha val="47000"/>
            </a:schemeClr>
          </a:solidFill>
          <a:scene3d>
            <a:camera prst="orthographicFront"/>
            <a:lightRig rig="threePt" dir="t"/>
          </a:scene3d>
          <a:sp3d>
            <a:bevelT/>
          </a:sp3d>
        </p:spPr>
        <p:txBody>
          <a:bodyPr wrap="square">
            <a:spAutoFit/>
          </a:bodyPr>
          <a:lstStyle/>
          <a:p>
            <a:pPr marR="0" lvl="0" algn="ctr" defTabSz="914400" rtl="0" eaLnBrk="1" fontAlgn="auto" latinLnBrk="0" hangingPunct="1">
              <a:spcBef>
                <a:spcPts val="600"/>
              </a:spcBef>
              <a:spcAft>
                <a:spcPts val="600"/>
              </a:spcAft>
              <a:buClrTx/>
              <a:buSzTx/>
              <a:tabLst/>
              <a:defRPr/>
            </a:pPr>
            <a:r>
              <a:rPr kumimoji="0" lang="en-US" sz="4400" b="0" i="0" u="none" strike="noStrike" kern="1200" cap="none" spc="0" normalizeH="0" baseline="0" noProof="0">
                <a:ln>
                  <a:noFill/>
                </a:ln>
                <a:solidFill>
                  <a:schemeClr val="bg1"/>
                </a:solidFill>
                <a:effectLst/>
                <a:uLnTx/>
                <a:uFillTx/>
                <a:latin typeface="Calibri" panose="020F0502020204030204"/>
                <a:ea typeface="+mn-ea"/>
                <a:cs typeface="+mn-cs"/>
              </a:rPr>
              <a:t>What questions do you have? </a:t>
            </a:r>
          </a:p>
          <a:p>
            <a:pPr marR="0" lvl="0" algn="ctr" defTabSz="914400" rtl="0" eaLnBrk="1" fontAlgn="auto" latinLnBrk="0" hangingPunct="1">
              <a:spcBef>
                <a:spcPts val="600"/>
              </a:spcBef>
              <a:spcAft>
                <a:spcPts val="600"/>
              </a:spcAft>
              <a:buClrTx/>
              <a:buSzTx/>
              <a:tabLst/>
              <a:defRPr/>
            </a:pPr>
            <a:r>
              <a:rPr kumimoji="0" lang="en-US" sz="4400" b="0" i="0" u="none" strike="noStrike" kern="1200" cap="none" spc="0" normalizeH="0" baseline="0" noProof="0">
                <a:ln>
                  <a:noFill/>
                </a:ln>
                <a:solidFill>
                  <a:schemeClr val="bg1"/>
                </a:solidFill>
                <a:effectLst/>
                <a:uLnTx/>
                <a:uFillTx/>
                <a:latin typeface="Calibri" panose="020F0502020204030204"/>
                <a:ea typeface="+mn-ea"/>
                <a:cs typeface="+mn-cs"/>
              </a:rPr>
              <a:t>What takeaways do you want to share? </a:t>
            </a:r>
          </a:p>
          <a:p>
            <a:pPr marR="0" lvl="0" algn="ctr" defTabSz="914400" rtl="0" eaLnBrk="1" fontAlgn="auto" latinLnBrk="0" hangingPunct="1">
              <a:spcBef>
                <a:spcPts val="600"/>
              </a:spcBef>
              <a:spcAft>
                <a:spcPts val="600"/>
              </a:spcAft>
              <a:buClrTx/>
              <a:buSzTx/>
              <a:tabLst/>
              <a:defRPr/>
            </a:pPr>
            <a:r>
              <a:rPr kumimoji="0" lang="en-US" sz="4400" b="0" i="0" u="none" strike="noStrike" kern="1200" cap="none" spc="0" normalizeH="0" baseline="0" noProof="0">
                <a:ln>
                  <a:noFill/>
                </a:ln>
                <a:solidFill>
                  <a:schemeClr val="bg1"/>
                </a:solidFill>
                <a:effectLst/>
                <a:uLnTx/>
                <a:uFillTx/>
                <a:latin typeface="Calibri" panose="020F0502020204030204"/>
                <a:ea typeface="+mn-ea"/>
                <a:cs typeface="+mn-cs"/>
              </a:rPr>
              <a:t>What next steps have you identified?  </a:t>
            </a:r>
            <a:endParaRPr kumimoji="0" lang="en-US" sz="20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2" name="Graphic 5" descr="Customer review outline">
            <a:extLst>
              <a:ext uri="{FF2B5EF4-FFF2-40B4-BE49-F238E27FC236}">
                <a16:creationId xmlns:a16="http://schemas.microsoft.com/office/drawing/2014/main" id="{A6FACB49-9E1F-43D3-8FCA-6FDD75312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3330" y="5038983"/>
            <a:ext cx="1585340" cy="1585340"/>
          </a:xfrm>
          <a:prstGeom prst="rect">
            <a:avLst/>
          </a:prstGeom>
        </p:spPr>
      </p:pic>
    </p:spTree>
    <p:extLst>
      <p:ext uri="{BB962C8B-B14F-4D97-AF65-F5344CB8AC3E}">
        <p14:creationId xmlns:p14="http://schemas.microsoft.com/office/powerpoint/2010/main" val="19317554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3BCE7129-BB0B-9072-E7B1-888E0A459780}"/>
                  </a:ext>
                </a:extLst>
              </p:cNvPr>
              <p:cNvGraphicFramePr>
                <a:graphicFrameLocks noGrp="1"/>
              </p:cNvGraphicFramePr>
              <p:nvPr>
                <p:extLst>
                  <p:ext uri="{D42A27DB-BD31-4B8C-83A1-F6EECF244321}">
                    <p14:modId xmlns:p14="http://schemas.microsoft.com/office/powerpoint/2010/main" val="571352497"/>
                  </p:ext>
                </p:extLst>
              </p:nvPr>
            </p:nvGraphicFramePr>
            <p:xfrm>
              <a:off x="444843" y="444843"/>
              <a:ext cx="11343503" cy="604245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3BCE7129-BB0B-9072-E7B1-888E0A459780}"/>
                  </a:ext>
                </a:extLst>
              </p:cNvPr>
              <p:cNvPicPr>
                <a:picLocks noGrp="1" noRot="1" noChangeAspect="1" noMove="1" noResize="1" noEditPoints="1" noAdjustHandles="1" noChangeArrowheads="1" noChangeShapeType="1"/>
              </p:cNvPicPr>
              <p:nvPr/>
            </p:nvPicPr>
            <p:blipFill>
              <a:blip r:embed="rId4"/>
              <a:stretch>
                <a:fillRect/>
              </a:stretch>
            </p:blipFill>
            <p:spPr>
              <a:xfrm>
                <a:off x="444843" y="444843"/>
                <a:ext cx="11343503" cy="6042454"/>
              </a:xfrm>
              <a:prstGeom prst="rect">
                <a:avLst/>
              </a:prstGeom>
            </p:spPr>
          </p:pic>
        </mc:Fallback>
      </mc:AlternateContent>
    </p:spTree>
    <p:extLst>
      <p:ext uri="{BB962C8B-B14F-4D97-AF65-F5344CB8AC3E}">
        <p14:creationId xmlns:p14="http://schemas.microsoft.com/office/powerpoint/2010/main" val="3389330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79F5DF8-1EC7-4C6E-C7D2-8DAB220DE012}"/>
              </a:ext>
            </a:extLst>
          </p:cNvPr>
          <p:cNvSpPr>
            <a:spLocks noGrp="1"/>
          </p:cNvSpPr>
          <p:nvPr>
            <p:ph type="title"/>
          </p:nvPr>
        </p:nvSpPr>
        <p:spPr>
          <a:xfrm>
            <a:off x="4146699" y="1"/>
            <a:ext cx="8045302" cy="1039528"/>
          </a:xfrm>
        </p:spPr>
        <p:txBody>
          <a:bodyPr>
            <a:normAutofit/>
          </a:bodyPr>
          <a:lstStyle/>
          <a:p>
            <a:pPr algn="ctr"/>
            <a:r>
              <a:rPr lang="en-US" b="1">
                <a:latin typeface="+mn-lt"/>
              </a:rPr>
              <a:t>Key Takeaways </a:t>
            </a:r>
          </a:p>
        </p:txBody>
      </p:sp>
      <p:pic>
        <p:nvPicPr>
          <p:cNvPr id="20" name="Picture 19" descr="Leafy branch floating in rippling water">
            <a:extLst>
              <a:ext uri="{FF2B5EF4-FFF2-40B4-BE49-F238E27FC236}">
                <a16:creationId xmlns:a16="http://schemas.microsoft.com/office/drawing/2014/main" id="{4C6A231B-E209-7BB7-5B72-EF74568C40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26" t="-1" r="37612" b="-1"/>
          <a:stretch/>
        </p:blipFill>
        <p:spPr>
          <a:xfrm>
            <a:off x="-3048" y="10"/>
            <a:ext cx="463990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a:extLst>
              <a:ext uri="{FF2B5EF4-FFF2-40B4-BE49-F238E27FC236}">
                <a16:creationId xmlns:a16="http://schemas.microsoft.com/office/drawing/2014/main" id="{AB424EE1-8D2C-157F-EA4D-3F30A18B95DE}"/>
              </a:ext>
            </a:extLst>
          </p:cNvPr>
          <p:cNvSpPr>
            <a:spLocks noGrp="1"/>
          </p:cNvSpPr>
          <p:nvPr>
            <p:ph idx="1"/>
          </p:nvPr>
        </p:nvSpPr>
        <p:spPr>
          <a:xfrm>
            <a:off x="4508205" y="1039528"/>
            <a:ext cx="7407871" cy="5650030"/>
          </a:xfrm>
        </p:spPr>
        <p:txBody>
          <a:bodyPr anchor="ctr">
            <a:noAutofit/>
          </a:bodyPr>
          <a:lstStyle/>
          <a:p>
            <a:pPr marL="0" indent="0" algn="ctr">
              <a:lnSpc>
                <a:spcPct val="100000"/>
              </a:lnSpc>
              <a:spcBef>
                <a:spcPts val="600"/>
              </a:spcBef>
              <a:spcAft>
                <a:spcPts val="600"/>
              </a:spcAft>
              <a:buNone/>
            </a:pPr>
            <a:r>
              <a:rPr lang="en-US" sz="4000"/>
              <a:t>The power of an FTC lies in its collaborative, family-centered, multidisciplinary approach</a:t>
            </a:r>
          </a:p>
          <a:p>
            <a:pPr marL="0" indent="0" algn="ctr">
              <a:lnSpc>
                <a:spcPct val="100000"/>
              </a:lnSpc>
              <a:spcBef>
                <a:spcPts val="600"/>
              </a:spcBef>
              <a:spcAft>
                <a:spcPts val="600"/>
              </a:spcAft>
              <a:buNone/>
            </a:pPr>
            <a:r>
              <a:rPr lang="en-US" sz="4000"/>
              <a:t>FTC team members must have foundational knowledge </a:t>
            </a:r>
            <a:br>
              <a:rPr lang="en-US" sz="4000"/>
            </a:br>
            <a:r>
              <a:rPr lang="en-US" sz="4000"/>
              <a:t>across systems </a:t>
            </a:r>
          </a:p>
          <a:p>
            <a:pPr marL="0" indent="0" algn="ctr">
              <a:lnSpc>
                <a:spcPct val="100000"/>
              </a:lnSpc>
              <a:spcBef>
                <a:spcPts val="600"/>
              </a:spcBef>
              <a:spcAft>
                <a:spcPts val="600"/>
              </a:spcAft>
              <a:buNone/>
            </a:pPr>
            <a:r>
              <a:rPr lang="en-US" sz="4000"/>
              <a:t>Sustainable FTCs maintain a </a:t>
            </a:r>
            <a:br>
              <a:rPr lang="en-US" sz="4000"/>
            </a:br>
            <a:r>
              <a:rPr lang="en-US" sz="4000"/>
              <a:t>governance structure</a:t>
            </a:r>
          </a:p>
        </p:txBody>
      </p:sp>
    </p:spTree>
    <p:extLst>
      <p:ext uri="{BB962C8B-B14F-4D97-AF65-F5344CB8AC3E}">
        <p14:creationId xmlns:p14="http://schemas.microsoft.com/office/powerpoint/2010/main" val="18597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79F5DF8-1EC7-4C6E-C7D2-8DAB220DE012}"/>
              </a:ext>
            </a:extLst>
          </p:cNvPr>
          <p:cNvSpPr>
            <a:spLocks noGrp="1"/>
          </p:cNvSpPr>
          <p:nvPr>
            <p:ph type="title"/>
          </p:nvPr>
        </p:nvSpPr>
        <p:spPr>
          <a:xfrm>
            <a:off x="4146699" y="1"/>
            <a:ext cx="8045302" cy="1039528"/>
          </a:xfrm>
        </p:spPr>
        <p:txBody>
          <a:bodyPr>
            <a:normAutofit/>
          </a:bodyPr>
          <a:lstStyle/>
          <a:p>
            <a:pPr algn="ctr"/>
            <a:r>
              <a:rPr lang="en-US"/>
              <a:t>Key Takeaways </a:t>
            </a:r>
          </a:p>
        </p:txBody>
      </p:sp>
      <p:pic>
        <p:nvPicPr>
          <p:cNvPr id="20" name="Picture 19" descr="Leafy branch floating in rippling water">
            <a:extLst>
              <a:ext uri="{FF2B5EF4-FFF2-40B4-BE49-F238E27FC236}">
                <a16:creationId xmlns:a16="http://schemas.microsoft.com/office/drawing/2014/main" id="{4C6A231B-E209-7BB7-5B72-EF74568C40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26" t="-1" r="37612" b="-1"/>
          <a:stretch/>
        </p:blipFill>
        <p:spPr>
          <a:xfrm>
            <a:off x="-3048" y="10"/>
            <a:ext cx="463990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5" name="Content Placeholder 4">
            <a:extLst>
              <a:ext uri="{FF2B5EF4-FFF2-40B4-BE49-F238E27FC236}">
                <a16:creationId xmlns:a16="http://schemas.microsoft.com/office/drawing/2014/main" id="{AB424EE1-8D2C-157F-EA4D-3F30A18B95DE}"/>
              </a:ext>
            </a:extLst>
          </p:cNvPr>
          <p:cNvSpPr>
            <a:spLocks noGrp="1"/>
          </p:cNvSpPr>
          <p:nvPr>
            <p:ph idx="1"/>
          </p:nvPr>
        </p:nvSpPr>
        <p:spPr>
          <a:xfrm>
            <a:off x="4508205" y="1039528"/>
            <a:ext cx="7501543" cy="5650030"/>
          </a:xfrm>
        </p:spPr>
        <p:txBody>
          <a:bodyPr anchor="ctr">
            <a:noAutofit/>
          </a:bodyPr>
          <a:lstStyle/>
          <a:p>
            <a:pPr marL="0" indent="0" algn="ctr">
              <a:lnSpc>
                <a:spcPct val="100000"/>
              </a:lnSpc>
              <a:spcBef>
                <a:spcPts val="600"/>
              </a:spcBef>
              <a:spcAft>
                <a:spcPts val="600"/>
              </a:spcAft>
              <a:buNone/>
            </a:pPr>
            <a:r>
              <a:rPr lang="en-US" sz="4000"/>
              <a:t>A strong FTC foundation is built on a collaborative vision and mission</a:t>
            </a:r>
          </a:p>
          <a:p>
            <a:pPr marL="0" indent="0" algn="ctr">
              <a:lnSpc>
                <a:spcPct val="100000"/>
              </a:lnSpc>
              <a:spcBef>
                <a:spcPts val="600"/>
              </a:spcBef>
              <a:spcAft>
                <a:spcPts val="600"/>
              </a:spcAft>
              <a:buNone/>
            </a:pPr>
            <a:r>
              <a:rPr lang="en-US" sz="4000"/>
              <a:t>FTCs support families in successfully achieving safety, permanency, well-being,</a:t>
            </a:r>
            <a:br>
              <a:rPr lang="en-US" sz="4000"/>
            </a:br>
            <a:r>
              <a:rPr lang="en-US" sz="4000"/>
              <a:t> and recovery</a:t>
            </a:r>
          </a:p>
          <a:p>
            <a:pPr marL="0" indent="0" algn="ctr">
              <a:lnSpc>
                <a:spcPct val="100000"/>
              </a:lnSpc>
              <a:spcBef>
                <a:spcPts val="600"/>
              </a:spcBef>
              <a:spcAft>
                <a:spcPts val="600"/>
              </a:spcAft>
              <a:buNone/>
            </a:pPr>
            <a:r>
              <a:rPr lang="en-US" sz="4000"/>
              <a:t>Cross-system outcome measures are essential for effective</a:t>
            </a:r>
            <a:br>
              <a:rPr lang="en-US" sz="4000"/>
            </a:br>
            <a:r>
              <a:rPr lang="en-US" sz="4000"/>
              <a:t> FTC collaboration</a:t>
            </a:r>
          </a:p>
        </p:txBody>
      </p:sp>
    </p:spTree>
    <p:extLst>
      <p:ext uri="{BB962C8B-B14F-4D97-AF65-F5344CB8AC3E}">
        <p14:creationId xmlns:p14="http://schemas.microsoft.com/office/powerpoint/2010/main" val="57570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1BE86D-C4DE-E2F8-464B-1311D82F940E}"/>
              </a:ext>
            </a:extLst>
          </p:cNvPr>
          <p:cNvSpPr>
            <a:spLocks noGrp="1"/>
          </p:cNvSpPr>
          <p:nvPr>
            <p:ph type="title"/>
          </p:nvPr>
        </p:nvSpPr>
        <p:spPr>
          <a:xfrm>
            <a:off x="5797486" y="358618"/>
            <a:ext cx="5518214" cy="842859"/>
          </a:xfrm>
        </p:spPr>
        <p:txBody>
          <a:bodyPr anchor="t">
            <a:normAutofit/>
          </a:bodyPr>
          <a:lstStyle/>
          <a:p>
            <a:pPr algn="ctr"/>
            <a:r>
              <a:rPr lang="en-US" sz="4000" b="1">
                <a:latin typeface="+mn-lt"/>
              </a:rPr>
              <a:t>Learning Objectives</a:t>
            </a:r>
          </a:p>
        </p:txBody>
      </p:sp>
      <p:pic>
        <p:nvPicPr>
          <p:cNvPr id="7" name="Picture 6" descr="Desk with productivity items">
            <a:extLst>
              <a:ext uri="{FF2B5EF4-FFF2-40B4-BE49-F238E27FC236}">
                <a16:creationId xmlns:a16="http://schemas.microsoft.com/office/drawing/2014/main" id="{5A75C29B-9A02-DE5D-6D27-EE35E603CC0F}"/>
              </a:ext>
            </a:extLst>
          </p:cNvPr>
          <p:cNvPicPr>
            <a:picLocks noChangeAspect="1"/>
          </p:cNvPicPr>
          <p:nvPr/>
        </p:nvPicPr>
        <p:blipFill rotWithShape="1">
          <a:blip r:embed="rId3"/>
          <a:srcRect l="47539" t="-1" r="12708" b="-1"/>
          <a:stretch/>
        </p:blipFill>
        <p:spPr>
          <a:xfrm>
            <a:off x="123361" y="10"/>
            <a:ext cx="4084203" cy="6857990"/>
          </a:xfrm>
          <a:prstGeom prst="rect">
            <a:avLst/>
          </a:prstGeom>
        </p:spPr>
      </p:pic>
      <p:grpSp>
        <p:nvGrpSpPr>
          <p:cNvPr id="11" name="Group 10">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2" name="Rectangle 11">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Content Placeholder 4">
            <a:extLst>
              <a:ext uri="{FF2B5EF4-FFF2-40B4-BE49-F238E27FC236}">
                <a16:creationId xmlns:a16="http://schemas.microsoft.com/office/drawing/2014/main" id="{44EB07F0-0F67-0AA8-C9A8-5C53AD1178C2}"/>
              </a:ext>
            </a:extLst>
          </p:cNvPr>
          <p:cNvSpPr>
            <a:spLocks noGrp="1"/>
          </p:cNvSpPr>
          <p:nvPr>
            <p:ph idx="1"/>
          </p:nvPr>
        </p:nvSpPr>
        <p:spPr>
          <a:xfrm>
            <a:off x="4939645" y="1348957"/>
            <a:ext cx="6958187" cy="5454504"/>
          </a:xfrm>
        </p:spPr>
        <p:txBody>
          <a:bodyPr anchor="t">
            <a:normAutofit/>
          </a:bodyPr>
          <a:lstStyle/>
          <a:p>
            <a:pPr marL="514350" indent="-514350">
              <a:lnSpc>
                <a:spcPct val="100000"/>
              </a:lnSpc>
              <a:spcBef>
                <a:spcPts val="400"/>
              </a:spcBef>
              <a:spcAft>
                <a:spcPts val="400"/>
              </a:spcAft>
              <a:buFont typeface="+mj-lt"/>
              <a:buAutoNum type="arabicPeriod"/>
            </a:pPr>
            <a:r>
              <a:rPr lang="en-US" sz="3400" kern="100" dirty="0">
                <a:effectLst/>
                <a:ea typeface="Aptos" panose="020B0004020202020204" pitchFamily="34" charset="0"/>
                <a:cs typeface="Arial"/>
              </a:rPr>
              <a:t>Identify 5 key implementation and planning decisions for FTCs</a:t>
            </a:r>
            <a:endParaRPr lang="en-US" sz="3400" dirty="0">
              <a:cs typeface="Calibri" panose="020F0502020204030204"/>
            </a:endParaRPr>
          </a:p>
          <a:p>
            <a:pPr marL="514350" indent="-514350">
              <a:lnSpc>
                <a:spcPct val="100000"/>
              </a:lnSpc>
              <a:spcBef>
                <a:spcPts val="400"/>
              </a:spcBef>
              <a:spcAft>
                <a:spcPts val="400"/>
              </a:spcAft>
              <a:buFont typeface="+mj-lt"/>
              <a:buAutoNum type="arabicPeriod"/>
            </a:pPr>
            <a:r>
              <a:rPr lang="en-US" sz="3400" kern="100" dirty="0">
                <a:effectLst/>
                <a:ea typeface="Aptos" panose="020B0004020202020204" pitchFamily="34" charset="0"/>
                <a:cs typeface="Arial"/>
              </a:rPr>
              <a:t>Explore the importance of governance structure, leadership, and data during the planning process ​</a:t>
            </a:r>
          </a:p>
          <a:p>
            <a:pPr marL="514350" indent="-514350">
              <a:lnSpc>
                <a:spcPct val="100000"/>
              </a:lnSpc>
              <a:spcBef>
                <a:spcPts val="400"/>
              </a:spcBef>
              <a:spcAft>
                <a:spcPts val="400"/>
              </a:spcAft>
              <a:buFont typeface="+mj-lt"/>
              <a:buAutoNum type="arabicPeriod"/>
            </a:pPr>
            <a:r>
              <a:rPr lang="en-US" sz="3400" kern="100" dirty="0">
                <a:effectLst/>
                <a:ea typeface="Aptos" panose="020B0004020202020204" pitchFamily="34" charset="0"/>
                <a:cs typeface="Arial"/>
              </a:rPr>
              <a:t>Learn from practitioners who have successfully planned and launched FTCs</a:t>
            </a:r>
          </a:p>
          <a:p>
            <a:endParaRPr lang="en-US" sz="2000" dirty="0"/>
          </a:p>
        </p:txBody>
      </p:sp>
    </p:spTree>
    <p:extLst>
      <p:ext uri="{BB962C8B-B14F-4D97-AF65-F5344CB8AC3E}">
        <p14:creationId xmlns:p14="http://schemas.microsoft.com/office/powerpoint/2010/main" val="4272621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nk megaphone">
            <a:extLst>
              <a:ext uri="{FF2B5EF4-FFF2-40B4-BE49-F238E27FC236}">
                <a16:creationId xmlns:a16="http://schemas.microsoft.com/office/drawing/2014/main" id="{677D5139-C897-E644-339A-B5152CB5B134}"/>
              </a:ext>
            </a:extLst>
          </p:cNvPr>
          <p:cNvPicPr>
            <a:picLocks noChangeAspect="1"/>
          </p:cNvPicPr>
          <p:nvPr/>
        </p:nvPicPr>
        <p:blipFill>
          <a:blip r:embed="rId3" cstate="print">
            <a:duotone>
              <a:prstClr val="black"/>
              <a:schemeClr val="accent1">
                <a:tint val="45000"/>
                <a:satMod val="400000"/>
              </a:schemeClr>
            </a:duotone>
            <a:alphaModFix amt="40000"/>
            <a:extLst>
              <a:ext uri="{28A0092B-C50C-407E-A947-70E740481C1C}">
                <a14:useLocalDpi xmlns:a14="http://schemas.microsoft.com/office/drawing/2010/main" val="0"/>
              </a:ext>
            </a:extLst>
          </a:blip>
          <a:srcRect t="3313" b="3313"/>
          <a:stretch/>
        </p:blipFill>
        <p:spPr>
          <a:xfrm>
            <a:off x="0" y="-6"/>
            <a:ext cx="12192000" cy="6858006"/>
          </a:xfrm>
          <a:prstGeom prst="rect">
            <a:avLst/>
          </a:prstGeom>
        </p:spPr>
      </p:pic>
      <p:sp>
        <p:nvSpPr>
          <p:cNvPr id="4" name="Title 3">
            <a:extLst>
              <a:ext uri="{FF2B5EF4-FFF2-40B4-BE49-F238E27FC236}">
                <a16:creationId xmlns:a16="http://schemas.microsoft.com/office/drawing/2014/main" id="{BE29A03D-1BBA-05AC-1561-1E7F2710DB41}"/>
              </a:ext>
            </a:extLst>
          </p:cNvPr>
          <p:cNvSpPr>
            <a:spLocks noGrp="1"/>
          </p:cNvSpPr>
          <p:nvPr>
            <p:ph type="title"/>
          </p:nvPr>
        </p:nvSpPr>
        <p:spPr>
          <a:xfrm>
            <a:off x="838200" y="81172"/>
            <a:ext cx="10515600" cy="806450"/>
          </a:xfrm>
        </p:spPr>
        <p:txBody>
          <a:bodyPr/>
          <a:lstStyle/>
          <a:p>
            <a:pPr algn="ctr"/>
            <a:r>
              <a:rPr lang="en-US" b="1">
                <a:latin typeface="+mn-lt"/>
              </a:rPr>
              <a:t>Call to Action </a:t>
            </a:r>
          </a:p>
        </p:txBody>
      </p:sp>
      <p:sp>
        <p:nvSpPr>
          <p:cNvPr id="5" name="Content Placeholder 4">
            <a:extLst>
              <a:ext uri="{FF2B5EF4-FFF2-40B4-BE49-F238E27FC236}">
                <a16:creationId xmlns:a16="http://schemas.microsoft.com/office/drawing/2014/main" id="{C8BFE06D-E27C-C89B-FE96-C01419DECF00}"/>
              </a:ext>
            </a:extLst>
          </p:cNvPr>
          <p:cNvSpPr>
            <a:spLocks noGrp="1"/>
          </p:cNvSpPr>
          <p:nvPr>
            <p:ph idx="1"/>
          </p:nvPr>
        </p:nvSpPr>
        <p:spPr>
          <a:xfrm>
            <a:off x="196645" y="887622"/>
            <a:ext cx="11867536" cy="5816391"/>
          </a:xfrm>
        </p:spPr>
        <p:txBody>
          <a:bodyPr>
            <a:noAutofit/>
          </a:bodyPr>
          <a:lstStyle/>
          <a:p>
            <a:pPr marL="0" indent="0" algn="ctr">
              <a:lnSpc>
                <a:spcPct val="100000"/>
              </a:lnSpc>
              <a:spcBef>
                <a:spcPts val="600"/>
              </a:spcBef>
              <a:spcAft>
                <a:spcPts val="600"/>
              </a:spcAft>
              <a:buNone/>
            </a:pPr>
            <a:r>
              <a:rPr lang="en-US" sz="4000"/>
              <a:t>Determine if you need a family treatment court</a:t>
            </a:r>
          </a:p>
          <a:p>
            <a:pPr marL="0" indent="0" algn="ctr">
              <a:lnSpc>
                <a:spcPct val="100000"/>
              </a:lnSpc>
              <a:spcBef>
                <a:spcPts val="600"/>
              </a:spcBef>
              <a:spcAft>
                <a:spcPts val="600"/>
              </a:spcAft>
              <a:buNone/>
            </a:pPr>
            <a:r>
              <a:rPr lang="en-US" sz="4000"/>
              <a:t>Assemble a planning team and conduct </a:t>
            </a:r>
            <a:br>
              <a:rPr lang="en-US" sz="4000"/>
            </a:br>
            <a:r>
              <a:rPr lang="en-US" sz="4000"/>
              <a:t>a kickoff meeting</a:t>
            </a:r>
          </a:p>
          <a:p>
            <a:pPr marL="0" indent="0" algn="ctr">
              <a:lnSpc>
                <a:spcPct val="100000"/>
              </a:lnSpc>
              <a:spcBef>
                <a:spcPts val="600"/>
              </a:spcBef>
              <a:spcAft>
                <a:spcPts val="600"/>
              </a:spcAft>
              <a:buNone/>
            </a:pPr>
            <a:r>
              <a:rPr lang="en-US" sz="4000"/>
              <a:t>Create a planning timeline and hold </a:t>
            </a:r>
            <a:br>
              <a:rPr lang="en-US" sz="4000"/>
            </a:br>
            <a:r>
              <a:rPr lang="en-US" sz="4000"/>
              <a:t>each other accountable</a:t>
            </a:r>
          </a:p>
          <a:p>
            <a:pPr marL="0" indent="0" algn="ctr">
              <a:lnSpc>
                <a:spcPct val="100000"/>
              </a:lnSpc>
              <a:spcBef>
                <a:spcPts val="600"/>
              </a:spcBef>
              <a:spcAft>
                <a:spcPts val="600"/>
              </a:spcAft>
              <a:buNone/>
            </a:pPr>
            <a:r>
              <a:rPr lang="en-US" sz="4000"/>
              <a:t>Develop key processes and outline </a:t>
            </a:r>
            <a:br>
              <a:rPr lang="en-US" sz="4000"/>
            </a:br>
            <a:r>
              <a:rPr lang="en-US" sz="4000"/>
              <a:t>participant expectations</a:t>
            </a:r>
          </a:p>
          <a:p>
            <a:pPr marL="0" indent="0" algn="ctr">
              <a:lnSpc>
                <a:spcPct val="100000"/>
              </a:lnSpc>
              <a:spcBef>
                <a:spcPts val="400"/>
              </a:spcBef>
              <a:spcAft>
                <a:spcPts val="400"/>
              </a:spcAft>
              <a:buNone/>
            </a:pPr>
            <a:r>
              <a:rPr lang="en-US" sz="4000"/>
              <a:t>Build a sustainability plan for your FTC </a:t>
            </a:r>
          </a:p>
        </p:txBody>
      </p:sp>
    </p:spTree>
    <p:extLst>
      <p:ext uri="{BB962C8B-B14F-4D97-AF65-F5344CB8AC3E}">
        <p14:creationId xmlns:p14="http://schemas.microsoft.com/office/powerpoint/2010/main" val="377632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chemeClr val="bg2"/>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subTnLst>
                                    <p:animClr clrSpc="rgb" dir="cw">
                                      <p:cBhvr override="childStyle">
                                        <p:cTn dur="1" fill="hold" display="0" masterRel="nextClick" afterEffect="1"/>
                                        <p:tgtEl>
                                          <p:spTgt spid="5">
                                            <p:txEl>
                                              <p:pRg st="2" end="2"/>
                                            </p:txEl>
                                          </p:spTgt>
                                        </p:tgtEl>
                                        <p:attrNameLst>
                                          <p:attrName>ppt_c</p:attrName>
                                        </p:attrNameLst>
                                      </p:cBhvr>
                                      <p:to>
                                        <a:schemeClr val="bg2"/>
                                      </p:to>
                                    </p:animClr>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5">
                                            <p:txEl>
                                              <p:pRg st="3" end="3"/>
                                            </p:txEl>
                                          </p:spTgt>
                                        </p:tgtEl>
                                      </p:cBhvr>
                                    </p:animEffect>
                                  </p:childTnLst>
                                  <p:subTnLst>
                                    <p:animClr clrSpc="rgb" dir="cw">
                                      <p:cBhvr override="childStyle">
                                        <p:cTn dur="1" fill="hold" display="0" masterRel="nextClick" afterEffect="1"/>
                                        <p:tgtEl>
                                          <p:spTgt spid="5">
                                            <p:txEl>
                                              <p:pRg st="3" end="3"/>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5">
                                            <p:txEl>
                                              <p:pRg st="4" end="4"/>
                                            </p:txEl>
                                          </p:spTgt>
                                        </p:tgtEl>
                                      </p:cBhvr>
                                    </p:animEffect>
                                  </p:childTnLst>
                                  <p:subTnLst>
                                    <p:animClr clrSpc="rgb" dir="cw">
                                      <p:cBhvr override="childStyle">
                                        <p:cTn dur="1" fill="hold" display="0" masterRel="nextClick" afterEffect="1"/>
                                        <p:tgtEl>
                                          <p:spTgt spid="5">
                                            <p:txEl>
                                              <p:pRg st="4" end="4"/>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a:extLst>
                  <a:ext uri="{FF2B5EF4-FFF2-40B4-BE49-F238E27FC236}">
                    <a16:creationId xmlns:a16="http://schemas.microsoft.com/office/drawing/2014/main" id="{23D980DC-E099-5FF3-BD24-C4C1F3E8E7D5}"/>
                  </a:ext>
                </a:extLst>
              </p:cNvPr>
              <p:cNvGraphicFramePr>
                <a:graphicFrameLocks noGrp="1"/>
              </p:cNvGraphicFramePr>
              <p:nvPr>
                <p:extLst>
                  <p:ext uri="{D42A27DB-BD31-4B8C-83A1-F6EECF244321}">
                    <p14:modId xmlns:p14="http://schemas.microsoft.com/office/powerpoint/2010/main" val="638791737"/>
                  </p:ext>
                </p:extLst>
              </p:nvPr>
            </p:nvGraphicFramePr>
            <p:xfrm>
              <a:off x="308919" y="333632"/>
              <a:ext cx="11541211" cy="619073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a:extLst>
                  <a:ext uri="{FF2B5EF4-FFF2-40B4-BE49-F238E27FC236}">
                    <a16:creationId xmlns:a16="http://schemas.microsoft.com/office/drawing/2014/main" id="{23D980DC-E099-5FF3-BD24-C4C1F3E8E7D5}"/>
                  </a:ext>
                </a:extLst>
              </p:cNvPr>
              <p:cNvPicPr>
                <a:picLocks noGrp="1" noRot="1" noChangeAspect="1" noMove="1" noResize="1" noEditPoints="1" noAdjustHandles="1" noChangeArrowheads="1" noChangeShapeType="1"/>
              </p:cNvPicPr>
              <p:nvPr/>
            </p:nvPicPr>
            <p:blipFill>
              <a:blip r:embed="rId4"/>
              <a:stretch>
                <a:fillRect/>
              </a:stretch>
            </p:blipFill>
            <p:spPr>
              <a:xfrm>
                <a:off x="308919" y="333632"/>
                <a:ext cx="11541211" cy="6190736"/>
              </a:xfrm>
              <a:prstGeom prst="rect">
                <a:avLst/>
              </a:prstGeom>
            </p:spPr>
          </p:pic>
        </mc:Fallback>
      </mc:AlternateContent>
    </p:spTree>
    <p:extLst>
      <p:ext uri="{BB962C8B-B14F-4D97-AF65-F5344CB8AC3E}">
        <p14:creationId xmlns:p14="http://schemas.microsoft.com/office/powerpoint/2010/main" val="1831683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31" y="1509264"/>
            <a:ext cx="5687498" cy="3796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457950" y="1694956"/>
            <a:ext cx="555047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a:ln>
                  <a:noFill/>
                </a:ln>
                <a:solidFill>
                  <a:schemeClr val="bg1"/>
                </a:solidFill>
                <a:effectLst/>
                <a:uLnTx/>
                <a:uFillTx/>
                <a:ea typeface="+mn-ea"/>
                <a:cs typeface="+mn-cs"/>
              </a:rPr>
              <a:t>Do the best you can until you know better.</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en-US" sz="4400" b="1">
                <a:solidFill>
                  <a:schemeClr val="bg1"/>
                </a:solidFill>
              </a:rPr>
              <a:t>Then when you know better, do better. </a:t>
            </a:r>
            <a:endParaRPr kumimoji="0" lang="en-US" sz="4400" b="1" i="0" u="none" strike="noStrike" kern="1200" cap="none" spc="0" normalizeH="0" baseline="0" noProof="0">
              <a:ln>
                <a:noFill/>
              </a:ln>
              <a:solidFill>
                <a:schemeClr val="bg1"/>
              </a:solidFill>
              <a:effectLst/>
              <a:uLnTx/>
              <a:uFillTx/>
              <a:ea typeface="+mn-ea"/>
              <a:cs typeface="+mn-cs"/>
            </a:endParaRPr>
          </a:p>
        </p:txBody>
      </p:sp>
      <p:sp>
        <p:nvSpPr>
          <p:cNvPr id="2" name="TextBox 1"/>
          <p:cNvSpPr txBox="1"/>
          <p:nvPr/>
        </p:nvSpPr>
        <p:spPr>
          <a:xfrm>
            <a:off x="8363430" y="5027412"/>
            <a:ext cx="16743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ea typeface="+mn-ea"/>
                <a:cs typeface="+mn-cs"/>
              </a:rPr>
              <a:t>Maya Angelou</a:t>
            </a:r>
          </a:p>
        </p:txBody>
      </p:sp>
    </p:spTree>
    <p:extLst>
      <p:ext uri="{BB962C8B-B14F-4D97-AF65-F5344CB8AC3E}">
        <p14:creationId xmlns:p14="http://schemas.microsoft.com/office/powerpoint/2010/main" val="51314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Folded paper shaped like tears">
            <a:extLst>
              <a:ext uri="{FF2B5EF4-FFF2-40B4-BE49-F238E27FC236}">
                <a16:creationId xmlns:a16="http://schemas.microsoft.com/office/drawing/2014/main" id="{73D6761B-F6BE-ADE4-9DB3-CBAF998D629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5625"/>
          <a:stretch/>
        </p:blipFill>
        <p:spPr>
          <a:xfrm>
            <a:off x="0" y="-2"/>
            <a:ext cx="12192000" cy="6858001"/>
          </a:xfrm>
          <a:prstGeom prst="rect">
            <a:avLst/>
          </a:prstGeom>
        </p:spPr>
      </p:pic>
      <p:sp>
        <p:nvSpPr>
          <p:cNvPr id="2" name="Title 1">
            <a:extLst>
              <a:ext uri="{FF2B5EF4-FFF2-40B4-BE49-F238E27FC236}">
                <a16:creationId xmlns:a16="http://schemas.microsoft.com/office/drawing/2014/main" id="{A6DEF2D9-76FD-2064-2ED0-E29AB506D9EE}"/>
              </a:ext>
            </a:extLst>
          </p:cNvPr>
          <p:cNvSpPr>
            <a:spLocks noGrp="1"/>
          </p:cNvSpPr>
          <p:nvPr>
            <p:ph type="title"/>
          </p:nvPr>
        </p:nvSpPr>
        <p:spPr>
          <a:xfrm>
            <a:off x="5812970" y="1338942"/>
            <a:ext cx="6150429" cy="4180114"/>
          </a:xfrm>
          <a:solidFill>
            <a:schemeClr val="tx2">
              <a:lumMod val="10000"/>
            </a:schemeClr>
          </a:solidFill>
        </p:spPr>
        <p:txBody>
          <a:bodyPr>
            <a:normAutofit fontScale="90000"/>
          </a:bodyPr>
          <a:lstStyle/>
          <a:p>
            <a:pPr algn="ctr"/>
            <a:r>
              <a:rPr lang="en-US" sz="6000" dirty="0">
                <a:solidFill>
                  <a:srgbClr val="FFFFFF"/>
                </a:solidFill>
              </a:rPr>
              <a:t>Wisconsin </a:t>
            </a:r>
            <a:br>
              <a:rPr lang="en-US" sz="6000" dirty="0">
                <a:solidFill>
                  <a:srgbClr val="FFFFFF"/>
                </a:solidFill>
              </a:rPr>
            </a:br>
            <a:r>
              <a:rPr lang="en-US" sz="6000" dirty="0">
                <a:solidFill>
                  <a:srgbClr val="FFFFFF"/>
                </a:solidFill>
              </a:rPr>
              <a:t>Family Treatment Court</a:t>
            </a:r>
            <a:br>
              <a:rPr lang="en-US" sz="6000" dirty="0">
                <a:solidFill>
                  <a:srgbClr val="FFFFFF"/>
                </a:solidFill>
              </a:rPr>
            </a:br>
            <a:r>
              <a:rPr lang="en-US" sz="6000" dirty="0">
                <a:solidFill>
                  <a:schemeClr val="accent6">
                    <a:lumMod val="40000"/>
                    <a:lumOff val="60000"/>
                  </a:schemeClr>
                </a:solidFill>
              </a:rPr>
              <a:t> Community of Practice</a:t>
            </a:r>
          </a:p>
        </p:txBody>
      </p:sp>
      <p:pic>
        <p:nvPicPr>
          <p:cNvPr id="5" name="Picture 4">
            <a:extLst>
              <a:ext uri="{FF2B5EF4-FFF2-40B4-BE49-F238E27FC236}">
                <a16:creationId xmlns:a16="http://schemas.microsoft.com/office/drawing/2014/main" id="{A335ED5F-FE91-E9C8-D7A3-2577A625FA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6429" y="1338942"/>
            <a:ext cx="4180114" cy="4180114"/>
          </a:xfrm>
          <a:prstGeom prst="rect">
            <a:avLst/>
          </a:prstGeom>
        </p:spPr>
      </p:pic>
    </p:spTree>
    <p:extLst>
      <p:ext uri="{BB962C8B-B14F-4D97-AF65-F5344CB8AC3E}">
        <p14:creationId xmlns:p14="http://schemas.microsoft.com/office/powerpoint/2010/main" val="5933078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C6935E-74B1-65B1-ED1F-A1A88EA9AA5A}"/>
              </a:ext>
            </a:extLst>
          </p:cNvPr>
          <p:cNvSpPr/>
          <p:nvPr/>
        </p:nvSpPr>
        <p:spPr>
          <a:xfrm>
            <a:off x="1589" y="0"/>
            <a:ext cx="12188825" cy="1868408"/>
          </a:xfrm>
          <a:prstGeom prst="rect">
            <a:avLst/>
          </a:prstGeom>
          <a:solidFill>
            <a:srgbClr val="004693"/>
          </a:solidFill>
          <a:ln>
            <a:solidFill>
              <a:srgbClr val="004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 name="TextBox 4">
            <a:extLst>
              <a:ext uri="{FF2B5EF4-FFF2-40B4-BE49-F238E27FC236}">
                <a16:creationId xmlns:a16="http://schemas.microsoft.com/office/drawing/2014/main" id="{2F67E2C2-F57F-4A02-8811-2A0613818E30}"/>
              </a:ext>
            </a:extLst>
          </p:cNvPr>
          <p:cNvSpPr txBox="1"/>
          <p:nvPr/>
        </p:nvSpPr>
        <p:spPr>
          <a:xfrm>
            <a:off x="0" y="1933065"/>
            <a:ext cx="4772790" cy="1615570"/>
          </a:xfrm>
          <a:prstGeom prst="rect">
            <a:avLst/>
          </a:prstGeom>
          <a:noFill/>
        </p:spPr>
        <p:txBody>
          <a:bodyPr wrap="square" rtlCol="0" anchor="ctr">
            <a:spAutoFit/>
          </a:bodyPr>
          <a:lstStyle/>
          <a:p>
            <a:pPr marL="0" marR="0" lvl="0" indent="0" algn="ctr" defTabSz="6855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Join Our </a:t>
            </a:r>
          </a:p>
          <a:p>
            <a:pPr marL="0" marR="0" lvl="0" indent="0" algn="ctr" defTabSz="685594"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CCFF listserv</a:t>
            </a:r>
          </a:p>
          <a:p>
            <a:pPr marL="0" marR="0" lvl="0" indent="0" algn="ctr" defTabSz="685594" rtl="0" eaLnBrk="1" fontAlgn="auto" latinLnBrk="0" hangingPunct="1">
              <a:lnSpc>
                <a:spcPct val="100000"/>
              </a:lnSpc>
              <a:spcBef>
                <a:spcPts val="600"/>
              </a:spcBef>
              <a:spcAft>
                <a:spcPts val="600"/>
              </a:spcAft>
              <a:buClrTx/>
              <a:buSzTx/>
              <a:buFontTx/>
              <a:buNone/>
              <a:tabLst/>
              <a:defRPr/>
            </a:pPr>
            <a:r>
              <a:rPr kumimoji="0" lang="en-US" sz="1799" b="1" i="0" u="none" strike="noStrike" kern="1200" cap="none" spc="0" normalizeH="0" baseline="0" noProof="0">
                <a:ln>
                  <a:noFill/>
                </a:ln>
                <a:solidFill>
                  <a:prstClr val="white"/>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https://www.cffutures.org/membership-join/newsletter/</a:t>
            </a:r>
            <a:endParaRPr kumimoji="0" lang="en-US" sz="1799" b="1" i="0" u="none" strike="noStrike" kern="1200" cap="none" spc="0" normalizeH="0" baseline="0" noProof="0">
              <a:ln>
                <a:noFill/>
              </a:ln>
              <a:solidFill>
                <a:prstClr val="white"/>
              </a:solidFill>
              <a:effectLst/>
              <a:uLnTx/>
              <a:uFillTx/>
              <a:latin typeface="Calibri"/>
              <a:ea typeface="+mn-ea"/>
              <a:cs typeface="Calibri"/>
            </a:endParaRPr>
          </a:p>
        </p:txBody>
      </p:sp>
      <p:grpSp>
        <p:nvGrpSpPr>
          <p:cNvPr id="7" name="Group 6">
            <a:extLst>
              <a:ext uri="{FF2B5EF4-FFF2-40B4-BE49-F238E27FC236}">
                <a16:creationId xmlns:a16="http://schemas.microsoft.com/office/drawing/2014/main" id="{D9EFA036-24BF-41CC-8C61-B3C8598E3C2F}"/>
              </a:ext>
            </a:extLst>
          </p:cNvPr>
          <p:cNvGrpSpPr/>
          <p:nvPr/>
        </p:nvGrpSpPr>
        <p:grpSpPr>
          <a:xfrm>
            <a:off x="1095470" y="234156"/>
            <a:ext cx="9877793" cy="1453106"/>
            <a:chOff x="826506" y="325925"/>
            <a:chExt cx="10538988" cy="1611517"/>
          </a:xfrm>
        </p:grpSpPr>
        <p:sp>
          <p:nvSpPr>
            <p:cNvPr id="4" name="Rectangle 3">
              <a:extLst>
                <a:ext uri="{FF2B5EF4-FFF2-40B4-BE49-F238E27FC236}">
                  <a16:creationId xmlns:a16="http://schemas.microsoft.com/office/drawing/2014/main" id="{DCC3B358-D1A4-40AB-8E13-0097583C51B8}"/>
                </a:ext>
              </a:extLst>
            </p:cNvPr>
            <p:cNvSpPr/>
            <p:nvPr/>
          </p:nvSpPr>
          <p:spPr>
            <a:xfrm>
              <a:off x="826506" y="325925"/>
              <a:ext cx="10538988" cy="1611517"/>
            </a:xfrm>
            <a:prstGeom prst="rect">
              <a:avLst/>
            </a:prstGeom>
            <a:solidFill>
              <a:srgbClr val="00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594"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id="{1169B268-55C0-4BE3-8545-FCD1B18947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07531" y="349659"/>
              <a:ext cx="9976938" cy="1539240"/>
            </a:xfrm>
            <a:prstGeom prst="rect">
              <a:avLst/>
            </a:prstGeom>
            <a:solidFill>
              <a:srgbClr val="005DC4">
                <a:lumMod val="75000"/>
              </a:srgbClr>
            </a:solidFill>
          </p:spPr>
        </p:pic>
      </p:grpSp>
      <p:sp>
        <p:nvSpPr>
          <p:cNvPr id="11" name="TextBox 10">
            <a:extLst>
              <a:ext uri="{FF2B5EF4-FFF2-40B4-BE49-F238E27FC236}">
                <a16:creationId xmlns:a16="http://schemas.microsoft.com/office/drawing/2014/main" id="{4FF4B1DC-E2B6-D97C-E883-FBF9F0BCAA79}"/>
              </a:ext>
            </a:extLst>
          </p:cNvPr>
          <p:cNvSpPr txBox="1"/>
          <p:nvPr/>
        </p:nvSpPr>
        <p:spPr>
          <a:xfrm>
            <a:off x="7874195" y="2080574"/>
            <a:ext cx="4317805" cy="907941"/>
          </a:xfrm>
          <a:prstGeom prst="rect">
            <a:avLst/>
          </a:prstGeom>
          <a:noFill/>
        </p:spPr>
        <p:txBody>
          <a:bodyPr wrap="square" rtlCol="0" anchor="ctr">
            <a:spAutoFit/>
          </a:bodyPr>
          <a:lstStyle/>
          <a:p>
            <a:pPr marL="0" marR="0" lvl="0" indent="0" algn="ctr" defTabSz="685594"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Join Our FTC TTA </a:t>
            </a:r>
          </a:p>
          <a:p>
            <a:pPr marL="0" marR="0" lvl="0" indent="0" algn="ctr" defTabSz="68559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Calibri"/>
              </a:rPr>
              <a:t>Program listserv </a:t>
            </a:r>
          </a:p>
        </p:txBody>
      </p:sp>
      <p:sp>
        <p:nvSpPr>
          <p:cNvPr id="14" name="TextBox 13">
            <a:extLst>
              <a:ext uri="{FF2B5EF4-FFF2-40B4-BE49-F238E27FC236}">
                <a16:creationId xmlns:a16="http://schemas.microsoft.com/office/drawing/2014/main" id="{411D9964-7B50-0A8A-AB6C-B4D535D44611}"/>
              </a:ext>
            </a:extLst>
          </p:cNvPr>
          <p:cNvSpPr txBox="1"/>
          <p:nvPr/>
        </p:nvSpPr>
        <p:spPr>
          <a:xfrm>
            <a:off x="8374677" y="2979435"/>
            <a:ext cx="3316840" cy="6460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685594"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prstClr val="white"/>
                </a:solidFill>
                <a:effectLst/>
                <a:uLnTx/>
                <a:uFillTx/>
                <a:latin typeface="Calibri"/>
                <a:ea typeface="+mn-ea"/>
                <a:cs typeface="Calibri"/>
              </a:rPr>
              <a:t>Email us: </a:t>
            </a:r>
            <a:r>
              <a:rPr kumimoji="0" lang="en-US" sz="1799" b="1" i="0" u="none" strike="noStrike" kern="1200" cap="none" spc="0" normalizeH="0" baseline="0" noProof="0">
                <a:ln>
                  <a:noFill/>
                </a:ln>
                <a:solidFill>
                  <a:prstClr val="white"/>
                </a:solidFill>
                <a:effectLst/>
                <a:uLnTx/>
                <a:uFillTx/>
                <a:latin typeface="Calibri"/>
                <a:ea typeface="+mn-ea"/>
                <a:cs typeface="Calibri"/>
                <a:hlinkClick r:id="rId5">
                  <a:extLst>
                    <a:ext uri="{A12FA001-AC4F-418D-AE19-62706E023703}">
                      <ahyp:hlinkClr xmlns:ahyp="http://schemas.microsoft.com/office/drawing/2018/hyperlinkcolor" val="tx"/>
                    </a:ext>
                  </a:extLst>
                </a:hlinkClick>
              </a:rPr>
              <a:t>FTC@cffutures.org</a:t>
            </a:r>
            <a:endParaRPr kumimoji="0" lang="en-US" sz="1799" b="1"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685594" rtl="0" eaLnBrk="1" fontAlgn="auto" latinLnBrk="0" hangingPunct="1">
              <a:lnSpc>
                <a:spcPct val="100000"/>
              </a:lnSpc>
              <a:spcBef>
                <a:spcPts val="0"/>
              </a:spcBef>
              <a:spcAft>
                <a:spcPts val="0"/>
              </a:spcAft>
              <a:buClrTx/>
              <a:buSzTx/>
              <a:buFontTx/>
              <a:buNone/>
              <a:tabLst/>
              <a:defRPr/>
            </a:pPr>
            <a:endParaRPr kumimoji="0" lang="en-US" sz="1799" b="1" i="0" u="none" strike="noStrike" kern="1200" cap="none" spc="0" normalizeH="0" baseline="0" noProof="0">
              <a:ln>
                <a:noFill/>
              </a:ln>
              <a:solidFill>
                <a:prstClr val="white"/>
              </a:solidFill>
              <a:effectLst/>
              <a:uLnTx/>
              <a:uFillTx/>
              <a:latin typeface="Calibri"/>
              <a:ea typeface="+mn-ea"/>
              <a:cs typeface="Calibri"/>
            </a:endParaRPr>
          </a:p>
        </p:txBody>
      </p:sp>
      <p:sp>
        <p:nvSpPr>
          <p:cNvPr id="15" name="TextBox 14">
            <a:extLst>
              <a:ext uri="{FF2B5EF4-FFF2-40B4-BE49-F238E27FC236}">
                <a16:creationId xmlns:a16="http://schemas.microsoft.com/office/drawing/2014/main" id="{07CACC6A-E963-6DD7-A1EC-126DC819682F}"/>
              </a:ext>
            </a:extLst>
          </p:cNvPr>
          <p:cNvSpPr txBox="1"/>
          <p:nvPr/>
        </p:nvSpPr>
        <p:spPr>
          <a:xfrm>
            <a:off x="3025106" y="1977470"/>
            <a:ext cx="6596008" cy="138499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Calibri"/>
              </a:rPr>
              <a:t>Visit Our </a:t>
            </a:r>
            <a:r>
              <a:rPr kumimoji="0" lang="en-US" sz="2800" b="0" i="0" u="none" strike="noStrike" kern="1200" cap="none" spc="0" normalizeH="0" baseline="0" noProof="0">
                <a:ln>
                  <a:noFill/>
                </a:ln>
                <a:solidFill>
                  <a:prstClr val="white"/>
                </a:solidFill>
                <a:effectLst/>
                <a:uLnTx/>
                <a:uFillTx/>
                <a:latin typeface="Calibri"/>
                <a:ea typeface="+mn-ea"/>
                <a:cs typeface="Calibri"/>
              </a:rPr>
              <a:t>​</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a:ea typeface="+mn-ea"/>
                <a:cs typeface="Calibri"/>
              </a:rPr>
              <a:t>Website </a:t>
            </a:r>
            <a:r>
              <a:rPr kumimoji="0" lang="en-US" sz="2800" b="0" i="0" u="none" strike="noStrike" kern="1200" cap="none" spc="0" normalizeH="0" baseline="0" noProof="0">
                <a:ln>
                  <a:noFill/>
                </a:ln>
                <a:solidFill>
                  <a:prstClr val="white"/>
                </a:solidFill>
                <a:effectLst/>
                <a:uLnTx/>
                <a:uFillTx/>
                <a:latin typeface="Calibri"/>
                <a:ea typeface="+mn-ea"/>
                <a:cs typeface="Calibri"/>
              </a:rPr>
              <a:t>​</a:t>
            </a:r>
            <a:endParaRPr kumimoji="0" lang="en-US" sz="1800" b="0" i="0" u="none" strike="noStrike" kern="1200" cap="none" spc="0" normalizeH="0" baseline="0" noProof="0">
              <a:ln>
                <a:noFill/>
              </a:ln>
              <a:solidFill>
                <a:prstClr val="white"/>
              </a:solidFill>
              <a:effectLst/>
              <a:uLnTx/>
              <a:uFillTx/>
              <a:latin typeface="Calibri"/>
              <a:ea typeface="+mn-ea"/>
              <a:cs typeface="Calibri"/>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Calibri"/>
              </a:rPr>
              <a:t> </a:t>
            </a:r>
            <a:r>
              <a:rPr kumimoji="0" lang="en-US" sz="1800" b="1" i="0" u="sng" strike="noStrike" kern="1200" cap="none" spc="0" normalizeH="0" baseline="0" noProof="0">
                <a:ln>
                  <a:noFill/>
                </a:ln>
                <a:solidFill>
                  <a:prstClr val="white"/>
                </a:solidFill>
                <a:effectLst/>
                <a:uLnTx/>
                <a:uFillTx/>
                <a:latin typeface="Calibri"/>
                <a:ea typeface="+mn-ea"/>
                <a:cs typeface="Calibri"/>
                <a:hlinkClick r:id="rId6">
                  <a:extLst>
                    <a:ext uri="{A12FA001-AC4F-418D-AE19-62706E023703}">
                      <ahyp:hlinkClr xmlns:ahyp="http://schemas.microsoft.com/office/drawing/2018/hyperlinkcolor" val="tx"/>
                    </a:ext>
                  </a:extLst>
                </a:hlinkClick>
              </a:rPr>
              <a:t>http://www.cffutures.org</a:t>
            </a:r>
            <a:r>
              <a:rPr kumimoji="0" lang="en-US" sz="1800" b="1" i="0" u="none" strike="noStrike" kern="1200" cap="none" spc="0" normalizeH="0" baseline="0" noProof="0">
                <a:ln>
                  <a:noFill/>
                </a:ln>
                <a:solidFill>
                  <a:prstClr val="white"/>
                </a:solidFill>
                <a:effectLst/>
                <a:uLnTx/>
                <a:uFillTx/>
                <a:latin typeface="Calibri"/>
                <a:ea typeface="+mn-ea"/>
                <a:cs typeface="Calibri"/>
              </a:rPr>
              <a:t> </a:t>
            </a:r>
            <a:r>
              <a:rPr kumimoji="0" lang="en-US" sz="1800" b="0" i="0" u="none" strike="noStrike" kern="1200" cap="none" spc="0" normalizeH="0" baseline="0" noProof="0">
                <a:ln>
                  <a:noFill/>
                </a:ln>
                <a:solidFill>
                  <a:prstClr val="white"/>
                </a:solidFill>
                <a:effectLst/>
                <a:uLnTx/>
                <a:uFillTx/>
                <a:latin typeface="Calibri"/>
                <a:ea typeface="+mn-ea"/>
                <a:cs typeface="Calibri"/>
              </a:rPr>
              <a:t>​</a:t>
            </a:r>
          </a:p>
        </p:txBody>
      </p:sp>
      <p:pic>
        <p:nvPicPr>
          <p:cNvPr id="2" name="Picture 1">
            <a:extLst>
              <a:ext uri="{FF2B5EF4-FFF2-40B4-BE49-F238E27FC236}">
                <a16:creationId xmlns:a16="http://schemas.microsoft.com/office/drawing/2014/main" id="{F1305063-70EE-D543-5E18-ABDF7C25F96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91626" y="3683246"/>
            <a:ext cx="2143451" cy="2296349"/>
          </a:xfrm>
          <a:prstGeom prst="rect">
            <a:avLst/>
          </a:prstGeom>
          <a:noFill/>
          <a:ln>
            <a:noFill/>
          </a:ln>
        </p:spPr>
      </p:pic>
      <p:pic>
        <p:nvPicPr>
          <p:cNvPr id="1026" name="Picture 2">
            <a:extLst>
              <a:ext uri="{FF2B5EF4-FFF2-40B4-BE49-F238E27FC236}">
                <a16:creationId xmlns:a16="http://schemas.microsoft.com/office/drawing/2014/main" id="{7E161B09-C359-774B-1144-42B51427F0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7071" y="3683246"/>
            <a:ext cx="2185287" cy="2295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with blue squares&#10;&#10;Description automatically generated">
            <a:extLst>
              <a:ext uri="{FF2B5EF4-FFF2-40B4-BE49-F238E27FC236}">
                <a16:creationId xmlns:a16="http://schemas.microsoft.com/office/drawing/2014/main" id="{68F82F40-9A03-FB9B-56F2-EF0BEC2B77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3802" y="3683246"/>
            <a:ext cx="2138696" cy="2295992"/>
          </a:xfrm>
          <a:prstGeom prst="rect">
            <a:avLst/>
          </a:prstGeom>
        </p:spPr>
      </p:pic>
    </p:spTree>
    <p:extLst>
      <p:ext uri="{BB962C8B-B14F-4D97-AF65-F5344CB8AC3E}">
        <p14:creationId xmlns:p14="http://schemas.microsoft.com/office/powerpoint/2010/main" val="205242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E0B869-56FC-3BE2-30B4-C041255C13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760316-01C3-437F-D653-CA2EF8A0A974}"/>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t="5" b="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CFE7E869-72BF-FD8A-C3E5-CFFBCAD0E82C}"/>
              </a:ext>
            </a:extLst>
          </p:cNvPr>
          <p:cNvSpPr txBox="1"/>
          <p:nvPr/>
        </p:nvSpPr>
        <p:spPr>
          <a:xfrm>
            <a:off x="0" y="2366266"/>
            <a:ext cx="7667285" cy="389337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prstClr val="white"/>
                </a:solidFill>
                <a:effectLst/>
                <a:uLnTx/>
                <a:uFillTx/>
                <a:latin typeface="Avenir Next LT Pro Demi" panose="020B0704020202020204" pitchFamily="34" charset="0"/>
                <a:ea typeface="+mn-ea"/>
                <a:cs typeface="Calibri"/>
              </a:rPr>
              <a:t>Contact Us</a:t>
            </a:r>
            <a:endParaRPr kumimoji="0" lang="en-US" sz="24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a:ln>
                <a:noFill/>
              </a:ln>
              <a:solidFill>
                <a:prstClr val="white"/>
              </a:solidFill>
              <a:effectLst/>
              <a:uLnTx/>
              <a:uFillTx/>
              <a:latin typeface="Segoe UI"/>
              <a:ea typeface="+mn-ea"/>
              <a:cs typeface="Segoe UI"/>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0" cap="none" spc="0" normalizeH="0" baseline="0" noProof="0">
                <a:ln>
                  <a:noFill/>
                </a:ln>
                <a:solidFill>
                  <a:prstClr val="white"/>
                </a:solidFill>
                <a:effectLst/>
                <a:uLnTx/>
                <a:uFillTx/>
                <a:latin typeface="Avenir Next LT Pro" panose="020B0504020202020204" pitchFamily="34" charset="0"/>
                <a:ea typeface="+mn-ea"/>
                <a:cs typeface="Segoe UI"/>
              </a:rPr>
              <a:t>Center for Children and Family Futures</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0" cap="none" spc="0" normalizeH="0" baseline="0" noProof="0">
                <a:ln>
                  <a:noFill/>
                </a:ln>
                <a:solidFill>
                  <a:prstClr val="white"/>
                </a:solidFill>
                <a:effectLst/>
                <a:uLnTx/>
                <a:uFillTx/>
                <a:latin typeface="Avenir Next LT Pro" panose="020B0504020202020204" pitchFamily="34" charset="0"/>
                <a:ea typeface="+mn-ea"/>
                <a:cs typeface="Segoe UI"/>
              </a:rPr>
              <a:t>National FTC TTA Program</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0" cap="none" spc="0" normalizeH="0" baseline="0" noProof="0">
                <a:ln>
                  <a:noFill/>
                </a:ln>
                <a:effectLst/>
                <a:uLnTx/>
                <a:uFillTx/>
                <a:latin typeface="Avenir Next LT Pro" panose="020B0504020202020204" pitchFamily="34" charset="0"/>
                <a:ea typeface="+mn-ea"/>
                <a:cs typeface="Segoe UI"/>
                <a:hlinkClick r:id="rId4">
                  <a:extLst>
                    <a:ext uri="{A12FA001-AC4F-418D-AE19-62706E023703}">
                      <ahyp:hlinkClr xmlns:ahyp="http://schemas.microsoft.com/office/drawing/2018/hyperlinkcolor" val="tx"/>
                    </a:ext>
                  </a:extLst>
                </a:hlinkClick>
              </a:rPr>
              <a:t>www.cffutures.org</a:t>
            </a:r>
            <a:endParaRPr kumimoji="0" lang="en-US" sz="3200" b="0" i="0" u="none" strike="noStrike" kern="0" cap="none" spc="0" normalizeH="0" baseline="0" noProof="0">
              <a:ln>
                <a:noFill/>
              </a:ln>
              <a:effectLst/>
              <a:uLnTx/>
              <a:uFillTx/>
              <a:latin typeface="Avenir Next LT Pro" panose="020B0504020202020204" pitchFamily="34" charset="0"/>
              <a:ea typeface="+mn-ea"/>
              <a:cs typeface="Segoe UI"/>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0" i="0" u="none" strike="noStrike" kern="0" cap="none" spc="0" normalizeH="0" baseline="0" noProof="0">
                <a:ln>
                  <a:noFill/>
                </a:ln>
                <a:solidFill>
                  <a:prstClr val="white"/>
                </a:solidFill>
                <a:effectLst/>
                <a:uLnTx/>
                <a:uFillTx/>
                <a:latin typeface="Avenir Next LT Pro" panose="020B0504020202020204" pitchFamily="34" charset="0"/>
                <a:ea typeface="+mn-ea"/>
                <a:cs typeface="Segoe UI"/>
              </a:rPr>
              <a:t> </a:t>
            </a:r>
            <a:r>
              <a:rPr kumimoji="0" lang="en-US" sz="3200" b="0" i="0" u="none" strike="noStrike" kern="0" cap="none" spc="0" normalizeH="0" baseline="0" noProof="0">
                <a:ln>
                  <a:noFill/>
                </a:ln>
                <a:effectLst/>
                <a:uLnTx/>
                <a:uFillTx/>
                <a:latin typeface="Avenir Next LT Pro" panose="020B0504020202020204" pitchFamily="34" charset="0"/>
                <a:ea typeface="+mn-ea"/>
                <a:cs typeface="Segoe UI"/>
                <a:hlinkClick r:id="rId5">
                  <a:extLst>
                    <a:ext uri="{A12FA001-AC4F-418D-AE19-62706E023703}">
                      <ahyp:hlinkClr xmlns:ahyp="http://schemas.microsoft.com/office/drawing/2018/hyperlinkcolor" val="tx"/>
                    </a:ext>
                  </a:extLst>
                </a:hlinkClick>
              </a:rPr>
              <a:t>FTC@cffutures.org</a:t>
            </a:r>
            <a:endParaRPr kumimoji="0" lang="en-US" sz="3600" b="0" i="0" u="none" strike="noStrike" kern="0" cap="none" spc="0" normalizeH="0" baseline="0" noProof="0">
              <a:ln>
                <a:noFill/>
              </a:ln>
              <a:effectLst/>
              <a:uLnTx/>
              <a:uFillTx/>
              <a:latin typeface="Avenir Next LT Pro" panose="020B0504020202020204" pitchFamily="34" charset="0"/>
              <a:ea typeface="+mn-ea"/>
              <a:cs typeface="Segoe UI"/>
            </a:endParaRPr>
          </a:p>
        </p:txBody>
      </p:sp>
      <p:pic>
        <p:nvPicPr>
          <p:cNvPr id="1026" name="Picture 2">
            <a:extLst>
              <a:ext uri="{FF2B5EF4-FFF2-40B4-BE49-F238E27FC236}">
                <a16:creationId xmlns:a16="http://schemas.microsoft.com/office/drawing/2014/main" id="{463459BE-1D6E-B18B-48A2-3C90468FC2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0667" y="1995678"/>
            <a:ext cx="4156175" cy="416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7570"/>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Subtitle 2">
            <a:extLst>
              <a:ext uri="{FF2B5EF4-FFF2-40B4-BE49-F238E27FC236}">
                <a16:creationId xmlns:a16="http://schemas.microsoft.com/office/drawing/2014/main" id="{42386E3E-3DD9-E76C-EE13-8539B750B080}"/>
              </a:ext>
            </a:extLst>
          </p:cNvPr>
          <p:cNvSpPr txBox="1">
            <a:spLocks/>
          </p:cNvSpPr>
          <p:nvPr/>
        </p:nvSpPr>
        <p:spPr>
          <a:xfrm>
            <a:off x="0" y="6312310"/>
            <a:ext cx="12192000" cy="545690"/>
          </a:xfrm>
          <a:prstGeom prst="rect">
            <a:avLst/>
          </a:prstGeom>
          <a:solidFill>
            <a:schemeClr val="tx1"/>
          </a:solidFill>
        </p:spPr>
        <p:txBody>
          <a:bodyPr vert="horz" lIns="91440" tIns="45720" rIns="91440" bIns="45720" rtlCol="0" anchor="t">
            <a:normAutofit lnSpcReduction="10000"/>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i="0" kern="1200" spc="50" baseline="0">
                <a:solidFill>
                  <a:schemeClr val="tx1">
                    <a:alpha val="60000"/>
                  </a:schemeClr>
                </a:solidFill>
                <a:latin typeface="+mn-lt"/>
                <a:ea typeface="+mn-ea"/>
                <a:cs typeface="+mn-cs"/>
              </a:defRPr>
            </a:lvl1pPr>
            <a:lvl2pPr marL="457200" indent="0" algn="ctr"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1" kern="1200" spc="50" baseline="0">
                <a:solidFill>
                  <a:schemeClr val="tx1">
                    <a:alpha val="60000"/>
                  </a:schemeClr>
                </a:solidFill>
                <a:latin typeface="+mn-lt"/>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kern="1200" spc="5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
                <a:srgbClr val="A5A5A5"/>
              </a:buClr>
              <a:buSzTx/>
              <a:buFont typeface="Wingdings" panose="05000000000000000000" pitchFamily="2" charset="2"/>
              <a:buNone/>
              <a:tabLst/>
              <a:defRPr/>
            </a:pPr>
            <a:r>
              <a:rPr kumimoji="0" lang="en-US" sz="2800" b="1" i="0" u="none" strike="noStrike" kern="1200" cap="none" spc="50" normalizeH="0" baseline="0" noProof="0">
                <a:ln>
                  <a:noFill/>
                </a:ln>
                <a:solidFill>
                  <a:prstClr val="white"/>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www.cffutures.org/fdc-tta/planning-guide-2018/</a:t>
            </a:r>
            <a:endParaRPr kumimoji="0" lang="en-US" sz="2800" b="1" i="0" u="none" strike="noStrike" kern="1200" cap="none" spc="5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10000"/>
              </a:lnSpc>
              <a:spcBef>
                <a:spcPts val="0"/>
              </a:spcBef>
              <a:spcAft>
                <a:spcPts val="0"/>
              </a:spcAft>
              <a:buClr>
                <a:srgbClr val="A5A5A5"/>
              </a:buClr>
              <a:buSzTx/>
              <a:buFont typeface="Wingdings" panose="05000000000000000000" pitchFamily="2" charset="2"/>
              <a:buNone/>
              <a:tabLst/>
              <a:defRPr/>
            </a:pPr>
            <a:endParaRPr kumimoji="0" lang="en-US" sz="2400" b="1" i="0" u="none" strike="noStrike" kern="1200" cap="none" spc="50" normalizeH="0" baseline="0" noProof="0">
              <a:ln>
                <a:noFill/>
              </a:ln>
              <a:solidFill>
                <a:prstClr val="white"/>
              </a:solidFill>
              <a:effectLst/>
              <a:uLnTx/>
              <a:uFillTx/>
              <a:latin typeface="Calibri" panose="020F0502020204030204"/>
              <a:ea typeface="+mn-ea"/>
              <a:cs typeface="Calibri"/>
            </a:endParaRPr>
          </a:p>
        </p:txBody>
      </p:sp>
      <p:pic>
        <p:nvPicPr>
          <p:cNvPr id="5" name="Picture 4" descr="A qr code with a blue and black background&#10;&#10;Description automatically generated">
            <a:extLst>
              <a:ext uri="{FF2B5EF4-FFF2-40B4-BE49-F238E27FC236}">
                <a16:creationId xmlns:a16="http://schemas.microsoft.com/office/drawing/2014/main" id="{0080AE50-AA26-A7CA-DDAF-0C9968FD4A50}"/>
              </a:ext>
            </a:extLst>
          </p:cNvPr>
          <p:cNvPicPr>
            <a:picLocks noChangeAspect="1"/>
          </p:cNvPicPr>
          <p:nvPr/>
        </p:nvPicPr>
        <p:blipFill rotWithShape="1">
          <a:blip r:embed="rId3"/>
          <a:srcRect l="4109" t="2730" r="4001" b="2389"/>
          <a:stretch/>
        </p:blipFill>
        <p:spPr>
          <a:xfrm>
            <a:off x="8001092" y="0"/>
            <a:ext cx="4188205" cy="4312307"/>
          </a:xfrm>
          <a:prstGeom prst="rect">
            <a:avLst/>
          </a:prstGeom>
        </p:spPr>
      </p:pic>
      <p:pic>
        <p:nvPicPr>
          <p:cNvPr id="6" name="Picture 5" descr="A blue and black sign with white text&#10;&#10;Description automatically generated">
            <a:extLst>
              <a:ext uri="{FF2B5EF4-FFF2-40B4-BE49-F238E27FC236}">
                <a16:creationId xmlns:a16="http://schemas.microsoft.com/office/drawing/2014/main" id="{5D19DF5B-3EF3-B0CA-23A2-436BF52FD470}"/>
              </a:ext>
            </a:extLst>
          </p:cNvPr>
          <p:cNvPicPr>
            <a:picLocks noChangeAspect="1"/>
          </p:cNvPicPr>
          <p:nvPr/>
        </p:nvPicPr>
        <p:blipFill rotWithShape="1">
          <a:blip r:embed="rId4"/>
          <a:srcRect l="7626" t="5120" r="6906" b="20232"/>
          <a:stretch/>
        </p:blipFill>
        <p:spPr>
          <a:xfrm>
            <a:off x="1" y="0"/>
            <a:ext cx="8001092" cy="4172817"/>
          </a:xfrm>
          <a:prstGeom prst="rect">
            <a:avLst/>
          </a:prstGeom>
        </p:spPr>
      </p:pic>
      <p:sp>
        <p:nvSpPr>
          <p:cNvPr id="10" name="TextBox 9">
            <a:extLst>
              <a:ext uri="{FF2B5EF4-FFF2-40B4-BE49-F238E27FC236}">
                <a16:creationId xmlns:a16="http://schemas.microsoft.com/office/drawing/2014/main" id="{0400740E-87ED-CA9A-C796-37CA9B73940B}"/>
              </a:ext>
            </a:extLst>
          </p:cNvPr>
          <p:cNvSpPr txBox="1"/>
          <p:nvPr/>
        </p:nvSpPr>
        <p:spPr>
          <a:xfrm>
            <a:off x="845" y="4172817"/>
            <a:ext cx="1218845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Designed to provide step-by-step instructions for a team planning to start and implement an FTC in their community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Includes worksheets with concrete steps to support teams in meeting their implementation  and enhancement goals</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22789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black sign with white text&#10;&#10;Description automatically generated">
            <a:extLst>
              <a:ext uri="{FF2B5EF4-FFF2-40B4-BE49-F238E27FC236}">
                <a16:creationId xmlns:a16="http://schemas.microsoft.com/office/drawing/2014/main" id="{1B24A18B-4D84-CC7B-19A7-F8B67F0A8A74}"/>
              </a:ext>
            </a:extLst>
          </p:cNvPr>
          <p:cNvPicPr>
            <a:picLocks noChangeAspect="1"/>
          </p:cNvPicPr>
          <p:nvPr/>
        </p:nvPicPr>
        <p:blipFill rotWithShape="1">
          <a:blip r:embed="rId2"/>
          <a:srcRect l="7626" t="5120" r="6906" b="20232"/>
          <a:stretch/>
        </p:blipFill>
        <p:spPr>
          <a:xfrm>
            <a:off x="1" y="1"/>
            <a:ext cx="4321628" cy="2011680"/>
          </a:xfrm>
          <a:prstGeom prst="rect">
            <a:avLst/>
          </a:prstGeom>
        </p:spPr>
      </p:pic>
      <p:sp>
        <p:nvSpPr>
          <p:cNvPr id="2" name="Rectangle 1">
            <a:extLst>
              <a:ext uri="{FF2B5EF4-FFF2-40B4-BE49-F238E27FC236}">
                <a16:creationId xmlns:a16="http://schemas.microsoft.com/office/drawing/2014/main" id="{285AAB43-868E-0FF6-66BF-46B839748632}"/>
              </a:ext>
            </a:extLst>
          </p:cNvPr>
          <p:cNvSpPr/>
          <p:nvPr/>
        </p:nvSpPr>
        <p:spPr>
          <a:xfrm>
            <a:off x="4321629" y="0"/>
            <a:ext cx="7863840" cy="2011680"/>
          </a:xfrm>
          <a:prstGeom prst="rect">
            <a:avLst/>
          </a:prstGeom>
          <a:solidFill>
            <a:srgbClr val="4FA19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DE37C3-CF9D-0AF0-DF7B-2FD5E865F358}"/>
              </a:ext>
            </a:extLst>
          </p:cNvPr>
          <p:cNvSpPr txBox="1"/>
          <p:nvPr/>
        </p:nvSpPr>
        <p:spPr>
          <a:xfrm>
            <a:off x="4753792" y="626686"/>
            <a:ext cx="6999514" cy="923330"/>
          </a:xfrm>
          <a:custGeom>
            <a:avLst/>
            <a:gdLst>
              <a:gd name="connsiteX0" fmla="*/ 0 w 6999514"/>
              <a:gd name="connsiteY0" fmla="*/ 0 h 923330"/>
              <a:gd name="connsiteX1" fmla="*/ 6999514 w 6999514"/>
              <a:gd name="connsiteY1" fmla="*/ 0 h 923330"/>
              <a:gd name="connsiteX2" fmla="*/ 6999514 w 6999514"/>
              <a:gd name="connsiteY2" fmla="*/ 923330 h 923330"/>
              <a:gd name="connsiteX3" fmla="*/ 0 w 6999514"/>
              <a:gd name="connsiteY3" fmla="*/ 923330 h 923330"/>
              <a:gd name="connsiteX4" fmla="*/ 0 w 6999514"/>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14" h="923330" extrusionOk="0">
                <a:moveTo>
                  <a:pt x="0" y="0"/>
                </a:moveTo>
                <a:cubicBezTo>
                  <a:pt x="920876" y="-140799"/>
                  <a:pt x="5777684" y="-121110"/>
                  <a:pt x="6999514" y="0"/>
                </a:cubicBezTo>
                <a:cubicBezTo>
                  <a:pt x="7006792" y="221118"/>
                  <a:pt x="6974033" y="687271"/>
                  <a:pt x="6999514" y="923330"/>
                </a:cubicBezTo>
                <a:cubicBezTo>
                  <a:pt x="3680648" y="780500"/>
                  <a:pt x="3166474" y="978546"/>
                  <a:pt x="0" y="923330"/>
                </a:cubicBezTo>
                <a:cubicBezTo>
                  <a:pt x="69078" y="733029"/>
                  <a:pt x="-23542" y="300189"/>
                  <a:pt x="0" y="0"/>
                </a:cubicBezTo>
                <a:close/>
              </a:path>
            </a:pathLst>
          </a:custGeom>
          <a:noFill/>
          <a:ln w="38100">
            <a:solidFill>
              <a:schemeClr val="bg1">
                <a:lumMod val="95000"/>
                <a:lumOff val="5000"/>
              </a:schemeClr>
            </a:solidFill>
            <a:extLst>
              <a:ext uri="{C807C97D-BFC1-408E-A445-0C87EB9F89A2}">
                <ask:lineSketchStyleProps xmlns:ask="http://schemas.microsoft.com/office/drawing/2018/sketchyshapes" sd="482695889">
                  <a:prstGeom prst="rect">
                    <a:avLst/>
                  </a:prstGeom>
                  <ask:type>
                    <ask:lineSketchCurved/>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ea typeface="+mn-ea"/>
                <a:cs typeface="+mn-cs"/>
              </a:rPr>
              <a:t>Helpful Worksheets</a:t>
            </a:r>
          </a:p>
        </p:txBody>
      </p:sp>
      <p:graphicFrame>
        <p:nvGraphicFramePr>
          <p:cNvPr id="6" name="Table 5">
            <a:extLst>
              <a:ext uri="{FF2B5EF4-FFF2-40B4-BE49-F238E27FC236}">
                <a16:creationId xmlns:a16="http://schemas.microsoft.com/office/drawing/2014/main" id="{747870D6-C8CE-4E92-6B4B-23B0C5BE8D1C}"/>
              </a:ext>
            </a:extLst>
          </p:cNvPr>
          <p:cNvGraphicFramePr>
            <a:graphicFrameLocks noGrp="1"/>
          </p:cNvGraphicFramePr>
          <p:nvPr>
            <p:extLst>
              <p:ext uri="{D42A27DB-BD31-4B8C-83A1-F6EECF244321}">
                <p14:modId xmlns:p14="http://schemas.microsoft.com/office/powerpoint/2010/main" val="3122626891"/>
              </p:ext>
            </p:extLst>
          </p:nvPr>
        </p:nvGraphicFramePr>
        <p:xfrm>
          <a:off x="0" y="2011680"/>
          <a:ext cx="12185469" cy="4541520"/>
        </p:xfrm>
        <a:graphic>
          <a:graphicData uri="http://schemas.openxmlformats.org/drawingml/2006/table">
            <a:tbl>
              <a:tblPr firstRow="1" bandRow="1">
                <a:tableStyleId>{2D5ABB26-0587-4C30-8999-92F81FD0307C}</a:tableStyleId>
              </a:tblPr>
              <a:tblGrid>
                <a:gridCol w="3505200">
                  <a:extLst>
                    <a:ext uri="{9D8B030D-6E8A-4147-A177-3AD203B41FA5}">
                      <a16:colId xmlns:a16="http://schemas.microsoft.com/office/drawing/2014/main" val="88281934"/>
                    </a:ext>
                  </a:extLst>
                </a:gridCol>
                <a:gridCol w="8680269">
                  <a:extLst>
                    <a:ext uri="{9D8B030D-6E8A-4147-A177-3AD203B41FA5}">
                      <a16:colId xmlns:a16="http://schemas.microsoft.com/office/drawing/2014/main" val="2005449031"/>
                    </a:ext>
                  </a:extLst>
                </a:gridCol>
              </a:tblGrid>
              <a:tr h="370840">
                <a:tc>
                  <a:txBody>
                    <a:bodyPr/>
                    <a:lstStyle/>
                    <a:p>
                      <a:pPr algn="ctr"/>
                      <a:r>
                        <a:rPr lang="en-US" sz="3200"/>
                        <a:t>Worksheet </a:t>
                      </a:r>
                    </a:p>
                  </a:txBody>
                  <a:tcPr>
                    <a:lnB w="12700" cap="flat" cmpd="sng" algn="ctr">
                      <a:solidFill>
                        <a:schemeClr val="tx1"/>
                      </a:solidFill>
                      <a:prstDash val="solid"/>
                      <a:round/>
                      <a:headEnd type="none" w="med" len="med"/>
                      <a:tailEnd type="none" w="med" len="med"/>
                    </a:lnB>
                  </a:tcPr>
                </a:tc>
                <a:tc>
                  <a:txBody>
                    <a:bodyPr/>
                    <a:lstStyle/>
                    <a:p>
                      <a:pPr algn="ctr"/>
                      <a:r>
                        <a:rPr lang="en-US" sz="3200"/>
                        <a:t>Topic:</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892898"/>
                  </a:ext>
                </a:extLst>
              </a:tr>
              <a:tr h="370840">
                <a:tc>
                  <a:txBody>
                    <a:bodyPr/>
                    <a:lstStyle/>
                    <a:p>
                      <a:pPr algn="ctr"/>
                      <a:r>
                        <a:rPr lang="en-US" sz="3200"/>
                        <a:t>#2</a:t>
                      </a:r>
                    </a:p>
                  </a:txBody>
                  <a:tcPr>
                    <a:lnT w="12700" cap="flat" cmpd="sng" algn="ctr">
                      <a:solidFill>
                        <a:schemeClr val="tx1"/>
                      </a:solidFill>
                      <a:prstDash val="solid"/>
                      <a:round/>
                      <a:headEnd type="none" w="med" len="med"/>
                      <a:tailEnd type="none" w="med" len="med"/>
                    </a:lnT>
                  </a:tcPr>
                </a:tc>
                <a:tc>
                  <a:txBody>
                    <a:bodyPr/>
                    <a:lstStyle/>
                    <a:p>
                      <a:r>
                        <a:rPr lang="en-US" sz="3200"/>
                        <a:t>Gathering Relevant Data</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7353264"/>
                  </a:ext>
                </a:extLst>
              </a:tr>
              <a:tr h="370840">
                <a:tc>
                  <a:txBody>
                    <a:bodyPr/>
                    <a:lstStyle/>
                    <a:p>
                      <a:pPr algn="ctr"/>
                      <a:r>
                        <a:rPr lang="en-US" sz="3200"/>
                        <a:t>#3 </a:t>
                      </a:r>
                    </a:p>
                  </a:txBody>
                  <a:tcPr/>
                </a:tc>
                <a:tc>
                  <a:txBody>
                    <a:bodyPr/>
                    <a:lstStyle/>
                    <a:p>
                      <a:r>
                        <a:rPr lang="en-US" sz="3200"/>
                        <a:t>Community Resource Mapping</a:t>
                      </a:r>
                    </a:p>
                  </a:txBody>
                  <a:tcPr/>
                </a:tc>
                <a:extLst>
                  <a:ext uri="{0D108BD9-81ED-4DB2-BD59-A6C34878D82A}">
                    <a16:rowId xmlns:a16="http://schemas.microsoft.com/office/drawing/2014/main" val="594597246"/>
                  </a:ext>
                </a:extLst>
              </a:tr>
              <a:tr h="370840">
                <a:tc>
                  <a:txBody>
                    <a:bodyPr/>
                    <a:lstStyle/>
                    <a:p>
                      <a:pPr algn="ctr"/>
                      <a:r>
                        <a:rPr lang="en-US" sz="3200"/>
                        <a:t>#4</a:t>
                      </a:r>
                    </a:p>
                  </a:txBody>
                  <a:tcPr/>
                </a:tc>
                <a:tc>
                  <a:txBody>
                    <a:bodyPr/>
                    <a:lstStyle/>
                    <a:p>
                      <a:r>
                        <a:rPr lang="en-US" sz="3200"/>
                        <a:t>Planning, Steering, and Operational Teams</a:t>
                      </a:r>
                    </a:p>
                  </a:txBody>
                  <a:tcPr/>
                </a:tc>
                <a:extLst>
                  <a:ext uri="{0D108BD9-81ED-4DB2-BD59-A6C34878D82A}">
                    <a16:rowId xmlns:a16="http://schemas.microsoft.com/office/drawing/2014/main" val="3819099549"/>
                  </a:ext>
                </a:extLst>
              </a:tr>
              <a:tr h="370840">
                <a:tc>
                  <a:txBody>
                    <a:bodyPr/>
                    <a:lstStyle/>
                    <a:p>
                      <a:pPr algn="ctr"/>
                      <a:r>
                        <a:rPr lang="en-US" sz="3200"/>
                        <a:t>#5</a:t>
                      </a:r>
                    </a:p>
                  </a:txBody>
                  <a:tcPr/>
                </a:tc>
                <a:tc>
                  <a:txBody>
                    <a:bodyPr/>
                    <a:lstStyle/>
                    <a:p>
                      <a:r>
                        <a:rPr lang="en-US" sz="3200"/>
                        <a:t>Visiting a Family Treatment Court</a:t>
                      </a:r>
                    </a:p>
                  </a:txBody>
                  <a:tcPr/>
                </a:tc>
                <a:extLst>
                  <a:ext uri="{0D108BD9-81ED-4DB2-BD59-A6C34878D82A}">
                    <a16:rowId xmlns:a16="http://schemas.microsoft.com/office/drawing/2014/main" val="1906922333"/>
                  </a:ext>
                </a:extLst>
              </a:tr>
              <a:tr h="370840">
                <a:tc>
                  <a:txBody>
                    <a:bodyPr/>
                    <a:lstStyle/>
                    <a:p>
                      <a:pPr algn="ctr"/>
                      <a:r>
                        <a:rPr lang="en-US" sz="3200"/>
                        <a:t>#8</a:t>
                      </a:r>
                    </a:p>
                  </a:txBody>
                  <a:tcPr/>
                </a:tc>
                <a:tc>
                  <a:txBody>
                    <a:bodyPr/>
                    <a:lstStyle/>
                    <a:p>
                      <a:r>
                        <a:rPr lang="en-US" sz="3200"/>
                        <a:t>Vision, Mission, Goals, and Objectives</a:t>
                      </a:r>
                    </a:p>
                  </a:txBody>
                  <a:tcPr/>
                </a:tc>
                <a:extLst>
                  <a:ext uri="{0D108BD9-81ED-4DB2-BD59-A6C34878D82A}">
                    <a16:rowId xmlns:a16="http://schemas.microsoft.com/office/drawing/2014/main" val="1630628186"/>
                  </a:ext>
                </a:extLst>
              </a:tr>
              <a:tr h="370840">
                <a:tc>
                  <a:txBody>
                    <a:bodyPr/>
                    <a:lstStyle/>
                    <a:p>
                      <a:pPr algn="ctr"/>
                      <a:r>
                        <a:rPr lang="en-US" sz="3200"/>
                        <a:t>#10</a:t>
                      </a:r>
                    </a:p>
                  </a:txBody>
                  <a:tcPr/>
                </a:tc>
                <a:tc>
                  <a:txBody>
                    <a:bodyPr/>
                    <a:lstStyle/>
                    <a:p>
                      <a:r>
                        <a:rPr lang="en-US" sz="3200"/>
                        <a:t>Structural Program Design, Target Population, and Eligibility Criteria</a:t>
                      </a:r>
                    </a:p>
                  </a:txBody>
                  <a:tcPr/>
                </a:tc>
                <a:extLst>
                  <a:ext uri="{0D108BD9-81ED-4DB2-BD59-A6C34878D82A}">
                    <a16:rowId xmlns:a16="http://schemas.microsoft.com/office/drawing/2014/main" val="437606436"/>
                  </a:ext>
                </a:extLst>
              </a:tr>
            </a:tbl>
          </a:graphicData>
        </a:graphic>
      </p:graphicFrame>
    </p:spTree>
    <p:extLst>
      <p:ext uri="{BB962C8B-B14F-4D97-AF65-F5344CB8AC3E}">
        <p14:creationId xmlns:p14="http://schemas.microsoft.com/office/powerpoint/2010/main" val="266861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black sign with white text&#10;&#10;Description automatically generated">
            <a:extLst>
              <a:ext uri="{FF2B5EF4-FFF2-40B4-BE49-F238E27FC236}">
                <a16:creationId xmlns:a16="http://schemas.microsoft.com/office/drawing/2014/main" id="{1B24A18B-4D84-CC7B-19A7-F8B67F0A8A74}"/>
              </a:ext>
            </a:extLst>
          </p:cNvPr>
          <p:cNvPicPr>
            <a:picLocks noChangeAspect="1"/>
          </p:cNvPicPr>
          <p:nvPr/>
        </p:nvPicPr>
        <p:blipFill rotWithShape="1">
          <a:blip r:embed="rId2"/>
          <a:srcRect l="7626" t="5120" r="6906" b="20232"/>
          <a:stretch/>
        </p:blipFill>
        <p:spPr>
          <a:xfrm>
            <a:off x="1" y="1"/>
            <a:ext cx="4321628" cy="2011680"/>
          </a:xfrm>
          <a:prstGeom prst="rect">
            <a:avLst/>
          </a:prstGeom>
        </p:spPr>
      </p:pic>
      <p:sp>
        <p:nvSpPr>
          <p:cNvPr id="2" name="Rectangle 1">
            <a:extLst>
              <a:ext uri="{FF2B5EF4-FFF2-40B4-BE49-F238E27FC236}">
                <a16:creationId xmlns:a16="http://schemas.microsoft.com/office/drawing/2014/main" id="{285AAB43-868E-0FF6-66BF-46B839748632}"/>
              </a:ext>
            </a:extLst>
          </p:cNvPr>
          <p:cNvSpPr/>
          <p:nvPr/>
        </p:nvSpPr>
        <p:spPr>
          <a:xfrm>
            <a:off x="4321629" y="0"/>
            <a:ext cx="7863840" cy="2011680"/>
          </a:xfrm>
          <a:prstGeom prst="rect">
            <a:avLst/>
          </a:prstGeom>
          <a:solidFill>
            <a:srgbClr val="4FA19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DE37C3-CF9D-0AF0-DF7B-2FD5E865F358}"/>
              </a:ext>
            </a:extLst>
          </p:cNvPr>
          <p:cNvSpPr txBox="1"/>
          <p:nvPr/>
        </p:nvSpPr>
        <p:spPr>
          <a:xfrm>
            <a:off x="4753792" y="626686"/>
            <a:ext cx="6999514" cy="923330"/>
          </a:xfrm>
          <a:custGeom>
            <a:avLst/>
            <a:gdLst>
              <a:gd name="connsiteX0" fmla="*/ 0 w 6999514"/>
              <a:gd name="connsiteY0" fmla="*/ 0 h 923330"/>
              <a:gd name="connsiteX1" fmla="*/ 6999514 w 6999514"/>
              <a:gd name="connsiteY1" fmla="*/ 0 h 923330"/>
              <a:gd name="connsiteX2" fmla="*/ 6999514 w 6999514"/>
              <a:gd name="connsiteY2" fmla="*/ 923330 h 923330"/>
              <a:gd name="connsiteX3" fmla="*/ 0 w 6999514"/>
              <a:gd name="connsiteY3" fmla="*/ 923330 h 923330"/>
              <a:gd name="connsiteX4" fmla="*/ 0 w 6999514"/>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14" h="923330" extrusionOk="0">
                <a:moveTo>
                  <a:pt x="0" y="0"/>
                </a:moveTo>
                <a:cubicBezTo>
                  <a:pt x="920876" y="-140799"/>
                  <a:pt x="5777684" y="-121110"/>
                  <a:pt x="6999514" y="0"/>
                </a:cubicBezTo>
                <a:cubicBezTo>
                  <a:pt x="7006792" y="221118"/>
                  <a:pt x="6974033" y="687271"/>
                  <a:pt x="6999514" y="923330"/>
                </a:cubicBezTo>
                <a:cubicBezTo>
                  <a:pt x="3680648" y="780500"/>
                  <a:pt x="3166474" y="978546"/>
                  <a:pt x="0" y="923330"/>
                </a:cubicBezTo>
                <a:cubicBezTo>
                  <a:pt x="69078" y="733029"/>
                  <a:pt x="-23542" y="300189"/>
                  <a:pt x="0" y="0"/>
                </a:cubicBezTo>
                <a:close/>
              </a:path>
            </a:pathLst>
          </a:custGeom>
          <a:noFill/>
          <a:ln w="38100">
            <a:solidFill>
              <a:schemeClr val="bg1">
                <a:lumMod val="95000"/>
                <a:lumOff val="5000"/>
              </a:schemeClr>
            </a:solidFill>
            <a:extLst>
              <a:ext uri="{C807C97D-BFC1-408E-A445-0C87EB9F89A2}">
                <ask:lineSketchStyleProps xmlns:ask="http://schemas.microsoft.com/office/drawing/2018/sketchyshapes" sd="482695889">
                  <a:prstGeom prst="rect">
                    <a:avLst/>
                  </a:prstGeom>
                  <ask:type>
                    <ask:lineSketchCurved/>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libri" panose="020F0502020204030204"/>
                <a:ea typeface="+mn-ea"/>
                <a:cs typeface="+mn-cs"/>
              </a:rPr>
              <a:t>Helpful Worksheets</a:t>
            </a:r>
          </a:p>
        </p:txBody>
      </p:sp>
      <p:graphicFrame>
        <p:nvGraphicFramePr>
          <p:cNvPr id="6" name="Table 5">
            <a:extLst>
              <a:ext uri="{FF2B5EF4-FFF2-40B4-BE49-F238E27FC236}">
                <a16:creationId xmlns:a16="http://schemas.microsoft.com/office/drawing/2014/main" id="{747870D6-C8CE-4E92-6B4B-23B0C5BE8D1C}"/>
              </a:ext>
            </a:extLst>
          </p:cNvPr>
          <p:cNvGraphicFramePr>
            <a:graphicFrameLocks noGrp="1"/>
          </p:cNvGraphicFramePr>
          <p:nvPr>
            <p:extLst>
              <p:ext uri="{D42A27DB-BD31-4B8C-83A1-F6EECF244321}">
                <p14:modId xmlns:p14="http://schemas.microsoft.com/office/powerpoint/2010/main" val="2845572887"/>
              </p:ext>
            </p:extLst>
          </p:nvPr>
        </p:nvGraphicFramePr>
        <p:xfrm>
          <a:off x="0" y="2011680"/>
          <a:ext cx="12185469" cy="4541520"/>
        </p:xfrm>
        <a:graphic>
          <a:graphicData uri="http://schemas.openxmlformats.org/drawingml/2006/table">
            <a:tbl>
              <a:tblPr firstRow="1" bandRow="1">
                <a:tableStyleId>{2D5ABB26-0587-4C30-8999-92F81FD0307C}</a:tableStyleId>
              </a:tblPr>
              <a:tblGrid>
                <a:gridCol w="3407229">
                  <a:extLst>
                    <a:ext uri="{9D8B030D-6E8A-4147-A177-3AD203B41FA5}">
                      <a16:colId xmlns:a16="http://schemas.microsoft.com/office/drawing/2014/main" val="88281934"/>
                    </a:ext>
                  </a:extLst>
                </a:gridCol>
                <a:gridCol w="8778240">
                  <a:extLst>
                    <a:ext uri="{9D8B030D-6E8A-4147-A177-3AD203B41FA5}">
                      <a16:colId xmlns:a16="http://schemas.microsoft.com/office/drawing/2014/main" val="2005449031"/>
                    </a:ext>
                  </a:extLst>
                </a:gridCol>
              </a:tblGrid>
              <a:tr h="370840">
                <a:tc>
                  <a:txBody>
                    <a:bodyPr/>
                    <a:lstStyle/>
                    <a:p>
                      <a:pPr algn="ctr"/>
                      <a:r>
                        <a:rPr lang="en-US" sz="3200"/>
                        <a:t>Worksheet </a:t>
                      </a:r>
                    </a:p>
                  </a:txBody>
                  <a:tcPr>
                    <a:lnB w="12700" cap="flat" cmpd="sng" algn="ctr">
                      <a:solidFill>
                        <a:schemeClr val="tx1"/>
                      </a:solidFill>
                      <a:prstDash val="solid"/>
                      <a:round/>
                      <a:headEnd type="none" w="med" len="med"/>
                      <a:tailEnd type="none" w="med" len="med"/>
                    </a:lnB>
                  </a:tcPr>
                </a:tc>
                <a:tc>
                  <a:txBody>
                    <a:bodyPr/>
                    <a:lstStyle/>
                    <a:p>
                      <a:pPr algn="ctr"/>
                      <a:r>
                        <a:rPr lang="en-US" sz="3200"/>
                        <a:t>Topic:</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892898"/>
                  </a:ext>
                </a:extLst>
              </a:tr>
              <a:tr h="370840">
                <a:tc>
                  <a:txBody>
                    <a:bodyPr/>
                    <a:lstStyle/>
                    <a:p>
                      <a:pPr algn="ctr"/>
                      <a:r>
                        <a:rPr lang="en-US" sz="3200"/>
                        <a:t>#12</a:t>
                      </a:r>
                    </a:p>
                  </a:txBody>
                  <a:tcPr>
                    <a:lnT w="12700" cap="flat" cmpd="sng" algn="ctr">
                      <a:solidFill>
                        <a:schemeClr val="tx1"/>
                      </a:solidFill>
                      <a:prstDash val="solid"/>
                      <a:round/>
                      <a:headEnd type="none" w="med" len="med"/>
                      <a:tailEnd type="none" w="med" len="med"/>
                    </a:lnT>
                  </a:tcPr>
                </a:tc>
                <a:tc>
                  <a:txBody>
                    <a:bodyPr/>
                    <a:lstStyle/>
                    <a:p>
                      <a:r>
                        <a:rPr lang="en-US" sz="3200"/>
                        <a:t>FTC Entry Process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18165298"/>
                  </a:ext>
                </a:extLst>
              </a:tr>
              <a:tr h="370840">
                <a:tc>
                  <a:txBody>
                    <a:bodyPr/>
                    <a:lstStyle/>
                    <a:p>
                      <a:pPr algn="ctr"/>
                      <a:r>
                        <a:rPr lang="en-US" sz="3200"/>
                        <a:t>#13</a:t>
                      </a:r>
                    </a:p>
                  </a:txBody>
                  <a:tcPr/>
                </a:tc>
                <a:tc>
                  <a:txBody>
                    <a:bodyPr/>
                    <a:lstStyle/>
                    <a:p>
                      <a:r>
                        <a:rPr lang="en-US" sz="3200"/>
                        <a:t>Developing Your FTC Phase Structure</a:t>
                      </a:r>
                    </a:p>
                  </a:txBody>
                  <a:tcPr/>
                </a:tc>
                <a:extLst>
                  <a:ext uri="{0D108BD9-81ED-4DB2-BD59-A6C34878D82A}">
                    <a16:rowId xmlns:a16="http://schemas.microsoft.com/office/drawing/2014/main" val="1910518482"/>
                  </a:ext>
                </a:extLst>
              </a:tr>
              <a:tr h="370840">
                <a:tc>
                  <a:txBody>
                    <a:bodyPr/>
                    <a:lstStyle/>
                    <a:p>
                      <a:pPr algn="ctr"/>
                      <a:r>
                        <a:rPr lang="en-US" sz="3200"/>
                        <a:t>#14</a:t>
                      </a:r>
                    </a:p>
                  </a:txBody>
                  <a:tcPr/>
                </a:tc>
                <a:tc>
                  <a:txBody>
                    <a:bodyPr/>
                    <a:lstStyle/>
                    <a:p>
                      <a:r>
                        <a:rPr lang="en-US" sz="3200"/>
                        <a:t>Comprehensive Service Delivery for Parents, Children, and Families</a:t>
                      </a:r>
                    </a:p>
                  </a:txBody>
                  <a:tcPr/>
                </a:tc>
                <a:extLst>
                  <a:ext uri="{0D108BD9-81ED-4DB2-BD59-A6C34878D82A}">
                    <a16:rowId xmlns:a16="http://schemas.microsoft.com/office/drawing/2014/main" val="3915564841"/>
                  </a:ext>
                </a:extLst>
              </a:tr>
              <a:tr h="370840">
                <a:tc>
                  <a:txBody>
                    <a:bodyPr/>
                    <a:lstStyle/>
                    <a:p>
                      <a:pPr algn="ctr"/>
                      <a:r>
                        <a:rPr lang="en-US" sz="3200"/>
                        <a:t>#16</a:t>
                      </a:r>
                    </a:p>
                  </a:txBody>
                  <a:tcPr/>
                </a:tc>
                <a:tc>
                  <a:txBody>
                    <a:bodyPr/>
                    <a:lstStyle/>
                    <a:p>
                      <a:r>
                        <a:rPr lang="en-US" sz="3200"/>
                        <a:t>Responding to Behavior</a:t>
                      </a:r>
                    </a:p>
                  </a:txBody>
                  <a:tcPr/>
                </a:tc>
                <a:extLst>
                  <a:ext uri="{0D108BD9-81ED-4DB2-BD59-A6C34878D82A}">
                    <a16:rowId xmlns:a16="http://schemas.microsoft.com/office/drawing/2014/main" val="832779381"/>
                  </a:ext>
                </a:extLst>
              </a:tr>
              <a:tr h="370840">
                <a:tc>
                  <a:txBody>
                    <a:bodyPr/>
                    <a:lstStyle/>
                    <a:p>
                      <a:pPr algn="ctr"/>
                      <a:r>
                        <a:rPr lang="en-US" sz="3200"/>
                        <a:t>#17</a:t>
                      </a:r>
                    </a:p>
                  </a:txBody>
                  <a:tcPr/>
                </a:tc>
                <a:tc>
                  <a:txBody>
                    <a:bodyPr/>
                    <a:lstStyle/>
                    <a:p>
                      <a:r>
                        <a:rPr lang="en-US" sz="3200"/>
                        <a:t>Graduation/Termination from the Program</a:t>
                      </a:r>
                    </a:p>
                  </a:txBody>
                  <a:tcPr/>
                </a:tc>
                <a:extLst>
                  <a:ext uri="{0D108BD9-81ED-4DB2-BD59-A6C34878D82A}">
                    <a16:rowId xmlns:a16="http://schemas.microsoft.com/office/drawing/2014/main" val="3398387639"/>
                  </a:ext>
                </a:extLst>
              </a:tr>
              <a:tr h="370840">
                <a:tc>
                  <a:txBody>
                    <a:bodyPr/>
                    <a:lstStyle/>
                    <a:p>
                      <a:pPr algn="ctr"/>
                      <a:r>
                        <a:rPr lang="en-US" sz="3200"/>
                        <a:t>#18</a:t>
                      </a:r>
                    </a:p>
                  </a:txBody>
                  <a:tcPr/>
                </a:tc>
                <a:tc>
                  <a:txBody>
                    <a:bodyPr/>
                    <a:lstStyle/>
                    <a:p>
                      <a:r>
                        <a:rPr lang="en-US" sz="3200"/>
                        <a:t>Monetary and Nonmonetary Funding</a:t>
                      </a:r>
                    </a:p>
                  </a:txBody>
                  <a:tcPr/>
                </a:tc>
                <a:extLst>
                  <a:ext uri="{0D108BD9-81ED-4DB2-BD59-A6C34878D82A}">
                    <a16:rowId xmlns:a16="http://schemas.microsoft.com/office/drawing/2014/main" val="1701942220"/>
                  </a:ext>
                </a:extLst>
              </a:tr>
            </a:tbl>
          </a:graphicData>
        </a:graphic>
      </p:graphicFrame>
    </p:spTree>
    <p:extLst>
      <p:ext uri="{BB962C8B-B14F-4D97-AF65-F5344CB8AC3E}">
        <p14:creationId xmlns:p14="http://schemas.microsoft.com/office/powerpoint/2010/main" val="88312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9521-AB7D-8BAF-585D-C90B1B854EF3}"/>
              </a:ext>
            </a:extLst>
          </p:cNvPr>
          <p:cNvSpPr>
            <a:spLocks noGrp="1"/>
          </p:cNvSpPr>
          <p:nvPr>
            <p:ph type="title"/>
          </p:nvPr>
        </p:nvSpPr>
        <p:spPr>
          <a:xfrm>
            <a:off x="0" y="-7427"/>
            <a:ext cx="12192000" cy="995564"/>
          </a:xfrm>
        </p:spPr>
        <p:txBody>
          <a:bodyPr/>
          <a:lstStyle/>
          <a:p>
            <a:pPr algn="ctr"/>
            <a:r>
              <a:rPr lang="en-US"/>
              <a:t>2018 </a:t>
            </a:r>
            <a:r>
              <a:rPr kumimoji="0" lang="en-US" sz="4400" b="0" i="0" u="none" strike="noStrike" kern="1200" cap="none" spc="0" normalizeH="0" baseline="0" noProof="0">
                <a:ln>
                  <a:noFill/>
                </a:ln>
                <a:solidFill>
                  <a:prstClr val="white"/>
                </a:solidFill>
                <a:effectLst/>
                <a:uLnTx/>
                <a:uFillTx/>
                <a:latin typeface="Calibri Light" panose="020F0302020204030204"/>
                <a:ea typeface="+mj-ea"/>
                <a:cs typeface="+mj-cs"/>
              </a:rPr>
              <a:t>–</a:t>
            </a:r>
            <a:r>
              <a:rPr lang="en-US"/>
              <a:t> Better Together </a:t>
            </a:r>
          </a:p>
        </p:txBody>
      </p:sp>
      <p:sp>
        <p:nvSpPr>
          <p:cNvPr id="8" name="Rectangle 7">
            <a:extLst>
              <a:ext uri="{FF2B5EF4-FFF2-40B4-BE49-F238E27FC236}">
                <a16:creationId xmlns:a16="http://schemas.microsoft.com/office/drawing/2014/main" id="{00CDCBF9-6BC2-6D11-4797-910DF4115701}"/>
              </a:ext>
            </a:extLst>
          </p:cNvPr>
          <p:cNvSpPr/>
          <p:nvPr/>
        </p:nvSpPr>
        <p:spPr>
          <a:xfrm>
            <a:off x="1766612" y="6303539"/>
            <a:ext cx="8658776" cy="522515"/>
          </a:xfrm>
          <a:prstGeom prst="rect">
            <a:avLst/>
          </a:prstGeom>
          <a:noFill/>
          <a:scene3d>
            <a:camera prst="orthographicFront"/>
            <a:lightRig rig="threePt" dir="t"/>
          </a:scene3d>
          <a:sp3d>
            <a:bevelT/>
          </a:sp3d>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a:ea typeface="+mn-ea"/>
                <a:cs typeface="Cambria"/>
              </a:rPr>
              <a:t>www.cffutures.org/ftc-practice-academy/</a:t>
            </a:r>
          </a:p>
        </p:txBody>
      </p:sp>
      <p:pic>
        <p:nvPicPr>
          <p:cNvPr id="3" name="Graphic 2" descr="Cheers with solid fill">
            <a:extLst>
              <a:ext uri="{FF2B5EF4-FFF2-40B4-BE49-F238E27FC236}">
                <a16:creationId xmlns:a16="http://schemas.microsoft.com/office/drawing/2014/main" id="{CEED6058-81F7-1487-6816-D7901D6691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85999" y="131434"/>
            <a:ext cx="914400" cy="914400"/>
          </a:xfrm>
          <a:prstGeom prst="rect">
            <a:avLst/>
          </a:prstGeom>
        </p:spPr>
      </p:pic>
      <p:sp>
        <p:nvSpPr>
          <p:cNvPr id="4" name="Title 1">
            <a:extLst>
              <a:ext uri="{FF2B5EF4-FFF2-40B4-BE49-F238E27FC236}">
                <a16:creationId xmlns:a16="http://schemas.microsoft.com/office/drawing/2014/main" id="{D6F91CD4-2AAA-3FAE-3D86-934FDD0D7206}"/>
              </a:ext>
            </a:extLst>
          </p:cNvPr>
          <p:cNvSpPr txBox="1">
            <a:spLocks/>
          </p:cNvSpPr>
          <p:nvPr/>
        </p:nvSpPr>
        <p:spPr>
          <a:xfrm>
            <a:off x="561265" y="931330"/>
            <a:ext cx="11069470" cy="99556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Calibri Light" panose="020F0302020204030204"/>
                <a:ea typeface="+mj-ea"/>
                <a:cs typeface="+mj-cs"/>
              </a:rPr>
              <a:t>Ready, Set, Go! 5 Key Planning Decisions to Help You Successfully Launch Your Family Treatment Court </a:t>
            </a:r>
          </a:p>
        </p:txBody>
      </p:sp>
      <p:sp>
        <p:nvSpPr>
          <p:cNvPr id="6" name="TextBox 5">
            <a:extLst>
              <a:ext uri="{FF2B5EF4-FFF2-40B4-BE49-F238E27FC236}">
                <a16:creationId xmlns:a16="http://schemas.microsoft.com/office/drawing/2014/main" id="{9652F097-AD8D-AE90-7E14-E32EFE0BD1FE}"/>
              </a:ext>
            </a:extLst>
          </p:cNvPr>
          <p:cNvSpPr txBox="1"/>
          <p:nvPr/>
        </p:nvSpPr>
        <p:spPr>
          <a:xfrm>
            <a:off x="4540102" y="1902423"/>
            <a:ext cx="7651898" cy="427809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a:ln>
                  <a:noFill/>
                </a:ln>
                <a:solidFill>
                  <a:prstClr val="white"/>
                </a:solidFill>
                <a:effectLst/>
                <a:uLnTx/>
                <a:uFillTx/>
                <a:latin typeface="Calibri" panose="020F0502020204030204"/>
                <a:ea typeface="+mn-ea"/>
                <a:cs typeface="+mn-cs"/>
              </a:rPr>
              <a:t>Identify key decision and planning points for all FTCs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a:solidFill>
                  <a:prstClr val="white"/>
                </a:solidFill>
                <a:latin typeface="Calibri" panose="020F0502020204030204"/>
              </a:rPr>
              <a:t>Explore the importance of governance structure, leadership, and data during the planning process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a:ln>
                  <a:noFill/>
                </a:ln>
                <a:solidFill>
                  <a:prstClr val="white"/>
                </a:solidFill>
                <a:effectLst/>
                <a:uLnTx/>
                <a:uFillTx/>
                <a:latin typeface="Calibri" panose="020F0502020204030204"/>
                <a:ea typeface="+mn-ea"/>
                <a:cs typeface="+mn-cs"/>
              </a:rPr>
              <a:t>Learn from the experience of FTC teams that have successfully planned and launched an FTC </a:t>
            </a:r>
          </a:p>
        </p:txBody>
      </p:sp>
      <p:pic>
        <p:nvPicPr>
          <p:cNvPr id="9" name="Picture 8">
            <a:extLst>
              <a:ext uri="{FF2B5EF4-FFF2-40B4-BE49-F238E27FC236}">
                <a16:creationId xmlns:a16="http://schemas.microsoft.com/office/drawing/2014/main" id="{00192025-3349-2FDB-37D3-7D54349B1E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50" t="5537" r="5084" b="5916"/>
          <a:stretch/>
        </p:blipFill>
        <p:spPr>
          <a:xfrm>
            <a:off x="685800" y="2216425"/>
            <a:ext cx="3754911" cy="3733018"/>
          </a:xfrm>
          <a:prstGeom prst="rect">
            <a:avLst/>
          </a:prstGeom>
        </p:spPr>
      </p:pic>
    </p:spTree>
    <p:extLst>
      <p:ext uri="{BB962C8B-B14F-4D97-AF65-F5344CB8AC3E}">
        <p14:creationId xmlns:p14="http://schemas.microsoft.com/office/powerpoint/2010/main" val="233559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99528" y="554152"/>
            <a:ext cx="5742189" cy="5742189"/>
          </a:xfrm>
          <a:prstGeom prst="ellipse">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48EA25-55AA-7316-C956-A743F2A39F40}"/>
              </a:ext>
            </a:extLst>
          </p:cNvPr>
          <p:cNvSpPr>
            <a:spLocks noGrp="1"/>
          </p:cNvSpPr>
          <p:nvPr>
            <p:ph type="title"/>
          </p:nvPr>
        </p:nvSpPr>
        <p:spPr>
          <a:xfrm>
            <a:off x="1245072" y="1289765"/>
            <a:ext cx="3651101" cy="4270963"/>
          </a:xfrm>
        </p:spPr>
        <p:txBody>
          <a:bodyPr anchor="ctr">
            <a:normAutofit/>
          </a:bodyPr>
          <a:lstStyle/>
          <a:p>
            <a:pPr algn="ctr">
              <a:lnSpc>
                <a:spcPct val="100000"/>
              </a:lnSpc>
            </a:pPr>
            <a:r>
              <a:rPr lang="en-US" sz="6000" b="1">
                <a:latin typeface="+mn-lt"/>
              </a:rPr>
              <a:t>Where are you in the planning process?</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CAF3F388-E187-FC92-AAF5-C517E7714934}"/>
              </a:ext>
            </a:extLst>
          </p:cNvPr>
          <p:cNvSpPr>
            <a:spLocks noGrp="1" noRot="1" noMove="1" noResize="1" noEditPoints="1" noAdjustHandles="1" noChangeArrowheads="1" noChangeShapeType="1"/>
          </p:cNvSpPr>
          <p:nvPr>
            <p:ph idx="1"/>
          </p:nvPr>
        </p:nvSpPr>
        <p:spPr>
          <a:xfrm>
            <a:off x="6297233" y="518400"/>
            <a:ext cx="4771607" cy="5837949"/>
          </a:xfrm>
        </p:spPr>
        <p:txBody>
          <a:bodyPr anchor="ctr">
            <a:noAutofit/>
          </a:bodyPr>
          <a:lstStyle/>
          <a:p>
            <a:pPr>
              <a:lnSpc>
                <a:spcPct val="100000"/>
              </a:lnSpc>
              <a:spcBef>
                <a:spcPts val="400"/>
              </a:spcBef>
              <a:spcAft>
                <a:spcPts val="400"/>
              </a:spcAft>
            </a:pPr>
            <a:r>
              <a:rPr lang="en-US" dirty="0">
                <a:solidFill>
                  <a:schemeClr val="tx1">
                    <a:alpha val="80000"/>
                  </a:schemeClr>
                </a:solidFill>
              </a:rPr>
              <a:t>Shh, I’ve only talked to myself about this idea</a:t>
            </a:r>
          </a:p>
          <a:p>
            <a:pPr>
              <a:lnSpc>
                <a:spcPct val="100000"/>
              </a:lnSpc>
              <a:spcBef>
                <a:spcPts val="400"/>
              </a:spcBef>
              <a:spcAft>
                <a:spcPts val="400"/>
              </a:spcAft>
            </a:pPr>
            <a:r>
              <a:rPr lang="en-US" dirty="0">
                <a:solidFill>
                  <a:schemeClr val="tx1">
                    <a:alpha val="80000"/>
                  </a:schemeClr>
                </a:solidFill>
              </a:rPr>
              <a:t>I’ve mentioned the idea to some colleagues, but only within my agency</a:t>
            </a:r>
          </a:p>
          <a:p>
            <a:pPr>
              <a:lnSpc>
                <a:spcPct val="100000"/>
              </a:lnSpc>
              <a:spcBef>
                <a:spcPts val="400"/>
              </a:spcBef>
              <a:spcAft>
                <a:spcPts val="400"/>
              </a:spcAft>
            </a:pPr>
            <a:r>
              <a:rPr lang="en-US" dirty="0">
                <a:solidFill>
                  <a:schemeClr val="tx1">
                    <a:alpha val="80000"/>
                  </a:schemeClr>
                </a:solidFill>
              </a:rPr>
              <a:t>I’ve talked with 1-2 partner agencies about the idea</a:t>
            </a:r>
          </a:p>
          <a:p>
            <a:pPr>
              <a:lnSpc>
                <a:spcPct val="100000"/>
              </a:lnSpc>
              <a:spcBef>
                <a:spcPts val="400"/>
              </a:spcBef>
              <a:spcAft>
                <a:spcPts val="400"/>
              </a:spcAft>
            </a:pPr>
            <a:r>
              <a:rPr lang="en-US" dirty="0">
                <a:solidFill>
                  <a:schemeClr val="tx1">
                    <a:alpha val="80000"/>
                  </a:schemeClr>
                </a:solidFill>
              </a:rPr>
              <a:t>I’ve gotten full support from all partner agencies (child welfare, treatment, court), and we are ready to do this!</a:t>
            </a:r>
          </a:p>
          <a:p>
            <a:pPr>
              <a:lnSpc>
                <a:spcPct val="100000"/>
              </a:lnSpc>
              <a:spcBef>
                <a:spcPts val="400"/>
              </a:spcBef>
              <a:spcAft>
                <a:spcPts val="400"/>
              </a:spcAft>
            </a:pPr>
            <a:r>
              <a:rPr lang="en-US" dirty="0">
                <a:solidFill>
                  <a:schemeClr val="tx1">
                    <a:alpha val="80000"/>
                  </a:schemeClr>
                </a:solidFill>
              </a:rPr>
              <a:t>I’m part of an operational FTC</a:t>
            </a:r>
          </a:p>
          <a:p>
            <a:pPr>
              <a:lnSpc>
                <a:spcPct val="100000"/>
              </a:lnSpc>
              <a:spcBef>
                <a:spcPts val="400"/>
              </a:spcBef>
              <a:spcAft>
                <a:spcPts val="400"/>
              </a:spcAft>
            </a:pPr>
            <a:r>
              <a:rPr lang="en-US" dirty="0">
                <a:solidFill>
                  <a:schemeClr val="tx1">
                    <a:alpha val="80000"/>
                  </a:schemeClr>
                </a:solidFill>
              </a:rPr>
              <a:t>Somewhere else in the planning process </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96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B345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8D247-EBEF-E8AE-A471-B514FCF79108}"/>
              </a:ext>
            </a:extLst>
          </p:cNvPr>
          <p:cNvPicPr>
            <a:picLocks noChangeAspect="1"/>
          </p:cNvPicPr>
          <p:nvPr/>
        </p:nvPicPr>
        <p:blipFill>
          <a:blip r:embed="rId2"/>
          <a:stretch>
            <a:fillRect/>
          </a:stretch>
        </p:blipFill>
        <p:spPr>
          <a:xfrm>
            <a:off x="462939" y="659219"/>
            <a:ext cx="4356593" cy="56033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66BB1645-0918-A6B7-856D-9B065F9C3CB0}"/>
              </a:ext>
            </a:extLst>
          </p:cNvPr>
          <p:cNvSpPr txBox="1"/>
          <p:nvPr/>
        </p:nvSpPr>
        <p:spPr>
          <a:xfrm>
            <a:off x="5519780" y="725938"/>
            <a:ext cx="6242316"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Calibri"/>
                <a:cs typeface="Calibri"/>
              </a:rPr>
              <a:t>8 Best Practice Standards</a:t>
            </a:r>
          </a:p>
        </p:txBody>
      </p:sp>
      <p:pic>
        <p:nvPicPr>
          <p:cNvPr id="5" name="Picture 4">
            <a:extLst>
              <a:ext uri="{FF2B5EF4-FFF2-40B4-BE49-F238E27FC236}">
                <a16:creationId xmlns:a16="http://schemas.microsoft.com/office/drawing/2014/main" id="{1689FB9D-D50E-A6EC-63F4-4B3819E8E19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424" y="1906519"/>
            <a:ext cx="3561430" cy="3561430"/>
          </a:xfrm>
          <a:prstGeom prst="rect">
            <a:avLst/>
          </a:prstGeom>
          <a:noFill/>
          <a:ln>
            <a:noFill/>
          </a:ln>
        </p:spPr>
      </p:pic>
      <p:sp>
        <p:nvSpPr>
          <p:cNvPr id="6" name="TextBox 5">
            <a:extLst>
              <a:ext uri="{FF2B5EF4-FFF2-40B4-BE49-F238E27FC236}">
                <a16:creationId xmlns:a16="http://schemas.microsoft.com/office/drawing/2014/main" id="{110304F5-1626-DB54-3360-26F452682513}"/>
              </a:ext>
            </a:extLst>
          </p:cNvPr>
          <p:cNvSpPr txBox="1"/>
          <p:nvPr/>
        </p:nvSpPr>
        <p:spPr>
          <a:xfrm>
            <a:off x="5497032" y="5696925"/>
            <a:ext cx="6390167"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563C1"/>
                </a:solidFill>
                <a:effectLst/>
                <a:uLnTx/>
                <a:uFillTx/>
                <a:latin typeface="Calibri"/>
                <a:ea typeface="Calibri"/>
                <a:cs typeface="Times New Roman"/>
                <a:hlinkClick r:id="rId4"/>
              </a:rPr>
              <a:t>https://www.cffutures.org/home-page/ftc-best-practice-standards-2019/</a:t>
            </a:r>
            <a:endParaRPr kumimoji="0" lang="en-US" sz="2400" b="0" i="0" u="none" strike="noStrike" kern="1200" cap="none" spc="0" normalizeH="0" baseline="0" noProof="0">
              <a:ln>
                <a:noFill/>
              </a:ln>
              <a:solidFill>
                <a:prstClr val="white"/>
              </a:solidFill>
              <a:effectLst/>
              <a:uLnTx/>
              <a:uFillTx/>
              <a:latin typeface="Calibri"/>
              <a:ea typeface="Calibri"/>
              <a:cs typeface="Times New Roman"/>
            </a:endParaRPr>
          </a:p>
        </p:txBody>
      </p:sp>
    </p:spTree>
    <p:extLst>
      <p:ext uri="{BB962C8B-B14F-4D97-AF65-F5344CB8AC3E}">
        <p14:creationId xmlns:p14="http://schemas.microsoft.com/office/powerpoint/2010/main" val="61486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B345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8D247-EBEF-E8AE-A471-B514FCF79108}"/>
              </a:ext>
            </a:extLst>
          </p:cNvPr>
          <p:cNvPicPr>
            <a:picLocks noChangeAspect="1"/>
          </p:cNvPicPr>
          <p:nvPr/>
        </p:nvPicPr>
        <p:blipFill>
          <a:blip r:embed="rId2"/>
          <a:stretch>
            <a:fillRect/>
          </a:stretch>
        </p:blipFill>
        <p:spPr>
          <a:xfrm>
            <a:off x="462939" y="659219"/>
            <a:ext cx="4356593" cy="56033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66BB1645-0918-A6B7-856D-9B065F9C3CB0}"/>
              </a:ext>
            </a:extLst>
          </p:cNvPr>
          <p:cNvSpPr txBox="1"/>
          <p:nvPr/>
        </p:nvSpPr>
        <p:spPr>
          <a:xfrm>
            <a:off x="5519780" y="725938"/>
            <a:ext cx="6242316" cy="14465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Calibri"/>
                <a:cs typeface="Calibri"/>
              </a:rPr>
              <a:t>Family Treatment Court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a:ea typeface="Calibri"/>
                <a:cs typeface="Calibri"/>
              </a:rPr>
              <a:t>Best Practice Standards</a:t>
            </a:r>
          </a:p>
        </p:txBody>
      </p:sp>
      <p:sp>
        <p:nvSpPr>
          <p:cNvPr id="2" name="TextBox 1">
            <a:extLst>
              <a:ext uri="{FF2B5EF4-FFF2-40B4-BE49-F238E27FC236}">
                <a16:creationId xmlns:a16="http://schemas.microsoft.com/office/drawing/2014/main" id="{C7E8EAA8-9007-8FE4-0F94-E5D873928096}"/>
              </a:ext>
            </a:extLst>
          </p:cNvPr>
          <p:cNvSpPr txBox="1"/>
          <p:nvPr/>
        </p:nvSpPr>
        <p:spPr>
          <a:xfrm>
            <a:off x="5949684" y="2707138"/>
            <a:ext cx="6242316" cy="2800767"/>
          </a:xfrm>
          <a:prstGeom prst="rect">
            <a:avLst/>
          </a:prstGeom>
          <a:noFill/>
        </p:spPr>
        <p:txBody>
          <a:bodyPr wrap="square" lIns="91440" tIns="45720" rIns="91440" bIns="4572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Calibri"/>
                <a:cs typeface="Calibri"/>
              </a:rPr>
              <a:t>Training Videos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Calibri"/>
                <a:cs typeface="Calibri"/>
              </a:rPr>
              <a:t>Team Discussion Guide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Calibri"/>
                <a:cs typeface="Calibri"/>
              </a:rPr>
              <a:t>Action Plan Template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Calibri"/>
                <a:cs typeface="Calibri"/>
              </a:rPr>
              <a:t>FTC BPS Toolkit</a:t>
            </a:r>
          </a:p>
        </p:txBody>
      </p:sp>
      <p:sp>
        <p:nvSpPr>
          <p:cNvPr id="7" name="TextBox 6">
            <a:extLst>
              <a:ext uri="{FF2B5EF4-FFF2-40B4-BE49-F238E27FC236}">
                <a16:creationId xmlns:a16="http://schemas.microsoft.com/office/drawing/2014/main" id="{CA7FA244-5C14-0E16-8660-5CEDD6754E7F}"/>
              </a:ext>
            </a:extLst>
          </p:cNvPr>
          <p:cNvSpPr txBox="1"/>
          <p:nvPr/>
        </p:nvSpPr>
        <p:spPr>
          <a:xfrm>
            <a:off x="5519780" y="5847078"/>
            <a:ext cx="6390167"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Calibri"/>
                <a:cs typeface="Times New Roman"/>
              </a:rPr>
              <a:t>Contact us to access these materials!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Calibri"/>
                <a:cs typeface="Times New Roman"/>
              </a:rPr>
              <a:t>ftc@cffutures.org</a:t>
            </a:r>
          </a:p>
        </p:txBody>
      </p:sp>
    </p:spTree>
    <p:extLst>
      <p:ext uri="{BB962C8B-B14F-4D97-AF65-F5344CB8AC3E}">
        <p14:creationId xmlns:p14="http://schemas.microsoft.com/office/powerpoint/2010/main" val="274809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9521-AB7D-8BAF-585D-C90B1B854EF3}"/>
              </a:ext>
            </a:extLst>
          </p:cNvPr>
          <p:cNvSpPr>
            <a:spLocks noGrp="1"/>
          </p:cNvSpPr>
          <p:nvPr>
            <p:ph type="title"/>
          </p:nvPr>
        </p:nvSpPr>
        <p:spPr>
          <a:xfrm>
            <a:off x="2681012" y="-7428"/>
            <a:ext cx="10515600" cy="1325563"/>
          </a:xfrm>
        </p:spPr>
        <p:txBody>
          <a:bodyPr/>
          <a:lstStyle/>
          <a:p>
            <a:r>
              <a:rPr lang="en-US"/>
              <a:t>2023 </a:t>
            </a:r>
            <a:r>
              <a:rPr kumimoji="0" lang="en-US" sz="4400" b="0" i="0" u="none" strike="noStrike" kern="1200" cap="none" spc="0" normalizeH="0" baseline="0" noProof="0">
                <a:ln>
                  <a:noFill/>
                </a:ln>
                <a:solidFill>
                  <a:prstClr val="white"/>
                </a:solidFill>
                <a:effectLst/>
                <a:uLnTx/>
                <a:uFillTx/>
                <a:latin typeface="Calibri Light" panose="020F0302020204030204"/>
                <a:ea typeface="+mj-ea"/>
                <a:cs typeface="+mj-cs"/>
              </a:rPr>
              <a:t>–</a:t>
            </a:r>
            <a:r>
              <a:rPr lang="en-US"/>
              <a:t> Building Strong Futures</a:t>
            </a:r>
          </a:p>
        </p:txBody>
      </p:sp>
      <p:sp>
        <p:nvSpPr>
          <p:cNvPr id="8" name="Rectangle 7">
            <a:extLst>
              <a:ext uri="{FF2B5EF4-FFF2-40B4-BE49-F238E27FC236}">
                <a16:creationId xmlns:a16="http://schemas.microsoft.com/office/drawing/2014/main" id="{00CDCBF9-6BC2-6D11-4797-910DF4115701}"/>
              </a:ext>
            </a:extLst>
          </p:cNvPr>
          <p:cNvSpPr/>
          <p:nvPr/>
        </p:nvSpPr>
        <p:spPr>
          <a:xfrm>
            <a:off x="1766612" y="6303539"/>
            <a:ext cx="8658776" cy="522515"/>
          </a:xfrm>
          <a:prstGeom prst="rect">
            <a:avLst/>
          </a:prstGeom>
          <a:noFill/>
          <a:scene3d>
            <a:camera prst="orthographicFront"/>
            <a:lightRig rig="threePt" dir="t"/>
          </a:scene3d>
          <a:sp3d>
            <a:bevelT/>
          </a:sp3d>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a:ea typeface="+mn-ea"/>
                <a:cs typeface="Cambria"/>
              </a:rPr>
              <a:t>www.cffutures.org/ftc-practice-academy/</a:t>
            </a:r>
          </a:p>
        </p:txBody>
      </p:sp>
      <p:pic>
        <p:nvPicPr>
          <p:cNvPr id="3" name="Graphic 2" descr="Mining tools with solid fill">
            <a:extLst>
              <a:ext uri="{FF2B5EF4-FFF2-40B4-BE49-F238E27FC236}">
                <a16:creationId xmlns:a16="http://schemas.microsoft.com/office/drawing/2014/main" id="{CEED6058-81F7-1487-6816-D7901D6691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4599" y="198153"/>
            <a:ext cx="914400" cy="914400"/>
          </a:xfrm>
          <a:prstGeom prst="rect">
            <a:avLst/>
          </a:prstGeom>
        </p:spPr>
      </p:pic>
      <p:sp>
        <p:nvSpPr>
          <p:cNvPr id="4" name="Title 1">
            <a:extLst>
              <a:ext uri="{FF2B5EF4-FFF2-40B4-BE49-F238E27FC236}">
                <a16:creationId xmlns:a16="http://schemas.microsoft.com/office/drawing/2014/main" id="{D6F91CD4-2AAA-3FAE-3D86-934FDD0D7206}"/>
              </a:ext>
            </a:extLst>
          </p:cNvPr>
          <p:cNvSpPr txBox="1">
            <a:spLocks/>
          </p:cNvSpPr>
          <p:nvPr/>
        </p:nvSpPr>
        <p:spPr>
          <a:xfrm>
            <a:off x="561265" y="931330"/>
            <a:ext cx="11069470" cy="9955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a:ln>
                  <a:noFill/>
                </a:ln>
                <a:solidFill>
                  <a:prstClr val="white"/>
                </a:solidFill>
                <a:effectLst/>
                <a:uLnTx/>
                <a:uFillTx/>
                <a:latin typeface="Calibri Light" panose="020F0302020204030204"/>
                <a:ea typeface="+mj-ea"/>
                <a:cs typeface="+mj-cs"/>
              </a:rPr>
              <a:t>Increasing FTC Capacity and Scale </a:t>
            </a:r>
          </a:p>
        </p:txBody>
      </p:sp>
      <p:sp>
        <p:nvSpPr>
          <p:cNvPr id="6" name="TextBox 5">
            <a:extLst>
              <a:ext uri="{FF2B5EF4-FFF2-40B4-BE49-F238E27FC236}">
                <a16:creationId xmlns:a16="http://schemas.microsoft.com/office/drawing/2014/main" id="{9652F097-AD8D-AE90-7E14-E32EFE0BD1FE}"/>
              </a:ext>
            </a:extLst>
          </p:cNvPr>
          <p:cNvSpPr txBox="1"/>
          <p:nvPr/>
        </p:nvSpPr>
        <p:spPr>
          <a:xfrm>
            <a:off x="4540102" y="1902423"/>
            <a:ext cx="7651898" cy="4278094"/>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a:ln>
                  <a:noFill/>
                </a:ln>
                <a:solidFill>
                  <a:prstClr val="white"/>
                </a:solidFill>
                <a:effectLst/>
                <a:uLnTx/>
                <a:uFillTx/>
                <a:latin typeface="Calibri" panose="020F0502020204030204"/>
                <a:ea typeface="+mn-ea"/>
                <a:cs typeface="+mn-cs"/>
              </a:rPr>
              <a:t>Summarize why FTC teams must understand their capacity and scale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a:ln>
                  <a:noFill/>
                </a:ln>
                <a:solidFill>
                  <a:prstClr val="white"/>
                </a:solidFill>
                <a:effectLst/>
                <a:uLnTx/>
                <a:uFillTx/>
                <a:latin typeface="Calibri" panose="020F0502020204030204"/>
                <a:ea typeface="+mn-ea"/>
                <a:cs typeface="+mn-cs"/>
              </a:rPr>
              <a:t>Calculate the FTC’s scale and how it relates to the overall community’s need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a:ln>
                  <a:noFill/>
                </a:ln>
                <a:solidFill>
                  <a:prstClr val="white"/>
                </a:solidFill>
                <a:effectLst/>
                <a:uLnTx/>
                <a:uFillTx/>
                <a:latin typeface="Calibri" panose="020F0502020204030204"/>
                <a:ea typeface="+mn-ea"/>
                <a:cs typeface="+mn-cs"/>
              </a:rPr>
              <a:t>Adopt strategies to close the gap between the FTC’s enrollment and the community’s need </a:t>
            </a:r>
          </a:p>
        </p:txBody>
      </p:sp>
      <p:pic>
        <p:nvPicPr>
          <p:cNvPr id="9" name="Picture 8">
            <a:extLst>
              <a:ext uri="{FF2B5EF4-FFF2-40B4-BE49-F238E27FC236}">
                <a16:creationId xmlns:a16="http://schemas.microsoft.com/office/drawing/2014/main" id="{00192025-3349-2FDB-37D3-7D54349B1E79}"/>
              </a:ext>
            </a:extLst>
          </p:cNvPr>
          <p:cNvPicPr>
            <a:picLocks noChangeAspect="1"/>
          </p:cNvPicPr>
          <p:nvPr/>
        </p:nvPicPr>
        <p:blipFill>
          <a:blip r:embed="rId4"/>
          <a:stretch>
            <a:fillRect/>
          </a:stretch>
        </p:blipFill>
        <p:spPr>
          <a:xfrm>
            <a:off x="561265" y="2017932"/>
            <a:ext cx="3827674" cy="3840480"/>
          </a:xfrm>
          <a:prstGeom prst="rect">
            <a:avLst/>
          </a:prstGeom>
        </p:spPr>
      </p:pic>
    </p:spTree>
    <p:extLst>
      <p:ext uri="{BB962C8B-B14F-4D97-AF65-F5344CB8AC3E}">
        <p14:creationId xmlns:p14="http://schemas.microsoft.com/office/powerpoint/2010/main" val="368610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10C10-56B2-17EC-99F5-B4C4582D0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68DB0-809F-B8A7-36B5-8AE06AA8F765}"/>
              </a:ext>
            </a:extLst>
          </p:cNvPr>
          <p:cNvSpPr>
            <a:spLocks noGrp="1"/>
          </p:cNvSpPr>
          <p:nvPr>
            <p:ph type="title"/>
          </p:nvPr>
        </p:nvSpPr>
        <p:spPr>
          <a:xfrm>
            <a:off x="1650242" y="159542"/>
            <a:ext cx="10515600" cy="1325563"/>
          </a:xfrm>
        </p:spPr>
        <p:txBody>
          <a:bodyPr/>
          <a:lstStyle/>
          <a:p>
            <a:r>
              <a:rPr lang="en-US"/>
              <a:t>2021—Putting the Pieces Together</a:t>
            </a:r>
          </a:p>
        </p:txBody>
      </p:sp>
      <p:pic>
        <p:nvPicPr>
          <p:cNvPr id="4" name="Graphic 3" descr="Puzzle pieces with solid fill">
            <a:extLst>
              <a:ext uri="{FF2B5EF4-FFF2-40B4-BE49-F238E27FC236}">
                <a16:creationId xmlns:a16="http://schemas.microsoft.com/office/drawing/2014/main" id="{5C5C5773-D549-3B5E-B939-CB2FB1DF27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688" y="169616"/>
            <a:ext cx="1099783" cy="1099783"/>
          </a:xfrm>
          <a:prstGeom prst="rect">
            <a:avLst/>
          </a:prstGeom>
        </p:spPr>
      </p:pic>
      <p:pic>
        <p:nvPicPr>
          <p:cNvPr id="1026" name="Picture 2">
            <a:extLst>
              <a:ext uri="{FF2B5EF4-FFF2-40B4-BE49-F238E27FC236}">
                <a16:creationId xmlns:a16="http://schemas.microsoft.com/office/drawing/2014/main" id="{53007CAF-AB44-E7EE-4CCC-6E711D9CDD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86688" y="2660974"/>
            <a:ext cx="3288436" cy="32884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C99EC38-3B35-62CC-1F6A-53ACACF7D68A}"/>
              </a:ext>
            </a:extLst>
          </p:cNvPr>
          <p:cNvSpPr txBox="1">
            <a:spLocks/>
          </p:cNvSpPr>
          <p:nvPr/>
        </p:nvSpPr>
        <p:spPr>
          <a:xfrm>
            <a:off x="561265" y="1108879"/>
            <a:ext cx="110694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Calibri Light" panose="020F0302020204030204"/>
                <a:ea typeface="+mj-ea"/>
                <a:cs typeface="+mj-cs"/>
              </a:rPr>
              <a:t>Applying a Family-Centered, Problem-Solving Approach to Staffing and Court Hearings</a:t>
            </a:r>
          </a:p>
        </p:txBody>
      </p:sp>
      <p:sp>
        <p:nvSpPr>
          <p:cNvPr id="7" name="Title 1">
            <a:extLst>
              <a:ext uri="{FF2B5EF4-FFF2-40B4-BE49-F238E27FC236}">
                <a16:creationId xmlns:a16="http://schemas.microsoft.com/office/drawing/2014/main" id="{2A670D9A-DD76-C29F-7AC3-4DB3F7029A73}"/>
              </a:ext>
            </a:extLst>
          </p:cNvPr>
          <p:cNvSpPr txBox="1">
            <a:spLocks/>
          </p:cNvSpPr>
          <p:nvPr/>
        </p:nvSpPr>
        <p:spPr>
          <a:xfrm>
            <a:off x="3771794" y="2434442"/>
            <a:ext cx="8316141" cy="40780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Light" panose="020F0302020204030204"/>
                <a:ea typeface="+mj-ea"/>
                <a:cs typeface="+mj-cs"/>
              </a:rPr>
              <a:t>Learn how staffing and court hearings shape the path for families working toward reunification and successful case closure</a:t>
            </a:r>
          </a:p>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Light" panose="020F0302020204030204"/>
                <a:ea typeface="+mj-ea"/>
                <a:cs typeface="+mj-cs"/>
              </a:rPr>
              <a:t>Learn how to use staffing and court to address the family’s needs</a:t>
            </a:r>
          </a:p>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white"/>
                </a:solidFill>
                <a:effectLst/>
                <a:uLnTx/>
                <a:uFillTx/>
                <a:latin typeface="Calibri Light" panose="020F0302020204030204"/>
                <a:ea typeface="+mj-ea"/>
                <a:cs typeface="+mj-cs"/>
              </a:rPr>
              <a:t>Examine strategies to shift from “problem reporting” to “problem solving” in pre-court staffing</a:t>
            </a:r>
          </a:p>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white"/>
              </a:solidFill>
              <a:effectLst/>
              <a:uLnTx/>
              <a:uFillTx/>
              <a:latin typeface="Calibri Light" panose="020F0302020204030204"/>
              <a:ea typeface="+mj-ea"/>
              <a:cs typeface="+mj-cs"/>
            </a:endParaRPr>
          </a:p>
        </p:txBody>
      </p:sp>
      <p:sp>
        <p:nvSpPr>
          <p:cNvPr id="8" name="Rectangle 7">
            <a:extLst>
              <a:ext uri="{FF2B5EF4-FFF2-40B4-BE49-F238E27FC236}">
                <a16:creationId xmlns:a16="http://schemas.microsoft.com/office/drawing/2014/main" id="{54A9AB7E-0F29-AB24-38F5-66305FBFEFE2}"/>
              </a:ext>
            </a:extLst>
          </p:cNvPr>
          <p:cNvSpPr/>
          <p:nvPr/>
        </p:nvSpPr>
        <p:spPr>
          <a:xfrm>
            <a:off x="1766612" y="6175943"/>
            <a:ext cx="8658776" cy="522515"/>
          </a:xfrm>
          <a:prstGeom prst="rect">
            <a:avLst/>
          </a:prstGeom>
          <a:noFill/>
          <a:scene3d>
            <a:camera prst="orthographicFront"/>
            <a:lightRig rig="threePt" dir="t"/>
          </a:scene3d>
          <a:sp3d>
            <a:bevelT/>
          </a:sp3d>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a:ea typeface="+mn-ea"/>
                <a:cs typeface="Cambria"/>
              </a:rPr>
              <a:t>www.cffutures.org/ftc-practice-academy/</a:t>
            </a:r>
          </a:p>
        </p:txBody>
      </p:sp>
    </p:spTree>
    <p:extLst>
      <p:ext uri="{BB962C8B-B14F-4D97-AF65-F5344CB8AC3E}">
        <p14:creationId xmlns:p14="http://schemas.microsoft.com/office/powerpoint/2010/main" val="93269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10C10-56B2-17EC-99F5-B4C4582D01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68DB0-809F-B8A7-36B5-8AE06AA8F765}"/>
              </a:ext>
            </a:extLst>
          </p:cNvPr>
          <p:cNvSpPr>
            <a:spLocks noGrp="1"/>
          </p:cNvSpPr>
          <p:nvPr>
            <p:ph type="title"/>
          </p:nvPr>
        </p:nvSpPr>
        <p:spPr>
          <a:xfrm>
            <a:off x="1650242" y="18024"/>
            <a:ext cx="10515600" cy="1325563"/>
          </a:xfrm>
        </p:spPr>
        <p:txBody>
          <a:bodyPr/>
          <a:lstStyle/>
          <a:p>
            <a:r>
              <a:rPr lang="en-US"/>
              <a:t>2022—Beyond Collaboration to Results </a:t>
            </a:r>
          </a:p>
        </p:txBody>
      </p:sp>
      <p:pic>
        <p:nvPicPr>
          <p:cNvPr id="4" name="Graphic 3" descr="Statistics with solid fill">
            <a:extLst>
              <a:ext uri="{FF2B5EF4-FFF2-40B4-BE49-F238E27FC236}">
                <a16:creationId xmlns:a16="http://schemas.microsoft.com/office/drawing/2014/main" id="{5C5C5773-D549-3B5E-B939-CB2FB1DF27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86688" y="169616"/>
            <a:ext cx="1099783" cy="1099783"/>
          </a:xfrm>
          <a:prstGeom prst="rect">
            <a:avLst/>
          </a:prstGeom>
        </p:spPr>
      </p:pic>
      <p:sp>
        <p:nvSpPr>
          <p:cNvPr id="5" name="Title 1">
            <a:extLst>
              <a:ext uri="{FF2B5EF4-FFF2-40B4-BE49-F238E27FC236}">
                <a16:creationId xmlns:a16="http://schemas.microsoft.com/office/drawing/2014/main" id="{9C99EC38-3B35-62CC-1F6A-53ACACF7D68A}"/>
              </a:ext>
            </a:extLst>
          </p:cNvPr>
          <p:cNvSpPr txBox="1">
            <a:spLocks/>
          </p:cNvSpPr>
          <p:nvPr/>
        </p:nvSpPr>
        <p:spPr>
          <a:xfrm>
            <a:off x="561265" y="1108879"/>
            <a:ext cx="1106947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Calibri Light" panose="020F0302020204030204"/>
                <a:ea typeface="+mj-ea"/>
                <a:cs typeface="+mj-cs"/>
              </a:rPr>
              <a:t>Beyond Counting: Strategies to Collect and (Actually) Use Your FTC Data  </a:t>
            </a:r>
          </a:p>
        </p:txBody>
      </p:sp>
      <p:sp>
        <p:nvSpPr>
          <p:cNvPr id="7" name="Title 1">
            <a:extLst>
              <a:ext uri="{FF2B5EF4-FFF2-40B4-BE49-F238E27FC236}">
                <a16:creationId xmlns:a16="http://schemas.microsoft.com/office/drawing/2014/main" id="{2A670D9A-DD76-C29F-7AC3-4DB3F7029A73}"/>
              </a:ext>
            </a:extLst>
          </p:cNvPr>
          <p:cNvSpPr txBox="1">
            <a:spLocks/>
          </p:cNvSpPr>
          <p:nvPr/>
        </p:nvSpPr>
        <p:spPr>
          <a:xfrm>
            <a:off x="3771794" y="2434442"/>
            <a:ext cx="8316141" cy="40780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white"/>
                </a:solidFill>
                <a:effectLst/>
                <a:uLnTx/>
                <a:uFillTx/>
                <a:latin typeface="Calibri Light" panose="020F0302020204030204"/>
                <a:ea typeface="+mj-ea"/>
                <a:cs typeface="+mj-cs"/>
              </a:rPr>
              <a:t>Explore five foundational steps to use your FTC data</a:t>
            </a:r>
          </a:p>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white"/>
                </a:solidFill>
                <a:effectLst/>
                <a:uLnTx/>
                <a:uFillTx/>
                <a:latin typeface="Calibri Light" panose="020F0302020204030204"/>
                <a:ea typeface="+mj-ea"/>
                <a:cs typeface="+mj-cs"/>
              </a:rPr>
              <a:t>Learn how data-driven decision making improves outcomes for families</a:t>
            </a:r>
          </a:p>
          <a:p>
            <a:pPr marL="457200" marR="0" lvl="0" indent="-283464"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white"/>
                </a:solidFill>
                <a:effectLst/>
                <a:uLnTx/>
                <a:uFillTx/>
                <a:latin typeface="Calibri Light" panose="020F0302020204030204"/>
                <a:ea typeface="+mj-ea"/>
                <a:cs typeface="+mj-cs"/>
              </a:rPr>
              <a:t>Design a data dashboard that meets your FTC’s performance monitoring needs</a:t>
            </a:r>
          </a:p>
        </p:txBody>
      </p:sp>
      <p:sp>
        <p:nvSpPr>
          <p:cNvPr id="8" name="Rectangle 7">
            <a:extLst>
              <a:ext uri="{FF2B5EF4-FFF2-40B4-BE49-F238E27FC236}">
                <a16:creationId xmlns:a16="http://schemas.microsoft.com/office/drawing/2014/main" id="{54A9AB7E-0F29-AB24-38F5-66305FBFEFE2}"/>
              </a:ext>
            </a:extLst>
          </p:cNvPr>
          <p:cNvSpPr/>
          <p:nvPr/>
        </p:nvSpPr>
        <p:spPr>
          <a:xfrm>
            <a:off x="1766612" y="6175943"/>
            <a:ext cx="8658776" cy="522515"/>
          </a:xfrm>
          <a:prstGeom prst="rect">
            <a:avLst/>
          </a:prstGeom>
          <a:noFill/>
          <a:scene3d>
            <a:camera prst="orthographicFront"/>
            <a:lightRig rig="threePt" dir="t"/>
          </a:scene3d>
          <a:sp3d>
            <a:bevelT/>
          </a:sp3d>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mbria"/>
                <a:ea typeface="+mn-ea"/>
                <a:cs typeface="Cambria"/>
              </a:rPr>
              <a:t>www.cffutures.org/ftc-practice-academy/</a:t>
            </a:r>
          </a:p>
        </p:txBody>
      </p:sp>
      <p:pic>
        <p:nvPicPr>
          <p:cNvPr id="3" name="Picture 2" descr="A qr code with a couple of black squares&#10;&#10;Description automatically generated">
            <a:extLst>
              <a:ext uri="{FF2B5EF4-FFF2-40B4-BE49-F238E27FC236}">
                <a16:creationId xmlns:a16="http://schemas.microsoft.com/office/drawing/2014/main" id="{D9547B0B-B9C6-14CF-327A-8AD3A2ADE0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0" t="4638" r="4976" b="4638"/>
          <a:stretch/>
        </p:blipFill>
        <p:spPr>
          <a:xfrm>
            <a:off x="386688" y="2659272"/>
            <a:ext cx="3270810" cy="3291840"/>
          </a:xfrm>
          <a:prstGeom prst="rect">
            <a:avLst/>
          </a:prstGeom>
        </p:spPr>
      </p:pic>
    </p:spTree>
    <p:extLst>
      <p:ext uri="{BB962C8B-B14F-4D97-AF65-F5344CB8AC3E}">
        <p14:creationId xmlns:p14="http://schemas.microsoft.com/office/powerpoint/2010/main" val="290719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3F48EF-95EF-E492-032D-9748ABD186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B344C-D5F5-D46B-1463-348BB05ABE97}"/>
              </a:ext>
            </a:extLst>
          </p:cNvPr>
          <p:cNvSpPr>
            <a:spLocks noGrp="1"/>
          </p:cNvSpPr>
          <p:nvPr>
            <p:ph type="title"/>
          </p:nvPr>
        </p:nvSpPr>
        <p:spPr>
          <a:xfrm>
            <a:off x="355600" y="14288"/>
            <a:ext cx="11480800" cy="976020"/>
          </a:xfrm>
        </p:spPr>
        <p:txBody>
          <a:bodyPr/>
          <a:lstStyle/>
          <a:p>
            <a:pPr algn="ctr"/>
            <a:r>
              <a:rPr lang="en-US" u="sng"/>
              <a:t>Harnessing the Power of Family Treatment Courts</a:t>
            </a:r>
          </a:p>
        </p:txBody>
      </p:sp>
      <p:sp>
        <p:nvSpPr>
          <p:cNvPr id="3" name="Content Placeholder 2">
            <a:extLst>
              <a:ext uri="{FF2B5EF4-FFF2-40B4-BE49-F238E27FC236}">
                <a16:creationId xmlns:a16="http://schemas.microsoft.com/office/drawing/2014/main" id="{5C4DFB25-F280-BA24-0D6D-033C889E521D}"/>
              </a:ext>
            </a:extLst>
          </p:cNvPr>
          <p:cNvSpPr>
            <a:spLocks noGrp="1"/>
          </p:cNvSpPr>
          <p:nvPr>
            <p:ph idx="1"/>
          </p:nvPr>
        </p:nvSpPr>
        <p:spPr>
          <a:xfrm>
            <a:off x="838200" y="857197"/>
            <a:ext cx="10515600" cy="685683"/>
          </a:xfrm>
        </p:spPr>
        <p:txBody>
          <a:bodyPr>
            <a:normAutofit/>
          </a:bodyPr>
          <a:lstStyle/>
          <a:p>
            <a:pPr marL="0" indent="0" algn="ctr">
              <a:buNone/>
            </a:pPr>
            <a:r>
              <a:rPr lang="en-US" sz="4000" i="1" dirty="0"/>
              <a:t>Brief 2: Using Data as a Tool For Change </a:t>
            </a:r>
            <a:endParaRPr lang="en-US" sz="4000" dirty="0"/>
          </a:p>
        </p:txBody>
      </p:sp>
      <p:sp>
        <p:nvSpPr>
          <p:cNvPr id="4" name="Content Placeholder 2">
            <a:extLst>
              <a:ext uri="{FF2B5EF4-FFF2-40B4-BE49-F238E27FC236}">
                <a16:creationId xmlns:a16="http://schemas.microsoft.com/office/drawing/2014/main" id="{4B28E2E1-22B6-1C7B-9F4E-6286F8A5EF29}"/>
              </a:ext>
            </a:extLst>
          </p:cNvPr>
          <p:cNvSpPr txBox="1">
            <a:spLocks/>
          </p:cNvSpPr>
          <p:nvPr/>
        </p:nvSpPr>
        <p:spPr>
          <a:xfrm>
            <a:off x="4323522" y="1981002"/>
            <a:ext cx="7392941" cy="3593592"/>
          </a:xfrm>
          <a:prstGeom prst="rect">
            <a:avLst/>
          </a:prstGeom>
          <a:ln w="38100">
            <a:solidFill>
              <a:schemeClr val="accent6">
                <a:lumMod val="60000"/>
                <a:lumOff val="40000"/>
              </a:schemeClr>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Opportunities to use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Strategies for FTC teams to integrate monitoring and evaluation activities as core program operations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Practical considerations with a focus on equity and inclusion</a:t>
            </a:r>
          </a:p>
        </p:txBody>
      </p:sp>
      <p:sp>
        <p:nvSpPr>
          <p:cNvPr id="6" name="TextBox 5">
            <a:extLst>
              <a:ext uri="{FF2B5EF4-FFF2-40B4-BE49-F238E27FC236}">
                <a16:creationId xmlns:a16="http://schemas.microsoft.com/office/drawing/2014/main" id="{09688FC7-FD98-F834-9320-CC1C4C2C42C0}"/>
              </a:ext>
            </a:extLst>
          </p:cNvPr>
          <p:cNvSpPr txBox="1"/>
          <p:nvPr/>
        </p:nvSpPr>
        <p:spPr>
          <a:xfrm>
            <a:off x="1656803" y="6012716"/>
            <a:ext cx="887839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Visit website: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hlinkClick r:id="rId2"/>
              </a:rPr>
              <a:t>https://www.cffutures.org/publication/harnessing-the-power-of-ftcs/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qr code with a blue stripe&#10;&#10;Description automatically generated">
            <a:extLst>
              <a:ext uri="{FF2B5EF4-FFF2-40B4-BE49-F238E27FC236}">
                <a16:creationId xmlns:a16="http://schemas.microsoft.com/office/drawing/2014/main" id="{CEEC4C08-C6DC-67A9-9368-64A046C34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537" y="2023518"/>
            <a:ext cx="3436626" cy="3436626"/>
          </a:xfrm>
          <a:prstGeom prst="rect">
            <a:avLst/>
          </a:prstGeom>
        </p:spPr>
      </p:pic>
    </p:spTree>
    <p:extLst>
      <p:ext uri="{BB962C8B-B14F-4D97-AF65-F5344CB8AC3E}">
        <p14:creationId xmlns:p14="http://schemas.microsoft.com/office/powerpoint/2010/main" val="1532576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574B1B-9244-F6F6-563A-D359C7B3B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95D26-E991-107D-127C-968964F83EEC}"/>
              </a:ext>
            </a:extLst>
          </p:cNvPr>
          <p:cNvSpPr>
            <a:spLocks noGrp="1"/>
          </p:cNvSpPr>
          <p:nvPr>
            <p:ph type="title"/>
          </p:nvPr>
        </p:nvSpPr>
        <p:spPr>
          <a:xfrm>
            <a:off x="355600" y="14288"/>
            <a:ext cx="11480800" cy="976020"/>
          </a:xfrm>
        </p:spPr>
        <p:txBody>
          <a:bodyPr/>
          <a:lstStyle/>
          <a:p>
            <a:pPr algn="ctr"/>
            <a:r>
              <a:rPr lang="en-US" u="sng"/>
              <a:t>Harnessing the Power of Family Treatment Courts</a:t>
            </a:r>
          </a:p>
        </p:txBody>
      </p:sp>
      <p:sp>
        <p:nvSpPr>
          <p:cNvPr id="3" name="Content Placeholder 2">
            <a:extLst>
              <a:ext uri="{FF2B5EF4-FFF2-40B4-BE49-F238E27FC236}">
                <a16:creationId xmlns:a16="http://schemas.microsoft.com/office/drawing/2014/main" id="{13B301FA-4535-FBAD-5792-A9474445F414}"/>
              </a:ext>
            </a:extLst>
          </p:cNvPr>
          <p:cNvSpPr>
            <a:spLocks noGrp="1"/>
          </p:cNvSpPr>
          <p:nvPr>
            <p:ph idx="1"/>
          </p:nvPr>
        </p:nvSpPr>
        <p:spPr>
          <a:xfrm>
            <a:off x="838200" y="870493"/>
            <a:ext cx="10515600" cy="1371366"/>
          </a:xfrm>
        </p:spPr>
        <p:txBody>
          <a:bodyPr>
            <a:normAutofit/>
          </a:bodyPr>
          <a:lstStyle/>
          <a:p>
            <a:pPr marL="0" indent="0" algn="ctr">
              <a:buNone/>
            </a:pPr>
            <a:r>
              <a:rPr lang="en-US" sz="4000" i="1"/>
              <a:t>Brief 1: Funding and Sustaining Crucial Services for Families </a:t>
            </a:r>
            <a:endParaRPr lang="en-US" sz="4000"/>
          </a:p>
        </p:txBody>
      </p:sp>
      <p:sp>
        <p:nvSpPr>
          <p:cNvPr id="4" name="Content Placeholder 2">
            <a:extLst>
              <a:ext uri="{FF2B5EF4-FFF2-40B4-BE49-F238E27FC236}">
                <a16:creationId xmlns:a16="http://schemas.microsoft.com/office/drawing/2014/main" id="{20DB20F5-F3F4-239D-3B37-82AD545BF89D}"/>
              </a:ext>
            </a:extLst>
          </p:cNvPr>
          <p:cNvSpPr txBox="1">
            <a:spLocks/>
          </p:cNvSpPr>
          <p:nvPr/>
        </p:nvSpPr>
        <p:spPr>
          <a:xfrm>
            <a:off x="4303642" y="2099489"/>
            <a:ext cx="7532757" cy="3593591"/>
          </a:xfrm>
          <a:prstGeom prst="rect">
            <a:avLst/>
          </a:prstGeom>
          <a:ln w="38100">
            <a:solidFill>
              <a:schemeClr val="accent6">
                <a:lumMod val="60000"/>
                <a:lumOff val="40000"/>
              </a:schemeClr>
            </a:solidFill>
          </a:ln>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The importance of family-centered services</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How the intersection of relationships, resources and results are foundational to securing resources</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Practical considerations and strategies to fund and sustain FTCs</a:t>
            </a:r>
          </a:p>
        </p:txBody>
      </p:sp>
      <p:sp>
        <p:nvSpPr>
          <p:cNvPr id="6" name="TextBox 5">
            <a:extLst>
              <a:ext uri="{FF2B5EF4-FFF2-40B4-BE49-F238E27FC236}">
                <a16:creationId xmlns:a16="http://schemas.microsoft.com/office/drawing/2014/main" id="{890D0B6C-D70E-19BB-1D91-79A433D6DEE0}"/>
              </a:ext>
            </a:extLst>
          </p:cNvPr>
          <p:cNvSpPr txBox="1"/>
          <p:nvPr/>
        </p:nvSpPr>
        <p:spPr>
          <a:xfrm>
            <a:off x="1622339" y="5858154"/>
            <a:ext cx="894732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Visit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hlinkClick r:id="rId2"/>
              </a:rPr>
              <a:t>https://www.cffutures.org/publication/harnessing-the-power-of-ftcs/</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qr code with a blue and black background&#10;&#10;Description automatically generated">
            <a:extLst>
              <a:ext uri="{FF2B5EF4-FFF2-40B4-BE49-F238E27FC236}">
                <a16:creationId xmlns:a16="http://schemas.microsoft.com/office/drawing/2014/main" id="{576641F7-1528-470D-95DE-428352E70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848" y="2181784"/>
            <a:ext cx="3429000" cy="3429000"/>
          </a:xfrm>
          <a:prstGeom prst="rect">
            <a:avLst/>
          </a:prstGeom>
        </p:spPr>
      </p:pic>
    </p:spTree>
    <p:extLst>
      <p:ext uri="{BB962C8B-B14F-4D97-AF65-F5344CB8AC3E}">
        <p14:creationId xmlns:p14="http://schemas.microsoft.com/office/powerpoint/2010/main" val="41425622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6CC20-5565-8951-BAB0-35A659F5C9F9}"/>
              </a:ext>
            </a:extLst>
          </p:cNvPr>
          <p:cNvSpPr>
            <a:spLocks noGrp="1"/>
          </p:cNvSpPr>
          <p:nvPr>
            <p:ph type="title"/>
          </p:nvPr>
        </p:nvSpPr>
        <p:spPr>
          <a:xfrm>
            <a:off x="165100" y="123825"/>
            <a:ext cx="11861800" cy="1325563"/>
          </a:xfrm>
        </p:spPr>
        <p:txBody>
          <a:bodyPr>
            <a:normAutofit fontScale="90000"/>
          </a:bodyPr>
          <a:lstStyle/>
          <a:p>
            <a:pPr algn="ctr"/>
            <a:r>
              <a:rPr lang="en-US" u="sng"/>
              <a:t>Data Capacity:</a:t>
            </a:r>
            <a:br>
              <a:rPr lang="en-US"/>
            </a:br>
            <a:r>
              <a:rPr lang="en-US" i="1"/>
              <a:t>What Is It and Does Our Family Treatment Court Have It?</a:t>
            </a:r>
          </a:p>
        </p:txBody>
      </p:sp>
      <p:sp>
        <p:nvSpPr>
          <p:cNvPr id="3" name="Content Placeholder 2">
            <a:extLst>
              <a:ext uri="{FF2B5EF4-FFF2-40B4-BE49-F238E27FC236}">
                <a16:creationId xmlns:a16="http://schemas.microsoft.com/office/drawing/2014/main" id="{14057FB1-3587-1743-1420-6BCF2E87C9D6}"/>
              </a:ext>
            </a:extLst>
          </p:cNvPr>
          <p:cNvSpPr>
            <a:spLocks noGrp="1"/>
          </p:cNvSpPr>
          <p:nvPr>
            <p:ph idx="1"/>
          </p:nvPr>
        </p:nvSpPr>
        <p:spPr>
          <a:xfrm>
            <a:off x="4432852" y="2093272"/>
            <a:ext cx="6920948" cy="3564117"/>
          </a:xfrm>
          <a:ln w="38100">
            <a:solidFill>
              <a:schemeClr val="accent6">
                <a:lumMod val="60000"/>
                <a:lumOff val="40000"/>
              </a:schemeClr>
            </a:solidFill>
          </a:ln>
        </p:spPr>
        <p:txBody>
          <a:bodyPr>
            <a:normAutofit/>
          </a:bodyPr>
          <a:lstStyle/>
          <a:p>
            <a:r>
              <a:rPr lang="en-US" sz="4000"/>
              <a:t>Assess cross-systems data capacity</a:t>
            </a:r>
          </a:p>
          <a:p>
            <a:r>
              <a:rPr lang="en-US" sz="4000"/>
              <a:t>Use data to improve programs</a:t>
            </a:r>
          </a:p>
          <a:p>
            <a:r>
              <a:rPr lang="en-US" sz="4000"/>
              <a:t>Communicate successes to various audiences </a:t>
            </a:r>
          </a:p>
        </p:txBody>
      </p:sp>
      <p:sp>
        <p:nvSpPr>
          <p:cNvPr id="4" name="Content Placeholder 2">
            <a:extLst>
              <a:ext uri="{FF2B5EF4-FFF2-40B4-BE49-F238E27FC236}">
                <a16:creationId xmlns:a16="http://schemas.microsoft.com/office/drawing/2014/main" id="{21413A97-DE3F-2AAF-F945-5041B6CAD58E}"/>
              </a:ext>
            </a:extLst>
          </p:cNvPr>
          <p:cNvSpPr txBox="1">
            <a:spLocks/>
          </p:cNvSpPr>
          <p:nvPr/>
        </p:nvSpPr>
        <p:spPr>
          <a:xfrm>
            <a:off x="838200" y="1415257"/>
            <a:ext cx="10515600" cy="554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Putting Ideas Into Action – Knowledge Application Series | 2021</a:t>
            </a:r>
          </a:p>
        </p:txBody>
      </p:sp>
      <p:sp>
        <p:nvSpPr>
          <p:cNvPr id="8" name="TextBox 7">
            <a:extLst>
              <a:ext uri="{FF2B5EF4-FFF2-40B4-BE49-F238E27FC236}">
                <a16:creationId xmlns:a16="http://schemas.microsoft.com/office/drawing/2014/main" id="{00A3FBCD-E986-C9BE-8375-11DA955DF2B1}"/>
              </a:ext>
            </a:extLst>
          </p:cNvPr>
          <p:cNvSpPr txBox="1"/>
          <p:nvPr/>
        </p:nvSpPr>
        <p:spPr>
          <a:xfrm>
            <a:off x="545341" y="5840437"/>
            <a:ext cx="11101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Visit website: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hlinkClick r:id="rId2"/>
              </a:rPr>
              <a:t>https://www.cffutures.org/pfr/round-2-prevention-and-family-recovery-knowledge-application-series/</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F2C230D-781B-AF49-D698-8D9FF008DBBE}"/>
              </a:ext>
            </a:extLst>
          </p:cNvPr>
          <p:cNvPicPr>
            <a:picLocks noChangeAspect="1"/>
          </p:cNvPicPr>
          <p:nvPr/>
        </p:nvPicPr>
        <p:blipFill>
          <a:blip r:embed="rId3"/>
          <a:stretch>
            <a:fillRect/>
          </a:stretch>
        </p:blipFill>
        <p:spPr>
          <a:xfrm>
            <a:off x="544803" y="2077651"/>
            <a:ext cx="3593592" cy="3593592"/>
          </a:xfrm>
          <a:prstGeom prst="rect">
            <a:avLst/>
          </a:prstGeom>
        </p:spPr>
      </p:pic>
    </p:spTree>
    <p:extLst>
      <p:ext uri="{BB962C8B-B14F-4D97-AF65-F5344CB8AC3E}">
        <p14:creationId xmlns:p14="http://schemas.microsoft.com/office/powerpoint/2010/main" val="17595786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2F4F-C0A3-1337-EC45-EDF9550532DD}"/>
              </a:ext>
            </a:extLst>
          </p:cNvPr>
          <p:cNvSpPr>
            <a:spLocks noGrp="1"/>
          </p:cNvSpPr>
          <p:nvPr>
            <p:ph type="title"/>
          </p:nvPr>
        </p:nvSpPr>
        <p:spPr>
          <a:xfrm>
            <a:off x="3886200" y="-1"/>
            <a:ext cx="8305800" cy="2194560"/>
          </a:xfrm>
          <a:solidFill>
            <a:srgbClr val="4B70B7"/>
          </a:solidFill>
        </p:spPr>
        <p:txBody>
          <a:bodyPr>
            <a:normAutofit/>
          </a:bodyPr>
          <a:lstStyle/>
          <a:p>
            <a:pPr algn="ctr"/>
            <a:r>
              <a:rPr lang="en-US" sz="5400"/>
              <a:t>Family Treatment Court Strategy Brief Series</a:t>
            </a:r>
          </a:p>
        </p:txBody>
      </p:sp>
      <p:sp>
        <p:nvSpPr>
          <p:cNvPr id="3" name="Content Placeholder 2">
            <a:extLst>
              <a:ext uri="{FF2B5EF4-FFF2-40B4-BE49-F238E27FC236}">
                <a16:creationId xmlns:a16="http://schemas.microsoft.com/office/drawing/2014/main" id="{3CB07798-E05D-97E8-94AB-33D3B1BFCDBD}"/>
              </a:ext>
            </a:extLst>
          </p:cNvPr>
          <p:cNvSpPr>
            <a:spLocks noGrp="1"/>
          </p:cNvSpPr>
          <p:nvPr>
            <p:ph idx="1"/>
          </p:nvPr>
        </p:nvSpPr>
        <p:spPr>
          <a:xfrm>
            <a:off x="1505041" y="2402463"/>
            <a:ext cx="10430797" cy="3947657"/>
          </a:xfrm>
        </p:spPr>
        <p:txBody>
          <a:bodyPr>
            <a:normAutofit/>
          </a:bodyPr>
          <a:lstStyle/>
          <a:p>
            <a:pPr marL="0" indent="0">
              <a:buNone/>
            </a:pPr>
            <a:r>
              <a:rPr lang="en-US" sz="3200" u="sng"/>
              <a:t>Brief 1:</a:t>
            </a:r>
            <a:r>
              <a:rPr lang="en-US" sz="3200"/>
              <a:t> What are Family Treatment Courts and how do they improve outcomes for families?</a:t>
            </a:r>
          </a:p>
          <a:p>
            <a:pPr marL="0" indent="0">
              <a:buNone/>
            </a:pPr>
            <a:r>
              <a:rPr lang="en-US" sz="3200"/>
              <a:t>	</a:t>
            </a:r>
            <a:r>
              <a:rPr lang="en-US" sz="3200" u="sng"/>
              <a:t>Brief 2: </a:t>
            </a:r>
            <a:r>
              <a:rPr lang="en-US" sz="3200"/>
              <a:t>What can we learn from Family Treatment 	Courts about improving practice for families	 	affected by substance use disorder?</a:t>
            </a:r>
          </a:p>
          <a:p>
            <a:pPr marL="0" indent="0">
              <a:buNone/>
            </a:pPr>
            <a:r>
              <a:rPr lang="en-US" sz="3200"/>
              <a:t>		</a:t>
            </a:r>
            <a:r>
              <a:rPr lang="en-US" sz="3200" u="sng"/>
              <a:t>Brief 3: </a:t>
            </a:r>
            <a:r>
              <a:rPr lang="en-US" sz="3200"/>
              <a:t>What can we learn from Family 				Treatment Courts to support systems change? </a:t>
            </a:r>
          </a:p>
        </p:txBody>
      </p:sp>
      <p:sp>
        <p:nvSpPr>
          <p:cNvPr id="6" name="Content Placeholder 2">
            <a:extLst>
              <a:ext uri="{FF2B5EF4-FFF2-40B4-BE49-F238E27FC236}">
                <a16:creationId xmlns:a16="http://schemas.microsoft.com/office/drawing/2014/main" id="{0C399837-1590-E9A2-8D7C-D449934CD640}"/>
              </a:ext>
            </a:extLst>
          </p:cNvPr>
          <p:cNvSpPr txBox="1">
            <a:spLocks/>
          </p:cNvSpPr>
          <p:nvPr/>
        </p:nvSpPr>
        <p:spPr>
          <a:xfrm>
            <a:off x="1906621" y="6353199"/>
            <a:ext cx="9448066" cy="3600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t>Website: </a:t>
            </a:r>
            <a:r>
              <a:rPr lang="en-US" sz="2000">
                <a:hlinkClick r:id="rId2"/>
              </a:rPr>
              <a:t>https://www.cffutures.org/publication/ftc-strategy-brief-series-strong-families/</a:t>
            </a:r>
            <a:r>
              <a:rPr lang="en-US" sz="2000"/>
              <a:t> </a:t>
            </a:r>
          </a:p>
        </p:txBody>
      </p:sp>
      <p:pic>
        <p:nvPicPr>
          <p:cNvPr id="7" name="Picture 6">
            <a:extLst>
              <a:ext uri="{FF2B5EF4-FFF2-40B4-BE49-F238E27FC236}">
                <a16:creationId xmlns:a16="http://schemas.microsoft.com/office/drawing/2014/main" id="{4EDE1FD1-DDC8-3893-675D-EFFC4EF72924}"/>
              </a:ext>
            </a:extLst>
          </p:cNvPr>
          <p:cNvPicPr>
            <a:picLocks noChangeAspect="1"/>
          </p:cNvPicPr>
          <p:nvPr/>
        </p:nvPicPr>
        <p:blipFill>
          <a:blip r:embed="rId3"/>
          <a:stretch>
            <a:fillRect/>
          </a:stretch>
        </p:blipFill>
        <p:spPr>
          <a:xfrm>
            <a:off x="0" y="8959"/>
            <a:ext cx="3886200" cy="2185599"/>
          </a:xfrm>
          <a:prstGeom prst="rect">
            <a:avLst/>
          </a:prstGeom>
        </p:spPr>
      </p:pic>
      <p:sp>
        <p:nvSpPr>
          <p:cNvPr id="8" name="Rectangle 7">
            <a:extLst>
              <a:ext uri="{FF2B5EF4-FFF2-40B4-BE49-F238E27FC236}">
                <a16:creationId xmlns:a16="http://schemas.microsoft.com/office/drawing/2014/main" id="{63A8AE6A-BD4B-7212-9F55-990153EAD735}"/>
              </a:ext>
            </a:extLst>
          </p:cNvPr>
          <p:cNvSpPr/>
          <p:nvPr/>
        </p:nvSpPr>
        <p:spPr>
          <a:xfrm>
            <a:off x="0" y="0"/>
            <a:ext cx="12192000" cy="219455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A6159BE-6A7F-AD2A-13A1-2BFCC19946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90" b="93443" l="9341" r="91758">
                        <a14:foregroundMark x1="9341" y1="44809" x2="9341" y2="44809"/>
                        <a14:foregroundMark x1="48352" y1="90164" x2="48352" y2="90164"/>
                        <a14:foregroundMark x1="54945" y1="93443" x2="54945" y2="93443"/>
                        <a14:foregroundMark x1="91758" y1="55738" x2="91758" y2="55738"/>
                        <a14:backgroundMark x1="54396" y1="94536" x2="54396" y2="94536"/>
                      </a14:backgroundRemoval>
                    </a14:imgEffect>
                  </a14:imgLayer>
                </a14:imgProps>
              </a:ext>
            </a:extLst>
          </a:blip>
          <a:stretch>
            <a:fillRect/>
          </a:stretch>
        </p:blipFill>
        <p:spPr>
          <a:xfrm>
            <a:off x="146610" y="2281653"/>
            <a:ext cx="1122008" cy="1128173"/>
          </a:xfrm>
          <a:prstGeom prst="rect">
            <a:avLst/>
          </a:prstGeom>
        </p:spPr>
      </p:pic>
      <p:pic>
        <p:nvPicPr>
          <p:cNvPr id="12" name="Picture 11">
            <a:extLst>
              <a:ext uri="{FF2B5EF4-FFF2-40B4-BE49-F238E27FC236}">
                <a16:creationId xmlns:a16="http://schemas.microsoft.com/office/drawing/2014/main" id="{817A7B5D-C9BD-9CA1-B158-A3CECDADB6E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83" b="96196" l="8840" r="93923">
                        <a14:foregroundMark x1="87845" y1="39674" x2="87845" y2="39674"/>
                        <a14:foregroundMark x1="93923" y1="53804" x2="93923" y2="53804"/>
                        <a14:foregroundMark x1="58011" y1="86413" x2="58011" y2="86413"/>
                        <a14:foregroundMark x1="51934" y1="93478" x2="51934" y2="93478"/>
                        <a14:foregroundMark x1="9392" y1="53804" x2="9392" y2="53804"/>
                        <a14:foregroundMark x1="51381" y1="96196" x2="51381" y2="96196"/>
                        <a14:backgroundMark x1="8287" y1="53261" x2="8287" y2="53261"/>
                        <a14:backgroundMark x1="50276" y1="96739" x2="50276" y2="96739"/>
                        <a14:backgroundMark x1="51381" y1="97283" x2="51381" y2="97283"/>
                        <a14:backgroundMark x1="50276" y1="96739" x2="50276" y2="96739"/>
                        <a14:backgroundMark x1="51381" y1="96739" x2="51381" y2="96739"/>
                      </a14:backgroundRemoval>
                    </a14:imgEffect>
                  </a14:imgLayer>
                </a14:imgProps>
              </a:ext>
            </a:extLst>
          </a:blip>
          <a:stretch>
            <a:fillRect/>
          </a:stretch>
        </p:blipFill>
        <p:spPr>
          <a:xfrm>
            <a:off x="1099994" y="3467470"/>
            <a:ext cx="1122008" cy="1140605"/>
          </a:xfrm>
          <a:prstGeom prst="rect">
            <a:avLst/>
          </a:prstGeom>
        </p:spPr>
      </p:pic>
      <p:pic>
        <p:nvPicPr>
          <p:cNvPr id="14" name="Picture 13">
            <a:extLst>
              <a:ext uri="{FF2B5EF4-FFF2-40B4-BE49-F238E27FC236}">
                <a16:creationId xmlns:a16="http://schemas.microsoft.com/office/drawing/2014/main" id="{D2D710AB-044E-AAE0-B599-1EA259DDDB8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26" b="89840" l="9896" r="90104">
                        <a14:foregroundMark x1="48438" y1="9626" x2="48438" y2="9626"/>
                        <a14:foregroundMark x1="53125" y1="90374" x2="53125" y2="90374"/>
                        <a14:foregroundMark x1="90104" y1="49198" x2="90104" y2="49198"/>
                      </a14:backgroundRemoval>
                    </a14:imgEffect>
                  </a14:imgLayer>
                </a14:imgProps>
              </a:ext>
            </a:extLst>
          </a:blip>
          <a:stretch>
            <a:fillRect/>
          </a:stretch>
        </p:blipFill>
        <p:spPr>
          <a:xfrm>
            <a:off x="2101807" y="4915010"/>
            <a:ext cx="1158338" cy="1128174"/>
          </a:xfrm>
          <a:prstGeom prst="rect">
            <a:avLst/>
          </a:prstGeom>
        </p:spPr>
      </p:pic>
      <p:pic>
        <p:nvPicPr>
          <p:cNvPr id="9" name="Picture 8" descr="A qr code with a picture of a family&#10;&#10;Description automatically generated">
            <a:extLst>
              <a:ext uri="{FF2B5EF4-FFF2-40B4-BE49-F238E27FC236}">
                <a16:creationId xmlns:a16="http://schemas.microsoft.com/office/drawing/2014/main" id="{5EBCE99A-9D6C-4DDA-212F-8AC1714C6F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6610" y="4915010"/>
            <a:ext cx="1739713" cy="1739713"/>
          </a:xfrm>
          <a:prstGeom prst="rect">
            <a:avLst/>
          </a:prstGeom>
        </p:spPr>
      </p:pic>
    </p:spTree>
    <p:extLst>
      <p:ext uri="{BB962C8B-B14F-4D97-AF65-F5344CB8AC3E}">
        <p14:creationId xmlns:p14="http://schemas.microsoft.com/office/powerpoint/2010/main" val="2163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9D094-B8D3-50C0-3194-9D57BEA19CC5}"/>
              </a:ext>
            </a:extLst>
          </p:cNvPr>
          <p:cNvSpPr>
            <a:spLocks noGrp="1"/>
          </p:cNvSpPr>
          <p:nvPr>
            <p:ph type="title"/>
          </p:nvPr>
        </p:nvSpPr>
        <p:spPr>
          <a:xfrm>
            <a:off x="3558208" y="201451"/>
            <a:ext cx="8408505" cy="1325563"/>
          </a:xfrm>
        </p:spPr>
        <p:txBody>
          <a:bodyPr>
            <a:normAutofit fontScale="90000"/>
          </a:bodyPr>
          <a:lstStyle/>
          <a:p>
            <a:pPr algn="ctr"/>
            <a:r>
              <a:rPr lang="en-US"/>
              <a:t>Conveying Your Message </a:t>
            </a:r>
            <a:br>
              <a:rPr lang="en-US"/>
            </a:br>
            <a:r>
              <a:rPr lang="en-US"/>
              <a:t>Strategies for Promoting Your Program</a:t>
            </a:r>
          </a:p>
        </p:txBody>
      </p:sp>
      <p:sp>
        <p:nvSpPr>
          <p:cNvPr id="3" name="Content Placeholder 2">
            <a:extLst>
              <a:ext uri="{FF2B5EF4-FFF2-40B4-BE49-F238E27FC236}">
                <a16:creationId xmlns:a16="http://schemas.microsoft.com/office/drawing/2014/main" id="{2BC7A1A6-987B-7FDF-1638-E716D51FF424}"/>
              </a:ext>
            </a:extLst>
          </p:cNvPr>
          <p:cNvSpPr>
            <a:spLocks noGrp="1"/>
          </p:cNvSpPr>
          <p:nvPr>
            <p:ph idx="1"/>
          </p:nvPr>
        </p:nvSpPr>
        <p:spPr>
          <a:xfrm>
            <a:off x="3309731" y="1635185"/>
            <a:ext cx="8656982" cy="4646098"/>
          </a:xfrm>
        </p:spPr>
        <p:txBody>
          <a:bodyPr>
            <a:normAutofit fontScale="92500"/>
          </a:bodyPr>
          <a:lstStyle/>
          <a:p>
            <a:pPr marL="0" indent="0">
              <a:buNone/>
            </a:pPr>
            <a:r>
              <a:rPr lang="en-US" sz="3200" b="0" i="0">
                <a:effectLst/>
              </a:rPr>
              <a:t>Conveying the message of your program is an essential part of sustainability and growth. The story you tell needs to convey the value of your program to the families you serve, community stakeholders, and policy makers in a way that justifies resources and inspires change. Check out these resources!</a:t>
            </a:r>
          </a:p>
          <a:p>
            <a:pPr lvl="1"/>
            <a:r>
              <a:rPr lang="en-US" sz="3200"/>
              <a:t>Webinar</a:t>
            </a:r>
          </a:p>
          <a:p>
            <a:pPr lvl="1"/>
            <a:r>
              <a:rPr lang="en-US" sz="3200"/>
              <a:t>TA tool</a:t>
            </a:r>
          </a:p>
          <a:p>
            <a:pPr lvl="1"/>
            <a:r>
              <a:rPr lang="en-US" sz="3200"/>
              <a:t>One-pager marketing template</a:t>
            </a:r>
          </a:p>
          <a:p>
            <a:pPr lvl="1"/>
            <a:r>
              <a:rPr lang="en-US" sz="3200"/>
              <a:t>Sample Slide Deck</a:t>
            </a:r>
          </a:p>
        </p:txBody>
      </p:sp>
      <p:pic>
        <p:nvPicPr>
          <p:cNvPr id="5" name="Picture 4">
            <a:extLst>
              <a:ext uri="{FF2B5EF4-FFF2-40B4-BE49-F238E27FC236}">
                <a16:creationId xmlns:a16="http://schemas.microsoft.com/office/drawing/2014/main" id="{54AB1FC6-7B9A-AA41-3C71-178C91A23A39}"/>
              </a:ext>
            </a:extLst>
          </p:cNvPr>
          <p:cNvPicPr>
            <a:picLocks noChangeAspect="1"/>
          </p:cNvPicPr>
          <p:nvPr/>
        </p:nvPicPr>
        <p:blipFill>
          <a:blip r:embed="rId2"/>
          <a:stretch>
            <a:fillRect/>
          </a:stretch>
        </p:blipFill>
        <p:spPr>
          <a:xfrm>
            <a:off x="225287" y="386277"/>
            <a:ext cx="3159454" cy="40771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itle 1">
            <a:extLst>
              <a:ext uri="{FF2B5EF4-FFF2-40B4-BE49-F238E27FC236}">
                <a16:creationId xmlns:a16="http://schemas.microsoft.com/office/drawing/2014/main" id="{3AAFA983-FD02-199D-9216-F30457A3D792}"/>
              </a:ext>
            </a:extLst>
          </p:cNvPr>
          <p:cNvSpPr txBox="1">
            <a:spLocks/>
          </p:cNvSpPr>
          <p:nvPr/>
        </p:nvSpPr>
        <p:spPr>
          <a:xfrm>
            <a:off x="3700880" y="6281283"/>
            <a:ext cx="8408505" cy="3885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a:t>Website: </a:t>
            </a:r>
            <a:r>
              <a:rPr lang="en-US" sz="1800">
                <a:hlinkClick r:id="rId3"/>
              </a:rPr>
              <a:t>https://www.cffutures.org/qic-main-page/qic-conveying-your-message/</a:t>
            </a:r>
            <a:r>
              <a:rPr lang="en-US" sz="1800"/>
              <a:t> </a:t>
            </a:r>
          </a:p>
        </p:txBody>
      </p:sp>
      <p:pic>
        <p:nvPicPr>
          <p:cNvPr id="7" name="Picture 8">
            <a:extLst>
              <a:ext uri="{FF2B5EF4-FFF2-40B4-BE49-F238E27FC236}">
                <a16:creationId xmlns:a16="http://schemas.microsoft.com/office/drawing/2014/main" id="{032AE7EE-6370-62E3-4A41-E80CC9E4BF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20" t="3038" r="4865" b="4481"/>
          <a:stretch/>
        </p:blipFill>
        <p:spPr>
          <a:xfrm>
            <a:off x="924338" y="5024388"/>
            <a:ext cx="1635981" cy="1575196"/>
          </a:xfrm>
          <a:prstGeom prst="rect">
            <a:avLst/>
          </a:prstGeom>
        </p:spPr>
      </p:pic>
    </p:spTree>
    <p:extLst>
      <p:ext uri="{BB962C8B-B14F-4D97-AF65-F5344CB8AC3E}">
        <p14:creationId xmlns:p14="http://schemas.microsoft.com/office/powerpoint/2010/main" val="14551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A198D8-29B4-CB4D-AD09-91BC7EC5E03A}"/>
              </a:ext>
            </a:extLst>
          </p:cNvPr>
          <p:cNvSpPr>
            <a:spLocks noGrp="1"/>
          </p:cNvSpPr>
          <p:nvPr>
            <p:ph type="title"/>
          </p:nvPr>
        </p:nvSpPr>
        <p:spPr/>
        <p:txBody>
          <a:bodyPr/>
          <a:lstStyle/>
          <a:p>
            <a:pPr algn="ctr"/>
            <a:r>
              <a:rPr lang="en-US" dirty="0"/>
              <a:t>Instructions</a:t>
            </a:r>
          </a:p>
        </p:txBody>
      </p:sp>
      <p:sp>
        <p:nvSpPr>
          <p:cNvPr id="8" name="Content Placeholder 7">
            <a:extLst>
              <a:ext uri="{FF2B5EF4-FFF2-40B4-BE49-F238E27FC236}">
                <a16:creationId xmlns:a16="http://schemas.microsoft.com/office/drawing/2014/main" id="{7E8AE165-CEFD-3EEB-F293-398F7DAB3250}"/>
              </a:ext>
            </a:extLst>
          </p:cNvPr>
          <p:cNvSpPr>
            <a:spLocks noGrp="1"/>
          </p:cNvSpPr>
          <p:nvPr>
            <p:ph sz="half" idx="1"/>
          </p:nvPr>
        </p:nvSpPr>
        <p:spPr>
          <a:xfrm>
            <a:off x="609600" y="1825625"/>
            <a:ext cx="5410200" cy="4351338"/>
          </a:xfrm>
        </p:spPr>
        <p:txBody>
          <a:bodyPr anchor="ctr">
            <a:normAutofit fontScale="92500"/>
          </a:bodyPr>
          <a:lstStyle/>
          <a:p>
            <a:pPr marL="0" indent="0" algn="ctr">
              <a:lnSpc>
                <a:spcPct val="100000"/>
              </a:lnSpc>
              <a:spcBef>
                <a:spcPts val="0"/>
              </a:spcBef>
              <a:spcAft>
                <a:spcPts val="1200"/>
              </a:spcAft>
              <a:buNone/>
            </a:pPr>
            <a:r>
              <a:rPr lang="en-US" sz="4400" dirty="0"/>
              <a:t>Go to</a:t>
            </a:r>
          </a:p>
          <a:p>
            <a:pPr marL="0" indent="0" algn="ctr">
              <a:lnSpc>
                <a:spcPct val="100000"/>
              </a:lnSpc>
              <a:spcBef>
                <a:spcPts val="0"/>
              </a:spcBef>
              <a:spcAft>
                <a:spcPts val="1200"/>
              </a:spcAft>
              <a:buNone/>
            </a:pPr>
            <a:r>
              <a:rPr lang="en-US" sz="6500" dirty="0">
                <a:hlinkClick r:id="rId3"/>
              </a:rPr>
              <a:t>www.menti.com</a:t>
            </a:r>
            <a:endParaRPr lang="en-US" sz="6500" dirty="0"/>
          </a:p>
          <a:p>
            <a:pPr marL="0" indent="0" algn="ctr">
              <a:lnSpc>
                <a:spcPct val="100000"/>
              </a:lnSpc>
              <a:spcBef>
                <a:spcPts val="0"/>
              </a:spcBef>
              <a:spcAft>
                <a:spcPts val="1200"/>
              </a:spcAft>
              <a:buNone/>
            </a:pPr>
            <a:r>
              <a:rPr lang="en-US" sz="4400" dirty="0"/>
              <a:t>Enter the code</a:t>
            </a:r>
          </a:p>
          <a:p>
            <a:pPr marL="0" indent="0" algn="ctr">
              <a:lnSpc>
                <a:spcPct val="100000"/>
              </a:lnSpc>
              <a:spcBef>
                <a:spcPts val="0"/>
              </a:spcBef>
              <a:spcAft>
                <a:spcPts val="1200"/>
              </a:spcAft>
              <a:buNone/>
            </a:pPr>
            <a:r>
              <a:rPr lang="en-US" sz="6500" dirty="0"/>
              <a:t>9472 9347</a:t>
            </a:r>
          </a:p>
        </p:txBody>
      </p:sp>
      <p:sp>
        <p:nvSpPr>
          <p:cNvPr id="9" name="Content Placeholder 8">
            <a:extLst>
              <a:ext uri="{FF2B5EF4-FFF2-40B4-BE49-F238E27FC236}">
                <a16:creationId xmlns:a16="http://schemas.microsoft.com/office/drawing/2014/main" id="{1A93BB2F-E210-C297-AA1A-CA20AA9DD30F}"/>
              </a:ext>
            </a:extLst>
          </p:cNvPr>
          <p:cNvSpPr>
            <a:spLocks noGrp="1"/>
          </p:cNvSpPr>
          <p:nvPr>
            <p:ph sz="half" idx="2"/>
          </p:nvPr>
        </p:nvSpPr>
        <p:spPr/>
        <p:txBody>
          <a:bodyPr anchor="b">
            <a:normAutofit fontScale="92500"/>
          </a:bodyPr>
          <a:lstStyle/>
          <a:p>
            <a:pPr marL="0" indent="0" algn="ctr">
              <a:buNone/>
            </a:pPr>
            <a:r>
              <a:rPr lang="en-US" sz="4100" dirty="0"/>
              <a:t>Or use QR code</a:t>
            </a:r>
          </a:p>
        </p:txBody>
      </p:sp>
      <p:pic>
        <p:nvPicPr>
          <p:cNvPr id="11" name="Picture 10">
            <a:extLst>
              <a:ext uri="{FF2B5EF4-FFF2-40B4-BE49-F238E27FC236}">
                <a16:creationId xmlns:a16="http://schemas.microsoft.com/office/drawing/2014/main" id="{CA98611B-CA8B-8027-C2C7-4DD133B0A46B}"/>
              </a:ext>
            </a:extLst>
          </p:cNvPr>
          <p:cNvPicPr>
            <a:picLocks noChangeAspect="1"/>
          </p:cNvPicPr>
          <p:nvPr/>
        </p:nvPicPr>
        <p:blipFill>
          <a:blip r:embed="rId4"/>
          <a:stretch>
            <a:fillRect/>
          </a:stretch>
        </p:blipFill>
        <p:spPr>
          <a:xfrm>
            <a:off x="6927286" y="1825625"/>
            <a:ext cx="3671427" cy="3620150"/>
          </a:xfrm>
          <a:prstGeom prst="rect">
            <a:avLst/>
          </a:prstGeom>
        </p:spPr>
      </p:pic>
    </p:spTree>
    <p:extLst>
      <p:ext uri="{BB962C8B-B14F-4D97-AF65-F5344CB8AC3E}">
        <p14:creationId xmlns:p14="http://schemas.microsoft.com/office/powerpoint/2010/main" val="308586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3509700-5AC9-4AE6-88C5-E37DB4E53671}"/>
              </a:ext>
            </a:extLst>
          </p:cNvPr>
          <p:cNvPicPr>
            <a:picLocks noChangeAspect="1"/>
          </p:cNvPicPr>
          <p:nvPr/>
        </p:nvPicPr>
        <p:blipFill rotWithShape="1">
          <a:blip r:embed="rId2"/>
          <a:srcRect t="15735" r="-1" b="16345"/>
          <a:stretch/>
        </p:blipFill>
        <p:spPr>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7" name="Picture 6">
            <a:extLst>
              <a:ext uri="{FF2B5EF4-FFF2-40B4-BE49-F238E27FC236}">
                <a16:creationId xmlns:a16="http://schemas.microsoft.com/office/drawing/2014/main" id="{1516ACD8-47B8-413D-8CE2-EC5A4A6266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 r="740"/>
          <a:stretch/>
        </p:blipFill>
        <p:spPr>
          <a:xfrm>
            <a:off x="7381877" y="11"/>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3" name="Picture 12">
            <a:extLst>
              <a:ext uri="{FF2B5EF4-FFF2-40B4-BE49-F238E27FC236}">
                <a16:creationId xmlns:a16="http://schemas.microsoft.com/office/drawing/2014/main" id="{037A8431-E011-4F8D-955B-CE04A8E54F1C}"/>
              </a:ext>
            </a:extLst>
          </p:cNvPr>
          <p:cNvPicPr>
            <a:picLocks noChangeAspect="1"/>
          </p:cNvPicPr>
          <p:nvPr/>
        </p:nvPicPr>
        <p:blipFill>
          <a:blip r:embed="rId4" cstate="print">
            <a:extLst>
              <a:ext uri="{28A0092B-C50C-407E-A947-70E740481C1C}">
                <a14:useLocalDpi xmlns:a14="http://schemas.microsoft.com/office/drawing/2010/main" val="0"/>
              </a:ext>
            </a:extLst>
          </a:blip>
          <a:srcRect l="1076" r="1076"/>
          <a:stretch/>
        </p:blipFill>
        <p:spPr>
          <a:xfrm>
            <a:off x="4675538"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3" name="Picture 2">
            <a:extLst>
              <a:ext uri="{FF2B5EF4-FFF2-40B4-BE49-F238E27FC236}">
                <a16:creationId xmlns:a16="http://schemas.microsoft.com/office/drawing/2014/main" id="{7F519C4A-6E64-4AB8-A16E-8F06600BC6E3}"/>
              </a:ext>
            </a:extLst>
          </p:cNvPr>
          <p:cNvPicPr>
            <a:picLocks noChangeAspect="1"/>
          </p:cNvPicPr>
          <p:nvPr/>
        </p:nvPicPr>
        <p:blipFill>
          <a:blip r:embed="rId5" cstate="print">
            <a:extLst>
              <a:ext uri="{28A0092B-C50C-407E-A947-70E740481C1C}">
                <a14:useLocalDpi xmlns:a14="http://schemas.microsoft.com/office/drawing/2010/main" val="0"/>
              </a:ext>
            </a:extLst>
          </a:blip>
          <a:srcRect l="8151" r="8151"/>
          <a:stretch/>
        </p:blipFill>
        <p:spPr>
          <a:xfrm>
            <a:off x="5353049" y="2660090"/>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pic>
        <p:nvPicPr>
          <p:cNvPr id="5" name="Picture 4">
            <a:extLst>
              <a:ext uri="{FF2B5EF4-FFF2-40B4-BE49-F238E27FC236}">
                <a16:creationId xmlns:a16="http://schemas.microsoft.com/office/drawing/2014/main" id="{1D7BF2FE-C417-4605-8A57-0BFA54EB39F6}"/>
              </a:ext>
            </a:extLst>
          </p:cNvPr>
          <p:cNvPicPr>
            <a:picLocks noChangeAspect="1"/>
          </p:cNvPicPr>
          <p:nvPr/>
        </p:nvPicPr>
        <p:blipFill>
          <a:blip r:embed="rId6" cstate="print">
            <a:extLst>
              <a:ext uri="{28A0092B-C50C-407E-A947-70E740481C1C}">
                <a14:useLocalDpi xmlns:a14="http://schemas.microsoft.com/office/drawing/2010/main" val="0"/>
              </a:ext>
            </a:extLst>
          </a:blip>
          <a:srcRect l="12502" r="12502"/>
          <a:stretch/>
        </p:blipFill>
        <p:spPr>
          <a:xfrm>
            <a:off x="2268502" y="11"/>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10" name="TextBox 9">
            <a:extLst>
              <a:ext uri="{FF2B5EF4-FFF2-40B4-BE49-F238E27FC236}">
                <a16:creationId xmlns:a16="http://schemas.microsoft.com/office/drawing/2014/main" id="{CA79FD0D-EA48-4EE5-B56E-C8E78E4598BB}"/>
              </a:ext>
            </a:extLst>
          </p:cNvPr>
          <p:cNvSpPr txBox="1"/>
          <p:nvPr/>
        </p:nvSpPr>
        <p:spPr>
          <a:xfrm>
            <a:off x="313889" y="3035018"/>
            <a:ext cx="5460188" cy="1758046"/>
          </a:xfrm>
          <a:prstGeom prst="rect">
            <a:avLst/>
          </a:prstGeo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panose="020B0604020202020204"/>
                <a:ea typeface="+mn-ea"/>
                <a:cs typeface="+mn-cs"/>
                <a:sym typeface="Helvetica Light"/>
              </a:rPr>
              <a:t>Sustainability Toolkit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800" b="1" i="0" u="none" strike="noStrike" kern="1200" cap="none" spc="0" normalizeH="0" baseline="0" noProof="0">
              <a:ln>
                <a:noFill/>
              </a:ln>
              <a:solidFill>
                <a:srgbClr val="FFFFFF"/>
              </a:solidFill>
              <a:effectLst/>
              <a:uLnTx/>
              <a:uFillTx/>
              <a:latin typeface="Arial" panose="020B0604020202020204"/>
              <a:ea typeface="+mn-ea"/>
              <a:cs typeface="+mn-cs"/>
              <a:sym typeface="Helvetica Light"/>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panose="020B0604020202020204"/>
                <a:ea typeface="+mn-ea"/>
                <a:cs typeface="+mn-cs"/>
                <a:sym typeface="Helvetica Light"/>
              </a:rPr>
              <a:t>Five Steps to Build a Sustainability Plan For Systems Change</a:t>
            </a:r>
          </a:p>
        </p:txBody>
      </p:sp>
      <p:sp>
        <p:nvSpPr>
          <p:cNvPr id="12" name="Text Placeholder 3">
            <a:extLst>
              <a:ext uri="{FF2B5EF4-FFF2-40B4-BE49-F238E27FC236}">
                <a16:creationId xmlns:a16="http://schemas.microsoft.com/office/drawing/2014/main" id="{3377E85D-C452-431A-861C-E4DC218B79ED}"/>
              </a:ext>
            </a:extLst>
          </p:cNvPr>
          <p:cNvSpPr txBox="1">
            <a:spLocks/>
          </p:cNvSpPr>
          <p:nvPr/>
        </p:nvSpPr>
        <p:spPr>
          <a:xfrm>
            <a:off x="-153881" y="5709559"/>
            <a:ext cx="5816326" cy="535797"/>
          </a:xfrm>
          <a:prstGeom prst="rect">
            <a:avLst/>
          </a:prstGeom>
          <a:ln>
            <a:noFill/>
          </a:ln>
        </p:spPr>
        <p:txBody>
          <a:bodyPr vert="horz" lIns="91440" tIns="45720" rIns="91440" bIns="45720" rtlCol="0">
            <a:noAutofit/>
          </a:bodyPr>
          <a:lstStyle>
            <a:lvl1pPr marL="248356" indent="-248356" algn="l" defTabSz="914400" rtl="0" eaLnBrk="1" latinLnBrk="0" hangingPunct="1">
              <a:lnSpc>
                <a:spcPct val="90000"/>
              </a:lnSpc>
              <a:spcBef>
                <a:spcPts val="2250"/>
              </a:spcBef>
              <a:buFont typeface="Arial" panose="020B0604020202020204" pitchFamily="34" charset="0"/>
              <a:buChar char="•"/>
              <a:defRPr sz="2000" b="1" kern="1200">
                <a:solidFill>
                  <a:schemeClr val="tx1"/>
                </a:solidFill>
                <a:latin typeface="+mn-lt"/>
                <a:ea typeface="+mn-ea"/>
                <a:cs typeface="+mn-cs"/>
              </a:defRPr>
            </a:lvl1pPr>
            <a:lvl2pPr marL="527756" indent="-248356" algn="l" defTabSz="914400" rtl="0" eaLnBrk="1" latinLnBrk="0" hangingPunct="1">
              <a:lnSpc>
                <a:spcPct val="90000"/>
              </a:lnSpc>
              <a:spcBef>
                <a:spcPts val="2250"/>
              </a:spcBef>
              <a:buFont typeface="Arial" panose="020B0604020202020204" pitchFamily="34" charset="0"/>
              <a:buChar char="•"/>
              <a:defRPr sz="2000" b="1" kern="1200">
                <a:solidFill>
                  <a:schemeClr val="tx1"/>
                </a:solidFill>
                <a:latin typeface="+mn-lt"/>
                <a:ea typeface="+mn-ea"/>
                <a:cs typeface="+mn-cs"/>
              </a:defRPr>
            </a:lvl2pPr>
            <a:lvl3pPr marL="807156" indent="-248356" algn="l" defTabSz="914400" rtl="0" eaLnBrk="1" latinLnBrk="0" hangingPunct="1">
              <a:lnSpc>
                <a:spcPct val="90000"/>
              </a:lnSpc>
              <a:spcBef>
                <a:spcPts val="2250"/>
              </a:spcBef>
              <a:buFont typeface="Arial" panose="020B0604020202020204" pitchFamily="34" charset="0"/>
              <a:buChar char="•"/>
              <a:defRPr sz="2000" b="1" kern="1200">
                <a:solidFill>
                  <a:schemeClr val="tx1"/>
                </a:solidFill>
                <a:latin typeface="+mn-lt"/>
                <a:ea typeface="+mn-ea"/>
                <a:cs typeface="+mn-cs"/>
              </a:defRPr>
            </a:lvl3pPr>
            <a:lvl4pPr marL="1086556" indent="-248356" algn="l" defTabSz="914400" rtl="0" eaLnBrk="1" latinLnBrk="0" hangingPunct="1">
              <a:lnSpc>
                <a:spcPct val="90000"/>
              </a:lnSpc>
              <a:spcBef>
                <a:spcPts val="2250"/>
              </a:spcBef>
              <a:buFont typeface="Arial" panose="020B0604020202020204" pitchFamily="34" charset="0"/>
              <a:buChar char="•"/>
              <a:defRPr sz="2000" b="1" kern="1200">
                <a:solidFill>
                  <a:schemeClr val="tx1"/>
                </a:solidFill>
                <a:latin typeface="+mn-lt"/>
                <a:ea typeface="+mn-ea"/>
                <a:cs typeface="+mn-cs"/>
              </a:defRPr>
            </a:lvl4pPr>
            <a:lvl5pPr marL="1365956" indent="-248356" algn="l" defTabSz="914400" rtl="0" eaLnBrk="1" latinLnBrk="0" hangingPunct="1">
              <a:lnSpc>
                <a:spcPct val="90000"/>
              </a:lnSpc>
              <a:spcBef>
                <a:spcPts val="2250"/>
              </a:spcBef>
              <a:buFont typeface="Arial" panose="020B0604020202020204" pitchFamily="34" charset="0"/>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9400" marR="0" lvl="1" indent="0" algn="l" defTabSz="914400" rtl="0" eaLnBrk="1" fontAlgn="auto" latinLnBrk="0" hangingPunct="1">
              <a:lnSpc>
                <a:spcPct val="90000"/>
              </a:lnSpc>
              <a:spcBef>
                <a:spcPts val="225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BEFF9"/>
                </a:solidFill>
                <a:effectLst/>
                <a:uLnTx/>
                <a:uFillTx/>
                <a:latin typeface="Arial" panose="020B0604020202020204"/>
                <a:ea typeface="+mn-ea"/>
                <a:cs typeface="Calibri" panose="020F0502020204030204" pitchFamily="34" charset="0"/>
                <a:sym typeface="Helvetica Light"/>
              </a:rPr>
              <a:t>Available </a:t>
            </a:r>
            <a:r>
              <a:rPr kumimoji="0" lang="en-US" sz="2000" b="1" i="0" u="none" strike="noStrike" kern="1200" cap="none" spc="0" normalizeH="0" baseline="0" noProof="0">
                <a:ln>
                  <a:noFill/>
                </a:ln>
                <a:solidFill>
                  <a:srgbClr val="2B809A"/>
                </a:solidFill>
                <a:effectLst/>
                <a:uLnTx/>
                <a:uFillTx/>
                <a:latin typeface="Arial" panose="020B0604020202020204"/>
                <a:ea typeface="+mn-ea"/>
                <a:cs typeface="Calibri" panose="020F0502020204030204" pitchFamily="34" charset="0"/>
                <a:sym typeface="Helvetica Light"/>
              </a:rPr>
              <a:t>@</a:t>
            </a:r>
            <a:r>
              <a:rPr kumimoji="0" lang="en-US" sz="2000" b="1" i="0" u="none" strike="noStrike" kern="1200" cap="none" spc="0" normalizeH="0" baseline="0" noProof="0">
                <a:ln>
                  <a:noFill/>
                </a:ln>
                <a:solidFill>
                  <a:srgbClr val="44546A">
                    <a:lumMod val="40000"/>
                    <a:lumOff val="60000"/>
                  </a:srgbClr>
                </a:solidFill>
                <a:effectLst/>
                <a:uLnTx/>
                <a:uFillTx/>
                <a:latin typeface="Arial" panose="020B0604020202020204"/>
                <a:ea typeface="+mn-ea"/>
                <a:cs typeface="Calibri" panose="020F0502020204030204" pitchFamily="34" charset="0"/>
                <a:sym typeface="Helvetica Light"/>
              </a:rPr>
              <a:t> </a:t>
            </a:r>
            <a:r>
              <a:rPr kumimoji="0" lang="en-US" sz="2000" b="1" i="0" u="none" strike="noStrike" kern="1200" cap="none" spc="0" normalizeH="0" baseline="0" noProof="0">
                <a:ln>
                  <a:noFill/>
                </a:ln>
                <a:solidFill>
                  <a:srgbClr val="DBEFF9"/>
                </a:solidFill>
                <a:effectLst/>
                <a:uLnTx/>
                <a:uFillTx/>
                <a:latin typeface="Arial" panose="020B0604020202020204"/>
                <a:ea typeface="+mn-ea"/>
                <a:cs typeface="Calibri" panose="020F0502020204030204" pitchFamily="34" charset="0"/>
                <a:sym typeface="Helvetica Light"/>
                <a:hlinkClick r:id="rId7">
                  <a:extLst>
                    <a:ext uri="{A12FA001-AC4F-418D-AE19-62706E023703}">
                      <ahyp:hlinkClr xmlns:ahyp="http://schemas.microsoft.com/office/drawing/2018/hyperlinkcolor" val="tx"/>
                    </a:ext>
                  </a:extLst>
                </a:hlinkClick>
              </a:rPr>
              <a:t>https://ncsacw.acf.hhs.gov/collaborative/budgeting-program-sustainability.aspx</a:t>
            </a:r>
            <a:endParaRPr kumimoji="0" lang="en-US" sz="2000" b="1" i="0" u="none" strike="noStrike" kern="1200" cap="none" spc="0" normalizeH="0" baseline="0" noProof="0">
              <a:ln>
                <a:noFill/>
              </a:ln>
              <a:solidFill>
                <a:srgbClr val="DBEFF9"/>
              </a:solidFill>
              <a:effectLst/>
              <a:uLnTx/>
              <a:uFillTx/>
              <a:latin typeface="Arial" panose="020B0604020202020204"/>
              <a:ea typeface="+mn-ea"/>
              <a:cs typeface="Arial" panose="020B0604020202020204"/>
              <a:sym typeface="Helvetica Light"/>
            </a:endParaRPr>
          </a:p>
        </p:txBody>
      </p:sp>
      <p:pic>
        <p:nvPicPr>
          <p:cNvPr id="2" name="Picture 1">
            <a:extLst>
              <a:ext uri="{FF2B5EF4-FFF2-40B4-BE49-F238E27FC236}">
                <a16:creationId xmlns:a16="http://schemas.microsoft.com/office/drawing/2014/main" id="{A38AB349-6BC8-A74F-973D-4CBD0FF7D98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41623" y="5380892"/>
            <a:ext cx="1143000" cy="1143000"/>
          </a:xfrm>
          <a:prstGeom prst="rect">
            <a:avLst/>
          </a:prstGeom>
          <a:noFill/>
          <a:ln>
            <a:noFill/>
          </a:ln>
        </p:spPr>
      </p:pic>
    </p:spTree>
    <p:extLst>
      <p:ext uri="{BB962C8B-B14F-4D97-AF65-F5344CB8AC3E}">
        <p14:creationId xmlns:p14="http://schemas.microsoft.com/office/powerpoint/2010/main" val="127829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Subtitle 2">
            <a:extLst>
              <a:ext uri="{FF2B5EF4-FFF2-40B4-BE49-F238E27FC236}">
                <a16:creationId xmlns:a16="http://schemas.microsoft.com/office/drawing/2014/main" id="{95B8C40E-B9FC-A52B-2F85-7F67774E988A}"/>
              </a:ext>
            </a:extLst>
          </p:cNvPr>
          <p:cNvSpPr>
            <a:spLocks noGrp="1"/>
          </p:cNvSpPr>
          <p:nvPr>
            <p:ph type="subTitle" idx="1"/>
          </p:nvPr>
        </p:nvSpPr>
        <p:spPr>
          <a:xfrm>
            <a:off x="1422931" y="310140"/>
            <a:ext cx="2988000" cy="662796"/>
          </a:xfrm>
        </p:spPr>
        <p:txBody>
          <a:bodyPr>
            <a:normAutofit/>
          </a:bodyPr>
          <a:lstStyle/>
          <a:p>
            <a:pPr algn="r"/>
            <a:r>
              <a:rPr lang="en-US" sz="2000">
                <a:solidFill>
                  <a:srgbClr val="000000"/>
                </a:solidFill>
              </a:rPr>
              <a:t>Launched in 2010</a:t>
            </a:r>
          </a:p>
        </p:txBody>
      </p:sp>
      <p:pic>
        <p:nvPicPr>
          <p:cNvPr id="7" name="Picture 6">
            <a:extLst>
              <a:ext uri="{FF2B5EF4-FFF2-40B4-BE49-F238E27FC236}">
                <a16:creationId xmlns:a16="http://schemas.microsoft.com/office/drawing/2014/main" id="{ED1149A0-EA65-CF52-0BFE-3C26D972563B}"/>
              </a:ext>
            </a:extLst>
          </p:cNvPr>
          <p:cNvPicPr>
            <a:picLocks noChangeAspect="1"/>
          </p:cNvPicPr>
          <p:nvPr/>
        </p:nvPicPr>
        <p:blipFill rotWithShape="1">
          <a:blip r:embed="rId2"/>
          <a:srcRect l="9762" t="4108" r="19477" b="344"/>
          <a:stretch/>
        </p:blipFill>
        <p:spPr>
          <a:xfrm>
            <a:off x="5018511" y="316"/>
            <a:ext cx="7520942" cy="6866954"/>
          </a:xfrm>
          <a:prstGeom prst="rect">
            <a:avLst/>
          </a:prstGeom>
        </p:spPr>
      </p:pic>
      <p:cxnSp>
        <p:nvCxnSpPr>
          <p:cNvPr id="27" name="Straight Connector 13">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 font, graphics, design&#10;&#10;Description automatically generated">
            <a:extLst>
              <a:ext uri="{FF2B5EF4-FFF2-40B4-BE49-F238E27FC236}">
                <a16:creationId xmlns:a16="http://schemas.microsoft.com/office/drawing/2014/main" id="{3D39D3FE-2F1B-0B02-F205-D7E79CFAAD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8511" y="316"/>
            <a:ext cx="1203740" cy="686646"/>
          </a:xfrm>
          <a:prstGeom prst="rect">
            <a:avLst/>
          </a:prstGeom>
        </p:spPr>
      </p:pic>
      <p:pic>
        <p:nvPicPr>
          <p:cNvPr id="28" name="Picture 27" descr="A picture containing font, graphics, design&#10;&#10;Description automatically generated">
            <a:extLst>
              <a:ext uri="{FF2B5EF4-FFF2-40B4-BE49-F238E27FC236}">
                <a16:creationId xmlns:a16="http://schemas.microsoft.com/office/drawing/2014/main" id="{73EE5CBD-D681-E79A-2E91-9635700E80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1644" y="6403914"/>
            <a:ext cx="2458650" cy="386417"/>
          </a:xfrm>
          <a:prstGeom prst="rect">
            <a:avLst/>
          </a:prstGeom>
        </p:spPr>
      </p:pic>
      <p:pic>
        <p:nvPicPr>
          <p:cNvPr id="30" name="Graphic 29" descr="Rocket outline">
            <a:extLst>
              <a:ext uri="{FF2B5EF4-FFF2-40B4-BE49-F238E27FC236}">
                <a16:creationId xmlns:a16="http://schemas.microsoft.com/office/drawing/2014/main" id="{5C000103-9C0E-9270-DFE2-5BC9B5338A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7045" y="284603"/>
            <a:ext cx="713869" cy="713869"/>
          </a:xfrm>
          <a:prstGeom prst="rect">
            <a:avLst/>
          </a:prstGeom>
        </p:spPr>
      </p:pic>
      <p:sp>
        <p:nvSpPr>
          <p:cNvPr id="31" name="Subtitle 2">
            <a:extLst>
              <a:ext uri="{FF2B5EF4-FFF2-40B4-BE49-F238E27FC236}">
                <a16:creationId xmlns:a16="http://schemas.microsoft.com/office/drawing/2014/main" id="{25439D68-71FD-A353-2101-CBE4C5E2EFAA}"/>
              </a:ext>
            </a:extLst>
          </p:cNvPr>
          <p:cNvSpPr txBox="1">
            <a:spLocks/>
          </p:cNvSpPr>
          <p:nvPr/>
        </p:nvSpPr>
        <p:spPr>
          <a:xfrm>
            <a:off x="281715" y="1246271"/>
            <a:ext cx="3696950" cy="662796"/>
          </a:xfrm>
          <a:prstGeom prst="rect">
            <a:avLst/>
          </a:prstGeom>
        </p:spPr>
        <p:txBody>
          <a:bodyPr vert="horz" lIns="91440" tIns="45720" rIns="91440" bIns="45720" rtlCol="0">
            <a:noAutofit/>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i="0" kern="1200" spc="50" baseline="0">
                <a:solidFill>
                  <a:schemeClr val="tx1">
                    <a:alpha val="60000"/>
                  </a:schemeClr>
                </a:solidFill>
                <a:latin typeface="+mn-lt"/>
                <a:ea typeface="+mn-ea"/>
                <a:cs typeface="+mn-cs"/>
              </a:defRPr>
            </a:lvl1pPr>
            <a:lvl2pPr marL="457200" indent="0" algn="ctr"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1" kern="1200" spc="50" baseline="0">
                <a:solidFill>
                  <a:schemeClr val="tx1">
                    <a:alpha val="60000"/>
                  </a:schemeClr>
                </a:solidFill>
                <a:latin typeface="+mn-lt"/>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kern="1200" spc="5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
                <a:srgbClr val="8FA3A3"/>
              </a:buClr>
              <a:buSzTx/>
              <a:buFont typeface="Wingdings" panose="05000000000000000000" pitchFamily="2" charset="2"/>
              <a:buNone/>
              <a:tabLst/>
              <a:defRPr/>
            </a:pPr>
            <a:r>
              <a:rPr kumimoji="0" lang="en-US" sz="2000" b="0" i="0" u="none" strike="noStrike" kern="1200" cap="none" spc="50" normalizeH="0" baseline="0" noProof="0">
                <a:ln>
                  <a:noFill/>
                </a:ln>
                <a:solidFill>
                  <a:srgbClr val="6AA7B4"/>
                </a:solidFill>
                <a:effectLst/>
                <a:uLnTx/>
                <a:uFillTx/>
                <a:latin typeface="Avenir Next LT Pro"/>
                <a:ea typeface="+mn-ea"/>
                <a:cs typeface="+mn-cs"/>
              </a:rPr>
              <a:t>Web-based</a:t>
            </a:r>
            <a:r>
              <a:rPr kumimoji="0" lang="en-US" sz="2000" b="0" i="0" u="none" strike="noStrike" kern="1200" cap="none" spc="50" normalizeH="0" baseline="0" noProof="0">
                <a:ln>
                  <a:noFill/>
                </a:ln>
                <a:solidFill>
                  <a:srgbClr val="000000"/>
                </a:solidFill>
                <a:effectLst/>
                <a:uLnTx/>
                <a:uFillTx/>
                <a:latin typeface="Avenir Next LT Pro"/>
                <a:ea typeface="+mn-ea"/>
                <a:cs typeface="+mn-cs"/>
              </a:rPr>
              <a:t> training courses at no cost</a:t>
            </a:r>
          </a:p>
        </p:txBody>
      </p:sp>
      <p:sp>
        <p:nvSpPr>
          <p:cNvPr id="33" name="Subtitle 2">
            <a:extLst>
              <a:ext uri="{FF2B5EF4-FFF2-40B4-BE49-F238E27FC236}">
                <a16:creationId xmlns:a16="http://schemas.microsoft.com/office/drawing/2014/main" id="{F1EF4397-55D6-04FC-EF6E-84621072F57C}"/>
              </a:ext>
            </a:extLst>
          </p:cNvPr>
          <p:cNvSpPr txBox="1">
            <a:spLocks/>
          </p:cNvSpPr>
          <p:nvPr/>
        </p:nvSpPr>
        <p:spPr>
          <a:xfrm>
            <a:off x="741349" y="2355142"/>
            <a:ext cx="3696950" cy="1031897"/>
          </a:xfrm>
          <a:prstGeom prst="rect">
            <a:avLst/>
          </a:prstGeom>
        </p:spPr>
        <p:txBody>
          <a:bodyPr vert="horz" lIns="91440" tIns="45720" rIns="91440" bIns="45720" rtlCol="0">
            <a:noAutofit/>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i="0" kern="1200" spc="50" baseline="0">
                <a:solidFill>
                  <a:schemeClr val="tx1">
                    <a:alpha val="60000"/>
                  </a:schemeClr>
                </a:solidFill>
                <a:latin typeface="+mn-lt"/>
                <a:ea typeface="+mn-ea"/>
                <a:cs typeface="+mn-cs"/>
              </a:defRPr>
            </a:lvl1pPr>
            <a:lvl2pPr marL="457200" indent="0" algn="ctr"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1" kern="1200" spc="50" baseline="0">
                <a:solidFill>
                  <a:schemeClr val="tx1">
                    <a:alpha val="60000"/>
                  </a:schemeClr>
                </a:solidFill>
                <a:latin typeface="+mn-lt"/>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kern="1200" spc="5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25000"/>
              </a:lnSpc>
              <a:spcBef>
                <a:spcPts val="1000"/>
              </a:spcBef>
              <a:spcAft>
                <a:spcPts val="0"/>
              </a:spcAft>
              <a:buClr>
                <a:srgbClr val="8FA3A3"/>
              </a:buClr>
              <a:buSzTx/>
              <a:buFont typeface="Wingdings" panose="05000000000000000000" pitchFamily="2" charset="2"/>
              <a:buNone/>
              <a:tabLst/>
              <a:defRPr/>
            </a:pPr>
            <a:r>
              <a:rPr kumimoji="0" lang="en-US" sz="2000" b="0" i="0" u="none" strike="noStrike" kern="1200" cap="none" spc="50" normalizeH="0" baseline="0" noProof="0">
                <a:ln>
                  <a:noFill/>
                </a:ln>
                <a:solidFill>
                  <a:srgbClr val="000000"/>
                </a:solidFill>
                <a:effectLst/>
                <a:uLnTx/>
                <a:uFillTx/>
                <a:latin typeface="Avenir Next LT Pro"/>
                <a:ea typeface="+mn-ea"/>
                <a:cs typeface="+mn-cs"/>
              </a:rPr>
              <a:t>Relevant and emergent issues to the FTC field</a:t>
            </a:r>
          </a:p>
        </p:txBody>
      </p:sp>
      <p:sp>
        <p:nvSpPr>
          <p:cNvPr id="50" name="Subtitle 2">
            <a:extLst>
              <a:ext uri="{FF2B5EF4-FFF2-40B4-BE49-F238E27FC236}">
                <a16:creationId xmlns:a16="http://schemas.microsoft.com/office/drawing/2014/main" id="{18405DF1-4D9B-7F92-3BA3-8776CCFF01FC}"/>
              </a:ext>
            </a:extLst>
          </p:cNvPr>
          <p:cNvSpPr txBox="1">
            <a:spLocks/>
          </p:cNvSpPr>
          <p:nvPr/>
        </p:nvSpPr>
        <p:spPr>
          <a:xfrm>
            <a:off x="281715" y="3629931"/>
            <a:ext cx="3696950" cy="662796"/>
          </a:xfrm>
          <a:prstGeom prst="rect">
            <a:avLst/>
          </a:prstGeom>
        </p:spPr>
        <p:txBody>
          <a:bodyPr vert="horz" lIns="91440" tIns="45720" rIns="91440" bIns="45720" rtlCol="0">
            <a:noAutofit/>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i="0" kern="1200" spc="50" baseline="0">
                <a:solidFill>
                  <a:schemeClr val="tx1">
                    <a:alpha val="60000"/>
                  </a:schemeClr>
                </a:solidFill>
                <a:latin typeface="+mn-lt"/>
                <a:ea typeface="+mn-ea"/>
                <a:cs typeface="+mn-cs"/>
              </a:defRPr>
            </a:lvl1pPr>
            <a:lvl2pPr marL="457200" indent="0" algn="ctr"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1" kern="1200" spc="50" baseline="0">
                <a:solidFill>
                  <a:schemeClr val="tx1">
                    <a:alpha val="60000"/>
                  </a:schemeClr>
                </a:solidFill>
                <a:latin typeface="+mn-lt"/>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kern="1200" spc="5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
                <a:srgbClr val="8FA3A3"/>
              </a:buClr>
              <a:buSzTx/>
              <a:buFont typeface="Wingdings" panose="05000000000000000000" pitchFamily="2" charset="2"/>
              <a:buNone/>
              <a:tabLst/>
              <a:defRPr/>
            </a:pPr>
            <a:r>
              <a:rPr kumimoji="0" lang="en-US" sz="2000" b="0" i="0" u="none" strike="noStrike" kern="1200" cap="none" spc="50" normalizeH="0" baseline="0" noProof="0">
                <a:ln>
                  <a:noFill/>
                </a:ln>
                <a:solidFill>
                  <a:srgbClr val="000000"/>
                </a:solidFill>
                <a:effectLst/>
                <a:uLnTx/>
                <a:uFillTx/>
                <a:latin typeface="Avenir Next LT Pro"/>
                <a:ea typeface="+mn-ea"/>
                <a:cs typeface="+mn-cs"/>
              </a:rPr>
              <a:t>Flexible courses for teams or individuals</a:t>
            </a:r>
          </a:p>
        </p:txBody>
      </p:sp>
      <p:sp>
        <p:nvSpPr>
          <p:cNvPr id="61" name="Subtitle 2">
            <a:extLst>
              <a:ext uri="{FF2B5EF4-FFF2-40B4-BE49-F238E27FC236}">
                <a16:creationId xmlns:a16="http://schemas.microsoft.com/office/drawing/2014/main" id="{967971A0-0964-03D0-31A0-7E3AD7592A6B}"/>
              </a:ext>
            </a:extLst>
          </p:cNvPr>
          <p:cNvSpPr txBox="1">
            <a:spLocks/>
          </p:cNvSpPr>
          <p:nvPr/>
        </p:nvSpPr>
        <p:spPr>
          <a:xfrm>
            <a:off x="713981" y="4822362"/>
            <a:ext cx="3696950" cy="1031897"/>
          </a:xfrm>
          <a:prstGeom prst="rect">
            <a:avLst/>
          </a:prstGeom>
        </p:spPr>
        <p:txBody>
          <a:bodyPr vert="horz" lIns="91440" tIns="45720" rIns="91440" bIns="45720" rtlCol="0">
            <a:noAutofit/>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i="0" kern="1200" spc="50" baseline="0">
                <a:solidFill>
                  <a:schemeClr val="tx1">
                    <a:alpha val="60000"/>
                  </a:schemeClr>
                </a:solidFill>
                <a:latin typeface="+mn-lt"/>
                <a:ea typeface="+mn-ea"/>
                <a:cs typeface="+mn-cs"/>
              </a:defRPr>
            </a:lvl1pPr>
            <a:lvl2pPr marL="457200" indent="0" algn="ctr"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1" kern="1200" spc="50" baseline="0">
                <a:solidFill>
                  <a:schemeClr val="tx1">
                    <a:alpha val="60000"/>
                  </a:schemeClr>
                </a:solidFill>
                <a:latin typeface="+mn-lt"/>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kern="1200" spc="5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125000"/>
              </a:lnSpc>
              <a:spcBef>
                <a:spcPts val="1000"/>
              </a:spcBef>
              <a:spcAft>
                <a:spcPts val="0"/>
              </a:spcAft>
              <a:buClr>
                <a:srgbClr val="8FA3A3"/>
              </a:buClr>
              <a:buSzTx/>
              <a:buFont typeface="Wingdings" panose="05000000000000000000" pitchFamily="2" charset="2"/>
              <a:buNone/>
              <a:tabLst/>
              <a:defRPr/>
            </a:pPr>
            <a:r>
              <a:rPr kumimoji="0" lang="en-US" sz="2000" b="0" i="0" u="none" strike="noStrike" kern="1200" cap="none" spc="50" normalizeH="0" baseline="0" noProof="0">
                <a:ln>
                  <a:noFill/>
                </a:ln>
                <a:solidFill>
                  <a:srgbClr val="000000"/>
                </a:solidFill>
                <a:effectLst/>
                <a:uLnTx/>
                <a:uFillTx/>
                <a:latin typeface="Avenir Next LT Pro"/>
                <a:ea typeface="+mn-ea"/>
                <a:cs typeface="+mn-cs"/>
              </a:rPr>
              <a:t>Access live or whenever there is a need!</a:t>
            </a:r>
          </a:p>
        </p:txBody>
      </p:sp>
      <p:pic>
        <p:nvPicPr>
          <p:cNvPr id="67" name="Graphic 66" descr="Monitor outline">
            <a:extLst>
              <a:ext uri="{FF2B5EF4-FFF2-40B4-BE49-F238E27FC236}">
                <a16:creationId xmlns:a16="http://schemas.microsoft.com/office/drawing/2014/main" id="{CF3D1DFF-D7A3-DC48-6983-A1D570032A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93965" y="1275892"/>
            <a:ext cx="700312" cy="700312"/>
          </a:xfrm>
          <a:prstGeom prst="rect">
            <a:avLst/>
          </a:prstGeom>
        </p:spPr>
      </p:pic>
      <p:pic>
        <p:nvPicPr>
          <p:cNvPr id="69" name="Graphic 68" descr="Comment Important outline">
            <a:extLst>
              <a:ext uri="{FF2B5EF4-FFF2-40B4-BE49-F238E27FC236}">
                <a16:creationId xmlns:a16="http://schemas.microsoft.com/office/drawing/2014/main" id="{1D4E2DC4-107F-50DB-1862-418AC33B82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4624" y="2377332"/>
            <a:ext cx="864533" cy="864533"/>
          </a:xfrm>
          <a:prstGeom prst="rect">
            <a:avLst/>
          </a:prstGeom>
        </p:spPr>
      </p:pic>
      <p:pic>
        <p:nvPicPr>
          <p:cNvPr id="71" name="Graphic 70" descr="Programmer male outline">
            <a:extLst>
              <a:ext uri="{FF2B5EF4-FFF2-40B4-BE49-F238E27FC236}">
                <a16:creationId xmlns:a16="http://schemas.microsoft.com/office/drawing/2014/main" id="{B7D55EE2-56AB-5B0E-6F27-24E2819CD9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93866" y="3684113"/>
            <a:ext cx="803037" cy="803037"/>
          </a:xfrm>
          <a:prstGeom prst="rect">
            <a:avLst/>
          </a:prstGeom>
        </p:spPr>
      </p:pic>
      <p:pic>
        <p:nvPicPr>
          <p:cNvPr id="4" name="Picture 3" descr="A qr code with a computer monitor&#10;&#10;Description automatically generated">
            <a:extLst>
              <a:ext uri="{FF2B5EF4-FFF2-40B4-BE49-F238E27FC236}">
                <a16:creationId xmlns:a16="http://schemas.microsoft.com/office/drawing/2014/main" id="{FCEB7044-B64C-052E-323A-B0FBEFF4A95C}"/>
              </a:ext>
            </a:extLst>
          </p:cNvPr>
          <p:cNvPicPr>
            <a:picLocks noChangeAspect="1"/>
          </p:cNvPicPr>
          <p:nvPr/>
        </p:nvPicPr>
        <p:blipFill rotWithShape="1">
          <a:blip r:embed="rId13"/>
          <a:srcRect l="3144" t="3767" r="4059" b="2027"/>
          <a:stretch/>
        </p:blipFill>
        <p:spPr>
          <a:xfrm>
            <a:off x="5297052" y="3618550"/>
            <a:ext cx="2606448" cy="2626302"/>
          </a:xfrm>
          <a:prstGeom prst="rect">
            <a:avLst/>
          </a:prstGeom>
        </p:spPr>
      </p:pic>
      <p:pic>
        <p:nvPicPr>
          <p:cNvPr id="73" name="Graphic 72" descr="Door Open outline">
            <a:extLst>
              <a:ext uri="{FF2B5EF4-FFF2-40B4-BE49-F238E27FC236}">
                <a16:creationId xmlns:a16="http://schemas.microsoft.com/office/drawing/2014/main" id="{2708952B-2509-0B72-687A-1BEC92D665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6443" y="4937368"/>
            <a:ext cx="715074" cy="715074"/>
          </a:xfrm>
          <a:prstGeom prst="rect">
            <a:avLst/>
          </a:prstGeom>
        </p:spPr>
      </p:pic>
      <p:sp>
        <p:nvSpPr>
          <p:cNvPr id="74" name="Subtitle 2">
            <a:extLst>
              <a:ext uri="{FF2B5EF4-FFF2-40B4-BE49-F238E27FC236}">
                <a16:creationId xmlns:a16="http://schemas.microsoft.com/office/drawing/2014/main" id="{42386E3E-3DD9-E76C-EE13-8539B750B080}"/>
              </a:ext>
            </a:extLst>
          </p:cNvPr>
          <p:cNvSpPr txBox="1">
            <a:spLocks/>
          </p:cNvSpPr>
          <p:nvPr/>
        </p:nvSpPr>
        <p:spPr>
          <a:xfrm>
            <a:off x="0" y="6165698"/>
            <a:ext cx="4973664" cy="715075"/>
          </a:xfrm>
          <a:prstGeom prst="rect">
            <a:avLst/>
          </a:prstGeom>
          <a:solidFill>
            <a:srgbClr val="6AA7B4"/>
          </a:solidFill>
        </p:spPr>
        <p:txBody>
          <a:bodyPr vert="horz" lIns="91440" tIns="45720" rIns="91440" bIns="45720" rtlCol="0">
            <a:normAutofit fontScale="92500"/>
          </a:bodyPr>
          <a:lstStyle>
            <a:lvl1pPr marL="0" indent="0" algn="ctr" defTabSz="914400" rtl="0" eaLnBrk="1" latinLnBrk="0" hangingPunct="1">
              <a:lnSpc>
                <a:spcPct val="125000"/>
              </a:lnSpc>
              <a:spcBef>
                <a:spcPts val="1000"/>
              </a:spcBef>
              <a:buClr>
                <a:schemeClr val="accent3"/>
              </a:buClr>
              <a:buFont typeface="Wingdings" panose="05000000000000000000" pitchFamily="2" charset="2"/>
              <a:buNone/>
              <a:defRPr sz="2400" i="0" kern="1200" spc="50" baseline="0">
                <a:solidFill>
                  <a:schemeClr val="tx1">
                    <a:alpha val="60000"/>
                  </a:schemeClr>
                </a:solidFill>
                <a:latin typeface="+mn-lt"/>
                <a:ea typeface="+mn-ea"/>
                <a:cs typeface="+mn-cs"/>
              </a:defRPr>
            </a:lvl1pPr>
            <a:lvl2pPr marL="457200" indent="0" algn="ctr"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914400" indent="0" algn="ctr" defTabSz="914400" rtl="0" eaLnBrk="1" latinLnBrk="0" hangingPunct="1">
              <a:lnSpc>
                <a:spcPct val="150000"/>
              </a:lnSpc>
              <a:spcBef>
                <a:spcPts val="500"/>
              </a:spcBef>
              <a:buClr>
                <a:schemeClr val="accent3"/>
              </a:buClr>
              <a:buFont typeface="Wingdings" panose="05000000000000000000" pitchFamily="2" charset="2"/>
              <a:buNone/>
              <a:defRPr sz="1800" kern="1200" spc="50">
                <a:solidFill>
                  <a:schemeClr val="tx1">
                    <a:alpha val="60000"/>
                  </a:schemeClr>
                </a:solidFill>
                <a:latin typeface="+mn-lt"/>
                <a:ea typeface="+mn-ea"/>
                <a:cs typeface="+mn-cs"/>
              </a:defRPr>
            </a:lvl3pPr>
            <a:lvl4pPr marL="1371600" indent="0" algn="ctr" defTabSz="914400" rtl="0" eaLnBrk="1" latinLnBrk="0" hangingPunct="1">
              <a:lnSpc>
                <a:spcPct val="150000"/>
              </a:lnSpc>
              <a:spcBef>
                <a:spcPts val="500"/>
              </a:spcBef>
              <a:buClr>
                <a:schemeClr val="accent3"/>
              </a:buClr>
              <a:buFontTx/>
              <a:buNone/>
              <a:defRPr sz="1600" b="0" i="1" kern="1200" spc="50" baseline="0">
                <a:solidFill>
                  <a:schemeClr val="tx1">
                    <a:alpha val="60000"/>
                  </a:schemeClr>
                </a:solidFill>
                <a:latin typeface="+mn-lt"/>
                <a:ea typeface="+mn-ea"/>
                <a:cs typeface="+mn-cs"/>
              </a:defRPr>
            </a:lvl4pPr>
            <a:lvl5pPr marL="1828800" indent="0" algn="ctr" defTabSz="914400" rtl="0" eaLnBrk="1" latinLnBrk="0" hangingPunct="1">
              <a:lnSpc>
                <a:spcPct val="150000"/>
              </a:lnSpc>
              <a:spcBef>
                <a:spcPts val="500"/>
              </a:spcBef>
              <a:buClr>
                <a:schemeClr val="accent3"/>
              </a:buClr>
              <a:buFont typeface="Wingdings" panose="05000000000000000000" pitchFamily="2" charset="2"/>
              <a:buNone/>
              <a:defRPr sz="1600" kern="1200" spc="50">
                <a:solidFill>
                  <a:schemeClr val="tx1">
                    <a:alpha val="6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0"/>
              </a:spcAft>
              <a:buClr>
                <a:srgbClr val="8FA3A3"/>
              </a:buClr>
              <a:buSzTx/>
              <a:buFont typeface="Wingdings" panose="05000000000000000000" pitchFamily="2" charset="2"/>
              <a:buNone/>
              <a:tabLst/>
              <a:defRPr/>
            </a:pPr>
            <a:r>
              <a:rPr kumimoji="0" lang="en-US" sz="1800" b="1" i="0" u="none" strike="noStrike" kern="1200" cap="none" spc="50" normalizeH="0" baseline="0" noProof="0">
                <a:ln>
                  <a:noFill/>
                </a:ln>
                <a:solidFill>
                  <a:srgbClr val="FFFFFF"/>
                </a:solidFill>
                <a:effectLst/>
                <a:uLnTx/>
                <a:uFillTx/>
                <a:latin typeface="Avenir Next LT Pro"/>
                <a:ea typeface="+mn-ea"/>
                <a:cs typeface="+mn-cs"/>
              </a:rPr>
              <a:t>Access full course library at</a:t>
            </a:r>
          </a:p>
          <a:p>
            <a:pPr marL="0" marR="0" lvl="0" indent="0" algn="ctr" defTabSz="914400" rtl="0" eaLnBrk="1" fontAlgn="auto" latinLnBrk="0" hangingPunct="1">
              <a:lnSpc>
                <a:spcPct val="110000"/>
              </a:lnSpc>
              <a:spcBef>
                <a:spcPts val="0"/>
              </a:spcBef>
              <a:spcAft>
                <a:spcPts val="0"/>
              </a:spcAft>
              <a:buClr>
                <a:srgbClr val="8FA3A3"/>
              </a:buClr>
              <a:buSzTx/>
              <a:buFont typeface="Wingdings" panose="05000000000000000000" pitchFamily="2" charset="2"/>
              <a:buNone/>
              <a:tabLst/>
              <a:defRPr/>
            </a:pPr>
            <a:r>
              <a:rPr kumimoji="0" lang="en-US" sz="1800" b="1" i="0" u="none" strike="noStrike" kern="1200" cap="none" spc="50" normalizeH="0" baseline="0" noProof="0">
                <a:ln>
                  <a:noFill/>
                </a:ln>
                <a:solidFill>
                  <a:srgbClr val="FFFFFF"/>
                </a:solidFill>
                <a:effectLst/>
                <a:uLnTx/>
                <a:uFillTx/>
                <a:latin typeface="Avenir Next LT Pro"/>
                <a:ea typeface="+mn-ea"/>
                <a:cs typeface="+mn-cs"/>
                <a:hlinkClick r:id="rId16">
                  <a:extLst>
                    <a:ext uri="{A12FA001-AC4F-418D-AE19-62706E023703}">
                      <ahyp:hlinkClr xmlns:ahyp="http://schemas.microsoft.com/office/drawing/2018/hyperlinkcolor" val="tx"/>
                    </a:ext>
                  </a:extLst>
                </a:hlinkClick>
              </a:rPr>
              <a:t>www.cffutures.org/ftc-practice-academy</a:t>
            </a:r>
            <a:r>
              <a:rPr kumimoji="0" lang="en-US" sz="1800" b="1" i="0" u="none" strike="noStrike" kern="1200" cap="none" spc="50" normalizeH="0" baseline="0" noProof="0">
                <a:ln>
                  <a:noFill/>
                </a:ln>
                <a:solidFill>
                  <a:srgbClr val="FFFFFF"/>
                </a:solidFill>
                <a:effectLst/>
                <a:uLnTx/>
                <a:uFillTx/>
                <a:latin typeface="Avenir Next LT Pro"/>
                <a:ea typeface="+mn-ea"/>
                <a:cs typeface="+mn-cs"/>
              </a:rPr>
              <a:t>!  </a:t>
            </a:r>
          </a:p>
        </p:txBody>
      </p:sp>
      <p:sp>
        <p:nvSpPr>
          <p:cNvPr id="2" name="Rectangle 1">
            <a:extLst>
              <a:ext uri="{FF2B5EF4-FFF2-40B4-BE49-F238E27FC236}">
                <a16:creationId xmlns:a16="http://schemas.microsoft.com/office/drawing/2014/main" id="{237AB31F-30DD-D478-39D6-A84980683EF9}"/>
              </a:ext>
            </a:extLst>
          </p:cNvPr>
          <p:cNvSpPr/>
          <p:nvPr/>
        </p:nvSpPr>
        <p:spPr>
          <a:xfrm>
            <a:off x="9116197" y="4321720"/>
            <a:ext cx="545123" cy="335212"/>
          </a:xfrm>
          <a:prstGeom prst="rect">
            <a:avLst/>
          </a:prstGeom>
          <a:solidFill>
            <a:srgbClr val="B4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56318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57BD6-1968-E6E8-477B-852878109139}"/>
              </a:ext>
            </a:extLst>
          </p:cNvPr>
          <p:cNvSpPr>
            <a:spLocks noGrp="1"/>
          </p:cNvSpPr>
          <p:nvPr>
            <p:ph type="title"/>
          </p:nvPr>
        </p:nvSpPr>
        <p:spPr>
          <a:xfrm>
            <a:off x="0" y="1"/>
            <a:ext cx="12192000" cy="781049"/>
          </a:xfrm>
        </p:spPr>
        <p:txBody>
          <a:bodyPr/>
          <a:lstStyle/>
          <a:p>
            <a:pPr algn="ctr"/>
            <a:r>
              <a:rPr lang="en-US" b="1"/>
              <a:t>References</a:t>
            </a:r>
          </a:p>
        </p:txBody>
      </p:sp>
      <p:sp>
        <p:nvSpPr>
          <p:cNvPr id="3" name="Content Placeholder 2">
            <a:extLst>
              <a:ext uri="{FF2B5EF4-FFF2-40B4-BE49-F238E27FC236}">
                <a16:creationId xmlns:a16="http://schemas.microsoft.com/office/drawing/2014/main" id="{2FE047C2-410E-5593-834B-82140E24037C}"/>
              </a:ext>
            </a:extLst>
          </p:cNvPr>
          <p:cNvSpPr>
            <a:spLocks noGrp="1"/>
          </p:cNvSpPr>
          <p:nvPr>
            <p:ph idx="1"/>
          </p:nvPr>
        </p:nvSpPr>
        <p:spPr>
          <a:xfrm>
            <a:off x="219075" y="957018"/>
            <a:ext cx="11753850" cy="5358942"/>
          </a:xfrm>
        </p:spPr>
        <p:txBody>
          <a:bodyPr vert="horz" lIns="91440" tIns="45720" rIns="91440" bIns="45720" rtlCol="0" anchor="t">
            <a:noAutofit/>
          </a:bodyPr>
          <a:lstStyle/>
          <a:p>
            <a:pPr marL="457200" indent="-457200">
              <a:lnSpc>
                <a:spcPct val="100000"/>
              </a:lnSpc>
              <a:spcBef>
                <a:spcPts val="600"/>
              </a:spcBef>
              <a:spcAft>
                <a:spcPts val="600"/>
              </a:spcAft>
              <a:buNone/>
            </a:pPr>
            <a:r>
              <a:rPr lang="en-US" sz="1800" dirty="0">
                <a:ea typeface="+mn-lt"/>
                <a:cs typeface="+mn-lt"/>
              </a:rPr>
              <a:t>Center for Children and Family Futures. (2023). </a:t>
            </a:r>
            <a:r>
              <a:rPr lang="en-US" sz="1800" i="1" dirty="0">
                <a:ea typeface="+mn-lt"/>
                <a:cs typeface="+mn-lt"/>
              </a:rPr>
              <a:t>Analyses of the 2021 Adoption and Foster Care Analysis and Reporting System </a:t>
            </a:r>
            <a:r>
              <a:rPr lang="en-US" sz="1800" dirty="0">
                <a:ea typeface="+mn-lt"/>
                <a:cs typeface="+mn-lt"/>
              </a:rPr>
              <a:t>(file number 274) [Data set]. National Data Archive on Child Abuse and Neglect. </a:t>
            </a:r>
            <a:r>
              <a:rPr lang="en-US" sz="1800" u="sng" dirty="0">
                <a:ea typeface="+mn-lt"/>
                <a:cs typeface="+mn-lt"/>
                <a:hlinkClick r:id="rId3">
                  <a:extLst>
                    <a:ext uri="{A12FA001-AC4F-418D-AE19-62706E023703}">
                      <ahyp:hlinkClr xmlns:ahyp="http://schemas.microsoft.com/office/drawing/2018/hyperlinkcolor" val="tx"/>
                    </a:ext>
                  </a:extLst>
                </a:hlinkClick>
              </a:rPr>
              <a:t>https://www.ndacan.acf.hhs.gov/</a:t>
            </a:r>
            <a:r>
              <a:rPr lang="en-US" sz="1800" u="sng" dirty="0">
                <a:ea typeface="+mn-lt"/>
                <a:cs typeface="+mn-lt"/>
              </a:rPr>
              <a:t> </a:t>
            </a:r>
          </a:p>
          <a:p>
            <a:pPr marL="457200" indent="-457200">
              <a:lnSpc>
                <a:spcPct val="100000"/>
              </a:lnSpc>
              <a:spcBef>
                <a:spcPts val="600"/>
              </a:spcBef>
              <a:spcAft>
                <a:spcPts val="600"/>
              </a:spcAft>
              <a:buNone/>
            </a:pPr>
            <a:r>
              <a:rPr lang="en-US" sz="1800" b="0" i="0" u="none" strike="noStrike" dirty="0">
                <a:solidFill>
                  <a:srgbClr val="FFFFFF"/>
                </a:solidFill>
                <a:effectLst/>
                <a:latin typeface="Calibri"/>
                <a:ea typeface="Calibri"/>
                <a:cs typeface="Calibri"/>
              </a:rPr>
              <a:t>Center for Children and Family Futures and National Association of Drug Court Professionals. (2019). </a:t>
            </a:r>
            <a:r>
              <a:rPr lang="en-US" sz="1800" b="0" i="1" u="none" strike="noStrike" dirty="0">
                <a:solidFill>
                  <a:srgbClr val="FFFFFF"/>
                </a:solidFill>
                <a:effectLst/>
                <a:latin typeface="Calibri"/>
                <a:ea typeface="Calibri"/>
                <a:cs typeface="Calibri"/>
              </a:rPr>
              <a:t>Family treatment court best practice standards</a:t>
            </a:r>
            <a:r>
              <a:rPr lang="en-US" sz="1800" b="0" i="0" u="none" strike="noStrike" dirty="0">
                <a:solidFill>
                  <a:srgbClr val="FFFFFF"/>
                </a:solidFill>
                <a:effectLst/>
                <a:latin typeface="Calibri"/>
                <a:ea typeface="Calibri"/>
                <a:cs typeface="Calibri"/>
              </a:rPr>
              <a:t>. Supported by Grant #2016-DC-BX-K003 awarded by the Office of Juvenile Justice and Delinquency Prevention, Office of Justice Programs, U.S. Department of Justice. </a:t>
            </a:r>
            <a:r>
              <a:rPr lang="en-US" sz="1800" b="0" i="0" u="sng" strike="noStrike" dirty="0">
                <a:solidFill>
                  <a:srgbClr val="FFFFFF"/>
                </a:solidFill>
                <a:effectLst/>
                <a:latin typeface="Calibri"/>
                <a:ea typeface="Calibri"/>
                <a:cs typeface="Calibri"/>
                <a:hlinkClick r:id="rId4"/>
              </a:rPr>
              <a:t>https://www.cffutures.org/files/OJJDP/FDCTTA/FTC_Standards.pdf</a:t>
            </a:r>
            <a:endParaRPr lang="en-US" sz="1800" b="0" i="0" u="sng" strike="noStrike" dirty="0">
              <a:solidFill>
                <a:srgbClr val="FFFFFF"/>
              </a:solidFill>
              <a:effectLst/>
              <a:latin typeface="Calibri"/>
              <a:ea typeface="Calibri"/>
              <a:cs typeface="Calibri"/>
            </a:endParaRPr>
          </a:p>
          <a:p>
            <a:pPr marL="457200" indent="-457200">
              <a:lnSpc>
                <a:spcPct val="100000"/>
              </a:lnSpc>
              <a:spcBef>
                <a:spcPts val="600"/>
              </a:spcBef>
              <a:spcAft>
                <a:spcPts val="600"/>
              </a:spcAft>
              <a:buNone/>
            </a:pPr>
            <a:r>
              <a:rPr kumimoji="0" lang="en-US" sz="1800" b="0" i="0" u="none" strike="noStrike" kern="1200" cap="none" spc="0" normalizeH="0" baseline="0" noProof="0" dirty="0" err="1">
                <a:ln>
                  <a:noFill/>
                </a:ln>
                <a:effectLst/>
                <a:uLnTx/>
                <a:uFillTx/>
                <a:latin typeface="Calibri"/>
                <a:ea typeface="+mn-ea"/>
                <a:cs typeface="+mn-cs"/>
              </a:rPr>
              <a:t>Ghertner</a:t>
            </a:r>
            <a:r>
              <a:rPr kumimoji="0" lang="en-US" sz="1800" b="0" i="0" u="none" strike="noStrike" kern="1200" cap="none" spc="0" normalizeH="0" baseline="0" noProof="0" dirty="0">
                <a:ln>
                  <a:noFill/>
                </a:ln>
                <a:effectLst/>
                <a:uLnTx/>
                <a:uFillTx/>
                <a:latin typeface="Calibri"/>
                <a:ea typeface="+mn-ea"/>
                <a:cs typeface="+mn-cs"/>
              </a:rPr>
              <a:t>, R. (2022)</a:t>
            </a:r>
            <a:r>
              <a:rPr lang="en-US" sz="1800" dirty="0">
                <a:ea typeface="+mn-lt"/>
                <a:cs typeface="+mn-lt"/>
              </a:rPr>
              <a:t>. US Department of Health and Human Services. </a:t>
            </a:r>
            <a:r>
              <a:rPr lang="en-US" sz="1800" i="1" dirty="0">
                <a:ea typeface="+mn-lt"/>
                <a:cs typeface="+mn-lt"/>
              </a:rPr>
              <a:t>National and State Estimates of Children with Parents Using Substances, 2015-2019 </a:t>
            </a:r>
            <a:r>
              <a:rPr lang="en-US" sz="1800" dirty="0">
                <a:ea typeface="+mn-lt"/>
                <a:cs typeface="+mn-lt"/>
              </a:rPr>
              <a:t>(Issue Brief 27). Office of the Assistant Secretary for Planning and Evaluation. </a:t>
            </a:r>
            <a:r>
              <a:rPr lang="en-US" sz="1800" dirty="0">
                <a:ea typeface="+mn-lt"/>
                <a:cs typeface="+mn-lt"/>
                <a:hlinkClick r:id="rId5"/>
              </a:rPr>
              <a:t>https://aspe.hhs.gov/sites/default/files/documents/f34eb24c1aff645bed0a6e978c0b4d16/children-at-risk-of-sud.pdf</a:t>
            </a:r>
            <a:endParaRPr lang="en-US" sz="1800" u="sng" dirty="0">
              <a:ea typeface="+mn-lt"/>
              <a:cs typeface="+mn-lt"/>
            </a:endParaRPr>
          </a:p>
          <a:p>
            <a:pPr marL="457200" indent="-457200">
              <a:lnSpc>
                <a:spcPct val="100000"/>
              </a:lnSpc>
              <a:spcBef>
                <a:spcPts val="600"/>
              </a:spcBef>
              <a:spcAft>
                <a:spcPts val="600"/>
              </a:spcAft>
              <a:buNone/>
            </a:pPr>
            <a:r>
              <a:rPr lang="en-US" sz="1800" dirty="0">
                <a:ea typeface="+mn-lt"/>
                <a:cs typeface="+mn-lt"/>
              </a:rPr>
              <a:t>National Drug Court Institute and Center for Children and Family Futures. (2018). </a:t>
            </a:r>
            <a:r>
              <a:rPr lang="en-US" sz="1800" i="1" dirty="0">
                <a:ea typeface="+mn-lt"/>
                <a:cs typeface="+mn-lt"/>
              </a:rPr>
              <a:t>Family treatment court planning guide. </a:t>
            </a:r>
            <a:r>
              <a:rPr lang="en-US" sz="1800" dirty="0">
                <a:ea typeface="+mn-lt"/>
                <a:cs typeface="+mn-lt"/>
              </a:rPr>
              <a:t>Supported by Grant #2016-DC-BX-K003 awarded by the Office of Juvenile Justice and Delinquency Prevention, Office of Justice Programs, U.S. Department of Justice. </a:t>
            </a:r>
            <a:r>
              <a:rPr lang="en-US" sz="1800" dirty="0">
                <a:ea typeface="+mn-lt"/>
                <a:cs typeface="+mn-lt"/>
                <a:hlinkClick r:id="" action="ppaction://noaction"/>
              </a:rPr>
              <a:t>https://www.ndci.org/wp-content/uploads/2018/03/18803_NDCI_Planning_v7.pdf</a:t>
            </a:r>
          </a:p>
        </p:txBody>
      </p:sp>
    </p:spTree>
    <p:extLst>
      <p:ext uri="{BB962C8B-B14F-4D97-AF65-F5344CB8AC3E}">
        <p14:creationId xmlns:p14="http://schemas.microsoft.com/office/powerpoint/2010/main" val="406812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0D91622E-11FC-20B8-E201-71E5A267E0B8}"/>
                  </a:ext>
                </a:extLst>
              </p:cNvPr>
              <p:cNvGraphicFramePr>
                <a:graphicFrameLocks noGrp="1"/>
              </p:cNvGraphicFramePr>
              <p:nvPr>
                <p:extLst>
                  <p:ext uri="{D42A27DB-BD31-4B8C-83A1-F6EECF244321}">
                    <p14:modId xmlns:p14="http://schemas.microsoft.com/office/powerpoint/2010/main" val="802490748"/>
                  </p:ext>
                </p:extLst>
              </p:nvPr>
            </p:nvGraphicFramePr>
            <p:xfrm>
              <a:off x="334297" y="275304"/>
              <a:ext cx="11513573" cy="621398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a:extLst>
                  <a:ext uri="{FF2B5EF4-FFF2-40B4-BE49-F238E27FC236}">
                    <a16:creationId xmlns:a16="http://schemas.microsoft.com/office/drawing/2014/main" id="{0D91622E-11FC-20B8-E201-71E5A267E0B8}"/>
                  </a:ext>
                </a:extLst>
              </p:cNvPr>
              <p:cNvPicPr>
                <a:picLocks noGrp="1" noRot="1" noChangeAspect="1" noMove="1" noResize="1" noEditPoints="1" noAdjustHandles="1" noChangeArrowheads="1" noChangeShapeType="1"/>
              </p:cNvPicPr>
              <p:nvPr/>
            </p:nvPicPr>
            <p:blipFill>
              <a:blip r:embed="rId4"/>
              <a:stretch>
                <a:fillRect/>
              </a:stretch>
            </p:blipFill>
            <p:spPr>
              <a:xfrm>
                <a:off x="334297" y="275304"/>
                <a:ext cx="11513573" cy="6213986"/>
              </a:xfrm>
              <a:prstGeom prst="rect">
                <a:avLst/>
              </a:prstGeom>
            </p:spPr>
          </p:pic>
        </mc:Fallback>
      </mc:AlternateContent>
    </p:spTree>
    <p:extLst>
      <p:ext uri="{BB962C8B-B14F-4D97-AF65-F5344CB8AC3E}">
        <p14:creationId xmlns:p14="http://schemas.microsoft.com/office/powerpoint/2010/main" val="13373298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blhpvba2mc3svaxcvojctuonv686hqhb"/>
</p:tagLst>
</file>

<file path=ppt/theme/_rels/theme8.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2_Office Theme">
  <a:themeElements>
    <a:clrScheme name="Inclusive Color Palette 2">
      <a:dk1>
        <a:sysClr val="windowText" lastClr="000000"/>
      </a:dk1>
      <a:lt1>
        <a:sysClr val="window" lastClr="FFFFFF"/>
      </a:lt1>
      <a:dk2>
        <a:srgbClr val="44546A"/>
      </a:dk2>
      <a:lt2>
        <a:srgbClr val="E7E6E6"/>
      </a:lt2>
      <a:accent1>
        <a:srgbClr val="BDD9BF"/>
      </a:accent1>
      <a:accent2>
        <a:srgbClr val="929084"/>
      </a:accent2>
      <a:accent3>
        <a:srgbClr val="FFC857"/>
      </a:accent3>
      <a:accent4>
        <a:srgbClr val="A997DF"/>
      </a:accent4>
      <a:accent5>
        <a:srgbClr val="E5323B"/>
      </a:accent5>
      <a:accent6>
        <a:srgbClr val="2E4052"/>
      </a:accent6>
      <a:hlink>
        <a:srgbClr val="FFFFFF"/>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a:themeElements>
    <a:clrScheme name="CFF: NCSACW">
      <a:dk1>
        <a:sysClr val="windowText" lastClr="000000"/>
      </a:dk1>
      <a:lt1>
        <a:sysClr val="window" lastClr="FFFFFF"/>
      </a:lt1>
      <a:dk2>
        <a:srgbClr val="0F4263"/>
      </a:dk2>
      <a:lt2>
        <a:srgbClr val="DBEFF9"/>
      </a:lt2>
      <a:accent1>
        <a:srgbClr val="093E61"/>
      </a:accent1>
      <a:accent2>
        <a:srgbClr val="2B809A"/>
      </a:accent2>
      <a:accent3>
        <a:srgbClr val="336B91"/>
      </a:accent3>
      <a:accent4>
        <a:srgbClr val="A5A5A5"/>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8.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66.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69.png"/></Relationships>
</file>

<file path=ppt/webextensions/webextension1.xml><?xml version="1.0" encoding="utf-8"?>
<we:webextension xmlns:we="http://schemas.microsoft.com/office/webextensions/webextension/2010/11" id="{47925672-00AB-4D46-9007-10EB7033A357}">
  <we:reference id="wa104379261" version="4.3.0.0" store="en-US" storeType="OMEX"/>
  <we:alternateReferences>
    <we:reference id="WA104379261" version="4.3.0.0" store="" storeType="OMEX"/>
  </we:alternateReferences>
  <we:properties>
    <we:property name="MENTIMETER_QUESTION_ID_KEY" value="&quot;suchime2xxbh&quot;"/>
    <we:property name="MENTIMETER_SHOW_JOIN_INSTRUCTIONS" value="&quot;fals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BC003B48-1C59-4F6E-9FC8-AFAA83064DAB}">
  <we:reference id="wa104379261" version="4.3.0.0" store="en-US" storeType="OMEX"/>
  <we:alternateReferences>
    <we:reference id="WA104379261" version="4.3.0.0" store="" storeType="OMEX"/>
  </we:alternateReferences>
  <we:properties>
    <we:property name="MENTIMETER_QUESTION_ID_KEY" value="&quot;mg2sfub686i3&quot;"/>
    <we:property name="MENTIMETER_SHOW_JOIN_INSTRUCTIONS" value="&quot;fals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362D4BC7-D536-47A6-ADDF-11D8527D22EF}">
  <we:reference id="wa104379261" version="4.3.0.0" store="en-US" storeType="OMEX"/>
  <we:alternateReferences>
    <we:reference id="WA104379261" version="4.3.0.0" store="" storeType="OMEX"/>
  </we:alternateReferences>
  <we:properties>
    <we:property name="MENTIMETER_QUESTION_ID_KEY" value="&quot;42gujjmca2ne&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5cb7003-108d-479c-b09b-11329f18ca58" xsi:nil="true"/>
    <lcf76f155ced4ddcb4097134ff3c332f xmlns="8cce591d-969e-4c26-81e3-eea45bd9f46e">
      <Terms xmlns="http://schemas.microsoft.com/office/infopath/2007/PartnerControls"/>
    </lcf76f155ced4ddcb4097134ff3c332f>
    <SubmittedtoIntranet xmlns="8cce591d-969e-4c26-81e3-eea45bd9f46e">false</SubmittedtoIntranet>
    <Reviewed xmlns="8cce591d-969e-4c26-81e3-eea45bd9f46e">true</Reviewed>
    <TaxKeywordTaxHTField xmlns="15cb7003-108d-479c-b09b-11329f18ca58">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2E02F252435240AC343083D962295C" ma:contentTypeVersion="23" ma:contentTypeDescription="Create a new document." ma:contentTypeScope="" ma:versionID="0898c8e080bcc4aaa914f11267368b41">
  <xsd:schema xmlns:xsd="http://www.w3.org/2001/XMLSchema" xmlns:xs="http://www.w3.org/2001/XMLSchema" xmlns:p="http://schemas.microsoft.com/office/2006/metadata/properties" xmlns:ns2="15cb7003-108d-479c-b09b-11329f18ca58" xmlns:ns3="8cce591d-969e-4c26-81e3-eea45bd9f46e" targetNamespace="http://schemas.microsoft.com/office/2006/metadata/properties" ma:root="true" ma:fieldsID="3a81f66ffd09411492ece52326fd87c7" ns2:_="" ns3:_="">
    <xsd:import namespace="15cb7003-108d-479c-b09b-11329f18ca58"/>
    <xsd:import namespace="8cce591d-969e-4c26-81e3-eea45bd9f4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2:TaxKeywordTaxHTField" minOccurs="0"/>
                <xsd:element ref="ns2:TaxCatchAll" minOccurs="0"/>
                <xsd:element ref="ns3:MediaLengthInSeconds" minOccurs="0"/>
                <xsd:element ref="ns3:MediaServiceLocation" minOccurs="0"/>
                <xsd:element ref="ns3:lcf76f155ced4ddcb4097134ff3c332f" minOccurs="0"/>
                <xsd:element ref="ns3:MediaServiceObjectDetectorVersions" minOccurs="0"/>
                <xsd:element ref="ns3:Reviewed" minOccurs="0"/>
                <xsd:element ref="ns3:MediaServiceSearchProperties" minOccurs="0"/>
                <xsd:element ref="ns3:SubmittedtoIntra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b7003-108d-479c-b09b-11329f18ca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KeywordTaxHTField" ma:index="20" nillable="true" ma:taxonomy="true" ma:internalName="TaxKeywordTaxHTField" ma:taxonomyFieldName="TaxKeyword" ma:displayName="Enterprise Keywords" ma:fieldId="{23f27201-bee3-471e-b2e7-b64fd8b7ca38}" ma:taxonomyMulti="true" ma:sspId="58bc4911-8aa7-40f7-879b-7ab1ade0da44"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84b445f3-b168-4d2b-91d5-302d0fffb08d}" ma:internalName="TaxCatchAll" ma:showField="CatchAllData" ma:web="15cb7003-108d-479c-b09b-11329f18ca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cce591d-969e-4c26-81e3-eea45bd9f46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8bc4911-8aa7-40f7-879b-7ab1ade0da4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Reviewed" ma:index="27" nillable="true" ma:displayName="Reviewed" ma:default="1" ma:format="Dropdown" ma:internalName="Reviewed">
      <xsd:simpleType>
        <xsd:restriction base="dms:Boolean"/>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SubmittedtoIntranet" ma:index="29" nillable="true" ma:displayName="Submitted to Intranet" ma:default="0" ma:format="Dropdown" ma:internalName="SubmittedtoIntranet">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93926F-45F9-4C40-B838-2551753AD7B5}">
  <ds:schemaRefs>
    <ds:schemaRef ds:uri="http://purl.org/dc/dcmitype/"/>
    <ds:schemaRef ds:uri="http://purl.org/dc/terms/"/>
    <ds:schemaRef ds:uri="http://schemas.microsoft.com/office/2006/metadata/properties"/>
    <ds:schemaRef ds:uri="15cb7003-108d-479c-b09b-11329f18ca58"/>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8cce591d-969e-4c26-81e3-eea45bd9f46e"/>
    <ds:schemaRef ds:uri="http://www.w3.org/XML/1998/namespace"/>
  </ds:schemaRefs>
</ds:datastoreItem>
</file>

<file path=customXml/itemProps2.xml><?xml version="1.0" encoding="utf-8"?>
<ds:datastoreItem xmlns:ds="http://schemas.openxmlformats.org/officeDocument/2006/customXml" ds:itemID="{93D3F41C-E333-4656-B866-C33E249FBAC0}">
  <ds:schemaRefs>
    <ds:schemaRef ds:uri="http://schemas.microsoft.com/sharepoint/v3/contenttype/forms"/>
  </ds:schemaRefs>
</ds:datastoreItem>
</file>

<file path=customXml/itemProps3.xml><?xml version="1.0" encoding="utf-8"?>
<ds:datastoreItem xmlns:ds="http://schemas.openxmlformats.org/officeDocument/2006/customXml" ds:itemID="{CC033800-21E3-43EC-988C-F668E9BF0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cb7003-108d-479c-b09b-11329f18ca58"/>
    <ds:schemaRef ds:uri="8cce591d-969e-4c26-81e3-eea45bd9f4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7831</TotalTime>
  <Words>8513</Words>
  <Application>Microsoft Office PowerPoint</Application>
  <PresentationFormat>Widescreen</PresentationFormat>
  <Paragraphs>1061</Paragraphs>
  <Slides>82</Slides>
  <Notes>53</Notes>
  <HiddenSlides>30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82</vt:i4>
      </vt:variant>
    </vt:vector>
  </HeadingPairs>
  <TitlesOfParts>
    <vt:vector size="108" baseType="lpstr">
      <vt:lpstr>Aptos</vt:lpstr>
      <vt:lpstr>Arial</vt:lpstr>
      <vt:lpstr>Avenir Next LT Pro</vt:lpstr>
      <vt:lpstr>Avenir Next LT Pro Demi</vt:lpstr>
      <vt:lpstr>Calibri</vt:lpstr>
      <vt:lpstr>Calibri Light</vt:lpstr>
      <vt:lpstr>Cambria</vt:lpstr>
      <vt:lpstr>Georgia</vt:lpstr>
      <vt:lpstr>Goudy Old Style</vt:lpstr>
      <vt:lpstr>Helvetica Light</vt:lpstr>
      <vt:lpstr>Montserrat Light</vt:lpstr>
      <vt:lpstr>Segoe UI</vt:lpstr>
      <vt:lpstr>Symbol</vt:lpstr>
      <vt:lpstr>Trebuchet MS</vt:lpstr>
      <vt:lpstr>Tw Cen MT</vt:lpstr>
      <vt:lpstr>Univers Condensed</vt:lpstr>
      <vt:lpstr>Wingdings</vt:lpstr>
      <vt:lpstr>2_Office Theme</vt:lpstr>
      <vt:lpstr>12_Office Theme</vt:lpstr>
      <vt:lpstr>13_Office Theme</vt:lpstr>
      <vt:lpstr>Office Theme</vt:lpstr>
      <vt:lpstr>1_Office Theme</vt:lpstr>
      <vt:lpstr>4_Office Theme</vt:lpstr>
      <vt:lpstr>3_office theme</vt:lpstr>
      <vt:lpstr>White</vt:lpstr>
      <vt:lpstr>FrostyVTI</vt:lpstr>
      <vt:lpstr>PowerPoint Presentation</vt:lpstr>
      <vt:lpstr>Panel Introduction</vt:lpstr>
      <vt:lpstr>Acknowledgment </vt:lpstr>
      <vt:lpstr>Priorities</vt:lpstr>
      <vt:lpstr>Center For Children and Family Futures (CCFF) strives to prevent child abuse and neglect while improving safety, permanency, well-being and recovery outcomes with equity for all children, parents and families affected by trauma, substance use, and mental health disorders.</vt:lpstr>
      <vt:lpstr>Learning Objectives</vt:lpstr>
      <vt:lpstr>Where are you in the planning process?</vt:lpstr>
      <vt:lpstr>Instructions</vt:lpstr>
      <vt:lpstr>PowerPoint Presentation</vt:lpstr>
      <vt:lpstr>An estimated 21.6 million children (16.2%) &lt; 18 live with a parent who misuses substances </vt:lpstr>
      <vt:lpstr>Parental Alcohol or Drug Abuse as a Condition Associated with Removal by State, 2021</vt:lpstr>
      <vt:lpstr>Key Planning Decision:</vt:lpstr>
      <vt:lpstr>Do you need an FTC? </vt:lpstr>
      <vt:lpstr>Use Data to Establish the Need for FTC</vt:lpstr>
      <vt:lpstr>Garner Support </vt:lpstr>
      <vt:lpstr>Analyze Community Assets</vt:lpstr>
      <vt:lpstr>Panel</vt:lpstr>
      <vt:lpstr>Panel Questions</vt:lpstr>
      <vt:lpstr>Key Planning Decision:</vt:lpstr>
      <vt:lpstr>How Will You Organize Your Work?</vt:lpstr>
      <vt:lpstr>Assemble a Planning Team</vt:lpstr>
      <vt:lpstr>Assemble a Planning Team</vt:lpstr>
      <vt:lpstr>Conduct a  Kickoff Meeting </vt:lpstr>
      <vt:lpstr>PowerPoint Presentation</vt:lpstr>
      <vt:lpstr>PowerPoint Presentation</vt:lpstr>
      <vt:lpstr>Visit  a FTC</vt:lpstr>
      <vt:lpstr>Panel</vt:lpstr>
      <vt:lpstr>Panel Questions </vt:lpstr>
      <vt:lpstr>Key Planning Decision:</vt:lpstr>
      <vt:lpstr>What direction will you go?</vt:lpstr>
      <vt:lpstr>Set a Planning Timeline</vt:lpstr>
      <vt:lpstr>Determine  Vision, Mission,  Goals, and Objectives</vt:lpstr>
      <vt:lpstr>Panel</vt:lpstr>
      <vt:lpstr>Panel Questions</vt:lpstr>
      <vt:lpstr>Key Planning Decision:</vt:lpstr>
      <vt:lpstr>How will you set the course for families?</vt:lpstr>
      <vt:lpstr>How will you set the course for families?</vt:lpstr>
      <vt:lpstr>Select a  Structural Design</vt:lpstr>
      <vt:lpstr>Develop  Key Processes </vt:lpstr>
      <vt:lpstr>Outline Participant Expectations</vt:lpstr>
      <vt:lpstr>Define Program Exit </vt:lpstr>
      <vt:lpstr>Provide Comprehensive Case Coordination and Services for Families</vt:lpstr>
      <vt:lpstr>Set Up Staffing and Court Structure</vt:lpstr>
      <vt:lpstr>Panel</vt:lpstr>
      <vt:lpstr>Panel Questions </vt:lpstr>
      <vt:lpstr>Panel Questions</vt:lpstr>
      <vt:lpstr>Key Planning Decision:</vt:lpstr>
      <vt:lpstr>How will you sustain your FTC?</vt:lpstr>
      <vt:lpstr>Conduct Training</vt:lpstr>
      <vt:lpstr>Collect Data and Conduct Ongoing Evaluation</vt:lpstr>
      <vt:lpstr>Secure Funding</vt:lpstr>
      <vt:lpstr>Garner Community Support</vt:lpstr>
      <vt:lpstr>Plan for Success </vt:lpstr>
      <vt:lpstr>Panel</vt:lpstr>
      <vt:lpstr>Panel Questions </vt:lpstr>
      <vt:lpstr>PowerPoint Presentation</vt:lpstr>
      <vt:lpstr>PowerPoint Presentation</vt:lpstr>
      <vt:lpstr>Key Takeaways </vt:lpstr>
      <vt:lpstr>Key Takeaways </vt:lpstr>
      <vt:lpstr>Call to Action </vt:lpstr>
      <vt:lpstr>PowerPoint Presentation</vt:lpstr>
      <vt:lpstr>PowerPoint Presentation</vt:lpstr>
      <vt:lpstr>Wisconsin  Family Treatment Court  Community of Practice</vt:lpstr>
      <vt:lpstr>PowerPoint Presentation</vt:lpstr>
      <vt:lpstr>PowerPoint Presentation</vt:lpstr>
      <vt:lpstr>PowerPoint Presentation</vt:lpstr>
      <vt:lpstr>PowerPoint Presentation</vt:lpstr>
      <vt:lpstr>PowerPoint Presentation</vt:lpstr>
      <vt:lpstr>2018 – Better Together </vt:lpstr>
      <vt:lpstr>PowerPoint Presentation</vt:lpstr>
      <vt:lpstr>PowerPoint Presentation</vt:lpstr>
      <vt:lpstr>2023 – Building Strong Futures</vt:lpstr>
      <vt:lpstr>2021—Putting the Pieces Together</vt:lpstr>
      <vt:lpstr>2022—Beyond Collaboration to Results </vt:lpstr>
      <vt:lpstr>Harnessing the Power of Family Treatment Courts</vt:lpstr>
      <vt:lpstr>Harnessing the Power of Family Treatment Courts</vt:lpstr>
      <vt:lpstr>Data Capacity: What Is It and Does Our Family Treatment Court Have It?</vt:lpstr>
      <vt:lpstr>Family Treatment Court Strategy Brief Series</vt:lpstr>
      <vt:lpstr>Conveying Your Message  Strategies for Promoting Your Program</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Arielle Andrews</dc:creator>
  <cp:lastModifiedBy>Arielle Andrews</cp:lastModifiedBy>
  <cp:revision>3</cp:revision>
  <dcterms:created xsi:type="dcterms:W3CDTF">2024-02-02T20:42:44Z</dcterms:created>
  <dcterms:modified xsi:type="dcterms:W3CDTF">2024-04-25T03:09:09Z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0x0101001E2E02F252435240AC343083D962295C</vt:lpwstr>
  </property>
  <property fmtid="{D5CDD505-2E9C-101B-9397-08002B2CF9AE}" pid="3" name="MediaServiceImageTags">
    <vt:lpwstr/>
  </property>
  <property fmtid="{D5CDD505-2E9C-101B-9397-08002B2CF9AE}" pid="4" name="Content Tags">
    <vt:lpwstr/>
  </property>
  <property fmtid="{D5CDD505-2E9C-101B-9397-08002B2CF9AE}" pid="5" name="TaxKeyword">
    <vt:lpwstr/>
  </property>
</Properties>
</file>