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9" r:id="rId2"/>
    <p:sldId id="422" r:id="rId3"/>
    <p:sldId id="317" r:id="rId4"/>
    <p:sldId id="394" r:id="rId5"/>
    <p:sldId id="365" r:id="rId6"/>
    <p:sldId id="363" r:id="rId7"/>
    <p:sldId id="390" r:id="rId8"/>
    <p:sldId id="407" r:id="rId9"/>
    <p:sldId id="391" r:id="rId10"/>
    <p:sldId id="430" r:id="rId11"/>
    <p:sldId id="369" r:id="rId12"/>
    <p:sldId id="380" r:id="rId13"/>
    <p:sldId id="444" r:id="rId14"/>
    <p:sldId id="448" r:id="rId15"/>
    <p:sldId id="397" r:id="rId16"/>
    <p:sldId id="398" r:id="rId17"/>
    <p:sldId id="392" r:id="rId18"/>
    <p:sldId id="382" r:id="rId19"/>
    <p:sldId id="399" r:id="rId20"/>
    <p:sldId id="384" r:id="rId21"/>
    <p:sldId id="433" r:id="rId22"/>
    <p:sldId id="434" r:id="rId23"/>
    <p:sldId id="435" r:id="rId24"/>
    <p:sldId id="436" r:id="rId25"/>
    <p:sldId id="437" r:id="rId26"/>
    <p:sldId id="400" r:id="rId27"/>
    <p:sldId id="362" r:id="rId28"/>
    <p:sldId id="440" r:id="rId29"/>
    <p:sldId id="441" r:id="rId30"/>
    <p:sldId id="418" r:id="rId31"/>
    <p:sldId id="419" r:id="rId32"/>
    <p:sldId id="445" r:id="rId33"/>
    <p:sldId id="270" r:id="rId34"/>
    <p:sldId id="446" r:id="rId3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422"/>
            <p14:sldId id="317"/>
            <p14:sldId id="394"/>
            <p14:sldId id="365"/>
            <p14:sldId id="363"/>
            <p14:sldId id="390"/>
            <p14:sldId id="407"/>
            <p14:sldId id="391"/>
            <p14:sldId id="430"/>
            <p14:sldId id="369"/>
            <p14:sldId id="380"/>
            <p14:sldId id="444"/>
            <p14:sldId id="448"/>
            <p14:sldId id="397"/>
            <p14:sldId id="398"/>
            <p14:sldId id="392"/>
            <p14:sldId id="382"/>
            <p14:sldId id="399"/>
            <p14:sldId id="384"/>
            <p14:sldId id="433"/>
            <p14:sldId id="434"/>
            <p14:sldId id="435"/>
            <p14:sldId id="436"/>
            <p14:sldId id="437"/>
            <p14:sldId id="400"/>
            <p14:sldId id="362"/>
            <p14:sldId id="440"/>
            <p14:sldId id="441"/>
            <p14:sldId id="418"/>
            <p14:sldId id="419"/>
            <p14:sldId id="445"/>
            <p14:sldId id="270"/>
            <p14:sldId id="446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02B"/>
    <a:srgbClr val="4E38F0"/>
    <a:srgbClr val="210DB3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3982" autoAdjust="0"/>
  </p:normalViewPr>
  <p:slideViewPr>
    <p:cSldViewPr>
      <p:cViewPr varScale="1">
        <p:scale>
          <a:sx n="117" d="100"/>
          <a:sy n="117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57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5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1" tIns="46985" rIns="93971" bIns="469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3971" tIns="46985" rIns="93971" bIns="469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3971" tIns="46985" rIns="93971" bIns="46985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3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9713">
              <a:defRPr/>
            </a:pPr>
            <a:r>
              <a:rPr lang="en-US" dirty="0"/>
              <a:t>This template can be used as a starter file for presenting training materials in a group setting.</a:t>
            </a:r>
          </a:p>
          <a:p>
            <a:endParaRPr lang="en-US" dirty="0"/>
          </a:p>
          <a:p>
            <a:pPr lvl="0"/>
            <a:r>
              <a:rPr lang="en-US" b="1" dirty="0"/>
              <a:t>Sections</a:t>
            </a:r>
            <a:endParaRPr lang="en-US" dirty="0"/>
          </a:p>
          <a:p>
            <a:pPr lvl="0"/>
            <a:r>
              <a:rPr lang="en-US" dirty="0"/>
              <a:t>Right-click on a slide to add sections. Sections can help to organize your slides or facilitate collaboration between multiple authors.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Notes</a:t>
            </a:r>
          </a:p>
          <a:p>
            <a:pPr lvl="0"/>
            <a:r>
              <a:rPr lang="en-US" dirty="0"/>
              <a:t>Use the Notes section for delivery notes or to provide additional details for the audience. View these notes in Presentation View during your presentation. </a:t>
            </a:r>
          </a:p>
          <a:p>
            <a:pPr lvl="0">
              <a:buFontTx/>
              <a:buNone/>
            </a:pPr>
            <a:r>
              <a:rPr lang="en-US" dirty="0"/>
              <a:t>Keep in mind the font size (important for accessibility, visibility, videotaping, and online production)</a:t>
            </a:r>
          </a:p>
          <a:p>
            <a:pPr lvl="0"/>
            <a:endParaRPr lang="en-US" dirty="0"/>
          </a:p>
          <a:p>
            <a:pPr lvl="0">
              <a:buFontTx/>
              <a:buNone/>
            </a:pPr>
            <a:r>
              <a:rPr lang="en-US" b="1" dirty="0"/>
              <a:t>Coordinated colors </a:t>
            </a:r>
          </a:p>
          <a:p>
            <a:pPr lvl="0">
              <a:buFontTx/>
              <a:buNone/>
            </a:pPr>
            <a:r>
              <a:rPr lang="en-US" dirty="0"/>
              <a:t>Pay particular attention to the graphs, charts, and text boxes. </a:t>
            </a:r>
          </a:p>
          <a:p>
            <a:pPr lvl="0"/>
            <a:r>
              <a:rPr lang="en-US" dirty="0"/>
              <a:t>Consider that attendees will print in black and white or grayscale. Run a test print to make sure your colors work when printed in pure black and white and grayscale.</a:t>
            </a:r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b="1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4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79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A5E9-412A-48B9-A904-1EBAADBAEC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6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+mn-lt"/>
              </a:rPr>
              <a:t>Risk/ Need/Responsivity: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 Forgotten “R” = Responsivity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191000" y="4038600"/>
            <a:ext cx="4467728" cy="2209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>
                <a:latin typeface="+mn-lt"/>
              </a:rPr>
              <a:t>Norma Jaeger, Ph.D. (ABD)</a:t>
            </a:r>
          </a:p>
          <a:p>
            <a:pPr algn="ctr"/>
            <a:r>
              <a:rPr lang="en-US" sz="2400" dirty="0">
                <a:latin typeface="+mn-lt"/>
              </a:rPr>
              <a:t> Wisconsin Association of Treatment Court Professionals</a:t>
            </a:r>
          </a:p>
          <a:p>
            <a:pPr algn="ctr"/>
            <a:r>
              <a:rPr lang="en-US" sz="2400" dirty="0">
                <a:latin typeface="+mn-lt"/>
              </a:rPr>
              <a:t>April 24-26, 2024</a:t>
            </a:r>
          </a:p>
          <a:p>
            <a:pPr algn="ctr"/>
            <a:r>
              <a:rPr lang="en-US" sz="3200" b="1" i="1" dirty="0">
                <a:latin typeface="+mn-lt"/>
              </a:rPr>
              <a:t>20</a:t>
            </a:r>
            <a:r>
              <a:rPr lang="en-US" sz="3200" b="1" i="1" baseline="30000" dirty="0">
                <a:latin typeface="+mn-lt"/>
              </a:rPr>
              <a:t>th</a:t>
            </a:r>
            <a:r>
              <a:rPr lang="en-US" sz="3200" b="1" i="1" dirty="0">
                <a:latin typeface="+mn-lt"/>
              </a:rPr>
              <a:t> Anniversary</a:t>
            </a:r>
          </a:p>
          <a:p>
            <a:pPr algn="ctr"/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3261-119C-D5AB-08A8-504BF4F11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Responsivity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875EE-BA65-4C66-921B-B2BD6A852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factors involved in the receiving and the delivery of behavior change interventions that </a:t>
            </a:r>
            <a:r>
              <a:rPr lang="en-US" i="1" dirty="0"/>
              <a:t>impact the person’s response </a:t>
            </a:r>
            <a:r>
              <a:rPr lang="en-US" dirty="0"/>
              <a:t>to the intervention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Relates also to the impact of the environment in which the intervention takes place</a:t>
            </a:r>
          </a:p>
        </p:txBody>
      </p:sp>
    </p:spTree>
    <p:extLst>
      <p:ext uri="{BB962C8B-B14F-4D97-AF65-F5344CB8AC3E}">
        <p14:creationId xmlns:p14="http://schemas.microsoft.com/office/powerpoint/2010/main" val="2915173462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/ Need / </a:t>
            </a:r>
            <a:r>
              <a:rPr lang="en-US" b="1" dirty="0"/>
              <a:t>Responsivity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General responsivity</a:t>
            </a:r>
            <a:r>
              <a:rPr lang="en-US" dirty="0"/>
              <a:t>: focuses on effective types of programs: </a:t>
            </a:r>
          </a:p>
          <a:p>
            <a:r>
              <a:rPr lang="en-US" dirty="0"/>
              <a:t>evidence-based practices: integrated co-occurring disorders treatment, cognitive-behavioral treatment, skill development, motivational interviewing</a:t>
            </a:r>
          </a:p>
          <a:p>
            <a:r>
              <a:rPr lang="en-US" dirty="0"/>
              <a:t>operational and structural factors: phases, incentives and sanctions, drug testing, judge-participant time in the hearings</a:t>
            </a:r>
          </a:p>
          <a:p>
            <a:r>
              <a:rPr lang="en-US" dirty="0"/>
              <a:t>environmental factors: time of and time in court, who participates in hearings, arrangement of room, presence of distractions, placement of participant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b="1" dirty="0"/>
              <a:t>Specific responsivity</a:t>
            </a:r>
            <a:r>
              <a:rPr lang="en-US" dirty="0"/>
              <a:t>: focuses on the individual and their particular characteristics, issues, and specific needs:</a:t>
            </a:r>
          </a:p>
          <a:p>
            <a:r>
              <a:rPr lang="en-US" dirty="0"/>
              <a:t>Trauma, mental health diagnosis, TBI, literacy, poverty, medication, relationships (intimate partner violence)  medical issues, housing, motivation</a:t>
            </a:r>
          </a:p>
        </p:txBody>
      </p:sp>
    </p:spTree>
    <p:extLst>
      <p:ext uri="{BB962C8B-B14F-4D97-AF65-F5344CB8AC3E}">
        <p14:creationId xmlns:p14="http://schemas.microsoft.com/office/powerpoint/2010/main" val="2029623742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General Responsivity Considerations and Programmatic Design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0438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Addressing engagement early and often (Motivational Interviewing)</a:t>
            </a:r>
          </a:p>
          <a:p>
            <a:r>
              <a:rPr lang="en-US" dirty="0"/>
              <a:t>Effective phasing of program  (proximal and distal goals)</a:t>
            </a:r>
          </a:p>
          <a:p>
            <a:r>
              <a:rPr lang="en-US" dirty="0"/>
              <a:t>Understanding addiction and challenges to abstinence</a:t>
            </a:r>
          </a:p>
          <a:p>
            <a:r>
              <a:rPr lang="en-US" dirty="0"/>
              <a:t>Being trauma-responsive</a:t>
            </a:r>
          </a:p>
          <a:p>
            <a:r>
              <a:rPr lang="en-US" dirty="0"/>
              <a:t>Employing procedural justice practices</a:t>
            </a:r>
          </a:p>
          <a:p>
            <a:r>
              <a:rPr lang="en-US" dirty="0"/>
              <a:t>Being recovery-oriented</a:t>
            </a:r>
          </a:p>
          <a:p>
            <a:r>
              <a:rPr lang="en-US" dirty="0"/>
              <a:t>Using appropriate evidence-based interventions  (including the use of peer support!) </a:t>
            </a:r>
          </a:p>
          <a:p>
            <a:r>
              <a:rPr lang="en-US" dirty="0"/>
              <a:t>Addressing multiple learning styles</a:t>
            </a:r>
          </a:p>
          <a:p>
            <a:r>
              <a:rPr lang="en-US" dirty="0"/>
              <a:t>Monitoring the ongoing quality of interventions</a:t>
            </a:r>
          </a:p>
          <a:p>
            <a:r>
              <a:rPr lang="en-US" dirty="0"/>
              <a:t>Assuring that team members and staff are well-trained and interpersonally empathetic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2337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6CB6E-4EE5-891D-35C9-2A27799AC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97168"/>
          </a:xfrm>
        </p:spPr>
        <p:txBody>
          <a:bodyPr>
            <a:normAutofit/>
          </a:bodyPr>
          <a:lstStyle/>
          <a:p>
            <a:r>
              <a:rPr lang="en-US" sz="3600" b="1" dirty="0"/>
              <a:t>The Two Faces of Responsivity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9728-C5AC-141B-F19D-31C9D6E7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General Responsivity</a:t>
            </a:r>
          </a:p>
          <a:p>
            <a:r>
              <a:rPr lang="en-US" b="1" dirty="0"/>
              <a:t>Environmental issues</a:t>
            </a:r>
          </a:p>
          <a:p>
            <a:r>
              <a:rPr lang="en-US" b="1" dirty="0"/>
              <a:t>Trauma-responsive operational practices</a:t>
            </a:r>
          </a:p>
          <a:p>
            <a:r>
              <a:rPr lang="en-US" b="1" dirty="0"/>
              <a:t>Procedural justice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/>
              <a:t>Specific Responsivity</a:t>
            </a:r>
          </a:p>
          <a:p>
            <a:r>
              <a:rPr lang="en-US" b="1" dirty="0"/>
              <a:t>Specific individual issues </a:t>
            </a:r>
          </a:p>
          <a:p>
            <a:r>
              <a:rPr lang="en-US" b="1" dirty="0"/>
              <a:t>Motivational issues and stage of change</a:t>
            </a:r>
          </a:p>
          <a:p>
            <a:r>
              <a:rPr lang="en-US" b="1" dirty="0"/>
              <a:t>Recovery orientation /Recovery Capital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95374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3899-EEBF-C170-7326-F63F0718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Environmental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DE6F-8FAA-7C97-E5B2-6D0E65D8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 courthouse environment – signage, information , security procedures</a:t>
            </a:r>
          </a:p>
          <a:p>
            <a:r>
              <a:rPr lang="en-US" dirty="0"/>
              <a:t>Predictability</a:t>
            </a:r>
          </a:p>
          <a:p>
            <a:r>
              <a:rPr lang="en-US" dirty="0"/>
              <a:t>Limited distractions</a:t>
            </a:r>
          </a:p>
          <a:p>
            <a:r>
              <a:rPr lang="en-US" dirty="0"/>
              <a:t>Considerations about time and timing of the hearings</a:t>
            </a:r>
          </a:p>
          <a:p>
            <a:r>
              <a:rPr lang="en-US" dirty="0"/>
              <a:t>Arrangement and participant placement in the courtroom</a:t>
            </a:r>
          </a:p>
        </p:txBody>
      </p:sp>
    </p:spTree>
    <p:extLst>
      <p:ext uri="{BB962C8B-B14F-4D97-AF65-F5344CB8AC3E}">
        <p14:creationId xmlns:p14="http://schemas.microsoft.com/office/powerpoint/2010/main" val="3130121697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28B750-4232-4190-86A3-4E238956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Let’s </a:t>
            </a:r>
            <a:r>
              <a:rPr lang="en-US" b="1" dirty="0"/>
              <a:t>Talk a Bit about </a:t>
            </a:r>
            <a:r>
              <a:rPr lang="en-US" sz="4400" b="1" dirty="0"/>
              <a:t>Trauma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91FC24-FD83-481C-AA50-5475C9EE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Trauma results from one or more </a:t>
            </a:r>
            <a:r>
              <a:rPr lang="en-US" sz="4400" i="1" dirty="0"/>
              <a:t>terrifying</a:t>
            </a:r>
            <a:r>
              <a:rPr lang="en-US" sz="4400" dirty="0"/>
              <a:t> circumstances or events, perhaps perceived as </a:t>
            </a:r>
            <a:r>
              <a:rPr lang="en-US" sz="4400" i="1" dirty="0"/>
              <a:t>life threatening</a:t>
            </a:r>
            <a:r>
              <a:rPr lang="en-US" sz="4400" dirty="0"/>
              <a:t>, that are </a:t>
            </a:r>
            <a:r>
              <a:rPr lang="en-US" sz="4400" i="1" u="sng" dirty="0"/>
              <a:t>beyond the control</a:t>
            </a:r>
            <a:r>
              <a:rPr lang="en-US" sz="4400" u="sng" dirty="0"/>
              <a:t> </a:t>
            </a:r>
            <a:r>
              <a:rPr lang="en-US" sz="4400" dirty="0"/>
              <a:t>of the Individual, and which </a:t>
            </a:r>
            <a:r>
              <a:rPr lang="en-US" sz="4400" i="1" u="sng" dirty="0"/>
              <a:t>overwhelm available defenses</a:t>
            </a:r>
          </a:p>
        </p:txBody>
      </p:sp>
    </p:spTree>
    <p:extLst>
      <p:ext uri="{BB962C8B-B14F-4D97-AF65-F5344CB8AC3E}">
        <p14:creationId xmlns:p14="http://schemas.microsoft.com/office/powerpoint/2010/main" val="3168744816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9BB2-DCB7-4970-AAF5-7D681F17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Trauma So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80C23-C582-4348-88E8-EB1E2597C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632"/>
            <a:ext cx="8077200" cy="55977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Trauma can result in changes to the neurological pathways in the brain so that </a:t>
            </a:r>
            <a:r>
              <a:rPr lang="en-US" i="1" dirty="0"/>
              <a:t>triggers</a:t>
            </a:r>
            <a:r>
              <a:rPr lang="en-US" dirty="0"/>
              <a:t> cause the individual to go into </a:t>
            </a:r>
            <a:r>
              <a:rPr lang="en-US" u="sng" dirty="0"/>
              <a:t>survival mode </a:t>
            </a:r>
            <a:r>
              <a:rPr lang="en-US" dirty="0"/>
              <a:t>(fight, flight, freeze, or </a:t>
            </a:r>
            <a:r>
              <a:rPr lang="en-US" i="1" dirty="0"/>
              <a:t>fawn</a:t>
            </a:r>
            <a:r>
              <a:rPr lang="en-US" dirty="0"/>
              <a:t>)</a:t>
            </a:r>
          </a:p>
          <a:p>
            <a:r>
              <a:rPr lang="en-US" dirty="0"/>
              <a:t>In </a:t>
            </a:r>
            <a:r>
              <a:rPr lang="en-US" u="sng" dirty="0"/>
              <a:t>survival mode</a:t>
            </a:r>
            <a:r>
              <a:rPr lang="en-US" dirty="0"/>
              <a:t>, the executive functions in the brain are not accessible or operational, including ability to:</a:t>
            </a:r>
          </a:p>
          <a:p>
            <a:pPr marL="0" indent="0">
              <a:buNone/>
            </a:pPr>
            <a:r>
              <a:rPr lang="en-US" dirty="0"/>
              <a:t> 	 plan and organize</a:t>
            </a:r>
          </a:p>
          <a:p>
            <a:pPr marL="0" indent="0">
              <a:buNone/>
            </a:pPr>
            <a:r>
              <a:rPr lang="en-US" dirty="0"/>
              <a:t>	focus attention and stay on task</a:t>
            </a:r>
          </a:p>
          <a:p>
            <a:pPr marL="0" indent="0">
              <a:buNone/>
            </a:pPr>
            <a:r>
              <a:rPr lang="en-US" dirty="0"/>
              <a:t>	remember instructions </a:t>
            </a:r>
          </a:p>
          <a:p>
            <a:pPr marL="0" indent="0">
              <a:buNone/>
            </a:pPr>
            <a:r>
              <a:rPr lang="en-US" dirty="0"/>
              <a:t>	juggle multiple tasks and prioritize</a:t>
            </a:r>
          </a:p>
          <a:p>
            <a:pPr marL="0" indent="0">
              <a:buNone/>
            </a:pPr>
            <a:r>
              <a:rPr lang="en-US" dirty="0"/>
              <a:t>	filter out distractions</a:t>
            </a:r>
          </a:p>
          <a:p>
            <a:pPr marL="0" indent="0">
              <a:buNone/>
            </a:pPr>
            <a:r>
              <a:rPr lang="en-US" dirty="0"/>
              <a:t>	control impulses and manage emotions </a:t>
            </a:r>
          </a:p>
          <a:p>
            <a:pPr marL="0" indent="0">
              <a:buNone/>
            </a:pPr>
            <a:r>
              <a:rPr lang="en-US" dirty="0"/>
              <a:t>                 </a:t>
            </a:r>
          </a:p>
          <a:p>
            <a:pPr marL="0" indent="0">
              <a:buNone/>
            </a:pPr>
            <a:r>
              <a:rPr lang="en-US" b="1" dirty="0"/>
              <a:t>Think about the many expectations of persons in treatment court that relate to this list</a:t>
            </a:r>
          </a:p>
          <a:p>
            <a:pPr marL="0" indent="0">
              <a:buNone/>
            </a:pPr>
            <a:r>
              <a:rPr lang="en-US" b="1" dirty="0"/>
              <a:t>Loss of control and powerlessness are central to the experience of trauma – treatment court is highly controlling and the Judge has a lot of power in the relationship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51688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F4ED2-6C1D-457D-9CA2-10575F98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Trauma Responsive Operations</a:t>
            </a:r>
            <a:br>
              <a:rPr lang="en-US" b="1" dirty="0"/>
            </a:br>
            <a:r>
              <a:rPr lang="en-US" b="1" dirty="0"/>
              <a:t>Trauma = </a:t>
            </a:r>
            <a:r>
              <a:rPr lang="en-US" b="1" i="1" dirty="0"/>
              <a:t>expectation</a:t>
            </a:r>
            <a:r>
              <a:rPr lang="en-US" b="1" dirty="0"/>
              <a:t>, not </a:t>
            </a:r>
            <a:r>
              <a:rPr lang="en-US" b="1" i="1" dirty="0"/>
              <a:t>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9F059-2AB8-4F3C-BE57-1813A932C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80772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Trauma is so common as to be expected</a:t>
            </a:r>
          </a:p>
          <a:p>
            <a:r>
              <a:rPr lang="en-US" dirty="0"/>
              <a:t>Trauma is not all history, some is current and ongoing</a:t>
            </a:r>
          </a:p>
          <a:p>
            <a:r>
              <a:rPr lang="en-US" dirty="0"/>
              <a:t>Some trauma is justice system-caused</a:t>
            </a:r>
          </a:p>
          <a:p>
            <a:r>
              <a:rPr lang="en-US" dirty="0"/>
              <a:t>Trauma assessment is not an early or one-time process</a:t>
            </a:r>
          </a:p>
          <a:p>
            <a:r>
              <a:rPr lang="en-US" dirty="0"/>
              <a:t>Trauma responsive operation is not trauma treatment</a:t>
            </a:r>
          </a:p>
          <a:p>
            <a:r>
              <a:rPr lang="en-US" dirty="0"/>
              <a:t>Trauma responsive operation is both </a:t>
            </a:r>
            <a:r>
              <a:rPr lang="en-US" i="1" dirty="0"/>
              <a:t>general </a:t>
            </a:r>
            <a:r>
              <a:rPr lang="en-US" dirty="0"/>
              <a:t>and </a:t>
            </a:r>
            <a:r>
              <a:rPr lang="en-US" i="1" dirty="0"/>
              <a:t>specific</a:t>
            </a:r>
            <a:r>
              <a:rPr lang="en-US" dirty="0"/>
              <a:t> responsivity</a:t>
            </a:r>
          </a:p>
          <a:p>
            <a:r>
              <a:rPr lang="en-US" dirty="0"/>
              <a:t>Trauma treatment timing is a clinical decision  </a:t>
            </a:r>
          </a:p>
          <a:p>
            <a:r>
              <a:rPr lang="en-US" dirty="0"/>
              <a:t>Trauma triggers are contagious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10154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431321"/>
            <a:ext cx="8464550" cy="11971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Key principles of trauma-responsivity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199" y="1950720"/>
            <a:ext cx="7585075" cy="3992563"/>
          </a:xfrm>
        </p:spPr>
        <p:txBody>
          <a:bodyPr>
            <a:noAutofit/>
          </a:bodyPr>
          <a:lstStyle/>
          <a:p>
            <a:r>
              <a:rPr lang="en-US" sz="3200" b="1" dirty="0"/>
              <a:t>Safety</a:t>
            </a:r>
          </a:p>
          <a:p>
            <a:r>
              <a:rPr lang="en-US" sz="3200" b="1" dirty="0"/>
              <a:t>Trustworthiness </a:t>
            </a:r>
          </a:p>
          <a:p>
            <a:r>
              <a:rPr lang="en-US" sz="3200" b="1" dirty="0"/>
              <a:t>Transparency / Understanding</a:t>
            </a:r>
          </a:p>
          <a:p>
            <a:r>
              <a:rPr lang="en-US" sz="3200" b="1" dirty="0"/>
              <a:t>Peer Support</a:t>
            </a:r>
          </a:p>
          <a:p>
            <a:r>
              <a:rPr lang="en-US" sz="3200" b="1" dirty="0"/>
              <a:t>Collaboration and Mutuality</a:t>
            </a:r>
          </a:p>
          <a:p>
            <a:r>
              <a:rPr lang="en-US" sz="3200" b="1" dirty="0"/>
              <a:t>Empowerment, Voice &amp; Choice</a:t>
            </a:r>
          </a:p>
          <a:p>
            <a:r>
              <a:rPr lang="en-US" sz="3200" b="1" dirty="0"/>
              <a:t>Cultural, Historical, and Gender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0196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419A-9568-4464-8E7E-17C4C1F4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Procedural Justice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2E387-9BF7-48AF-92F4-9491D8246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evidence-based way of looking at general responsivity</a:t>
            </a:r>
          </a:p>
          <a:p>
            <a:r>
              <a:rPr lang="en-US" dirty="0"/>
              <a:t>Strong overlap with trauma-informed operations (many common principles)</a:t>
            </a:r>
          </a:p>
          <a:p>
            <a:r>
              <a:rPr lang="en-US" dirty="0"/>
              <a:t>Benefits </a:t>
            </a:r>
            <a:r>
              <a:rPr lang="en-US" u="sng" dirty="0"/>
              <a:t>all participants</a:t>
            </a:r>
          </a:p>
          <a:p>
            <a:r>
              <a:rPr lang="en-US" dirty="0"/>
              <a:t>May result in greater engagement</a:t>
            </a:r>
          </a:p>
          <a:p>
            <a:r>
              <a:rPr lang="en-US" dirty="0"/>
              <a:t>May improve compliance with requirements</a:t>
            </a:r>
          </a:p>
          <a:p>
            <a:r>
              <a:rPr lang="en-US" dirty="0"/>
              <a:t>Impacts not only the individual but observers</a:t>
            </a: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0793521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37BF-A885-E187-53E7-8E20D55D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. . . </a:t>
            </a:r>
            <a:r>
              <a:rPr lang="en-US" b="1" dirty="0"/>
              <a:t>with Liberty and Justice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D738E-2F0E-E6E6-2910-23C26FFDF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6000"/>
            <a:ext cx="7543800" cy="3607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Without what you do, there </a:t>
            </a:r>
          </a:p>
          <a:p>
            <a:pPr marL="0" indent="0" algn="ctr">
              <a:buNone/>
            </a:pPr>
            <a:r>
              <a:rPr lang="en-US" sz="4000" dirty="0"/>
              <a:t>cannot be </a:t>
            </a:r>
            <a:r>
              <a:rPr lang="en-US" sz="4000" i="1" dirty="0"/>
              <a:t>justice for all</a:t>
            </a:r>
          </a:p>
          <a:p>
            <a:pPr marL="0" indent="0" algn="ctr">
              <a:buNone/>
            </a:pPr>
            <a:r>
              <a:rPr lang="en-US" sz="4000" dirty="0"/>
              <a:t>What you do matters – a lot!</a:t>
            </a:r>
          </a:p>
        </p:txBody>
      </p:sp>
    </p:spTree>
    <p:extLst>
      <p:ext uri="{BB962C8B-B14F-4D97-AF65-F5344CB8AC3E}">
        <p14:creationId xmlns:p14="http://schemas.microsoft.com/office/powerpoint/2010/main" val="1816116090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Key Elements of Procedural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/>
              <a:t>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/>
              <a:t>Transparency / Understanding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/>
              <a:t>Respectful Treatment / Dignity)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/>
              <a:t>Neutrality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b="1" dirty="0"/>
              <a:t>Trust (caring, helpfulness, and fairness)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4598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F62B-6515-7B8E-F779-A470143E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Implementing Procedural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3A4D-9D51-3A40-3352-A202FBF2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12632"/>
            <a:ext cx="8077200" cy="44811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Voice:</a:t>
            </a:r>
            <a:r>
              <a:rPr lang="en-US" dirty="0"/>
              <a:t>  </a:t>
            </a:r>
          </a:p>
          <a:p>
            <a:r>
              <a:rPr lang="en-US" dirty="0"/>
              <a:t>hearing from participants </a:t>
            </a:r>
          </a:p>
          <a:p>
            <a:r>
              <a:rPr lang="en-US" dirty="0"/>
              <a:t>opportunity to hear “their side of the story”</a:t>
            </a:r>
          </a:p>
          <a:p>
            <a:r>
              <a:rPr lang="en-US" dirty="0"/>
              <a:t>seeking and addressing feedback </a:t>
            </a:r>
          </a:p>
          <a:p>
            <a:r>
              <a:rPr lang="en-US" dirty="0"/>
              <a:t>demonstrating hearing them</a:t>
            </a:r>
          </a:p>
          <a:p>
            <a:r>
              <a:rPr lang="en-US" dirty="0"/>
              <a:t>incorporating their goals in their service plan</a:t>
            </a:r>
          </a:p>
          <a:p>
            <a:r>
              <a:rPr lang="en-US" dirty="0"/>
              <a:t>asking how treatment is going</a:t>
            </a:r>
          </a:p>
          <a:p>
            <a:r>
              <a:rPr lang="en-US" dirty="0"/>
              <a:t>asking what challenges they are facing</a:t>
            </a:r>
          </a:p>
          <a:p>
            <a:r>
              <a:rPr lang="en-US" dirty="0"/>
              <a:t>asking what help they need</a:t>
            </a:r>
          </a:p>
        </p:txBody>
      </p:sp>
    </p:spTree>
    <p:extLst>
      <p:ext uri="{BB962C8B-B14F-4D97-AF65-F5344CB8AC3E}">
        <p14:creationId xmlns:p14="http://schemas.microsoft.com/office/powerpoint/2010/main" val="3504998742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0E27-5A8A-2AFE-274B-970DE26F0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Implementing Procedural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49D62-584E-DE12-74A1-4E96A0B5E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/>
              <a:t>Transparency / Understanding:</a:t>
            </a:r>
          </a:p>
          <a:p>
            <a:r>
              <a:rPr lang="en-US" dirty="0"/>
              <a:t>Explaining decisions, especially if an action is going to be different than that taken for another participant</a:t>
            </a:r>
          </a:p>
          <a:p>
            <a:r>
              <a:rPr lang="en-US" dirty="0"/>
              <a:t>Probing for understanding of a directive or sanction</a:t>
            </a:r>
          </a:p>
          <a:p>
            <a:r>
              <a:rPr lang="en-US" dirty="0"/>
              <a:t>Having clear rules and expectations, provided in clear  written form  (reading level)</a:t>
            </a:r>
          </a:p>
          <a:p>
            <a:r>
              <a:rPr lang="en-US" dirty="0"/>
              <a:t> Reminding and reinforcing the expectations regularly from the bench, especially in early phases</a:t>
            </a:r>
          </a:p>
        </p:txBody>
      </p:sp>
    </p:spTree>
    <p:extLst>
      <p:ext uri="{BB962C8B-B14F-4D97-AF65-F5344CB8AC3E}">
        <p14:creationId xmlns:p14="http://schemas.microsoft.com/office/powerpoint/2010/main" val="8476982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EEFB-811C-69FC-2261-C8A6CE8F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Implementing Procedural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2D3D0-0A9F-7027-2C3E-4686849F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091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Respectful Treatment / Dignity:</a:t>
            </a:r>
          </a:p>
          <a:p>
            <a:r>
              <a:rPr lang="en-US" dirty="0"/>
              <a:t>Adhering to the court’s procedures, including starting and ending at scheduled times</a:t>
            </a:r>
          </a:p>
          <a:p>
            <a:r>
              <a:rPr lang="en-US" dirty="0"/>
              <a:t>Asking how people prefer to be addressed, first name, full name, pronunciation </a:t>
            </a:r>
          </a:p>
          <a:p>
            <a:r>
              <a:rPr lang="en-US" dirty="0"/>
              <a:t>Maintaining eye contact and avoiding multitasking during interactions</a:t>
            </a:r>
          </a:p>
          <a:p>
            <a:r>
              <a:rPr lang="en-US" dirty="0"/>
              <a:t>Maintain volume and tone of voice when annoyed or frustrated (no name calling, yes, according to the standards,  it has happened) (Judge Judy vs Judge Frank Caprio)</a:t>
            </a:r>
          </a:p>
          <a:p>
            <a:r>
              <a:rPr lang="en-US" dirty="0"/>
              <a:t>Trauma survivors often have learned to be hypervigilant, very tuned-in to emotional states, non-verbal cues and communications, to survive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97806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6B01-0590-36CC-C953-FD8B1217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Implementing Procedural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2A1F-1635-2B39-443B-5ED0B8B7F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Neutrality:</a:t>
            </a:r>
          </a:p>
          <a:p>
            <a:r>
              <a:rPr lang="en-US" dirty="0"/>
              <a:t>Basing decisions on all the facts, including participant explanations</a:t>
            </a:r>
          </a:p>
          <a:p>
            <a:r>
              <a:rPr lang="en-US" dirty="0"/>
              <a:t>Demystifying the staffing: “nothing about me without me”  We get together to understand how best to help you succeed</a:t>
            </a:r>
          </a:p>
          <a:p>
            <a:r>
              <a:rPr lang="en-US" dirty="0"/>
              <a:t>Understand your biases and work to make decisions without bias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4466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A5EF-E0CB-5EFD-9B89-833E841A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Implementing Procedural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2879F-94BE-DEC4-37CF-BBF1EC58A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8005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Trust: (trustworthy, caring, helpful, fair)</a:t>
            </a:r>
          </a:p>
          <a:p>
            <a:r>
              <a:rPr lang="en-US" dirty="0"/>
              <a:t>Be predictable</a:t>
            </a:r>
          </a:p>
          <a:p>
            <a:r>
              <a:rPr lang="en-US" dirty="0"/>
              <a:t>Clearly adhere to policies and be consistent</a:t>
            </a:r>
          </a:p>
          <a:p>
            <a:r>
              <a:rPr lang="en-US" dirty="0"/>
              <a:t>Understand that the assessment of fairness comes early and lasts, unless a serious incident of unfairness occurs</a:t>
            </a:r>
          </a:p>
          <a:p>
            <a:r>
              <a:rPr lang="en-US" dirty="0"/>
              <a:t>Demonstrate caring for success of the participants and understanding of the challenges</a:t>
            </a:r>
          </a:p>
          <a:p>
            <a:r>
              <a:rPr lang="en-US" dirty="0"/>
              <a:t>Offer real assistance, engage community resources widely</a:t>
            </a:r>
          </a:p>
          <a:p>
            <a:r>
              <a:rPr lang="en-US" dirty="0"/>
              <a:t>Trust develops not just from interaction with one individual, but as seen by other participants </a:t>
            </a:r>
          </a:p>
          <a:p>
            <a:r>
              <a:rPr lang="en-US" dirty="0"/>
              <a:t>Understand that trust is difficult for trauma survivors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8990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B0C7-6CB2-4154-B7DF-4F2B7C97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Specific</a:t>
            </a:r>
            <a:r>
              <a:rPr lang="en-US" dirty="0"/>
              <a:t> </a:t>
            </a:r>
            <a:r>
              <a:rPr lang="en-US" b="1" dirty="0"/>
              <a:t>Responsivity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62CE5-E5DF-40CD-93E3-647FF201A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These are the individual characteristics of each participant that represent their challenges to success in the treatment court.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general responsivity practices can impact positive outcomes for all participants, individuals bring specific needs that will also impact the services and resources they need.		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39023572"/>
      </p:ext>
    </p:extLst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 Responsivity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4000" i="1" dirty="0"/>
              <a:t>Stage of Change /Motivational status (level of ambivalence)</a:t>
            </a:r>
          </a:p>
          <a:p>
            <a:r>
              <a:rPr lang="en-US" sz="4000" dirty="0"/>
              <a:t>Temperament</a:t>
            </a:r>
          </a:p>
          <a:p>
            <a:r>
              <a:rPr lang="en-US" sz="4000" dirty="0"/>
              <a:t>Sex</a:t>
            </a:r>
          </a:p>
          <a:p>
            <a:r>
              <a:rPr lang="en-US" sz="4000" dirty="0"/>
              <a:t>Basic needs (food, shelter, safety)</a:t>
            </a:r>
          </a:p>
          <a:p>
            <a:r>
              <a:rPr lang="en-US" sz="4000" dirty="0"/>
              <a:t>Relationships</a:t>
            </a:r>
          </a:p>
          <a:p>
            <a:r>
              <a:rPr lang="en-US" sz="4000" dirty="0"/>
              <a:t>Co-occurring mental illness</a:t>
            </a:r>
          </a:p>
          <a:p>
            <a:r>
              <a:rPr lang="en-US" sz="4000" dirty="0"/>
              <a:t>Trauma </a:t>
            </a:r>
          </a:p>
          <a:p>
            <a:r>
              <a:rPr lang="en-US" sz="4000" u="sng" dirty="0"/>
              <a:t>Traumatic Brain Injury  (grossly under-recognized)</a:t>
            </a:r>
          </a:p>
          <a:p>
            <a:r>
              <a:rPr lang="en-US" sz="4000" dirty="0"/>
              <a:t>Intimate partner violence</a:t>
            </a:r>
          </a:p>
          <a:p>
            <a:r>
              <a:rPr lang="en-US" sz="4000" dirty="0"/>
              <a:t>Sexual orientation or  various gender issues</a:t>
            </a:r>
          </a:p>
          <a:p>
            <a:r>
              <a:rPr lang="en-US" sz="4000" dirty="0"/>
              <a:t>Physical health and disability</a:t>
            </a:r>
          </a:p>
          <a:p>
            <a:r>
              <a:rPr lang="en-US" sz="4000" dirty="0"/>
              <a:t>Primary drug of abuse (fentanyl vs methamphetamine vs marijuana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80728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7954-DC25-0FB8-A68E-4C9A3DF0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Stages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3469A-4326-305E-0F74-31E454230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Precontemplation  (Where many treatment court participants enter the program / where fairness assessment starts and trust begins)</a:t>
            </a:r>
          </a:p>
          <a:p>
            <a:r>
              <a:rPr lang="en-US" dirty="0"/>
              <a:t>Contemplation (Phase one)</a:t>
            </a:r>
          </a:p>
          <a:p>
            <a:r>
              <a:rPr lang="en-US" dirty="0"/>
              <a:t>Preparation (early Phase two) </a:t>
            </a:r>
          </a:p>
          <a:p>
            <a:r>
              <a:rPr lang="en-US" dirty="0"/>
              <a:t>Action  (Phases two to four, engagement)</a:t>
            </a:r>
          </a:p>
          <a:p>
            <a:r>
              <a:rPr lang="en-US" dirty="0"/>
              <a:t>Maintenance / Recovery (final phases)</a:t>
            </a:r>
          </a:p>
          <a:p>
            <a:pPr lvl="1"/>
            <a:r>
              <a:rPr lang="en-US" dirty="0"/>
              <a:t>Recovery support</a:t>
            </a:r>
          </a:p>
          <a:p>
            <a:pPr lvl="1"/>
            <a:r>
              <a:rPr lang="en-US" dirty="0"/>
              <a:t>Recovery management</a:t>
            </a:r>
          </a:p>
        </p:txBody>
      </p:sp>
    </p:spTree>
    <p:extLst>
      <p:ext uri="{BB962C8B-B14F-4D97-AF65-F5344CB8AC3E}">
        <p14:creationId xmlns:p14="http://schemas.microsoft.com/office/powerpoint/2010/main" val="1735828315"/>
      </p:ext>
    </p:extLst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D7BB-4343-FEB4-DB3D-0176DB3E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Stages of Change are not linear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C2E2-7201-0419-EE65-A536FA323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Participants must make many “changes” </a:t>
            </a:r>
          </a:p>
          <a:p>
            <a:r>
              <a:rPr lang="en-US" dirty="0"/>
              <a:t>They are not in the same “stage” for all changes needed</a:t>
            </a:r>
          </a:p>
          <a:p>
            <a:r>
              <a:rPr lang="en-US" dirty="0"/>
              <a:t>They can only change so much at any given time</a:t>
            </a:r>
          </a:p>
          <a:p>
            <a:r>
              <a:rPr lang="en-US" dirty="0"/>
              <a:t>Change is not a linear process; speed bumps, potholes, hiccups, and faltering is to be expected</a:t>
            </a:r>
          </a:p>
          <a:p>
            <a:r>
              <a:rPr lang="en-US" dirty="0"/>
              <a:t>These set-backs are profound learning opportunities and should be used to foster learning, not only to hold accountable</a:t>
            </a:r>
          </a:p>
        </p:txBody>
      </p:sp>
    </p:spTree>
    <p:extLst>
      <p:ext uri="{BB962C8B-B14F-4D97-AF65-F5344CB8AC3E}">
        <p14:creationId xmlns:p14="http://schemas.microsoft.com/office/powerpoint/2010/main" val="339352438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39725" y="274638"/>
            <a:ext cx="846455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Treatment Courts rest on a foundation validated by decades of criminal justice research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98500" y="2438400"/>
            <a:ext cx="8464550" cy="40386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6700" b="1" dirty="0"/>
              <a:t>Key Principles</a:t>
            </a:r>
          </a:p>
          <a:p>
            <a:r>
              <a:rPr lang="en-US" sz="4400" b="1" dirty="0"/>
              <a:t>ASSESSMENT – Validated screening and assessment tools</a:t>
            </a:r>
          </a:p>
          <a:p>
            <a:r>
              <a:rPr lang="en-US" sz="4400" b="1" dirty="0"/>
              <a:t>TREATMENT MATCHING – </a:t>
            </a:r>
            <a:r>
              <a:rPr lang="en-US" sz="4400" b="1" i="1" dirty="0"/>
              <a:t>Risk / Need/ Responsivity</a:t>
            </a:r>
            <a:r>
              <a:rPr lang="en-US" sz="4400" b="1" dirty="0"/>
              <a:t> principles </a:t>
            </a:r>
          </a:p>
          <a:p>
            <a:r>
              <a:rPr lang="en-US" sz="4400" b="1" dirty="0"/>
              <a:t>EVIDENCE-BASED INTERVENTIONS </a:t>
            </a:r>
            <a:r>
              <a:rPr lang="en-US" sz="4400" dirty="0"/>
              <a:t>– </a:t>
            </a:r>
            <a:r>
              <a:rPr lang="en-US" sz="4400" b="1" dirty="0"/>
              <a:t>Manualized cognitive behavioral and other evidence-based treatment and trained providers</a:t>
            </a:r>
          </a:p>
          <a:p>
            <a:r>
              <a:rPr lang="en-US" sz="4400" b="1" dirty="0"/>
              <a:t>BEHAVIORAL APPROACHES – Certain, predictable, and consistent responses to behavior  (with emphasis on rewards)</a:t>
            </a:r>
          </a:p>
          <a:p>
            <a:r>
              <a:rPr lang="en-US" sz="4400" b="1" dirty="0"/>
              <a:t>COLLABORATION – Buy-in and communication among key stakeholders</a:t>
            </a:r>
          </a:p>
          <a:p>
            <a:r>
              <a:rPr lang="en-US" sz="4400" b="1" dirty="0"/>
              <a:t>MOTIVATIONAL ENHANCEMENT – Accepting and addressing ambivalence effectively and gaining engagement</a:t>
            </a:r>
          </a:p>
          <a:p>
            <a:r>
              <a:rPr lang="en-US" sz="4400" b="1" dirty="0"/>
              <a:t>PROCEDURAL JUSTICE – Procedural fairness principles ( strong overlap with trauma- informed principles)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36061"/>
      </p:ext>
    </p:extLst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99" y="498925"/>
            <a:ext cx="8464550" cy="1045204"/>
          </a:xfrm>
        </p:spPr>
        <p:txBody>
          <a:bodyPr/>
          <a:lstStyle/>
          <a:p>
            <a:pPr algn="ctr"/>
            <a:r>
              <a:rPr lang="en-US" b="1" dirty="0"/>
              <a:t>Recovery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0329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Dimensions of Recovery*</a:t>
            </a:r>
          </a:p>
          <a:p>
            <a:r>
              <a:rPr lang="en-US" b="1" i="1" dirty="0"/>
              <a:t>Health</a:t>
            </a:r>
            <a:r>
              <a:rPr lang="en-US" dirty="0"/>
              <a:t>:  overcoming or managing one’s disease(s) and making informed, healthy choices that support physical and emotional wellbeing.</a:t>
            </a:r>
          </a:p>
          <a:p>
            <a:r>
              <a:rPr lang="en-US" b="1" i="1" dirty="0"/>
              <a:t>Home:</a:t>
            </a:r>
            <a:r>
              <a:rPr lang="en-US" dirty="0"/>
              <a:t>  a stable and safe place to live;</a:t>
            </a:r>
          </a:p>
          <a:p>
            <a:r>
              <a:rPr lang="en-US" b="1" i="1" dirty="0"/>
              <a:t>Purpose:</a:t>
            </a:r>
            <a:r>
              <a:rPr lang="en-US" dirty="0"/>
              <a:t>  meaningful [</a:t>
            </a:r>
            <a:r>
              <a:rPr lang="en-US" i="1" dirty="0"/>
              <a:t>prosocial</a:t>
            </a:r>
            <a:r>
              <a:rPr lang="en-US" dirty="0"/>
              <a:t>] daily activities, such as a job, school, volunteerism, family caretaking, or creative endeavors, and the independence, income and resources to participate in society;     and</a:t>
            </a:r>
          </a:p>
          <a:p>
            <a:r>
              <a:rPr lang="en-US" b="1" i="1" dirty="0"/>
              <a:t>Community</a:t>
            </a:r>
            <a:r>
              <a:rPr lang="en-US" dirty="0"/>
              <a:t>:  relationships and social networks that provide support, friendship, love, and hope.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2600" dirty="0"/>
              <a:t>Substance Abuse and Mental Health Services Administration (SAMHSA)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31197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9725" y="657815"/>
            <a:ext cx="846455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Recovery Principles*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Self-direction</a:t>
            </a:r>
          </a:p>
          <a:p>
            <a:r>
              <a:rPr lang="en-US" dirty="0"/>
              <a:t>Individualized and person-centered</a:t>
            </a:r>
          </a:p>
          <a:p>
            <a:r>
              <a:rPr lang="en-US" dirty="0"/>
              <a:t>Empowerment</a:t>
            </a:r>
          </a:p>
          <a:p>
            <a:r>
              <a:rPr lang="en-US" dirty="0"/>
              <a:t>Holistic</a:t>
            </a:r>
          </a:p>
          <a:p>
            <a:r>
              <a:rPr lang="en-US" dirty="0"/>
              <a:t>Non-linear </a:t>
            </a:r>
          </a:p>
          <a:p>
            <a:r>
              <a:rPr lang="en-US" dirty="0"/>
              <a:t>Culturally-based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2000" dirty="0"/>
              <a:t>SAMHSA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99156" cy="4525963"/>
          </a:xfrm>
        </p:spPr>
        <p:txBody>
          <a:bodyPr>
            <a:normAutofit/>
          </a:bodyPr>
          <a:lstStyle/>
          <a:p>
            <a:r>
              <a:rPr lang="en-US" dirty="0"/>
              <a:t>Strengths-based</a:t>
            </a:r>
          </a:p>
          <a:p>
            <a:r>
              <a:rPr lang="en-US" dirty="0"/>
              <a:t>Peer support</a:t>
            </a:r>
          </a:p>
          <a:p>
            <a:r>
              <a:rPr lang="en-US" dirty="0"/>
              <a:t>Relationships</a:t>
            </a:r>
          </a:p>
          <a:p>
            <a:r>
              <a:rPr lang="en-US" dirty="0"/>
              <a:t>Family &amp; Community</a:t>
            </a:r>
          </a:p>
          <a:p>
            <a:r>
              <a:rPr lang="en-US" dirty="0"/>
              <a:t>Respect</a:t>
            </a:r>
          </a:p>
          <a:p>
            <a:r>
              <a:rPr lang="en-US" dirty="0"/>
              <a:t>Responsibility</a:t>
            </a:r>
          </a:p>
          <a:p>
            <a:r>
              <a:rPr lang="en-US" dirty="0"/>
              <a:t>Hope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13111"/>
      </p:ext>
    </p:extLst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D233-6666-A631-606F-022B566F8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Capital*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0B43C-1DCB-9734-67A3-4BD32C0A3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resources available to a person to support their recovery journey</a:t>
            </a:r>
          </a:p>
          <a:p>
            <a:r>
              <a:rPr lang="en-US" dirty="0"/>
              <a:t>Can be personal resources</a:t>
            </a:r>
          </a:p>
          <a:p>
            <a:r>
              <a:rPr lang="en-US" dirty="0"/>
              <a:t>Can be external resources</a:t>
            </a:r>
          </a:p>
          <a:p>
            <a:r>
              <a:rPr lang="en-US" dirty="0"/>
              <a:t>Can be community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2600" i="1" dirty="0"/>
              <a:t>Recovery Capital Scale handout available</a:t>
            </a:r>
          </a:p>
        </p:txBody>
      </p:sp>
    </p:spTree>
    <p:extLst>
      <p:ext uri="{BB962C8B-B14F-4D97-AF65-F5344CB8AC3E}">
        <p14:creationId xmlns:p14="http://schemas.microsoft.com/office/powerpoint/2010/main" val="225536442"/>
      </p:ext>
    </p:extLst>
  </p:cSld>
  <p:clrMapOvr>
    <a:masterClrMapping/>
  </p:clrMapOvr>
  <p:transition spd="slow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E47C2A4-3D4B-8872-739B-B1480DBF3D6E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81000"/>
            <a:ext cx="673271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617403"/>
      </p:ext>
    </p:extLst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3755-0A35-65B2-ADF1-527AE121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934D1-0559-947F-4F3B-0F62EC8DD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Remember: </a:t>
            </a:r>
          </a:p>
          <a:p>
            <a:pPr marL="0" indent="0" algn="ctr">
              <a:buNone/>
            </a:pPr>
            <a:r>
              <a:rPr lang="en-US" sz="3600" dirty="0"/>
              <a:t>What you do matters!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And</a:t>
            </a:r>
          </a:p>
          <a:p>
            <a:pPr marL="0" indent="0" algn="ctr">
              <a:buNone/>
            </a:pPr>
            <a:r>
              <a:rPr lang="en-US" i="1" dirty="0"/>
              <a:t>Good self-care is an important personal, professional, </a:t>
            </a:r>
          </a:p>
          <a:p>
            <a:pPr marL="0" indent="0" algn="ctr">
              <a:buNone/>
            </a:pPr>
            <a:r>
              <a:rPr lang="en-US" i="1" dirty="0"/>
              <a:t>and ethical responsibility </a:t>
            </a:r>
            <a:r>
              <a:rPr lang="en-US" i="1" dirty="0">
                <a:sym typeface="Wingdings" panose="05000000000000000000" pitchFamily="2" charset="2"/>
              </a:rPr>
              <a:t>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5915222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51D8-88DC-4A30-A6C8-ACCA6B02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92724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R/N/R </a:t>
            </a:r>
            <a:br>
              <a:rPr lang="en-US" b="1" dirty="0"/>
            </a:br>
            <a:r>
              <a:rPr lang="en-US" b="1" dirty="0"/>
              <a:t>Roadmap for Positive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E431C-ADC6-4C23-8F64-E91D64F2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8077200" cy="383637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Risk   =   Who to target  =  Right fit</a:t>
            </a:r>
          </a:p>
          <a:p>
            <a:r>
              <a:rPr lang="en-US" b="1" dirty="0"/>
              <a:t>Need =   What to target =  Right focus</a:t>
            </a:r>
          </a:p>
          <a:p>
            <a:r>
              <a:rPr lang="en-US" b="1" dirty="0"/>
              <a:t>Responsivity  =  How to do it  =  Real engagement</a:t>
            </a:r>
          </a:p>
          <a:p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Without engagement, nothing happens!</a:t>
            </a:r>
          </a:p>
          <a:p>
            <a:pPr marL="0" indent="0" algn="ctr">
              <a:buNone/>
            </a:pPr>
            <a:r>
              <a:rPr lang="en-US" b="1" dirty="0"/>
              <a:t>Engagement rests on HOPE, without HOPE there is no engagement!</a:t>
            </a:r>
          </a:p>
        </p:txBody>
      </p:sp>
    </p:spTree>
    <p:extLst>
      <p:ext uri="{BB962C8B-B14F-4D97-AF65-F5344CB8AC3E}">
        <p14:creationId xmlns:p14="http://schemas.microsoft.com/office/powerpoint/2010/main" val="329106096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Criminogenic Risk </a:t>
            </a:r>
            <a:r>
              <a:rPr lang="en-US" dirty="0"/>
              <a:t>refers to the probability that an individual will commit a criminal act or reoffend and commit another criminal act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High risk </a:t>
            </a:r>
            <a:r>
              <a:rPr lang="en-US" dirty="0"/>
              <a:t>individuals will demonstrate the </a:t>
            </a:r>
            <a:r>
              <a:rPr lang="en-US" i="1" dirty="0"/>
              <a:t>greatest reductions in recidivism </a:t>
            </a:r>
            <a:r>
              <a:rPr lang="en-US" dirty="0"/>
              <a:t>if placed in intensive, highly structured programs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Low risk </a:t>
            </a:r>
            <a:r>
              <a:rPr lang="en-US" dirty="0"/>
              <a:t>individuals will frequently </a:t>
            </a:r>
            <a:r>
              <a:rPr lang="en-US" i="1" dirty="0"/>
              <a:t>demonstrate increases in recidivism </a:t>
            </a:r>
            <a:r>
              <a:rPr lang="en-US" dirty="0"/>
              <a:t>if placed in intensive, highly structured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73424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Big 8 Criminogenic Risk Factors</a:t>
            </a:r>
            <a:br>
              <a:rPr lang="en-US" b="1" dirty="0"/>
            </a:br>
            <a:r>
              <a:rPr lang="en-US" b="1" dirty="0"/>
              <a:t>Who is high-risk?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i="1" dirty="0"/>
              <a:t>Based on “actuarial” data:</a:t>
            </a:r>
          </a:p>
          <a:p>
            <a:r>
              <a:rPr lang="en-US" sz="4500" b="1" i="1" dirty="0"/>
              <a:t>History of antisocial behavior </a:t>
            </a:r>
          </a:p>
          <a:p>
            <a:r>
              <a:rPr lang="en-US" sz="4500" b="1" i="1" dirty="0"/>
              <a:t>Antisocial personality pattern </a:t>
            </a:r>
          </a:p>
          <a:p>
            <a:r>
              <a:rPr lang="en-US" sz="4500" b="1" i="1" dirty="0"/>
              <a:t>Antisocial cognition </a:t>
            </a:r>
          </a:p>
          <a:p>
            <a:r>
              <a:rPr lang="en-US" sz="4500" b="1" i="1" dirty="0"/>
              <a:t>Antisocial associates</a:t>
            </a:r>
            <a:r>
              <a:rPr lang="en-US" sz="4500" dirty="0"/>
              <a:t> </a:t>
            </a:r>
          </a:p>
          <a:p>
            <a:r>
              <a:rPr lang="en-US" sz="4500" dirty="0"/>
              <a:t> Family and/or marital factors</a:t>
            </a:r>
          </a:p>
          <a:p>
            <a:r>
              <a:rPr lang="en-US" sz="4500" dirty="0"/>
              <a:t> School and/or work status</a:t>
            </a:r>
          </a:p>
          <a:p>
            <a:r>
              <a:rPr lang="en-US" sz="4500" dirty="0"/>
              <a:t> Leisure and/or recreation skills</a:t>
            </a:r>
          </a:p>
          <a:p>
            <a:r>
              <a:rPr lang="en-US" sz="4500" dirty="0"/>
              <a:t> Substance use disorder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Andrew, D.A., Bonta, J., &amp; </a:t>
            </a:r>
            <a:r>
              <a:rPr lang="en-US" sz="2400" dirty="0" err="1"/>
              <a:t>Wormith</a:t>
            </a:r>
            <a:r>
              <a:rPr lang="en-US" sz="2400" dirty="0"/>
              <a:t>, J.S. (2006). The Recent Past and Near Future of Risk and/or Need Assessment. Crime &amp; Delinquency, (52), 1, 7-27.</a:t>
            </a:r>
          </a:p>
        </p:txBody>
      </p:sp>
    </p:spTree>
    <p:extLst>
      <p:ext uri="{BB962C8B-B14F-4D97-AF65-F5344CB8AC3E}">
        <p14:creationId xmlns:p14="http://schemas.microsoft.com/office/powerpoint/2010/main" val="3592033462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3697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dirty="0"/>
              <a:t>Need</a:t>
            </a:r>
            <a:r>
              <a:rPr lang="en-US" sz="4000" dirty="0"/>
              <a:t>  -   tells us </a:t>
            </a:r>
            <a:r>
              <a:rPr lang="en-US" sz="4000" b="1" i="1" dirty="0"/>
              <a:t>what</a:t>
            </a:r>
            <a:r>
              <a:rPr lang="en-US" sz="4000" b="1" dirty="0"/>
              <a:t> </a:t>
            </a:r>
            <a:r>
              <a:rPr lang="en-US" sz="4000" dirty="0"/>
              <a:t>to target: 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3500" dirty="0"/>
              <a:t>Criminogenic needs – closely related to the criminogenic risk factors</a:t>
            </a:r>
          </a:p>
          <a:p>
            <a:r>
              <a:rPr lang="en-US" sz="3500" dirty="0"/>
              <a:t>Address at least four criminogenic needs to achieve reduction in recidivism</a:t>
            </a:r>
          </a:p>
          <a:p>
            <a:r>
              <a:rPr lang="en-US" sz="3500" dirty="0"/>
              <a:t>Despite the relevance of substance use disorder, treatment for SUD alone is not enough to impact recidivism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9200064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Matching Risk and Need</a:t>
            </a:r>
          </a:p>
        </p:txBody>
      </p:sp>
      <p:pic>
        <p:nvPicPr>
          <p:cNvPr id="4" name="Content Placeholder 3" descr="Targeting Participants for Drug Courts Douglas B. Marlowe, J.D. ...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1"/>
            <a:ext cx="7010399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2582720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                What Works?    R N R</a:t>
            </a:r>
            <a:br>
              <a:rPr lang="en-US" b="1" dirty="0"/>
            </a:br>
            <a:r>
              <a:rPr lang="en-US" b="1" dirty="0"/>
              <a:t> The Risk/Need/Responsivity Model: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077200" cy="3836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/>
              <a:t>So,</a:t>
            </a:r>
            <a:r>
              <a:rPr lang="en-US" sz="4000" b="1" dirty="0"/>
              <a:t> if RISK </a:t>
            </a:r>
            <a:r>
              <a:rPr lang="en-US" sz="4000" dirty="0"/>
              <a:t>tells us </a:t>
            </a:r>
            <a:r>
              <a:rPr lang="en-US" sz="4000" b="1" dirty="0"/>
              <a:t>who,</a:t>
            </a:r>
          </a:p>
          <a:p>
            <a:pPr marL="0" indent="0">
              <a:buNone/>
            </a:pPr>
            <a:r>
              <a:rPr lang="en-US" sz="4000" b="1" i="1" dirty="0"/>
              <a:t>and</a:t>
            </a:r>
            <a:r>
              <a:rPr lang="en-US" sz="4000" b="1" dirty="0"/>
              <a:t> NEED </a:t>
            </a:r>
            <a:r>
              <a:rPr lang="en-US" sz="4000" dirty="0"/>
              <a:t>tells us </a:t>
            </a:r>
            <a:r>
              <a:rPr lang="en-US" sz="4000" b="1" dirty="0"/>
              <a:t>what,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u="sng" dirty="0"/>
              <a:t>RESPONSIVITY</a:t>
            </a:r>
            <a:r>
              <a:rPr lang="en-US" sz="4000" u="sng" dirty="0"/>
              <a:t> -  tells us </a:t>
            </a:r>
            <a:r>
              <a:rPr lang="en-US" sz="4000" b="1" i="1" u="sng" dirty="0"/>
              <a:t>how  </a:t>
            </a:r>
            <a:r>
              <a:rPr lang="en-US" sz="4000" u="sng" dirty="0"/>
              <a:t>to do it </a:t>
            </a:r>
            <a:r>
              <a:rPr lang="en-US" sz="4000" dirty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0014395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2016</Words>
  <Application>Microsoft Office PowerPoint</Application>
  <PresentationFormat>On-screen Show (4:3)</PresentationFormat>
  <Paragraphs>282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Georgia</vt:lpstr>
      <vt:lpstr>Training</vt:lpstr>
      <vt:lpstr>Risk/ Need/Responsivity: The  Forgotten “R” = Responsivity</vt:lpstr>
      <vt:lpstr>. . . with Liberty and Justice for all</vt:lpstr>
      <vt:lpstr>Treatment Courts rest on a foundation validated by decades of criminal justice research</vt:lpstr>
      <vt:lpstr>R/N/R  Roadmap for Positive Outcomes</vt:lpstr>
      <vt:lpstr>Risk</vt:lpstr>
      <vt:lpstr>Big 8 Criminogenic Risk Factors Who is high-risk?</vt:lpstr>
      <vt:lpstr>Need</vt:lpstr>
      <vt:lpstr>Matching Risk and Need</vt:lpstr>
      <vt:lpstr>                 What Works?    R N R  The Risk/Need/Responsivity Model:</vt:lpstr>
      <vt:lpstr>Responsivity</vt:lpstr>
      <vt:lpstr>Risk / Need / Responsivity</vt:lpstr>
      <vt:lpstr>General Responsivity Considerations and Programmatic Design Issues</vt:lpstr>
      <vt:lpstr>The Two Faces of Responsivity</vt:lpstr>
      <vt:lpstr>Environmental Issues</vt:lpstr>
      <vt:lpstr>Let’s Talk a Bit about Trauma</vt:lpstr>
      <vt:lpstr>Why is Trauma So Important?</vt:lpstr>
      <vt:lpstr>Trauma Responsive Operations Trauma = expectation, not exception</vt:lpstr>
      <vt:lpstr>Key principles of trauma-responsivity</vt:lpstr>
      <vt:lpstr>Procedural Justice</vt:lpstr>
      <vt:lpstr>Key Elements of Procedural Justice</vt:lpstr>
      <vt:lpstr>Implementing Procedural Justice</vt:lpstr>
      <vt:lpstr>Implementing Procedural Justice</vt:lpstr>
      <vt:lpstr>Implementing Procedural Justice</vt:lpstr>
      <vt:lpstr>Implementing Procedural Justice</vt:lpstr>
      <vt:lpstr>Implementing Procedural Justice</vt:lpstr>
      <vt:lpstr>Specific Responsivity</vt:lpstr>
      <vt:lpstr>Specific Responsivity Factors</vt:lpstr>
      <vt:lpstr>Stages of Change</vt:lpstr>
      <vt:lpstr>Stages of Change are not linear</vt:lpstr>
      <vt:lpstr>Recovery Orientation</vt:lpstr>
      <vt:lpstr>Recovery Principles*</vt:lpstr>
      <vt:lpstr>Recovery Capital*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2017-07-10T02:26:59Z</dcterms:created>
  <dcterms:modified xsi:type="dcterms:W3CDTF">2024-04-08T19:06:09Z</dcterms:modified>
</cp:coreProperties>
</file>