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1" r:id="rId5"/>
    <p:sldId id="266" r:id="rId6"/>
    <p:sldId id="267" r:id="rId7"/>
    <p:sldId id="268" r:id="rId8"/>
    <p:sldId id="269" r:id="rId9"/>
    <p:sldId id="272" r:id="rId10"/>
    <p:sldId id="271" r:id="rId11"/>
    <p:sldId id="270" r:id="rId12"/>
    <p:sldId id="275" r:id="rId13"/>
    <p:sldId id="273" r:id="rId14"/>
    <p:sldId id="263" r:id="rId15"/>
    <p:sldId id="264" r:id="rId16"/>
    <p:sldId id="265" r:id="rId17"/>
    <p:sldId id="259" r:id="rId18"/>
    <p:sldId id="284" r:id="rId19"/>
    <p:sldId id="283" r:id="rId20"/>
    <p:sldId id="260" r:id="rId21"/>
    <p:sldId id="274" r:id="rId22"/>
    <p:sldId id="276" r:id="rId23"/>
    <p:sldId id="277" r:id="rId24"/>
    <p:sldId id="278" r:id="rId25"/>
    <p:sldId id="282" r:id="rId26"/>
    <p:sldId id="279" r:id="rId27"/>
    <p:sldId id="280"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6.png" /><Relationship Id="rId7" Type="http://schemas.openxmlformats.org/officeDocument/2006/relationships/image" Target="../media/image10.jpeg" /><Relationship Id="rId2" Type="http://schemas.openxmlformats.org/officeDocument/2006/relationships/image" Target="../media/image5.png"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8.png" /><Relationship Id="rId4" Type="http://schemas.openxmlformats.org/officeDocument/2006/relationships/image" Target="../media/image7.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8" Type="http://schemas.openxmlformats.org/officeDocument/2006/relationships/hyperlink" Target="https://www.justice.gov/crs/our-work/training/engaging-building-relationships-with-transgender-community" TargetMode="External" /><Relationship Id="rId3" Type="http://schemas.openxmlformats.org/officeDocument/2006/relationships/hyperlink" Target="https://www.niot.org/project/resources-law-enforcement-engage-transgender-community" TargetMode="External" /><Relationship Id="rId7" Type="http://schemas.openxmlformats.org/officeDocument/2006/relationships/hyperlink" Target="https://www.americanbar.org/groups/criminal_justice/publications/criminal-justice-magazine/2024/winter/crisis-behind-bars-legal-issues-impacting-transgender-people-prisons/" TargetMode="External" /><Relationship Id="rId2" Type="http://schemas.openxmlformats.org/officeDocument/2006/relationships/hyperlink" Target="https://fairwisconsin.com/our-work/" TargetMode="External" /><Relationship Id="rId1" Type="http://schemas.openxmlformats.org/officeDocument/2006/relationships/slideLayout" Target="../slideLayouts/slideLayout2.xml" /><Relationship Id="rId6" Type="http://schemas.openxmlformats.org/officeDocument/2006/relationships/hyperlink" Target="http://www.policemag.com/blog/training/story/2013/01/dealing-with-transgender-subjects.aspx" TargetMode="External" /><Relationship Id="rId5" Type="http://schemas.openxmlformats.org/officeDocument/2006/relationships/hyperlink" Target="https://leb.fbi.gov/2015/june/law-enforcement-and-transgender-communities" TargetMode="External" /><Relationship Id="rId10" Type="http://schemas.openxmlformats.org/officeDocument/2006/relationships/hyperlink" Target="https://www.lgbtbarwis.org/about" TargetMode="External" /><Relationship Id="rId4" Type="http://schemas.openxmlformats.org/officeDocument/2006/relationships/hyperlink" Target="https://www.youtube.com/watch?v=gfGPx4xJHvM&amp;t=331s" TargetMode="External" /><Relationship Id="rId9" Type="http://schemas.openxmlformats.org/officeDocument/2006/relationships/hyperlink" Target="http://www.inquiriesjournal.com/articles/1753/the-criminal-justice-systems-mistreatment-of-transgender-individuals-a-call-for-policy-reform-to-assist-a-marginalized-prisoner-community" TargetMode="External" /></Relationships>
</file>

<file path=ppt/slides/_rels/slide28.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Treatment Court transgender training</a:t>
            </a:r>
          </a:p>
        </p:txBody>
      </p:sp>
      <p:sp>
        <p:nvSpPr>
          <p:cNvPr id="3" name="Subtitle 2"/>
          <p:cNvSpPr>
            <a:spLocks noGrp="1"/>
          </p:cNvSpPr>
          <p:nvPr>
            <p:ph type="subTitle" idx="1"/>
          </p:nvPr>
        </p:nvSpPr>
        <p:spPr/>
        <p:txBody>
          <a:bodyPr>
            <a:normAutofit/>
          </a:bodyPr>
          <a:lstStyle/>
          <a:p>
            <a:r>
              <a:rPr lang="en-US" sz="2400" b="1" dirty="0"/>
              <a:t>The </a:t>
            </a:r>
            <a:r>
              <a:rPr lang="en-US" sz="2400" b="1" dirty="0" err="1"/>
              <a:t>whats</a:t>
            </a:r>
            <a:r>
              <a:rPr lang="en-US" sz="2400" b="1" dirty="0"/>
              <a:t>, </a:t>
            </a:r>
            <a:r>
              <a:rPr lang="en-US" sz="2400" b="1" dirty="0" err="1"/>
              <a:t>hows</a:t>
            </a:r>
            <a:r>
              <a:rPr lang="en-US" sz="2400" b="1" dirty="0"/>
              <a:t> and whys of interacting with this population</a:t>
            </a:r>
          </a:p>
        </p:txBody>
      </p:sp>
      <p:sp>
        <p:nvSpPr>
          <p:cNvPr id="5" name="TextBox 4">
            <a:extLst>
              <a:ext uri="{FF2B5EF4-FFF2-40B4-BE49-F238E27FC236}">
                <a16:creationId xmlns:a16="http://schemas.microsoft.com/office/drawing/2014/main" id="{3C90E5D1-2D2F-AEF9-D819-654933CB06DE}"/>
              </a:ext>
            </a:extLst>
          </p:cNvPr>
          <p:cNvSpPr txBox="1"/>
          <p:nvPr/>
        </p:nvSpPr>
        <p:spPr>
          <a:xfrm>
            <a:off x="1371600" y="4643808"/>
            <a:ext cx="9163050" cy="830997"/>
          </a:xfrm>
          <a:prstGeom prst="rect">
            <a:avLst/>
          </a:prstGeom>
          <a:noFill/>
        </p:spPr>
        <p:txBody>
          <a:bodyPr wrap="square" rtlCol="0">
            <a:spAutoFit/>
          </a:bodyPr>
          <a:lstStyle/>
          <a:p>
            <a:r>
              <a:rPr lang="en-US" sz="2400" b="1" dirty="0"/>
              <a:t>Jessica M. Polacek</a:t>
            </a:r>
          </a:p>
          <a:p>
            <a:r>
              <a:rPr lang="en-US" sz="2400" dirty="0"/>
              <a:t>PCPs: she/her/hers</a:t>
            </a:r>
          </a:p>
        </p:txBody>
      </p:sp>
    </p:spTree>
    <p:extLst>
      <p:ext uri="{BB962C8B-B14F-4D97-AF65-F5344CB8AC3E}">
        <p14:creationId xmlns:p14="http://schemas.microsoft.com/office/powerpoint/2010/main" val="280032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Pronouns</a:t>
            </a:r>
          </a:p>
        </p:txBody>
      </p:sp>
      <p:sp>
        <p:nvSpPr>
          <p:cNvPr id="3" name="Content Placeholder 2"/>
          <p:cNvSpPr>
            <a:spLocks noGrp="1"/>
          </p:cNvSpPr>
          <p:nvPr>
            <p:ph idx="1"/>
          </p:nvPr>
        </p:nvSpPr>
        <p:spPr>
          <a:xfrm>
            <a:off x="685800" y="2194560"/>
            <a:ext cx="10820400" cy="4115624"/>
          </a:xfrm>
        </p:spPr>
        <p:txBody>
          <a:bodyPr>
            <a:normAutofit/>
          </a:bodyPr>
          <a:lstStyle/>
          <a:p>
            <a:r>
              <a:rPr lang="en-US" b="1" dirty="0"/>
              <a:t>Male Gender Identity Pronouns – He/His/Him</a:t>
            </a:r>
          </a:p>
          <a:p>
            <a:r>
              <a:rPr lang="en-US" b="1" dirty="0"/>
              <a:t>Female Gender Identity Pronouns – She/Her/Hers</a:t>
            </a:r>
          </a:p>
          <a:p>
            <a:r>
              <a:rPr lang="en-US" b="1" dirty="0"/>
              <a:t>Non-Conforming Pronouns: </a:t>
            </a:r>
          </a:p>
          <a:p>
            <a:pPr lvl="1"/>
            <a:r>
              <a:rPr lang="en-US" b="1" dirty="0"/>
              <a:t>They/Them/Their/Theirs </a:t>
            </a:r>
          </a:p>
          <a:p>
            <a:pPr lvl="1"/>
            <a:r>
              <a:rPr lang="en-US" b="1" dirty="0" err="1"/>
              <a:t>Ze</a:t>
            </a:r>
            <a:r>
              <a:rPr lang="en-US" b="1" dirty="0"/>
              <a:t>/</a:t>
            </a:r>
            <a:r>
              <a:rPr lang="en-US" b="1" dirty="0" err="1"/>
              <a:t>Zir</a:t>
            </a:r>
            <a:r>
              <a:rPr lang="en-US" b="1" dirty="0"/>
              <a:t>/</a:t>
            </a:r>
            <a:r>
              <a:rPr lang="en-US" b="1" dirty="0" err="1"/>
              <a:t>Zir</a:t>
            </a:r>
            <a:r>
              <a:rPr lang="en-US" b="1" dirty="0"/>
              <a:t> </a:t>
            </a:r>
          </a:p>
          <a:p>
            <a:pPr lvl="1"/>
            <a:r>
              <a:rPr lang="en-US" b="1" dirty="0" err="1"/>
              <a:t>Ze</a:t>
            </a:r>
            <a:r>
              <a:rPr lang="en-US" b="1" dirty="0"/>
              <a:t> or </a:t>
            </a:r>
            <a:r>
              <a:rPr lang="en-US" b="1" dirty="0" err="1"/>
              <a:t>Xe</a:t>
            </a:r>
            <a:r>
              <a:rPr lang="en-US" b="1" dirty="0"/>
              <a:t>/</a:t>
            </a:r>
            <a:r>
              <a:rPr lang="en-US" b="1" dirty="0" err="1"/>
              <a:t>Hir</a:t>
            </a:r>
            <a:r>
              <a:rPr lang="en-US" b="1" dirty="0"/>
              <a:t>/</a:t>
            </a:r>
            <a:r>
              <a:rPr lang="en-US" b="1" dirty="0" err="1"/>
              <a:t>Hirs</a:t>
            </a:r>
            <a:endParaRPr lang="en-US" b="1" dirty="0"/>
          </a:p>
          <a:p>
            <a:pPr lvl="2"/>
            <a:r>
              <a:rPr lang="en-US" b="1" dirty="0"/>
              <a:t>Usage Example:  _____ is going to watch the game on Sunday.</a:t>
            </a:r>
          </a:p>
          <a:p>
            <a:pPr lvl="2"/>
            <a:r>
              <a:rPr lang="en-US" b="1" dirty="0"/>
              <a:t>Usage Example: This soda isn’t mine, it’s ______.</a:t>
            </a:r>
          </a:p>
          <a:p>
            <a:endParaRPr lang="en-US" b="1" dirty="0"/>
          </a:p>
          <a:p>
            <a:r>
              <a:rPr lang="en-US" b="1" dirty="0"/>
              <a:t>How would you ask someone about their pronoun usage?</a:t>
            </a:r>
          </a:p>
          <a:p>
            <a:pPr lvl="1"/>
            <a:endParaRPr lang="en-US" b="1" dirty="0"/>
          </a:p>
        </p:txBody>
      </p:sp>
    </p:spTree>
    <p:extLst>
      <p:ext uri="{BB962C8B-B14F-4D97-AF65-F5344CB8AC3E}">
        <p14:creationId xmlns:p14="http://schemas.microsoft.com/office/powerpoint/2010/main" val="316407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Transitioning</a:t>
            </a:r>
          </a:p>
        </p:txBody>
      </p:sp>
      <p:sp>
        <p:nvSpPr>
          <p:cNvPr id="3" name="Content Placeholder 2"/>
          <p:cNvSpPr>
            <a:spLocks noGrp="1"/>
          </p:cNvSpPr>
          <p:nvPr>
            <p:ph idx="1"/>
          </p:nvPr>
        </p:nvSpPr>
        <p:spPr>
          <a:xfrm>
            <a:off x="685800" y="2194560"/>
            <a:ext cx="10820400" cy="4115624"/>
          </a:xfrm>
        </p:spPr>
        <p:txBody>
          <a:bodyPr>
            <a:normAutofit/>
          </a:bodyPr>
          <a:lstStyle/>
          <a:p>
            <a:r>
              <a:rPr lang="en-US" b="1" dirty="0"/>
              <a:t>Medical transition - the process of permanently aligning one's physical gender presentation in accord with their internal sense of gender through hormonal and surgical means</a:t>
            </a:r>
          </a:p>
          <a:p>
            <a:pPr lvl="1"/>
            <a:r>
              <a:rPr lang="en-US" b="1" dirty="0"/>
              <a:t>Must typically follow strict guidelines</a:t>
            </a:r>
          </a:p>
          <a:p>
            <a:pPr lvl="1"/>
            <a:r>
              <a:rPr lang="en-US" b="1" dirty="0"/>
              <a:t>Can take many years to accomplish</a:t>
            </a:r>
          </a:p>
          <a:p>
            <a:pPr lvl="1"/>
            <a:r>
              <a:rPr lang="en-US" b="1" dirty="0"/>
              <a:t>Differing degrees</a:t>
            </a:r>
          </a:p>
          <a:p>
            <a:r>
              <a:rPr lang="en-US" b="1" dirty="0"/>
              <a:t>Implications</a:t>
            </a:r>
          </a:p>
          <a:p>
            <a:pPr lvl="1"/>
            <a:r>
              <a:rPr lang="en-US" b="1" dirty="0"/>
              <a:t>Body parts do NOT determine gender</a:t>
            </a:r>
          </a:p>
          <a:p>
            <a:pPr lvl="1"/>
            <a:r>
              <a:rPr lang="en-US" b="1" dirty="0"/>
              <a:t>Careful consideration must be given to confinement</a:t>
            </a:r>
          </a:p>
          <a:p>
            <a:pPr lvl="1"/>
            <a:r>
              <a:rPr lang="en-US" b="1" dirty="0"/>
              <a:t>Search procedures should be according to stated gender</a:t>
            </a:r>
          </a:p>
          <a:p>
            <a:pPr lvl="1"/>
            <a:r>
              <a:rPr lang="en-US" b="1" dirty="0"/>
              <a:t>Daily prescribed medications</a:t>
            </a:r>
          </a:p>
          <a:p>
            <a:pPr lvl="1"/>
            <a:endParaRPr lang="en-US" b="1" dirty="0"/>
          </a:p>
        </p:txBody>
      </p:sp>
    </p:spTree>
    <p:extLst>
      <p:ext uri="{BB962C8B-B14F-4D97-AF65-F5344CB8AC3E}">
        <p14:creationId xmlns:p14="http://schemas.microsoft.com/office/powerpoint/2010/main" val="142208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Transitioning</a:t>
            </a:r>
          </a:p>
        </p:txBody>
      </p:sp>
      <p:sp>
        <p:nvSpPr>
          <p:cNvPr id="3" name="Content Placeholder 2"/>
          <p:cNvSpPr>
            <a:spLocks noGrp="1"/>
          </p:cNvSpPr>
          <p:nvPr>
            <p:ph idx="1"/>
          </p:nvPr>
        </p:nvSpPr>
        <p:spPr>
          <a:xfrm>
            <a:off x="685800" y="2194560"/>
            <a:ext cx="10820400" cy="4115624"/>
          </a:xfrm>
        </p:spPr>
        <p:txBody>
          <a:bodyPr>
            <a:normAutofit lnSpcReduction="10000"/>
          </a:bodyPr>
          <a:lstStyle/>
          <a:p>
            <a:r>
              <a:rPr lang="en-US" b="1" dirty="0"/>
              <a:t>Legal transition - the process of updating all personal documentation to reflect true gender identity</a:t>
            </a:r>
          </a:p>
          <a:p>
            <a:pPr lvl="1"/>
            <a:r>
              <a:rPr lang="en-US" b="1" dirty="0"/>
              <a:t>Starts with legal name change</a:t>
            </a:r>
          </a:p>
          <a:p>
            <a:pPr lvl="1"/>
            <a:r>
              <a:rPr lang="en-US" b="1" dirty="0"/>
              <a:t>Must typically follow strict guidelines</a:t>
            </a:r>
          </a:p>
          <a:p>
            <a:pPr lvl="1"/>
            <a:r>
              <a:rPr lang="en-US" b="1" dirty="0"/>
              <a:t>Varies from state to state</a:t>
            </a:r>
          </a:p>
          <a:p>
            <a:pPr lvl="1"/>
            <a:r>
              <a:rPr lang="en-US" b="1" dirty="0"/>
              <a:t>Can create problems with disclosure of trans status</a:t>
            </a:r>
          </a:p>
          <a:p>
            <a:r>
              <a:rPr lang="en-US" b="1" dirty="0"/>
              <a:t>Examples</a:t>
            </a:r>
          </a:p>
          <a:p>
            <a:pPr lvl="1"/>
            <a:r>
              <a:rPr lang="en-US" b="1" dirty="0"/>
              <a:t>Birth certificate</a:t>
            </a:r>
          </a:p>
          <a:p>
            <a:pPr lvl="1"/>
            <a:r>
              <a:rPr lang="en-US" b="1" dirty="0"/>
              <a:t>Drivers license/State ID</a:t>
            </a:r>
          </a:p>
          <a:p>
            <a:pPr lvl="1"/>
            <a:r>
              <a:rPr lang="en-US" b="1" dirty="0"/>
              <a:t>Passport</a:t>
            </a:r>
          </a:p>
          <a:p>
            <a:pPr lvl="1"/>
            <a:r>
              <a:rPr lang="en-US" b="1" dirty="0"/>
              <a:t>Social Security</a:t>
            </a:r>
          </a:p>
          <a:p>
            <a:pPr lvl="1"/>
            <a:r>
              <a:rPr lang="en-US" b="1" dirty="0"/>
              <a:t>Military, school, financial, wills…</a:t>
            </a:r>
          </a:p>
        </p:txBody>
      </p:sp>
    </p:spTree>
    <p:extLst>
      <p:ext uri="{BB962C8B-B14F-4D97-AF65-F5344CB8AC3E}">
        <p14:creationId xmlns:p14="http://schemas.microsoft.com/office/powerpoint/2010/main" val="192434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Unique needs of Trans People</a:t>
            </a:r>
          </a:p>
        </p:txBody>
      </p:sp>
      <p:sp>
        <p:nvSpPr>
          <p:cNvPr id="3" name="Content Placeholder 2"/>
          <p:cNvSpPr>
            <a:spLocks noGrp="1"/>
          </p:cNvSpPr>
          <p:nvPr>
            <p:ph idx="1"/>
          </p:nvPr>
        </p:nvSpPr>
        <p:spPr>
          <a:xfrm>
            <a:off x="685800" y="2194560"/>
            <a:ext cx="10820400" cy="4115624"/>
          </a:xfrm>
        </p:spPr>
        <p:txBody>
          <a:bodyPr>
            <a:normAutofit/>
          </a:bodyPr>
          <a:lstStyle/>
          <a:p>
            <a:r>
              <a:rPr lang="en-US" b="1" dirty="0"/>
              <a:t>Physical</a:t>
            </a:r>
          </a:p>
          <a:p>
            <a:pPr lvl="1"/>
            <a:r>
              <a:rPr lang="en-US" b="1" dirty="0"/>
              <a:t>Safety</a:t>
            </a:r>
          </a:p>
          <a:p>
            <a:pPr lvl="2"/>
            <a:r>
              <a:rPr lang="en-US" b="1" dirty="0"/>
              <a:t>Proper lock up population</a:t>
            </a:r>
          </a:p>
          <a:p>
            <a:pPr lvl="2"/>
            <a:r>
              <a:rPr lang="en-US" b="1" dirty="0"/>
              <a:t>Constant monitoring</a:t>
            </a:r>
          </a:p>
          <a:p>
            <a:pPr lvl="1"/>
            <a:r>
              <a:rPr lang="en-US" b="1" dirty="0"/>
              <a:t>Medical</a:t>
            </a:r>
          </a:p>
          <a:p>
            <a:pPr lvl="2"/>
            <a:r>
              <a:rPr lang="en-US" b="1" dirty="0"/>
              <a:t>Access to transition medications</a:t>
            </a:r>
          </a:p>
          <a:p>
            <a:pPr lvl="2"/>
            <a:r>
              <a:rPr lang="en-US" b="1" dirty="0"/>
              <a:t>Access to healthcare professionals</a:t>
            </a:r>
          </a:p>
          <a:p>
            <a:r>
              <a:rPr lang="en-US" b="1" dirty="0"/>
              <a:t>Emotional</a:t>
            </a:r>
          </a:p>
          <a:p>
            <a:pPr lvl="1"/>
            <a:r>
              <a:rPr lang="en-US" b="1" dirty="0"/>
              <a:t>RESPECT – name and pronoun use</a:t>
            </a:r>
          </a:p>
          <a:p>
            <a:pPr lvl="1"/>
            <a:r>
              <a:rPr lang="en-US" b="1" dirty="0"/>
              <a:t>Medical</a:t>
            </a:r>
          </a:p>
          <a:p>
            <a:pPr lvl="2"/>
            <a:r>
              <a:rPr lang="en-US" b="1" dirty="0"/>
              <a:t>Access to psych meds</a:t>
            </a:r>
          </a:p>
          <a:p>
            <a:pPr lvl="2"/>
            <a:r>
              <a:rPr lang="en-US" b="1" dirty="0"/>
              <a:t>Access to mental health professionals</a:t>
            </a:r>
          </a:p>
          <a:p>
            <a:pPr lvl="1"/>
            <a:endParaRPr lang="en-US" b="1" dirty="0"/>
          </a:p>
        </p:txBody>
      </p:sp>
    </p:spTree>
    <p:extLst>
      <p:ext uri="{BB962C8B-B14F-4D97-AF65-F5344CB8AC3E}">
        <p14:creationId xmlns:p14="http://schemas.microsoft.com/office/powerpoint/2010/main" val="416183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Gender, Sexuality and Society</a:t>
            </a:r>
          </a:p>
        </p:txBody>
      </p:sp>
      <p:sp>
        <p:nvSpPr>
          <p:cNvPr id="3" name="Content Placeholder 2"/>
          <p:cNvSpPr>
            <a:spLocks noGrp="1"/>
          </p:cNvSpPr>
          <p:nvPr>
            <p:ph idx="1"/>
          </p:nvPr>
        </p:nvSpPr>
        <p:spPr/>
        <p:txBody>
          <a:bodyPr>
            <a:normAutofit/>
          </a:bodyPr>
          <a:lstStyle/>
          <a:p>
            <a:r>
              <a:rPr lang="en-US" b="1" dirty="0"/>
              <a:t>The Impact of Language</a:t>
            </a:r>
          </a:p>
          <a:p>
            <a:pPr lvl="1"/>
            <a:r>
              <a:rPr lang="en-US" b="1" dirty="0"/>
              <a:t>Think about the times you hear the words “GAY” or “TRANNY”</a:t>
            </a:r>
          </a:p>
          <a:p>
            <a:pPr lvl="1"/>
            <a:r>
              <a:rPr lang="en-US" b="1" dirty="0"/>
              <a:t>How are some of the ways you hear these words used?</a:t>
            </a:r>
          </a:p>
          <a:p>
            <a:pPr lvl="1"/>
            <a:r>
              <a:rPr lang="en-US" b="1" dirty="0"/>
              <a:t>Frequency?</a:t>
            </a:r>
          </a:p>
          <a:p>
            <a:pPr lvl="1"/>
            <a:r>
              <a:rPr lang="en-US" b="1" dirty="0"/>
              <a:t>Implied meaning?</a:t>
            </a:r>
          </a:p>
          <a:p>
            <a:pPr lvl="1"/>
            <a:endParaRPr lang="en-US" b="1" dirty="0"/>
          </a:p>
          <a:p>
            <a:r>
              <a:rPr lang="en-US" b="1" dirty="0"/>
              <a:t>Can you imagine…</a:t>
            </a:r>
          </a:p>
          <a:p>
            <a:endParaRPr lang="en-US" b="1" dirty="0"/>
          </a:p>
        </p:txBody>
      </p:sp>
    </p:spTree>
    <p:extLst>
      <p:ext uri="{BB962C8B-B14F-4D97-AF65-F5344CB8AC3E}">
        <p14:creationId xmlns:p14="http://schemas.microsoft.com/office/powerpoint/2010/main" val="32668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Gender, Sexuality and Society</a:t>
            </a:r>
          </a:p>
        </p:txBody>
      </p:sp>
      <p:sp>
        <p:nvSpPr>
          <p:cNvPr id="3" name="Content Placeholder 2"/>
          <p:cNvSpPr>
            <a:spLocks noGrp="1"/>
          </p:cNvSpPr>
          <p:nvPr>
            <p:ph idx="1"/>
          </p:nvPr>
        </p:nvSpPr>
        <p:spPr/>
        <p:txBody>
          <a:bodyPr>
            <a:normAutofit/>
          </a:bodyPr>
          <a:lstStyle/>
          <a:p>
            <a:r>
              <a:rPr lang="en-US" b="1" dirty="0"/>
              <a:t>Cultural Messaging</a:t>
            </a:r>
          </a:p>
          <a:p>
            <a:endParaRPr lang="en-US" b="1" dirty="0"/>
          </a:p>
        </p:txBody>
      </p:sp>
      <p:pic>
        <p:nvPicPr>
          <p:cNvPr id="4" name="Picture 3"/>
          <p:cNvPicPr>
            <a:picLocks noChangeAspect="1"/>
          </p:cNvPicPr>
          <p:nvPr/>
        </p:nvPicPr>
        <p:blipFill>
          <a:blip r:embed="rId2"/>
          <a:stretch>
            <a:fillRect/>
          </a:stretch>
        </p:blipFill>
        <p:spPr>
          <a:xfrm>
            <a:off x="510698" y="2549539"/>
            <a:ext cx="3023878" cy="2274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651" y="1939636"/>
            <a:ext cx="4260339" cy="21031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170" y="1928206"/>
            <a:ext cx="2162175" cy="2114550"/>
          </a:xfrm>
          <a:prstGeom prst="rect">
            <a:avLst/>
          </a:prstGeom>
        </p:spPr>
      </p:pic>
      <p:pic>
        <p:nvPicPr>
          <p:cNvPr id="7"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34" y="4407902"/>
            <a:ext cx="3205976"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651" y="4148324"/>
            <a:ext cx="4110083" cy="23079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3231" y="3930709"/>
            <a:ext cx="2207924" cy="2743200"/>
          </a:xfrm>
          <a:prstGeom prst="rect">
            <a:avLst/>
          </a:prstGeom>
        </p:spPr>
      </p:pic>
    </p:spTree>
    <p:extLst>
      <p:ext uri="{BB962C8B-B14F-4D97-AF65-F5344CB8AC3E}">
        <p14:creationId xmlns:p14="http://schemas.microsoft.com/office/powerpoint/2010/main" val="579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Gender, Sexuality and Society</a:t>
            </a:r>
          </a:p>
        </p:txBody>
      </p:sp>
      <p:sp>
        <p:nvSpPr>
          <p:cNvPr id="3" name="Content Placeholder 2"/>
          <p:cNvSpPr>
            <a:spLocks noGrp="1"/>
          </p:cNvSpPr>
          <p:nvPr>
            <p:ph idx="1"/>
          </p:nvPr>
        </p:nvSpPr>
        <p:spPr/>
        <p:txBody>
          <a:bodyPr>
            <a:normAutofit/>
          </a:bodyPr>
          <a:lstStyle/>
          <a:p>
            <a:r>
              <a:rPr lang="en-US" b="1" dirty="0"/>
              <a:t>Mental and Emotional Impact</a:t>
            </a:r>
          </a:p>
          <a:p>
            <a:pPr lvl="1"/>
            <a:r>
              <a:rPr lang="en-US" b="1" dirty="0"/>
              <a:t>Anxiety (33.2%)</a:t>
            </a:r>
          </a:p>
          <a:p>
            <a:pPr lvl="1"/>
            <a:r>
              <a:rPr lang="en-US" b="1" dirty="0"/>
              <a:t>Depression (44.1%)</a:t>
            </a:r>
          </a:p>
          <a:p>
            <a:pPr lvl="1"/>
            <a:r>
              <a:rPr lang="en-US" b="1" dirty="0"/>
              <a:t>Somatization (27.5%)</a:t>
            </a:r>
          </a:p>
          <a:p>
            <a:r>
              <a:rPr lang="en-US" b="1" dirty="0"/>
              <a:t>Causes</a:t>
            </a:r>
          </a:p>
          <a:p>
            <a:pPr lvl="1"/>
            <a:r>
              <a:rPr lang="en-US" b="1" dirty="0"/>
              <a:t>Societal stigma</a:t>
            </a:r>
          </a:p>
          <a:p>
            <a:pPr lvl="1"/>
            <a:r>
              <a:rPr lang="en-US" b="1" dirty="0"/>
              <a:t>Violence/Harassment</a:t>
            </a:r>
          </a:p>
          <a:p>
            <a:pPr lvl="1"/>
            <a:r>
              <a:rPr lang="en-US" b="1" dirty="0"/>
              <a:t>Employment/housing concerns</a:t>
            </a:r>
          </a:p>
          <a:p>
            <a:pPr lvl="1"/>
            <a:r>
              <a:rPr lang="en-US" b="1" dirty="0"/>
              <a:t>Loss of family, friends and support circle</a:t>
            </a:r>
          </a:p>
          <a:p>
            <a:pPr lvl="1"/>
            <a:r>
              <a:rPr lang="en-US" b="1" dirty="0"/>
              <a:t>Financial stressors associated with transition</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195500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ORIGINS OF LGBTQ DISCRIMINATION</a:t>
            </a:r>
            <a:br>
              <a:rPr lang="en-US" b="1" dirty="0"/>
            </a:br>
            <a:r>
              <a:rPr lang="en-US" b="1" dirty="0"/>
              <a:t>A condensed history</a:t>
            </a:r>
          </a:p>
        </p:txBody>
      </p:sp>
      <p:sp>
        <p:nvSpPr>
          <p:cNvPr id="3" name="Content Placeholder 2"/>
          <p:cNvSpPr>
            <a:spLocks noGrp="1"/>
          </p:cNvSpPr>
          <p:nvPr>
            <p:ph idx="1"/>
          </p:nvPr>
        </p:nvSpPr>
        <p:spPr>
          <a:xfrm>
            <a:off x="685800" y="2194560"/>
            <a:ext cx="10820400" cy="4322972"/>
          </a:xfrm>
        </p:spPr>
        <p:txBody>
          <a:bodyPr>
            <a:noAutofit/>
          </a:bodyPr>
          <a:lstStyle/>
          <a:p>
            <a:r>
              <a:rPr lang="en-US" b="1" dirty="0"/>
              <a:t>Sexism - prejudice or discrimination based on sex</a:t>
            </a:r>
          </a:p>
          <a:p>
            <a:pPr lvl="1"/>
            <a:r>
              <a:rPr lang="en-US" b="1" dirty="0"/>
              <a:t>Women viewed as property and “lesser” beings</a:t>
            </a:r>
          </a:p>
          <a:p>
            <a:pPr lvl="1"/>
            <a:r>
              <a:rPr lang="en-US" b="1" dirty="0"/>
              <a:t>Last to receive voting rights</a:t>
            </a:r>
          </a:p>
          <a:p>
            <a:pPr lvl="2"/>
            <a:r>
              <a:rPr lang="en-US" b="1" dirty="0"/>
              <a:t>African Americans – 14</a:t>
            </a:r>
            <a:r>
              <a:rPr lang="en-US" b="1" baseline="30000" dirty="0"/>
              <a:t>th</a:t>
            </a:r>
            <a:r>
              <a:rPr lang="en-US" b="1" dirty="0"/>
              <a:t> and 15</a:t>
            </a:r>
            <a:r>
              <a:rPr lang="en-US" b="1" baseline="30000" dirty="0"/>
              <a:t>th</a:t>
            </a:r>
            <a:r>
              <a:rPr lang="en-US" b="1" dirty="0"/>
              <a:t> Amendments (1868 and 1870)</a:t>
            </a:r>
          </a:p>
          <a:p>
            <a:pPr lvl="2"/>
            <a:r>
              <a:rPr lang="en-US" b="1" dirty="0"/>
              <a:t>Women – 19</a:t>
            </a:r>
            <a:r>
              <a:rPr lang="en-US" b="1" baseline="30000" dirty="0"/>
              <a:t>th</a:t>
            </a:r>
            <a:r>
              <a:rPr lang="en-US" b="1" dirty="0"/>
              <a:t> Amendment (1920)</a:t>
            </a:r>
          </a:p>
          <a:p>
            <a:pPr lvl="1"/>
            <a:r>
              <a:rPr lang="en-US" b="1" dirty="0"/>
              <a:t>Financial “captivity” - Equal Credit Opportunity Act 1975</a:t>
            </a:r>
          </a:p>
          <a:p>
            <a:pPr lvl="1"/>
            <a:r>
              <a:rPr lang="en-US" b="1" dirty="0"/>
              <a:t>Repeal of Roe v. Wade 2023</a:t>
            </a:r>
          </a:p>
          <a:p>
            <a:pPr lvl="1"/>
            <a:endParaRPr lang="en-US" b="1" dirty="0"/>
          </a:p>
          <a:p>
            <a:r>
              <a:rPr lang="en-US" b="1" dirty="0"/>
              <a:t>Misogyny - hatred of, aversion to, or prejudice against women</a:t>
            </a:r>
          </a:p>
          <a:p>
            <a:pPr lvl="1"/>
            <a:r>
              <a:rPr lang="en-US" b="1" dirty="0"/>
              <a:t>Men are the superior gender</a:t>
            </a:r>
          </a:p>
          <a:p>
            <a:pPr lvl="1"/>
            <a:r>
              <a:rPr lang="en-US" b="1" dirty="0"/>
              <a:t>Women are incapable of…</a:t>
            </a:r>
          </a:p>
          <a:p>
            <a:pPr lvl="1"/>
            <a:r>
              <a:rPr lang="en-US" b="1" dirty="0"/>
              <a:t>Still no Equal Rights Amendment</a:t>
            </a:r>
          </a:p>
        </p:txBody>
      </p:sp>
    </p:spTree>
    <p:extLst>
      <p:ext uri="{BB962C8B-B14F-4D97-AF65-F5344CB8AC3E}">
        <p14:creationId xmlns:p14="http://schemas.microsoft.com/office/powerpoint/2010/main" val="399925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ORIGINS OF LGBTQ DISCRIMINATION</a:t>
            </a:r>
            <a:br>
              <a:rPr lang="en-US" b="1" dirty="0"/>
            </a:br>
            <a:r>
              <a:rPr lang="en-US" b="1" dirty="0"/>
              <a:t>How it translates</a:t>
            </a:r>
          </a:p>
        </p:txBody>
      </p:sp>
      <p:sp>
        <p:nvSpPr>
          <p:cNvPr id="3" name="Content Placeholder 2"/>
          <p:cNvSpPr>
            <a:spLocks noGrp="1"/>
          </p:cNvSpPr>
          <p:nvPr>
            <p:ph idx="1"/>
          </p:nvPr>
        </p:nvSpPr>
        <p:spPr>
          <a:xfrm>
            <a:off x="685800" y="2194560"/>
            <a:ext cx="10820400" cy="4322972"/>
          </a:xfrm>
        </p:spPr>
        <p:txBody>
          <a:bodyPr>
            <a:noAutofit/>
          </a:bodyPr>
          <a:lstStyle/>
          <a:p>
            <a:r>
              <a:rPr lang="en-US" b="1" dirty="0"/>
              <a:t>Transgender people are going against “natural law”</a:t>
            </a:r>
          </a:p>
          <a:p>
            <a:r>
              <a:rPr lang="en-US" b="1" dirty="0"/>
              <a:t>Transgender women are choosing to:</a:t>
            </a:r>
          </a:p>
          <a:p>
            <a:pPr lvl="1"/>
            <a:r>
              <a:rPr lang="en-US" b="1" dirty="0"/>
              <a:t>Become the lesser sex/give up male privilege</a:t>
            </a:r>
          </a:p>
          <a:p>
            <a:pPr lvl="1"/>
            <a:r>
              <a:rPr lang="en-US" b="1" dirty="0"/>
              <a:t>“Castrate” themselves</a:t>
            </a:r>
          </a:p>
          <a:p>
            <a:pPr lvl="1"/>
            <a:r>
              <a:rPr lang="en-US" b="1" dirty="0"/>
              <a:t>Invade female only spaces</a:t>
            </a:r>
          </a:p>
          <a:p>
            <a:r>
              <a:rPr lang="en-US" b="1" dirty="0"/>
              <a:t>Transgender people are defective and deserve:</a:t>
            </a:r>
          </a:p>
          <a:p>
            <a:pPr lvl="1"/>
            <a:r>
              <a:rPr lang="en-US" b="1" dirty="0"/>
              <a:t>Punishment</a:t>
            </a:r>
          </a:p>
          <a:p>
            <a:pPr lvl="1"/>
            <a:r>
              <a:rPr lang="en-US" b="1" dirty="0"/>
              <a:t>Institutionalization</a:t>
            </a:r>
          </a:p>
          <a:p>
            <a:pPr lvl="1"/>
            <a:r>
              <a:rPr lang="en-US" b="1" dirty="0"/>
              <a:t>Death</a:t>
            </a:r>
          </a:p>
        </p:txBody>
      </p:sp>
    </p:spTree>
    <p:extLst>
      <p:ext uri="{BB962C8B-B14F-4D97-AF65-F5344CB8AC3E}">
        <p14:creationId xmlns:p14="http://schemas.microsoft.com/office/powerpoint/2010/main" val="44847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 enforcement and the trans experience</a:t>
            </a:r>
          </a:p>
        </p:txBody>
      </p:sp>
      <p:sp>
        <p:nvSpPr>
          <p:cNvPr id="3" name="Content Placeholder 2"/>
          <p:cNvSpPr>
            <a:spLocks noGrp="1"/>
          </p:cNvSpPr>
          <p:nvPr>
            <p:ph idx="1"/>
          </p:nvPr>
        </p:nvSpPr>
        <p:spPr/>
        <p:txBody>
          <a:bodyPr/>
          <a:lstStyle/>
          <a:p>
            <a:r>
              <a:rPr lang="en-US" b="1" dirty="0"/>
              <a:t>Assumptions (transgender people are)</a:t>
            </a:r>
          </a:p>
          <a:p>
            <a:pPr lvl="1"/>
            <a:r>
              <a:rPr lang="en-US" b="1" dirty="0"/>
              <a:t>Sex workers</a:t>
            </a:r>
          </a:p>
          <a:p>
            <a:pPr lvl="1"/>
            <a:r>
              <a:rPr lang="en-US" b="1" dirty="0"/>
              <a:t>Drug users</a:t>
            </a:r>
          </a:p>
          <a:p>
            <a:pPr lvl="1"/>
            <a:r>
              <a:rPr lang="en-US" b="1" dirty="0"/>
              <a:t>Mentally ill</a:t>
            </a:r>
          </a:p>
          <a:p>
            <a:pPr lvl="1"/>
            <a:r>
              <a:rPr lang="en-US" b="1" dirty="0"/>
              <a:t>HIV/AIDS positive</a:t>
            </a:r>
          </a:p>
          <a:p>
            <a:pPr lvl="1"/>
            <a:endParaRPr lang="en-US" b="1" dirty="0"/>
          </a:p>
          <a:p>
            <a:r>
              <a:rPr lang="en-US" b="1" dirty="0"/>
              <a:t>Marginalization</a:t>
            </a:r>
          </a:p>
          <a:p>
            <a:pPr lvl="1"/>
            <a:r>
              <a:rPr lang="en-US" b="1" dirty="0"/>
              <a:t>This is a small population – why worry?</a:t>
            </a:r>
          </a:p>
          <a:p>
            <a:pPr lvl="1"/>
            <a:r>
              <a:rPr lang="en-US" b="1" dirty="0"/>
              <a:t>Perverts and freaks who deserve what they get</a:t>
            </a:r>
          </a:p>
        </p:txBody>
      </p:sp>
    </p:spTree>
    <p:extLst>
      <p:ext uri="{BB962C8B-B14F-4D97-AF65-F5344CB8AC3E}">
        <p14:creationId xmlns:p14="http://schemas.microsoft.com/office/powerpoint/2010/main" val="98212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Ground Rules</a:t>
            </a:r>
          </a:p>
        </p:txBody>
      </p:sp>
      <p:sp>
        <p:nvSpPr>
          <p:cNvPr id="3" name="Content Placeholder 2"/>
          <p:cNvSpPr>
            <a:spLocks noGrp="1"/>
          </p:cNvSpPr>
          <p:nvPr>
            <p:ph idx="1"/>
          </p:nvPr>
        </p:nvSpPr>
        <p:spPr/>
        <p:txBody>
          <a:bodyPr/>
          <a:lstStyle/>
          <a:p>
            <a:r>
              <a:rPr lang="en-US" b="1" dirty="0"/>
              <a:t>This is a safe, judgment-free space intended for education</a:t>
            </a:r>
          </a:p>
          <a:p>
            <a:endParaRPr lang="en-US" b="1" dirty="0"/>
          </a:p>
          <a:p>
            <a:r>
              <a:rPr lang="en-US" b="1" dirty="0"/>
              <a:t>Your presence here implies a desire to learn, understand, and better serve your communities</a:t>
            </a:r>
          </a:p>
          <a:p>
            <a:endParaRPr lang="en-US" b="1" dirty="0"/>
          </a:p>
          <a:p>
            <a:r>
              <a:rPr lang="en-US" b="1" dirty="0"/>
              <a:t>No question is off-limits so long as it is done in the spirit of knowledge and with an intent of better comprehending the material</a:t>
            </a:r>
          </a:p>
          <a:p>
            <a:endParaRPr lang="en-US" dirty="0"/>
          </a:p>
          <a:p>
            <a:r>
              <a:rPr lang="en-US" b="1" dirty="0"/>
              <a:t>Experiences shared are solely my own. Everybody’s history is different.</a:t>
            </a:r>
          </a:p>
        </p:txBody>
      </p:sp>
    </p:spTree>
    <p:extLst>
      <p:ext uri="{BB962C8B-B14F-4D97-AF65-F5344CB8AC3E}">
        <p14:creationId xmlns:p14="http://schemas.microsoft.com/office/powerpoint/2010/main" val="310860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 enforcement and the trans experience</a:t>
            </a:r>
          </a:p>
        </p:txBody>
      </p:sp>
      <p:sp>
        <p:nvSpPr>
          <p:cNvPr id="3" name="Content Placeholder 2"/>
          <p:cNvSpPr>
            <a:spLocks noGrp="1"/>
          </p:cNvSpPr>
          <p:nvPr>
            <p:ph idx="1"/>
          </p:nvPr>
        </p:nvSpPr>
        <p:spPr/>
        <p:txBody>
          <a:bodyPr/>
          <a:lstStyle/>
          <a:p>
            <a:r>
              <a:rPr lang="en-US" b="1" dirty="0"/>
              <a:t>Harassment/Victimization</a:t>
            </a:r>
          </a:p>
          <a:p>
            <a:pPr lvl="1"/>
            <a:r>
              <a:rPr lang="en-US" b="1" dirty="0"/>
              <a:t>3.7x more likely to experience police violence</a:t>
            </a:r>
          </a:p>
          <a:p>
            <a:pPr lvl="1"/>
            <a:r>
              <a:rPr lang="en-US" b="1" dirty="0"/>
              <a:t>Race increases this likelihood to 6x more likely</a:t>
            </a:r>
          </a:p>
          <a:p>
            <a:pPr lvl="1"/>
            <a:endParaRPr lang="en-US" b="1" dirty="0"/>
          </a:p>
          <a:p>
            <a:r>
              <a:rPr lang="en-US" b="1" dirty="0"/>
              <a:t>Misidentifying/Misreporting</a:t>
            </a:r>
          </a:p>
          <a:p>
            <a:pPr lvl="1"/>
            <a:r>
              <a:rPr lang="en-US" b="1" dirty="0"/>
              <a:t>Skews statistical data</a:t>
            </a:r>
          </a:p>
          <a:p>
            <a:pPr lvl="1"/>
            <a:r>
              <a:rPr lang="en-US" b="1" dirty="0"/>
              <a:t>Creates potential for harm by others in custody</a:t>
            </a:r>
          </a:p>
          <a:p>
            <a:pPr lvl="1"/>
            <a:r>
              <a:rPr lang="en-US" b="1" dirty="0"/>
              <a:t>Establishes barriers to cooperation</a:t>
            </a:r>
          </a:p>
          <a:p>
            <a:pPr lvl="1"/>
            <a:r>
              <a:rPr lang="en-US" b="1" dirty="0"/>
              <a:t>Exacerbates anxiety and other mental health issues</a:t>
            </a:r>
          </a:p>
          <a:p>
            <a:pPr lvl="1"/>
            <a:r>
              <a:rPr lang="en-US" b="1" dirty="0"/>
              <a:t>External reporting multiplies all these issues (i.e. newspaper legal section)</a:t>
            </a:r>
          </a:p>
          <a:p>
            <a:pPr lvl="1"/>
            <a:endParaRPr lang="en-US" b="1" dirty="0"/>
          </a:p>
          <a:p>
            <a:pPr lvl="1"/>
            <a:endParaRPr lang="en-US" dirty="0"/>
          </a:p>
        </p:txBody>
      </p:sp>
    </p:spTree>
    <p:extLst>
      <p:ext uri="{BB962C8B-B14F-4D97-AF65-F5344CB8AC3E}">
        <p14:creationId xmlns:p14="http://schemas.microsoft.com/office/powerpoint/2010/main" val="263037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Legal Rights of Trans Individuals</a:t>
            </a:r>
          </a:p>
        </p:txBody>
      </p:sp>
      <p:sp>
        <p:nvSpPr>
          <p:cNvPr id="3" name="Content Placeholder 2"/>
          <p:cNvSpPr>
            <a:spLocks noGrp="1"/>
          </p:cNvSpPr>
          <p:nvPr>
            <p:ph idx="1"/>
          </p:nvPr>
        </p:nvSpPr>
        <p:spPr/>
        <p:txBody>
          <a:bodyPr>
            <a:normAutofit fontScale="92500" lnSpcReduction="20000"/>
          </a:bodyPr>
          <a:lstStyle/>
          <a:p>
            <a:r>
              <a:rPr lang="en-US" b="1" dirty="0"/>
              <a:t>HIPAA</a:t>
            </a:r>
          </a:p>
          <a:p>
            <a:pPr lvl="1"/>
            <a:r>
              <a:rPr lang="en-US" b="1" dirty="0"/>
              <a:t>Being transgender is a medical condition</a:t>
            </a:r>
          </a:p>
          <a:p>
            <a:pPr lvl="1"/>
            <a:r>
              <a:rPr lang="en-US" b="1" dirty="0"/>
              <a:t>HIPAA protects from disclosure of documented health information</a:t>
            </a:r>
          </a:p>
          <a:p>
            <a:r>
              <a:rPr lang="en-US" b="1" dirty="0"/>
              <a:t>“Hate Laws”</a:t>
            </a:r>
          </a:p>
          <a:p>
            <a:pPr lvl="1"/>
            <a:r>
              <a:rPr lang="en-US" b="1" dirty="0"/>
              <a:t>Civil Rights Act of 1968 - permits federal prosecution of anyone who "willingly injures, intimidates or interferes with another person, or attempts to do so, by force because of the other person's race, color, religion or national origin“</a:t>
            </a:r>
          </a:p>
          <a:p>
            <a:pPr lvl="1"/>
            <a:endParaRPr lang="en-US" sz="900" b="1" dirty="0"/>
          </a:p>
          <a:p>
            <a:pPr lvl="1"/>
            <a:r>
              <a:rPr lang="en-US" b="1" dirty="0"/>
              <a:t>Violent Crime Control and Law Enforcement Act (1994) - increases penalties for hate crimes committed on the basis of the actual or perceived race, color, religion, national origin, ethnicity, or gender of any person</a:t>
            </a:r>
          </a:p>
          <a:p>
            <a:pPr lvl="1"/>
            <a:endParaRPr lang="en-US" sz="900" b="1" dirty="0"/>
          </a:p>
          <a:p>
            <a:pPr lvl="1"/>
            <a:r>
              <a:rPr lang="en-US" b="1" dirty="0"/>
              <a:t>Matthew Shepard and James Byrd, Jr. Hate Crimes Prevention Act (2009) - expanded existing United States federal hate crime law to apply to crimes motivated by a victim's actual or perceived gender, sexual orientation, gender identity, or disability, and dropped the prerequisite that the victim be engaging in a federally protected activity</a:t>
            </a:r>
          </a:p>
        </p:txBody>
      </p:sp>
    </p:spTree>
    <p:extLst>
      <p:ext uri="{BB962C8B-B14F-4D97-AF65-F5344CB8AC3E}">
        <p14:creationId xmlns:p14="http://schemas.microsoft.com/office/powerpoint/2010/main" val="314933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Legal Rights of Trans Individuals</a:t>
            </a:r>
          </a:p>
        </p:txBody>
      </p:sp>
      <p:sp>
        <p:nvSpPr>
          <p:cNvPr id="3" name="Content Placeholder 2"/>
          <p:cNvSpPr>
            <a:spLocks noGrp="1"/>
          </p:cNvSpPr>
          <p:nvPr>
            <p:ph idx="1"/>
          </p:nvPr>
        </p:nvSpPr>
        <p:spPr/>
        <p:txBody>
          <a:bodyPr>
            <a:normAutofit lnSpcReduction="10000"/>
          </a:bodyPr>
          <a:lstStyle/>
          <a:p>
            <a:r>
              <a:rPr lang="en-US" b="1" dirty="0"/>
              <a:t>Title IX - prohibits sex-based discrimination in schools and other education programs that receive federal funding. Given that the vast majority of schools receive some form of federal funding, Title IX's reach is wide. Although many people associate Title IX with college and high school athletic programs, the law applies to participation in other extracurricular activities such as school bands and clubs, and it protects students from sex-based discrimination in general.</a:t>
            </a:r>
          </a:p>
          <a:p>
            <a:r>
              <a:rPr lang="en-US" b="1" dirty="0"/>
              <a:t>Due Process</a:t>
            </a:r>
          </a:p>
          <a:p>
            <a:pPr lvl="1"/>
            <a:r>
              <a:rPr lang="en-US" b="1" dirty="0"/>
              <a:t>Found in 5</a:t>
            </a:r>
            <a:r>
              <a:rPr lang="en-US" b="1" baseline="30000" dirty="0"/>
              <a:t>th</a:t>
            </a:r>
            <a:r>
              <a:rPr lang="en-US" b="1" dirty="0"/>
              <a:t> and 14</a:t>
            </a:r>
            <a:r>
              <a:rPr lang="en-US" b="1" baseline="30000" dirty="0"/>
              <a:t>th</a:t>
            </a:r>
            <a:r>
              <a:rPr lang="en-US" b="1" dirty="0"/>
              <a:t> Amendments to the US Constitution</a:t>
            </a:r>
          </a:p>
          <a:p>
            <a:pPr lvl="1"/>
            <a:r>
              <a:rPr lang="en-US" b="1" dirty="0"/>
              <a:t>Deals with the administration of justice and thus the due process clause acts as a safeguard from arbitrary denial of life, liberty, or property by the Government outside the sanction of law</a:t>
            </a:r>
          </a:p>
          <a:p>
            <a:pPr lvl="1"/>
            <a:r>
              <a:rPr lang="en-US" b="1" dirty="0"/>
              <a:t>Ensures the rights and equality of all citizens</a:t>
            </a:r>
            <a:endParaRPr lang="en-US" sz="900" b="1" dirty="0"/>
          </a:p>
        </p:txBody>
      </p:sp>
    </p:spTree>
    <p:extLst>
      <p:ext uri="{BB962C8B-B14F-4D97-AF65-F5344CB8AC3E}">
        <p14:creationId xmlns:p14="http://schemas.microsoft.com/office/powerpoint/2010/main" val="106854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Legal Rights of Trans Individuals</a:t>
            </a:r>
          </a:p>
        </p:txBody>
      </p:sp>
      <p:sp>
        <p:nvSpPr>
          <p:cNvPr id="3" name="Content Placeholder 2"/>
          <p:cNvSpPr>
            <a:spLocks noGrp="1"/>
          </p:cNvSpPr>
          <p:nvPr>
            <p:ph idx="1"/>
          </p:nvPr>
        </p:nvSpPr>
        <p:spPr/>
        <p:txBody>
          <a:bodyPr>
            <a:normAutofit/>
          </a:bodyPr>
          <a:lstStyle/>
          <a:p>
            <a:r>
              <a:rPr lang="en-US" b="1" dirty="0"/>
              <a:t>Coffin vs United States (1895) - an appellate case before the United States Supreme Court which established the presumption of innocence of persons accused of crimes</a:t>
            </a:r>
          </a:p>
          <a:p>
            <a:r>
              <a:rPr lang="en-US" b="1" dirty="0"/>
              <a:t>State Laws - California, Colorado, Connecticut, Delaware, Hawaii, Illinois, Iowa, Maine, Maryland, Massachusetts, Minnesota, Nevada, New Jersey, New Mexico, Oregon, Rhode Island, Vermont, Washington, and the District of Columbia</a:t>
            </a:r>
          </a:p>
          <a:p>
            <a:pPr lvl="1"/>
            <a:r>
              <a:rPr lang="en-US" b="1" dirty="0"/>
              <a:t>Varies by state</a:t>
            </a:r>
          </a:p>
          <a:p>
            <a:pPr lvl="1"/>
            <a:r>
              <a:rPr lang="en-US" b="1" dirty="0"/>
              <a:t>Clarifies transgender as a protected legal status</a:t>
            </a:r>
            <a:endParaRPr lang="en-US" sz="900" b="1" dirty="0"/>
          </a:p>
          <a:p>
            <a:r>
              <a:rPr lang="en-US" b="1" dirty="0"/>
              <a:t>Common Sense</a:t>
            </a:r>
          </a:p>
        </p:txBody>
      </p:sp>
    </p:spTree>
    <p:extLst>
      <p:ext uri="{BB962C8B-B14F-4D97-AF65-F5344CB8AC3E}">
        <p14:creationId xmlns:p14="http://schemas.microsoft.com/office/powerpoint/2010/main" val="4216042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Good, The Bad and the Ugly – a personal narrative</a:t>
            </a:r>
          </a:p>
        </p:txBody>
      </p:sp>
      <p:pic>
        <p:nvPicPr>
          <p:cNvPr id="4" name="Picture 3"/>
          <p:cNvPicPr>
            <a:picLocks noChangeAspect="1"/>
          </p:cNvPicPr>
          <p:nvPr/>
        </p:nvPicPr>
        <p:blipFill>
          <a:blip r:embed="rId2"/>
          <a:stretch>
            <a:fillRect/>
          </a:stretch>
        </p:blipFill>
        <p:spPr>
          <a:xfrm>
            <a:off x="1043765" y="2057401"/>
            <a:ext cx="2714625" cy="4591050"/>
          </a:xfrm>
          <a:prstGeom prst="rect">
            <a:avLst/>
          </a:prstGeom>
        </p:spPr>
      </p:pic>
      <p:pic>
        <p:nvPicPr>
          <p:cNvPr id="5" name="Picture 4"/>
          <p:cNvPicPr>
            <a:picLocks noChangeAspect="1"/>
          </p:cNvPicPr>
          <p:nvPr/>
        </p:nvPicPr>
        <p:blipFill>
          <a:blip r:embed="rId3"/>
          <a:stretch>
            <a:fillRect/>
          </a:stretch>
        </p:blipFill>
        <p:spPr>
          <a:xfrm>
            <a:off x="4551474" y="2057401"/>
            <a:ext cx="6954726" cy="4501254"/>
          </a:xfrm>
          <a:prstGeom prst="rect">
            <a:avLst/>
          </a:prstGeom>
        </p:spPr>
      </p:pic>
    </p:spTree>
    <p:extLst>
      <p:ext uri="{BB962C8B-B14F-4D97-AF65-F5344CB8AC3E}">
        <p14:creationId xmlns:p14="http://schemas.microsoft.com/office/powerpoint/2010/main" val="38971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Good, The Bad and the Ugly – a personal narrative</a:t>
            </a:r>
          </a:p>
        </p:txBody>
      </p:sp>
      <p:pic>
        <p:nvPicPr>
          <p:cNvPr id="3" name="Picture 2"/>
          <p:cNvPicPr>
            <a:picLocks noChangeAspect="1"/>
          </p:cNvPicPr>
          <p:nvPr/>
        </p:nvPicPr>
        <p:blipFill>
          <a:blip r:embed="rId2"/>
          <a:stretch>
            <a:fillRect/>
          </a:stretch>
        </p:blipFill>
        <p:spPr>
          <a:xfrm>
            <a:off x="182605" y="2057401"/>
            <a:ext cx="6340390" cy="4102964"/>
          </a:xfrm>
          <a:prstGeom prst="rect">
            <a:avLst/>
          </a:prstGeom>
        </p:spPr>
      </p:pic>
      <p:pic>
        <p:nvPicPr>
          <p:cNvPr id="4" name="Picture 3"/>
          <p:cNvPicPr>
            <a:picLocks noChangeAspect="1"/>
          </p:cNvPicPr>
          <p:nvPr/>
        </p:nvPicPr>
        <p:blipFill>
          <a:blip r:embed="rId3"/>
          <a:stretch>
            <a:fillRect/>
          </a:stretch>
        </p:blipFill>
        <p:spPr>
          <a:xfrm>
            <a:off x="5153389" y="4593816"/>
            <a:ext cx="6844986" cy="2103120"/>
          </a:xfrm>
          <a:prstGeom prst="rect">
            <a:avLst/>
          </a:prstGeom>
        </p:spPr>
      </p:pic>
      <p:sp>
        <p:nvSpPr>
          <p:cNvPr id="5" name="Oval 4">
            <a:extLst>
              <a:ext uri="{FF2B5EF4-FFF2-40B4-BE49-F238E27FC236}">
                <a16:creationId xmlns:a16="http://schemas.microsoft.com/office/drawing/2014/main" id="{44424B22-1C8C-0587-3248-93C9F259D0F4}"/>
              </a:ext>
            </a:extLst>
          </p:cNvPr>
          <p:cNvSpPr/>
          <p:nvPr/>
        </p:nvSpPr>
        <p:spPr>
          <a:xfrm>
            <a:off x="2688210" y="4457127"/>
            <a:ext cx="414779" cy="273377"/>
          </a:xfrm>
          <a:prstGeom prst="ellipse">
            <a:avLst/>
          </a:prstGeom>
          <a:solidFill>
            <a:schemeClr val="accent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7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the Future Holds</a:t>
            </a:r>
          </a:p>
        </p:txBody>
      </p:sp>
      <p:sp>
        <p:nvSpPr>
          <p:cNvPr id="3" name="Content Placeholder 2"/>
          <p:cNvSpPr>
            <a:spLocks noGrp="1"/>
          </p:cNvSpPr>
          <p:nvPr>
            <p:ph idx="1"/>
          </p:nvPr>
        </p:nvSpPr>
        <p:spPr/>
        <p:txBody>
          <a:bodyPr>
            <a:noAutofit/>
          </a:bodyPr>
          <a:lstStyle/>
          <a:p>
            <a:r>
              <a:rPr lang="en-US" b="1" dirty="0"/>
              <a:t>Bathroom Bills</a:t>
            </a:r>
          </a:p>
          <a:p>
            <a:pPr lvl="1"/>
            <a:r>
              <a:rPr lang="en-US" b="1" dirty="0"/>
              <a:t>More calls to public facilities for transgender criminal trespassing</a:t>
            </a:r>
          </a:p>
          <a:p>
            <a:pPr lvl="1"/>
            <a:r>
              <a:rPr lang="en-US" b="1" dirty="0"/>
              <a:t>Increased physical violence against both trans and cis-gender citizens</a:t>
            </a:r>
          </a:p>
          <a:p>
            <a:pPr lvl="1"/>
            <a:r>
              <a:rPr lang="en-US" b="1" dirty="0"/>
              <a:t>Misidentification of persons based solely on appearance</a:t>
            </a:r>
          </a:p>
          <a:p>
            <a:r>
              <a:rPr lang="en-US" b="1" dirty="0"/>
              <a:t>Legal Transition</a:t>
            </a:r>
          </a:p>
          <a:p>
            <a:pPr lvl="1"/>
            <a:r>
              <a:rPr lang="en-US" b="1" dirty="0"/>
              <a:t>Birth certificates are a primary challenge</a:t>
            </a:r>
          </a:p>
          <a:p>
            <a:pPr lvl="1"/>
            <a:r>
              <a:rPr lang="en-US" b="1" dirty="0"/>
              <a:t>Passports will also create difficulties for trans people</a:t>
            </a:r>
          </a:p>
          <a:p>
            <a:r>
              <a:rPr lang="en-US" b="1" dirty="0"/>
              <a:t>TSA</a:t>
            </a:r>
          </a:p>
          <a:p>
            <a:pPr lvl="1"/>
            <a:r>
              <a:rPr lang="en-US" b="1" dirty="0"/>
              <a:t>Body scanners</a:t>
            </a:r>
          </a:p>
          <a:p>
            <a:pPr lvl="1"/>
            <a:r>
              <a:rPr lang="en-US" b="1" dirty="0"/>
              <a:t>Pat downs</a:t>
            </a:r>
          </a:p>
          <a:p>
            <a:r>
              <a:rPr lang="en-US" b="1" dirty="0"/>
              <a:t>Sports</a:t>
            </a:r>
          </a:p>
          <a:p>
            <a:r>
              <a:rPr lang="en-US" b="1" dirty="0"/>
              <a:t>Increased annual homicide statistics</a:t>
            </a:r>
          </a:p>
        </p:txBody>
      </p:sp>
    </p:spTree>
    <p:extLst>
      <p:ext uri="{BB962C8B-B14F-4D97-AF65-F5344CB8AC3E}">
        <p14:creationId xmlns:p14="http://schemas.microsoft.com/office/powerpoint/2010/main" val="78476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685800" y="2194560"/>
            <a:ext cx="4331043" cy="4024125"/>
          </a:xfrm>
        </p:spPr>
        <p:txBody>
          <a:bodyPr>
            <a:normAutofit lnSpcReduction="10000"/>
          </a:bodyPr>
          <a:lstStyle/>
          <a:p>
            <a:pPr marL="0" indent="0">
              <a:spcBef>
                <a:spcPts val="0"/>
              </a:spcBef>
              <a:buNone/>
            </a:pPr>
            <a:r>
              <a:rPr lang="en-US" sz="1600" b="1" dirty="0"/>
              <a:t>FAIR WISCONSIN</a:t>
            </a:r>
          </a:p>
          <a:p>
            <a:pPr marL="0" indent="0">
              <a:spcBef>
                <a:spcPts val="0"/>
              </a:spcBef>
              <a:buNone/>
            </a:pPr>
            <a:r>
              <a:rPr lang="en-US" sz="1600" b="1" i="0" dirty="0">
                <a:solidFill>
                  <a:srgbClr val="F4F4F4"/>
                </a:solidFill>
                <a:effectLst/>
              </a:rPr>
              <a:t>122 East Olin Avenue, Suite 100</a:t>
            </a:r>
          </a:p>
          <a:p>
            <a:pPr marL="0" indent="0">
              <a:spcBef>
                <a:spcPts val="0"/>
              </a:spcBef>
              <a:buNone/>
            </a:pPr>
            <a:r>
              <a:rPr lang="en-US" sz="1600" b="1" i="0" dirty="0">
                <a:solidFill>
                  <a:srgbClr val="F4F4F4"/>
                </a:solidFill>
                <a:effectLst/>
              </a:rPr>
              <a:t>Madison, Wisconsin 53713</a:t>
            </a:r>
          </a:p>
          <a:p>
            <a:pPr marL="0" indent="0">
              <a:spcBef>
                <a:spcPts val="0"/>
              </a:spcBef>
              <a:buNone/>
            </a:pPr>
            <a:r>
              <a:rPr lang="en-US" sz="1600" b="1" i="0" dirty="0">
                <a:solidFill>
                  <a:srgbClr val="F4F4F4"/>
                </a:solidFill>
                <a:effectLst/>
              </a:rPr>
              <a:t>608.441.0143</a:t>
            </a:r>
          </a:p>
          <a:p>
            <a:pPr marL="0" indent="0">
              <a:spcBef>
                <a:spcPts val="0"/>
              </a:spcBef>
              <a:buNone/>
            </a:pPr>
            <a:r>
              <a:rPr lang="en-US" sz="1600" b="1" dirty="0">
                <a:hlinkClick r:id="rId2"/>
              </a:rPr>
              <a:t>https://fairwisconsin.com/our-work/</a:t>
            </a:r>
            <a:r>
              <a:rPr lang="en-US" sz="1600" b="1" dirty="0"/>
              <a:t> </a:t>
            </a:r>
          </a:p>
          <a:p>
            <a:pPr marL="0" indent="0">
              <a:spcBef>
                <a:spcPts val="0"/>
              </a:spcBef>
              <a:buNone/>
            </a:pPr>
            <a:endParaRPr lang="en-US" sz="1600" b="1" dirty="0"/>
          </a:p>
          <a:p>
            <a:pPr marL="0" indent="0">
              <a:spcBef>
                <a:spcPts val="0"/>
              </a:spcBef>
              <a:buNone/>
            </a:pPr>
            <a:r>
              <a:rPr lang="en-US" sz="1600" b="1" dirty="0">
                <a:hlinkClick r:id="rId3"/>
              </a:rPr>
              <a:t>https://www.niot.org/project/resources-law-enforcement-engage-transgender-community</a:t>
            </a:r>
            <a:r>
              <a:rPr lang="en-US" sz="1600" b="1" dirty="0"/>
              <a:t> </a:t>
            </a:r>
          </a:p>
          <a:p>
            <a:pPr marL="0" indent="0">
              <a:spcBef>
                <a:spcPts val="0"/>
              </a:spcBef>
              <a:buNone/>
            </a:pPr>
            <a:endParaRPr lang="en-US" sz="1600" b="1" dirty="0"/>
          </a:p>
          <a:p>
            <a:pPr marL="0" indent="0">
              <a:spcBef>
                <a:spcPts val="0"/>
              </a:spcBef>
              <a:buNone/>
            </a:pPr>
            <a:r>
              <a:rPr lang="en-US" sz="1600" b="1" dirty="0">
                <a:hlinkClick r:id="rId4"/>
              </a:rPr>
              <a:t>https://www.youtube.com/watch?v=gfGPx4xJHvM&amp;t=331s</a:t>
            </a:r>
            <a:r>
              <a:rPr lang="en-US" sz="1600" b="1" dirty="0"/>
              <a:t> </a:t>
            </a:r>
          </a:p>
          <a:p>
            <a:pPr marL="0" indent="0">
              <a:spcBef>
                <a:spcPts val="0"/>
              </a:spcBef>
              <a:buNone/>
            </a:pPr>
            <a:endParaRPr lang="en-US" sz="1600" b="1" dirty="0"/>
          </a:p>
          <a:p>
            <a:pPr marL="0" indent="0">
              <a:spcBef>
                <a:spcPts val="0"/>
              </a:spcBef>
              <a:buNone/>
            </a:pPr>
            <a:r>
              <a:rPr lang="en-US" sz="1600" b="1" dirty="0">
                <a:hlinkClick r:id="rId5"/>
              </a:rPr>
              <a:t>https://leb.fbi.gov/2015/june/law-enforcement-and-transgender-communities</a:t>
            </a:r>
            <a:r>
              <a:rPr lang="en-US" sz="1600" b="1" dirty="0"/>
              <a:t> </a:t>
            </a:r>
          </a:p>
          <a:p>
            <a:pPr marL="0" indent="0">
              <a:spcBef>
                <a:spcPts val="0"/>
              </a:spcBef>
              <a:buNone/>
            </a:pPr>
            <a:endParaRPr lang="en-US" sz="1600" b="1" dirty="0"/>
          </a:p>
          <a:p>
            <a:pPr marL="0" indent="0">
              <a:spcBef>
                <a:spcPts val="0"/>
              </a:spcBef>
              <a:buNone/>
            </a:pPr>
            <a:r>
              <a:rPr lang="en-US" sz="1600" b="1" dirty="0">
                <a:hlinkClick r:id="rId6"/>
              </a:rPr>
              <a:t>http://www.policemag.com/blog/training/story/2013/01/dealing-with-transgender-subjects.aspx</a:t>
            </a:r>
            <a:r>
              <a:rPr lang="en-US" sz="1600" b="1" dirty="0"/>
              <a:t> </a:t>
            </a:r>
          </a:p>
        </p:txBody>
      </p:sp>
      <p:sp>
        <p:nvSpPr>
          <p:cNvPr id="4" name="Content Placeholder 2">
            <a:extLst>
              <a:ext uri="{FF2B5EF4-FFF2-40B4-BE49-F238E27FC236}">
                <a16:creationId xmlns:a16="http://schemas.microsoft.com/office/drawing/2014/main" id="{6C707E07-F508-51D6-9C51-8E43AC5E9E71}"/>
              </a:ext>
            </a:extLst>
          </p:cNvPr>
          <p:cNvSpPr txBox="1">
            <a:spLocks/>
          </p:cNvSpPr>
          <p:nvPr/>
        </p:nvSpPr>
        <p:spPr>
          <a:xfrm>
            <a:off x="6096000" y="2194559"/>
            <a:ext cx="4331043"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1600" b="1" dirty="0"/>
          </a:p>
        </p:txBody>
      </p:sp>
      <p:sp>
        <p:nvSpPr>
          <p:cNvPr id="5" name="Content Placeholder 2">
            <a:extLst>
              <a:ext uri="{FF2B5EF4-FFF2-40B4-BE49-F238E27FC236}">
                <a16:creationId xmlns:a16="http://schemas.microsoft.com/office/drawing/2014/main" id="{0A7F9763-22A8-554C-DF57-65D7C6BE5B09}"/>
              </a:ext>
            </a:extLst>
          </p:cNvPr>
          <p:cNvSpPr txBox="1">
            <a:spLocks/>
          </p:cNvSpPr>
          <p:nvPr/>
        </p:nvSpPr>
        <p:spPr>
          <a:xfrm>
            <a:off x="6246779" y="2194558"/>
            <a:ext cx="4331043" cy="4024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hlinkClick r:id="rId7"/>
              </a:rPr>
              <a:t>https://www.americanbar.org/groups/criminal_justice/publications/criminal-justice-magazine/2024/winter/crisis-behind-bars-legal-issues-impacting-transgender-people-prisons/</a:t>
            </a:r>
            <a:r>
              <a:rPr lang="en-US" sz="1600" b="1" dirty="0"/>
              <a:t> </a:t>
            </a:r>
          </a:p>
          <a:p>
            <a:pPr marL="0" indent="0">
              <a:spcBef>
                <a:spcPts val="0"/>
              </a:spcBef>
              <a:buFont typeface="Arial" panose="020B0604020202020204" pitchFamily="34" charset="0"/>
              <a:buNone/>
            </a:pPr>
            <a:endParaRPr lang="en-US" sz="1600" b="1" dirty="0"/>
          </a:p>
          <a:p>
            <a:pPr marL="0" indent="0">
              <a:spcBef>
                <a:spcPts val="0"/>
              </a:spcBef>
              <a:buFont typeface="Arial" panose="020B0604020202020204" pitchFamily="34" charset="0"/>
              <a:buNone/>
            </a:pPr>
            <a:r>
              <a:rPr lang="en-US" sz="1600" b="1" dirty="0">
                <a:hlinkClick r:id="rId8"/>
              </a:rPr>
              <a:t>https://www.justice.gov/crs/our-work/training/engaging-building-relationships-with-transgender-community</a:t>
            </a:r>
            <a:r>
              <a:rPr lang="en-US" sz="1600" b="1" dirty="0"/>
              <a:t> </a:t>
            </a:r>
          </a:p>
          <a:p>
            <a:pPr marL="0" indent="0">
              <a:spcBef>
                <a:spcPts val="0"/>
              </a:spcBef>
              <a:buFont typeface="Arial" panose="020B0604020202020204" pitchFamily="34" charset="0"/>
              <a:buNone/>
            </a:pPr>
            <a:endParaRPr lang="en-US" sz="1600" b="1" dirty="0"/>
          </a:p>
          <a:p>
            <a:pPr marL="0" indent="0">
              <a:spcBef>
                <a:spcPts val="0"/>
              </a:spcBef>
              <a:buFont typeface="Arial" panose="020B0604020202020204" pitchFamily="34" charset="0"/>
              <a:buNone/>
            </a:pPr>
            <a:r>
              <a:rPr lang="en-US" sz="1600" b="1" dirty="0">
                <a:hlinkClick r:id="rId9"/>
              </a:rPr>
              <a:t>http://www.inquiriesjournal.com/articles/1753/the-criminal-justice-systems-mistreatment-of-transgender-individuals-a-call-for-policy-reform-to-assist-a-marginalized-prisoner-community</a:t>
            </a:r>
            <a:r>
              <a:rPr lang="en-US" sz="1600" b="1" dirty="0"/>
              <a:t> </a:t>
            </a:r>
          </a:p>
          <a:p>
            <a:pPr marL="0" indent="0">
              <a:spcBef>
                <a:spcPts val="0"/>
              </a:spcBef>
              <a:buFont typeface="Arial" panose="020B0604020202020204" pitchFamily="34" charset="0"/>
              <a:buNone/>
            </a:pPr>
            <a:endParaRPr lang="en-US" sz="1600" b="1" dirty="0"/>
          </a:p>
          <a:p>
            <a:pPr marL="0" indent="0">
              <a:spcBef>
                <a:spcPts val="0"/>
              </a:spcBef>
              <a:buFont typeface="Arial" panose="020B0604020202020204" pitchFamily="34" charset="0"/>
              <a:buNone/>
            </a:pPr>
            <a:r>
              <a:rPr lang="en-US" sz="1600" b="1" dirty="0">
                <a:hlinkClick r:id="rId10"/>
              </a:rPr>
              <a:t>https://www.lgbtbarwis.org/about</a:t>
            </a:r>
            <a:r>
              <a:rPr lang="en-US" sz="1600" b="1" dirty="0"/>
              <a:t> </a:t>
            </a:r>
          </a:p>
        </p:txBody>
      </p:sp>
    </p:spTree>
    <p:extLst>
      <p:ext uri="{BB962C8B-B14F-4D97-AF65-F5344CB8AC3E}">
        <p14:creationId xmlns:p14="http://schemas.microsoft.com/office/powerpoint/2010/main" val="221649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25545" y="1223962"/>
            <a:ext cx="7143750" cy="3495675"/>
          </a:xfrm>
          <a:prstGeom prst="rect">
            <a:avLst/>
          </a:prstGeom>
        </p:spPr>
      </p:pic>
    </p:spTree>
    <p:extLst>
      <p:ext uri="{BB962C8B-B14F-4D97-AF65-F5344CB8AC3E}">
        <p14:creationId xmlns:p14="http://schemas.microsoft.com/office/powerpoint/2010/main" val="364517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Why are they so important?</a:t>
            </a:r>
          </a:p>
        </p:txBody>
      </p:sp>
      <p:sp>
        <p:nvSpPr>
          <p:cNvPr id="3" name="Content Placeholder 2"/>
          <p:cNvSpPr>
            <a:spLocks noGrp="1"/>
          </p:cNvSpPr>
          <p:nvPr>
            <p:ph idx="1"/>
          </p:nvPr>
        </p:nvSpPr>
        <p:spPr/>
        <p:txBody>
          <a:bodyPr>
            <a:normAutofit/>
          </a:bodyPr>
          <a:lstStyle/>
          <a:p>
            <a:r>
              <a:rPr lang="en-US" b="1" dirty="0"/>
              <a:t>They define our surroundings</a:t>
            </a:r>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r>
              <a:rPr lang="en-US" b="1" dirty="0"/>
              <a:t>They help us understand our place in relationship to our environment</a:t>
            </a:r>
          </a:p>
        </p:txBody>
      </p:sp>
      <p:pic>
        <p:nvPicPr>
          <p:cNvPr id="4" name="Picture 3"/>
          <p:cNvPicPr>
            <a:picLocks noChangeAspect="1"/>
          </p:cNvPicPr>
          <p:nvPr/>
        </p:nvPicPr>
        <p:blipFill>
          <a:blip r:embed="rId2"/>
          <a:stretch>
            <a:fillRect/>
          </a:stretch>
        </p:blipFill>
        <p:spPr>
          <a:xfrm>
            <a:off x="685800" y="3225233"/>
            <a:ext cx="2792210" cy="1566808"/>
          </a:xfrm>
          <a:prstGeom prst="rect">
            <a:avLst/>
          </a:prstGeom>
        </p:spPr>
      </p:pic>
      <p:sp>
        <p:nvSpPr>
          <p:cNvPr id="6" name="5-Point Star 5"/>
          <p:cNvSpPr/>
          <p:nvPr/>
        </p:nvSpPr>
        <p:spPr>
          <a:xfrm>
            <a:off x="4481154" y="2747196"/>
            <a:ext cx="2889526" cy="2522882"/>
          </a:xfrm>
          <a:prstGeom prst="star5">
            <a:avLst/>
          </a:prstGeom>
          <a:solidFill>
            <a:srgbClr val="B01513"/>
          </a:solidFill>
          <a:ln w="19050" cap="rnd"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entury Gothic"/>
                <a:ea typeface="+mn-ea"/>
                <a:cs typeface="+mn-cs"/>
              </a:rPr>
              <a:t>Mother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entury Gothic"/>
                <a:ea typeface="+mn-ea"/>
                <a:cs typeface="+mn-cs"/>
              </a:rPr>
              <a:t>Father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entury Gothic"/>
                <a:ea typeface="+mn-ea"/>
                <a:cs typeface="+mn-cs"/>
              </a:rPr>
              <a:t>Child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a:ea typeface="+mn-ea"/>
              <a:cs typeface="+mn-cs"/>
            </a:endParaRPr>
          </a:p>
        </p:txBody>
      </p:sp>
      <p:sp>
        <p:nvSpPr>
          <p:cNvPr id="7" name="Cross 6"/>
          <p:cNvSpPr/>
          <p:nvPr/>
        </p:nvSpPr>
        <p:spPr>
          <a:xfrm>
            <a:off x="8728529" y="2963647"/>
            <a:ext cx="2222500" cy="2089980"/>
          </a:xfrm>
          <a:prstGeom prst="plus">
            <a:avLst/>
          </a:prstGeom>
          <a:solidFill>
            <a:srgbClr val="00B050"/>
          </a:solidFill>
          <a:ln w="19050" cap="rnd" cmpd="sng" algn="ctr">
            <a:solidFill>
              <a:sysClr val="window" lastClr="FFFFFF"/>
            </a:solid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entury Gothic"/>
                <a:ea typeface="+mn-ea"/>
                <a:cs typeface="+mn-cs"/>
              </a:rPr>
              <a:t>Judge, </a:t>
            </a:r>
            <a:r>
              <a:rPr lang="en-US" b="1" kern="0" dirty="0">
                <a:solidFill>
                  <a:prstClr val="white"/>
                </a:solidFill>
                <a:latin typeface="Century Gothic"/>
              </a:rPr>
              <a:t>Attorney,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entury Gothic"/>
                <a:ea typeface="+mn-ea"/>
                <a:cs typeface="+mn-cs"/>
              </a:rPr>
              <a:t>Counselor,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entury Gothic"/>
                <a:ea typeface="+mn-ea"/>
                <a:cs typeface="+mn-cs"/>
              </a:rPr>
              <a:t>Administrator</a:t>
            </a:r>
          </a:p>
        </p:txBody>
      </p:sp>
    </p:spTree>
    <p:extLst>
      <p:ext uri="{BB962C8B-B14F-4D97-AF65-F5344CB8AC3E}">
        <p14:creationId xmlns:p14="http://schemas.microsoft.com/office/powerpoint/2010/main" val="281122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Definitions</a:t>
            </a:r>
          </a:p>
        </p:txBody>
      </p:sp>
      <p:sp>
        <p:nvSpPr>
          <p:cNvPr id="3" name="Content Placeholder 2"/>
          <p:cNvSpPr>
            <a:spLocks noGrp="1"/>
          </p:cNvSpPr>
          <p:nvPr>
            <p:ph idx="1"/>
          </p:nvPr>
        </p:nvSpPr>
        <p:spPr/>
        <p:txBody>
          <a:bodyPr>
            <a:normAutofit/>
          </a:bodyPr>
          <a:lstStyle/>
          <a:p>
            <a:r>
              <a:rPr lang="en-US" b="1" dirty="0"/>
              <a:t>Basic Concepts</a:t>
            </a:r>
          </a:p>
          <a:p>
            <a:pPr lvl="1"/>
            <a:r>
              <a:rPr lang="en-US" b="1" dirty="0"/>
              <a:t>Gender identity – a person’s inner sense of being, </a:t>
            </a:r>
            <a:r>
              <a:rPr lang="en-US" b="1" i="1" u="sng" dirty="0"/>
              <a:t>usually</a:t>
            </a:r>
            <a:r>
              <a:rPr lang="en-US" b="1" dirty="0"/>
              <a:t> developed at a young age and expressed as male or female</a:t>
            </a:r>
          </a:p>
          <a:p>
            <a:pPr lvl="1"/>
            <a:r>
              <a:rPr lang="en-US" b="1" dirty="0"/>
              <a:t>Gender expression - the way in which a person outwardly displays gender identity, typically through their appearance, dress, and behavior</a:t>
            </a:r>
          </a:p>
          <a:p>
            <a:pPr lvl="1"/>
            <a:r>
              <a:rPr lang="en-US" b="1" dirty="0"/>
              <a:t>Sexual orientation - an inherent or immutable enduring emotional, romantic or sexual attraction to other people</a:t>
            </a:r>
          </a:p>
          <a:p>
            <a:pPr lvl="1"/>
            <a:endParaRPr lang="en-US" b="1" dirty="0"/>
          </a:p>
          <a:p>
            <a:r>
              <a:rPr lang="en-US" b="1" dirty="0"/>
              <a:t>Common usage</a:t>
            </a:r>
          </a:p>
          <a:p>
            <a:pPr lvl="1"/>
            <a:r>
              <a:rPr lang="en-US" b="1" dirty="0"/>
              <a:t>Lesbian and Gay Community</a:t>
            </a:r>
          </a:p>
          <a:p>
            <a:pPr lvl="1"/>
            <a:r>
              <a:rPr lang="en-US" b="1" dirty="0"/>
              <a:t>LGBT or LGBTQ</a:t>
            </a:r>
          </a:p>
          <a:p>
            <a:pPr lvl="1"/>
            <a:r>
              <a:rPr lang="en-US" b="1" dirty="0"/>
              <a:t>LGBTQQIAAP…</a:t>
            </a:r>
          </a:p>
          <a:p>
            <a:endParaRPr lang="en-US" b="1" dirty="0"/>
          </a:p>
        </p:txBody>
      </p:sp>
    </p:spTree>
    <p:extLst>
      <p:ext uri="{BB962C8B-B14F-4D97-AF65-F5344CB8AC3E}">
        <p14:creationId xmlns:p14="http://schemas.microsoft.com/office/powerpoint/2010/main" val="76272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Sexuality</a:t>
            </a:r>
          </a:p>
        </p:txBody>
      </p:sp>
      <p:sp>
        <p:nvSpPr>
          <p:cNvPr id="3" name="Content Placeholder 2"/>
          <p:cNvSpPr>
            <a:spLocks noGrp="1"/>
          </p:cNvSpPr>
          <p:nvPr>
            <p:ph idx="1"/>
          </p:nvPr>
        </p:nvSpPr>
        <p:spPr/>
        <p:txBody>
          <a:bodyPr>
            <a:normAutofit/>
          </a:bodyPr>
          <a:lstStyle/>
          <a:p>
            <a:r>
              <a:rPr lang="en-US" b="1" dirty="0"/>
              <a:t>Gay</a:t>
            </a:r>
          </a:p>
          <a:p>
            <a:r>
              <a:rPr lang="en-US" b="1" dirty="0"/>
              <a:t>Lesbian</a:t>
            </a:r>
          </a:p>
          <a:p>
            <a:r>
              <a:rPr lang="en-US" b="1" dirty="0"/>
              <a:t>Bisexual</a:t>
            </a:r>
          </a:p>
          <a:p>
            <a:r>
              <a:rPr lang="en-US" b="1" dirty="0"/>
              <a:t>Pansexual</a:t>
            </a:r>
          </a:p>
          <a:p>
            <a:r>
              <a:rPr lang="en-US" b="1" dirty="0"/>
              <a:t>Asexual</a:t>
            </a:r>
          </a:p>
          <a:p>
            <a:r>
              <a:rPr lang="en-US" b="1" dirty="0"/>
              <a:t>Queer</a:t>
            </a:r>
          </a:p>
          <a:p>
            <a:r>
              <a:rPr lang="en-US" b="1" dirty="0"/>
              <a:t>Questioning</a:t>
            </a:r>
          </a:p>
          <a:p>
            <a:r>
              <a:rPr lang="en-US" b="1" dirty="0"/>
              <a:t>Same Gender Loving (SGL) – academic term</a:t>
            </a:r>
          </a:p>
          <a:p>
            <a:pPr marL="0" indent="0">
              <a:buNone/>
            </a:pPr>
            <a:r>
              <a:rPr lang="en-US" i="1" dirty="0"/>
              <a:t>(see handouts)</a:t>
            </a:r>
          </a:p>
        </p:txBody>
      </p:sp>
    </p:spTree>
    <p:extLst>
      <p:ext uri="{BB962C8B-B14F-4D97-AF65-F5344CB8AC3E}">
        <p14:creationId xmlns:p14="http://schemas.microsoft.com/office/powerpoint/2010/main" val="5425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Gender Concepts</a:t>
            </a:r>
          </a:p>
        </p:txBody>
      </p:sp>
      <p:sp>
        <p:nvSpPr>
          <p:cNvPr id="3" name="Content Placeholder 2"/>
          <p:cNvSpPr>
            <a:spLocks noGrp="1"/>
          </p:cNvSpPr>
          <p:nvPr>
            <p:ph idx="1"/>
          </p:nvPr>
        </p:nvSpPr>
        <p:spPr/>
        <p:txBody>
          <a:bodyPr>
            <a:normAutofit/>
          </a:bodyPr>
          <a:lstStyle/>
          <a:p>
            <a:r>
              <a:rPr lang="en-US" b="1" dirty="0"/>
              <a:t>Gender Binary – the idea that gender exists solely as male/female (generally reinforced through cultural conditioning)</a:t>
            </a:r>
          </a:p>
          <a:p>
            <a:pPr lvl="1"/>
            <a:r>
              <a:rPr lang="en-US" b="1" dirty="0"/>
              <a:t>question asked when a woman announces her pregnancy  </a:t>
            </a:r>
          </a:p>
          <a:p>
            <a:pPr lvl="1"/>
            <a:r>
              <a:rPr lang="en-US" b="1" dirty="0"/>
              <a:t>clothing colors and designs, toy marketing, bathroom usage</a:t>
            </a:r>
          </a:p>
          <a:p>
            <a:pPr marL="0" indent="0">
              <a:buNone/>
            </a:pPr>
            <a:endParaRPr lang="en-US" b="1" dirty="0"/>
          </a:p>
          <a:p>
            <a:r>
              <a:rPr lang="en-US" b="1" dirty="0"/>
              <a:t>Gender Spectrum – gender conceived as a linear model with extremes of100% man to 100% woman and various states of androgyny between</a:t>
            </a:r>
          </a:p>
          <a:p>
            <a:pPr marL="0" indent="0">
              <a:buNone/>
            </a:pPr>
            <a:endParaRPr lang="en-US" b="1" dirty="0"/>
          </a:p>
          <a:p>
            <a:r>
              <a:rPr lang="en-US" b="1" dirty="0"/>
              <a:t>Gender Matrix or Continuum - a multidimensional extension of the gender spectrum that includes additional gender identities outside of the spectrum</a:t>
            </a:r>
          </a:p>
          <a:p>
            <a:endParaRPr lang="en-US" b="1" dirty="0"/>
          </a:p>
        </p:txBody>
      </p:sp>
    </p:spTree>
    <p:extLst>
      <p:ext uri="{BB962C8B-B14F-4D97-AF65-F5344CB8AC3E}">
        <p14:creationId xmlns:p14="http://schemas.microsoft.com/office/powerpoint/2010/main" val="315853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Gender Concepts</a:t>
            </a:r>
          </a:p>
        </p:txBody>
      </p:sp>
      <p:pic>
        <p:nvPicPr>
          <p:cNvPr id="7" name="Picture 6"/>
          <p:cNvPicPr>
            <a:picLocks noChangeAspect="1"/>
          </p:cNvPicPr>
          <p:nvPr/>
        </p:nvPicPr>
        <p:blipFill>
          <a:blip r:embed="rId2"/>
          <a:stretch>
            <a:fillRect/>
          </a:stretch>
        </p:blipFill>
        <p:spPr>
          <a:xfrm>
            <a:off x="638591" y="1504809"/>
            <a:ext cx="7913723" cy="5120640"/>
          </a:xfrm>
          <a:prstGeom prst="rect">
            <a:avLst/>
          </a:prstGeom>
        </p:spPr>
      </p:pic>
    </p:spTree>
    <p:extLst>
      <p:ext uri="{BB962C8B-B14F-4D97-AF65-F5344CB8AC3E}">
        <p14:creationId xmlns:p14="http://schemas.microsoft.com/office/powerpoint/2010/main" val="416942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Transgender or Trans*</a:t>
            </a:r>
          </a:p>
        </p:txBody>
      </p:sp>
      <p:sp>
        <p:nvSpPr>
          <p:cNvPr id="3" name="Content Placeholder 2"/>
          <p:cNvSpPr>
            <a:spLocks noGrp="1"/>
          </p:cNvSpPr>
          <p:nvPr>
            <p:ph idx="1"/>
          </p:nvPr>
        </p:nvSpPr>
        <p:spPr>
          <a:xfrm>
            <a:off x="685800" y="2194560"/>
            <a:ext cx="10820400" cy="977008"/>
          </a:xfrm>
        </p:spPr>
        <p:txBody>
          <a:bodyPr>
            <a:normAutofit lnSpcReduction="10000"/>
          </a:bodyPr>
          <a:lstStyle/>
          <a:p>
            <a:r>
              <a:rPr lang="en-US" b="1" dirty="0"/>
              <a:t>Definition - An umbrella term for people whose gender identity differs from what is typically associated with the sex they were assigned at birth and/or whose gender expression exists outside stereotypical societal norms</a:t>
            </a:r>
          </a:p>
        </p:txBody>
      </p:sp>
      <p:sp>
        <p:nvSpPr>
          <p:cNvPr id="4" name="TextBox 3"/>
          <p:cNvSpPr txBox="1"/>
          <p:nvPr/>
        </p:nvSpPr>
        <p:spPr>
          <a:xfrm>
            <a:off x="1418967" y="3322319"/>
            <a:ext cx="4742935" cy="1808187"/>
          </a:xfrm>
          <a:prstGeom prst="rect">
            <a:avLst/>
          </a:prstGeom>
          <a:noFill/>
        </p:spPr>
        <p:txBody>
          <a:bodyPr wrap="square" rtlCol="0">
            <a:spAutoFit/>
          </a:bodyPr>
          <a:lstStyle/>
          <a:p>
            <a:pPr marL="228600" indent="-228600" defTabSz="914400">
              <a:lnSpc>
                <a:spcPct val="90000"/>
              </a:lnSpc>
              <a:spcBef>
                <a:spcPts val="500"/>
              </a:spcBef>
              <a:buFont typeface="Arial" panose="020B0604020202020204" pitchFamily="34" charset="0"/>
              <a:buChar char="•"/>
            </a:pPr>
            <a:r>
              <a:rPr lang="en-US" sz="2200" b="1" dirty="0">
                <a:solidFill>
                  <a:prstClr val="white"/>
                </a:solidFill>
              </a:rPr>
              <a:t>Relating to medical transition</a:t>
            </a:r>
          </a:p>
          <a:p>
            <a:pPr marL="685800" lvl="1" indent="-228600" defTabSz="914400">
              <a:lnSpc>
                <a:spcPct val="90000"/>
              </a:lnSpc>
              <a:spcBef>
                <a:spcPts val="500"/>
              </a:spcBef>
              <a:buFont typeface="Arial" panose="020B0604020202020204" pitchFamily="34" charset="0"/>
              <a:buChar char="•"/>
            </a:pPr>
            <a:r>
              <a:rPr lang="en-US" sz="2200" b="1" dirty="0">
                <a:solidFill>
                  <a:prstClr val="white"/>
                </a:solidFill>
              </a:rPr>
              <a:t>Transsexual</a:t>
            </a:r>
          </a:p>
          <a:p>
            <a:pPr marL="685800" lvl="1" indent="-228600" defTabSz="914400">
              <a:lnSpc>
                <a:spcPct val="90000"/>
              </a:lnSpc>
              <a:spcBef>
                <a:spcPts val="500"/>
              </a:spcBef>
              <a:buFont typeface="Arial" panose="020B0604020202020204" pitchFamily="34" charset="0"/>
              <a:buChar char="•"/>
            </a:pPr>
            <a:r>
              <a:rPr lang="en-US" sz="2200" b="1" dirty="0">
                <a:solidFill>
                  <a:prstClr val="white"/>
                </a:solidFill>
              </a:rPr>
              <a:t>Trans Man (Trans-masculine)</a:t>
            </a:r>
          </a:p>
          <a:p>
            <a:pPr marL="685800" lvl="1" indent="-228600" defTabSz="914400">
              <a:lnSpc>
                <a:spcPct val="90000"/>
              </a:lnSpc>
              <a:spcBef>
                <a:spcPts val="500"/>
              </a:spcBef>
              <a:buFont typeface="Arial" panose="020B0604020202020204" pitchFamily="34" charset="0"/>
              <a:buChar char="•"/>
            </a:pPr>
            <a:r>
              <a:rPr lang="en-US" sz="2200" b="1" dirty="0">
                <a:solidFill>
                  <a:prstClr val="white"/>
                </a:solidFill>
              </a:rPr>
              <a:t>Trans Women (Trans-feminine)</a:t>
            </a:r>
          </a:p>
        </p:txBody>
      </p:sp>
      <p:sp>
        <p:nvSpPr>
          <p:cNvPr id="7" name="TextBox 6"/>
          <p:cNvSpPr txBox="1"/>
          <p:nvPr/>
        </p:nvSpPr>
        <p:spPr>
          <a:xfrm>
            <a:off x="6697362" y="3308727"/>
            <a:ext cx="4258962" cy="3139321"/>
          </a:xfrm>
          <a:prstGeom prst="rect">
            <a:avLst/>
          </a:prstGeom>
          <a:noFill/>
        </p:spPr>
        <p:txBody>
          <a:bodyPr wrap="square" rtlCol="0">
            <a:spAutoFit/>
          </a:bodyPr>
          <a:lstStyle/>
          <a:p>
            <a:pPr marL="285750" indent="-285750">
              <a:buFont typeface="Arial" panose="020B0604020202020204" pitchFamily="34" charset="0"/>
              <a:buChar char="•"/>
            </a:pPr>
            <a:r>
              <a:rPr lang="en-US" sz="2200" b="1" dirty="0"/>
              <a:t>Non-Traditional Identities</a:t>
            </a:r>
          </a:p>
          <a:p>
            <a:pPr marL="742950" lvl="1" indent="-285750">
              <a:buFont typeface="Arial" panose="020B0604020202020204" pitchFamily="34" charset="0"/>
              <a:buChar char="•"/>
            </a:pPr>
            <a:r>
              <a:rPr lang="en-US" sz="2200" b="1" dirty="0"/>
              <a:t>Genderqueer</a:t>
            </a:r>
          </a:p>
          <a:p>
            <a:pPr marL="742950" lvl="1" indent="-285750">
              <a:buFont typeface="Arial" panose="020B0604020202020204" pitchFamily="34" charset="0"/>
              <a:buChar char="•"/>
            </a:pPr>
            <a:r>
              <a:rPr lang="en-US" sz="2200" b="1" dirty="0"/>
              <a:t>Gender Fluid</a:t>
            </a:r>
          </a:p>
          <a:p>
            <a:pPr marL="742950" lvl="1" indent="-285750">
              <a:buFont typeface="Arial" panose="020B0604020202020204" pitchFamily="34" charset="0"/>
              <a:buChar char="•"/>
            </a:pPr>
            <a:r>
              <a:rPr lang="en-US" sz="2200" b="1" dirty="0"/>
              <a:t>Gender Bending</a:t>
            </a:r>
          </a:p>
          <a:p>
            <a:pPr marL="742950" lvl="1" indent="-285750">
              <a:buFont typeface="Arial" panose="020B0604020202020204" pitchFamily="34" charset="0"/>
              <a:buChar char="•"/>
            </a:pPr>
            <a:r>
              <a:rPr lang="en-US" sz="2200" b="1" dirty="0"/>
              <a:t>Gender Non-conforming</a:t>
            </a:r>
          </a:p>
          <a:p>
            <a:pPr marL="742950" lvl="1" indent="-285750">
              <a:buFont typeface="Arial" panose="020B0604020202020204" pitchFamily="34" charset="0"/>
              <a:buChar char="•"/>
            </a:pPr>
            <a:r>
              <a:rPr lang="en-US" sz="2200" b="1" dirty="0"/>
              <a:t>Genderless/</a:t>
            </a:r>
            <a:r>
              <a:rPr lang="en-US" sz="2200" b="1" dirty="0" err="1"/>
              <a:t>Agender</a:t>
            </a:r>
            <a:endParaRPr lang="en-US" sz="2200" b="1" dirty="0"/>
          </a:p>
          <a:p>
            <a:pPr marL="742950" lvl="1" indent="-285750">
              <a:buFont typeface="Arial" panose="020B0604020202020204" pitchFamily="34" charset="0"/>
              <a:buChar char="•"/>
            </a:pPr>
            <a:r>
              <a:rPr lang="en-US" sz="2200" b="1" dirty="0"/>
              <a:t>Cross Dresser</a:t>
            </a:r>
          </a:p>
          <a:p>
            <a:pPr marL="742950" lvl="1" indent="-285750">
              <a:buFont typeface="Arial" panose="020B0604020202020204" pitchFamily="34" charset="0"/>
              <a:buChar char="•"/>
            </a:pPr>
            <a:r>
              <a:rPr lang="en-US" sz="2200" b="1" dirty="0"/>
              <a:t>Two Spirit</a:t>
            </a:r>
          </a:p>
        </p:txBody>
      </p:sp>
    </p:spTree>
    <p:extLst>
      <p:ext uri="{BB962C8B-B14F-4D97-AF65-F5344CB8AC3E}">
        <p14:creationId xmlns:p14="http://schemas.microsoft.com/office/powerpoint/2010/main" val="370028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Identities Overview – Intersex</a:t>
            </a:r>
          </a:p>
        </p:txBody>
      </p:sp>
      <p:sp>
        <p:nvSpPr>
          <p:cNvPr id="3" name="Content Placeholder 2"/>
          <p:cNvSpPr>
            <a:spLocks noGrp="1"/>
          </p:cNvSpPr>
          <p:nvPr>
            <p:ph idx="1"/>
          </p:nvPr>
        </p:nvSpPr>
        <p:spPr>
          <a:xfrm>
            <a:off x="685800" y="2194560"/>
            <a:ext cx="10820400" cy="4115624"/>
          </a:xfrm>
        </p:spPr>
        <p:txBody>
          <a:bodyPr>
            <a:normAutofit/>
          </a:bodyPr>
          <a:lstStyle/>
          <a:p>
            <a:r>
              <a:rPr lang="en-US" b="1" dirty="0"/>
              <a:t>Definition - General term for a variety of conditions in which a person is born with reproductive or sexual anatomy that doesn’t align with conventional expectations of either male or female</a:t>
            </a:r>
          </a:p>
          <a:p>
            <a:r>
              <a:rPr lang="en-US" b="1" dirty="0"/>
              <a:t>Manifestations of the condition vary between individuals</a:t>
            </a:r>
          </a:p>
          <a:p>
            <a:r>
              <a:rPr lang="en-US" b="1" dirty="0"/>
              <a:t>Why is it included in the LGBTQ community?</a:t>
            </a:r>
          </a:p>
          <a:p>
            <a:pPr lvl="1"/>
            <a:r>
              <a:rPr lang="en-US" b="1" dirty="0"/>
              <a:t>Similar misunderstanding, discrimination and marginalization</a:t>
            </a:r>
          </a:p>
          <a:p>
            <a:pPr lvl="1"/>
            <a:r>
              <a:rPr lang="en-US" b="1" dirty="0"/>
              <a:t>Medical treatments like those for transsexual patients</a:t>
            </a:r>
          </a:p>
          <a:p>
            <a:pPr lvl="1"/>
            <a:r>
              <a:rPr lang="en-US" b="1" dirty="0"/>
              <a:t>Falls within the larger scope of personal identity</a:t>
            </a:r>
          </a:p>
          <a:p>
            <a:pPr lvl="1"/>
            <a:endParaRPr lang="en-US" b="1" dirty="0"/>
          </a:p>
        </p:txBody>
      </p:sp>
    </p:spTree>
    <p:extLst>
      <p:ext uri="{BB962C8B-B14F-4D97-AF65-F5344CB8AC3E}">
        <p14:creationId xmlns:p14="http://schemas.microsoft.com/office/powerpoint/2010/main" val="163402227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3404</TotalTime>
  <Words>1668</Words>
  <Application>Microsoft Office PowerPoint</Application>
  <PresentationFormat>Widescreen</PresentationFormat>
  <Paragraphs>251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Vapor Trail</vt:lpstr>
      <vt:lpstr>Treatment Court transgender training</vt:lpstr>
      <vt:lpstr>Ground Rules</vt:lpstr>
      <vt:lpstr>Identities overview – Why are they so important?</vt:lpstr>
      <vt:lpstr>Identities Overview - Definitions</vt:lpstr>
      <vt:lpstr>Identities Overview - Sexuality</vt:lpstr>
      <vt:lpstr>Identities Overview – Gender Concepts</vt:lpstr>
      <vt:lpstr>Identities Overview – Gender Concepts</vt:lpstr>
      <vt:lpstr>Identities Overview – Transgender or Trans*</vt:lpstr>
      <vt:lpstr>Identities Overview – Intersex</vt:lpstr>
      <vt:lpstr>Pronouns</vt:lpstr>
      <vt:lpstr>Transitioning</vt:lpstr>
      <vt:lpstr>Transitioning</vt:lpstr>
      <vt:lpstr>Unique needs of Trans People</vt:lpstr>
      <vt:lpstr>Gender, Sexuality and Society</vt:lpstr>
      <vt:lpstr>Gender, Sexuality and Society</vt:lpstr>
      <vt:lpstr>Gender, Sexuality and Society</vt:lpstr>
      <vt:lpstr>ORIGINS OF LGBTQ DISCRIMINATION A condensed history</vt:lpstr>
      <vt:lpstr>ORIGINS OF LGBTQ DISCRIMINATION How it translates</vt:lpstr>
      <vt:lpstr>Law enforcement and the trans experience</vt:lpstr>
      <vt:lpstr>Law enforcement and the trans experience</vt:lpstr>
      <vt:lpstr>Legal Rights of Trans Individuals</vt:lpstr>
      <vt:lpstr>Legal Rights of Trans Individuals</vt:lpstr>
      <vt:lpstr>Legal Rights of Trans Individuals</vt:lpstr>
      <vt:lpstr>The Good, The Bad and the Ugly – a personal narrative</vt:lpstr>
      <vt:lpstr>The Good, The Bad and the Ugly – a personal narrative</vt:lpstr>
      <vt:lpstr>What the Future Holds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transgender training</dc:title>
  <dc:creator>Jessica Polacek</dc:creator>
  <cp:lastModifiedBy>jmpolacek@hotmail.com</cp:lastModifiedBy>
  <cp:revision>32</cp:revision>
  <dcterms:created xsi:type="dcterms:W3CDTF">2017-03-18T16:38:01Z</dcterms:created>
  <dcterms:modified xsi:type="dcterms:W3CDTF">2024-04-22T16:24:50Z</dcterms:modified>
</cp:coreProperties>
</file>