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56" r:id="rId5"/>
    <p:sldId id="257" r:id="rId6"/>
    <p:sldId id="3427" r:id="rId7"/>
    <p:sldId id="260" r:id="rId8"/>
    <p:sldId id="526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3423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5" r:id="rId28"/>
    <p:sldId id="286" r:id="rId29"/>
    <p:sldId id="287" r:id="rId30"/>
    <p:sldId id="288" r:id="rId31"/>
    <p:sldId id="289" r:id="rId32"/>
    <p:sldId id="290" r:id="rId33"/>
    <p:sldId id="292" r:id="rId34"/>
    <p:sldId id="293" r:id="rId35"/>
  </p:sldIdLst>
  <p:sldSz cx="18288000" cy="10287000"/>
  <p:notesSz cx="6858000" cy="9144000"/>
  <p:embeddedFontLst>
    <p:embeddedFont>
      <p:font typeface="Canva Sans" panose="020B0604020202020204" charset="0"/>
      <p:regular r:id="rId38"/>
    </p:embeddedFont>
    <p:embeddedFont>
      <p:font typeface="DM Sans" pitchFamily="2" charset="0"/>
      <p:regular r:id="rId39"/>
      <p:bold r:id="rId40"/>
      <p:italic r:id="rId41"/>
      <p:boldItalic r:id="rId42"/>
    </p:embeddedFont>
    <p:embeddedFont>
      <p:font typeface="DM Sans Bold" charset="0"/>
      <p:regular r:id="rId43"/>
      <p:bold r:id="rId44"/>
    </p:embeddedFont>
    <p:embeddedFont>
      <p:font typeface="Lovelo" panose="020B0604020202020204" charset="0"/>
      <p:regular r:id="rId45"/>
    </p:embeddedFont>
    <p:embeddedFont>
      <p:font typeface="Open Sans" panose="020B0606030504020204" pitchFamily="34" charset="0"/>
      <p:regular r:id="rId46"/>
      <p:bold r:id="rId47"/>
      <p:italic r:id="rId48"/>
      <p:boldItalic r:id="rId49"/>
    </p:embeddedFont>
    <p:embeddedFont>
      <p:font typeface="Open Sans Bold" panose="020B0806030504020204" charset="0"/>
      <p:regular r:id="rId50"/>
      <p:bold r:id="rId51"/>
    </p:embeddedFont>
    <p:embeddedFont>
      <p:font typeface="Open Sans Extra Bold" panose="020B0604020202020204" charset="0"/>
      <p:regular r:id="rId52"/>
    </p:embeddedFont>
    <p:embeddedFont>
      <p:font typeface="Open Sans Light" panose="020B0306030504020204" pitchFamily="34" charset="0"/>
      <p:regular r:id="rId53"/>
      <p: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63503" autoAdjust="0"/>
  </p:normalViewPr>
  <p:slideViewPr>
    <p:cSldViewPr>
      <p:cViewPr varScale="1">
        <p:scale>
          <a:sx n="40" d="100"/>
          <a:sy n="40" d="100"/>
        </p:scale>
        <p:origin x="1522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ng Lee Yang" userId="0eca2c9a-3fe8-42a5-92e6-18b296691f6b" providerId="ADAL" clId="{5B59A969-2079-4577-80CE-6B025C6FBD6D}"/>
    <pc:docChg chg="delSld modSld">
      <pc:chgData name="Sheng Lee Yang" userId="0eca2c9a-3fe8-42a5-92e6-18b296691f6b" providerId="ADAL" clId="{5B59A969-2079-4577-80CE-6B025C6FBD6D}" dt="2024-04-24T17:16:38.763" v="33" actId="6549"/>
      <pc:docMkLst>
        <pc:docMk/>
      </pc:docMkLst>
      <pc:sldChg chg="modSp mod modNotesTx">
        <pc:chgData name="Sheng Lee Yang" userId="0eca2c9a-3fe8-42a5-92e6-18b296691f6b" providerId="ADAL" clId="{5B59A969-2079-4577-80CE-6B025C6FBD6D}" dt="2024-04-24T17:15:38.878" v="19" actId="6549"/>
        <pc:sldMkLst>
          <pc:docMk/>
          <pc:sldMk cId="0" sldId="256"/>
        </pc:sldMkLst>
        <pc:spChg chg="mod">
          <ac:chgData name="Sheng Lee Yang" userId="0eca2c9a-3fe8-42a5-92e6-18b296691f6b" providerId="ADAL" clId="{5B59A969-2079-4577-80CE-6B025C6FBD6D}" dt="2024-04-24T17:10:01.132" v="2" actId="1076"/>
          <ac:spMkLst>
            <pc:docMk/>
            <pc:sldMk cId="0" sldId="256"/>
            <ac:spMk id="5" creationId="{00000000-0000-0000-0000-000000000000}"/>
          </ac:spMkLst>
        </pc:spChg>
      </pc:sldChg>
      <pc:sldChg chg="modNotesTx">
        <pc:chgData name="Sheng Lee Yang" userId="0eca2c9a-3fe8-42a5-92e6-18b296691f6b" providerId="ADAL" clId="{5B59A969-2079-4577-80CE-6B025C6FBD6D}" dt="2024-04-24T17:15:41.109" v="20" actId="6549"/>
        <pc:sldMkLst>
          <pc:docMk/>
          <pc:sldMk cId="0" sldId="257"/>
        </pc:sldMkLst>
      </pc:sldChg>
      <pc:sldChg chg="del">
        <pc:chgData name="Sheng Lee Yang" userId="0eca2c9a-3fe8-42a5-92e6-18b296691f6b" providerId="ADAL" clId="{5B59A969-2079-4577-80CE-6B025C6FBD6D}" dt="2024-04-24T17:07:45.714" v="0" actId="2696"/>
        <pc:sldMkLst>
          <pc:docMk/>
          <pc:sldMk cId="0" sldId="259"/>
        </pc:sldMkLst>
      </pc:sldChg>
      <pc:sldChg chg="del">
        <pc:chgData name="Sheng Lee Yang" userId="0eca2c9a-3fe8-42a5-92e6-18b296691f6b" providerId="ADAL" clId="{5B59A969-2079-4577-80CE-6B025C6FBD6D}" dt="2024-04-24T17:13:38.981" v="3" actId="2696"/>
        <pc:sldMkLst>
          <pc:docMk/>
          <pc:sldMk cId="0" sldId="264"/>
        </pc:sldMkLst>
      </pc:sldChg>
      <pc:sldChg chg="modNotesTx">
        <pc:chgData name="Sheng Lee Yang" userId="0eca2c9a-3fe8-42a5-92e6-18b296691f6b" providerId="ADAL" clId="{5B59A969-2079-4577-80CE-6B025C6FBD6D}" dt="2024-04-24T17:15:53.465" v="22" actId="6549"/>
        <pc:sldMkLst>
          <pc:docMk/>
          <pc:sldMk cId="0" sldId="267"/>
        </pc:sldMkLst>
      </pc:sldChg>
      <pc:sldChg chg="modNotesTx">
        <pc:chgData name="Sheng Lee Yang" userId="0eca2c9a-3fe8-42a5-92e6-18b296691f6b" providerId="ADAL" clId="{5B59A969-2079-4577-80CE-6B025C6FBD6D}" dt="2024-04-24T17:15:55.457" v="23" actId="6549"/>
        <pc:sldMkLst>
          <pc:docMk/>
          <pc:sldMk cId="0" sldId="268"/>
        </pc:sldMkLst>
      </pc:sldChg>
      <pc:sldChg chg="modNotesTx">
        <pc:chgData name="Sheng Lee Yang" userId="0eca2c9a-3fe8-42a5-92e6-18b296691f6b" providerId="ADAL" clId="{5B59A969-2079-4577-80CE-6B025C6FBD6D}" dt="2024-04-24T17:15:58.756" v="24" actId="6549"/>
        <pc:sldMkLst>
          <pc:docMk/>
          <pc:sldMk cId="0" sldId="269"/>
        </pc:sldMkLst>
      </pc:sldChg>
      <pc:sldChg chg="modNotesTx">
        <pc:chgData name="Sheng Lee Yang" userId="0eca2c9a-3fe8-42a5-92e6-18b296691f6b" providerId="ADAL" clId="{5B59A969-2079-4577-80CE-6B025C6FBD6D}" dt="2024-04-24T17:16:07.981" v="26" actId="6549"/>
        <pc:sldMkLst>
          <pc:docMk/>
          <pc:sldMk cId="0" sldId="272"/>
        </pc:sldMkLst>
      </pc:sldChg>
      <pc:sldChg chg="modSp mod modNotesTx">
        <pc:chgData name="Sheng Lee Yang" userId="0eca2c9a-3fe8-42a5-92e6-18b296691f6b" providerId="ADAL" clId="{5B59A969-2079-4577-80CE-6B025C6FBD6D}" dt="2024-04-24T17:16:14.708" v="27" actId="6549"/>
        <pc:sldMkLst>
          <pc:docMk/>
          <pc:sldMk cId="0" sldId="278"/>
        </pc:sldMkLst>
        <pc:spChg chg="mod">
          <ac:chgData name="Sheng Lee Yang" userId="0eca2c9a-3fe8-42a5-92e6-18b296691f6b" providerId="ADAL" clId="{5B59A969-2079-4577-80CE-6B025C6FBD6D}" dt="2024-04-24T17:14:08.531" v="15" actId="20577"/>
          <ac:spMkLst>
            <pc:docMk/>
            <pc:sldMk cId="0" sldId="278"/>
            <ac:spMk id="2" creationId="{00000000-0000-0000-0000-000000000000}"/>
          </ac:spMkLst>
        </pc:spChg>
      </pc:sldChg>
      <pc:sldChg chg="modNotesTx">
        <pc:chgData name="Sheng Lee Yang" userId="0eca2c9a-3fe8-42a5-92e6-18b296691f6b" providerId="ADAL" clId="{5B59A969-2079-4577-80CE-6B025C6FBD6D}" dt="2024-04-24T17:16:22.569" v="28" actId="6549"/>
        <pc:sldMkLst>
          <pc:docMk/>
          <pc:sldMk cId="0" sldId="281"/>
        </pc:sldMkLst>
      </pc:sldChg>
      <pc:sldChg chg="del">
        <pc:chgData name="Sheng Lee Yang" userId="0eca2c9a-3fe8-42a5-92e6-18b296691f6b" providerId="ADAL" clId="{5B59A969-2079-4577-80CE-6B025C6FBD6D}" dt="2024-04-24T17:14:15.426" v="16" actId="2696"/>
        <pc:sldMkLst>
          <pc:docMk/>
          <pc:sldMk cId="0" sldId="283"/>
        </pc:sldMkLst>
      </pc:sldChg>
      <pc:sldChg chg="modNotesTx">
        <pc:chgData name="Sheng Lee Yang" userId="0eca2c9a-3fe8-42a5-92e6-18b296691f6b" providerId="ADAL" clId="{5B59A969-2079-4577-80CE-6B025C6FBD6D}" dt="2024-04-24T17:16:28.908" v="29" actId="6549"/>
        <pc:sldMkLst>
          <pc:docMk/>
          <pc:sldMk cId="0" sldId="286"/>
        </pc:sldMkLst>
      </pc:sldChg>
      <pc:sldChg chg="modNotesTx">
        <pc:chgData name="Sheng Lee Yang" userId="0eca2c9a-3fe8-42a5-92e6-18b296691f6b" providerId="ADAL" clId="{5B59A969-2079-4577-80CE-6B025C6FBD6D}" dt="2024-04-24T17:16:30.993" v="30" actId="6549"/>
        <pc:sldMkLst>
          <pc:docMk/>
          <pc:sldMk cId="0" sldId="287"/>
        </pc:sldMkLst>
      </pc:sldChg>
      <pc:sldChg chg="modNotesTx">
        <pc:chgData name="Sheng Lee Yang" userId="0eca2c9a-3fe8-42a5-92e6-18b296691f6b" providerId="ADAL" clId="{5B59A969-2079-4577-80CE-6B025C6FBD6D}" dt="2024-04-24T17:16:33.379" v="31" actId="6549"/>
        <pc:sldMkLst>
          <pc:docMk/>
          <pc:sldMk cId="0" sldId="288"/>
        </pc:sldMkLst>
      </pc:sldChg>
      <pc:sldChg chg="modNotesTx">
        <pc:chgData name="Sheng Lee Yang" userId="0eca2c9a-3fe8-42a5-92e6-18b296691f6b" providerId="ADAL" clId="{5B59A969-2079-4577-80CE-6B025C6FBD6D}" dt="2024-04-24T17:16:35.118" v="32" actId="6549"/>
        <pc:sldMkLst>
          <pc:docMk/>
          <pc:sldMk cId="0" sldId="289"/>
        </pc:sldMkLst>
      </pc:sldChg>
      <pc:sldChg chg="modNotesTx">
        <pc:chgData name="Sheng Lee Yang" userId="0eca2c9a-3fe8-42a5-92e6-18b296691f6b" providerId="ADAL" clId="{5B59A969-2079-4577-80CE-6B025C6FBD6D}" dt="2024-04-24T17:16:38.763" v="33" actId="6549"/>
        <pc:sldMkLst>
          <pc:docMk/>
          <pc:sldMk cId="0" sldId="290"/>
        </pc:sldMkLst>
      </pc:sldChg>
      <pc:sldChg chg="del">
        <pc:chgData name="Sheng Lee Yang" userId="0eca2c9a-3fe8-42a5-92e6-18b296691f6b" providerId="ADAL" clId="{5B59A969-2079-4577-80CE-6B025C6FBD6D}" dt="2024-04-24T17:07:45.714" v="0" actId="2696"/>
        <pc:sldMkLst>
          <pc:docMk/>
          <pc:sldMk cId="4037214515" sldId="3421"/>
        </pc:sldMkLst>
      </pc:sldChg>
      <pc:sldChg chg="del">
        <pc:chgData name="Sheng Lee Yang" userId="0eca2c9a-3fe8-42a5-92e6-18b296691f6b" providerId="ADAL" clId="{5B59A969-2079-4577-80CE-6B025C6FBD6D}" dt="2024-04-24T17:07:45.714" v="0" actId="2696"/>
        <pc:sldMkLst>
          <pc:docMk/>
          <pc:sldMk cId="1101246877" sldId="3422"/>
        </pc:sldMkLst>
      </pc:sldChg>
      <pc:sldChg chg="modNotesTx">
        <pc:chgData name="Sheng Lee Yang" userId="0eca2c9a-3fe8-42a5-92e6-18b296691f6b" providerId="ADAL" clId="{5B59A969-2079-4577-80CE-6B025C6FBD6D}" dt="2024-04-24T17:16:02.010" v="25" actId="6549"/>
        <pc:sldMkLst>
          <pc:docMk/>
          <pc:sldMk cId="0" sldId="3423"/>
        </pc:sldMkLst>
      </pc:sldChg>
      <pc:sldChg chg="del">
        <pc:chgData name="Sheng Lee Yang" userId="0eca2c9a-3fe8-42a5-92e6-18b296691f6b" providerId="ADAL" clId="{5B59A969-2079-4577-80CE-6B025C6FBD6D}" dt="2024-04-24T17:14:20.900" v="18" actId="2696"/>
        <pc:sldMkLst>
          <pc:docMk/>
          <pc:sldMk cId="1630643780" sldId="3424"/>
        </pc:sldMkLst>
      </pc:sldChg>
      <pc:sldChg chg="del">
        <pc:chgData name="Sheng Lee Yang" userId="0eca2c9a-3fe8-42a5-92e6-18b296691f6b" providerId="ADAL" clId="{5B59A969-2079-4577-80CE-6B025C6FBD6D}" dt="2024-04-24T17:14:19.428" v="17" actId="2696"/>
        <pc:sldMkLst>
          <pc:docMk/>
          <pc:sldMk cId="2049534173" sldId="3425"/>
        </pc:sldMkLst>
      </pc:sldChg>
      <pc:sldChg chg="modNotesTx">
        <pc:chgData name="Sheng Lee Yang" userId="0eca2c9a-3fe8-42a5-92e6-18b296691f6b" providerId="ADAL" clId="{5B59A969-2079-4577-80CE-6B025C6FBD6D}" dt="2024-04-24T17:15:42.642" v="21" actId="6549"/>
        <pc:sldMkLst>
          <pc:docMk/>
          <pc:sldMk cId="360338538" sldId="342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0E3094-BE83-439D-AAEA-A38152FA22FF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39EAA0-787D-4DB9-90DD-71199B3896FA}">
      <dgm:prSet phldrT="[Text]" custT="1"/>
      <dgm:spPr/>
      <dgm:t>
        <a:bodyPr/>
        <a:lstStyle/>
        <a:p>
          <a:r>
            <a:rPr lang="en-US" sz="5000" dirty="0"/>
            <a:t>YOU!</a:t>
          </a:r>
        </a:p>
      </dgm:t>
    </dgm:pt>
    <dgm:pt modelId="{7668A4A6-DFC5-40C4-9AFD-DA275400B8B3}" type="parTrans" cxnId="{4E884799-6454-4327-89A0-878C3ACEA2F3}">
      <dgm:prSet/>
      <dgm:spPr/>
      <dgm:t>
        <a:bodyPr/>
        <a:lstStyle/>
        <a:p>
          <a:endParaRPr lang="en-US"/>
        </a:p>
      </dgm:t>
    </dgm:pt>
    <dgm:pt modelId="{85955B57-E9C8-4620-8573-128293E76D7D}" type="sibTrans" cxnId="{4E884799-6454-4327-89A0-878C3ACEA2F3}">
      <dgm:prSet/>
      <dgm:spPr/>
      <dgm:t>
        <a:bodyPr/>
        <a:lstStyle/>
        <a:p>
          <a:endParaRPr lang="en-US"/>
        </a:p>
      </dgm:t>
    </dgm:pt>
    <dgm:pt modelId="{6702BE4C-DBEC-4C81-B0B1-FDD0142F0568}">
      <dgm:prSet phldrT="[Text]" custT="1"/>
      <dgm:spPr/>
      <dgm:t>
        <a:bodyPr/>
        <a:lstStyle/>
        <a:p>
          <a:r>
            <a:rPr lang="en-US" sz="5000" dirty="0"/>
            <a:t>Beliefs</a:t>
          </a:r>
        </a:p>
      </dgm:t>
    </dgm:pt>
    <dgm:pt modelId="{2A95ACA5-2E57-4394-AAB5-3FAC99F609EE}" type="parTrans" cxnId="{C7B6BD3C-1B9E-4994-B25B-DBF1A76F503E}">
      <dgm:prSet/>
      <dgm:spPr/>
      <dgm:t>
        <a:bodyPr/>
        <a:lstStyle/>
        <a:p>
          <a:endParaRPr lang="en-US"/>
        </a:p>
      </dgm:t>
    </dgm:pt>
    <dgm:pt modelId="{CCC7C6F5-476B-48D1-A03B-2AAFA457ACC6}" type="sibTrans" cxnId="{C7B6BD3C-1B9E-4994-B25B-DBF1A76F503E}">
      <dgm:prSet/>
      <dgm:spPr/>
      <dgm:t>
        <a:bodyPr/>
        <a:lstStyle/>
        <a:p>
          <a:endParaRPr lang="en-US"/>
        </a:p>
      </dgm:t>
    </dgm:pt>
    <dgm:pt modelId="{6B5334B5-969F-4F62-9542-E796A06437C6}">
      <dgm:prSet phldrT="[Text]"/>
      <dgm:spPr/>
      <dgm:t>
        <a:bodyPr/>
        <a:lstStyle/>
        <a:p>
          <a:endParaRPr lang="en-US"/>
        </a:p>
      </dgm:t>
    </dgm:pt>
    <dgm:pt modelId="{47A0F20A-E51F-4E6D-A3D3-35CB4B36998E}" type="parTrans" cxnId="{AF61D658-E3BB-4F89-9722-7831C35CE1DE}">
      <dgm:prSet/>
      <dgm:spPr/>
      <dgm:t>
        <a:bodyPr/>
        <a:lstStyle/>
        <a:p>
          <a:endParaRPr lang="en-US"/>
        </a:p>
      </dgm:t>
    </dgm:pt>
    <dgm:pt modelId="{6F310895-7569-4195-8652-A4704A63DF8A}" type="sibTrans" cxnId="{AF61D658-E3BB-4F89-9722-7831C35CE1DE}">
      <dgm:prSet/>
      <dgm:spPr/>
      <dgm:t>
        <a:bodyPr/>
        <a:lstStyle/>
        <a:p>
          <a:endParaRPr lang="en-US"/>
        </a:p>
      </dgm:t>
    </dgm:pt>
    <dgm:pt modelId="{15E1F212-219D-4EE5-863D-D912289D2E6B}">
      <dgm:prSet phldrT="[Text]"/>
      <dgm:spPr/>
      <dgm:t>
        <a:bodyPr/>
        <a:lstStyle/>
        <a:p>
          <a:endParaRPr lang="en-US"/>
        </a:p>
      </dgm:t>
    </dgm:pt>
    <dgm:pt modelId="{EDF02FB1-6DF1-427D-8DBA-FC034713706F}" type="parTrans" cxnId="{BDF388EF-170F-40B6-8393-A6B2E5446D53}">
      <dgm:prSet/>
      <dgm:spPr/>
      <dgm:t>
        <a:bodyPr/>
        <a:lstStyle/>
        <a:p>
          <a:endParaRPr lang="en-US"/>
        </a:p>
      </dgm:t>
    </dgm:pt>
    <dgm:pt modelId="{2B53DC24-7BE1-44F9-B399-8965D2EB65BC}" type="sibTrans" cxnId="{BDF388EF-170F-40B6-8393-A6B2E5446D53}">
      <dgm:prSet/>
      <dgm:spPr/>
      <dgm:t>
        <a:bodyPr/>
        <a:lstStyle/>
        <a:p>
          <a:endParaRPr lang="en-US"/>
        </a:p>
      </dgm:t>
    </dgm:pt>
    <dgm:pt modelId="{A70BB87A-95D3-4E0A-998A-084522FA855A}">
      <dgm:prSet phldrT="[Text]"/>
      <dgm:spPr/>
      <dgm:t>
        <a:bodyPr/>
        <a:lstStyle/>
        <a:p>
          <a:endParaRPr lang="en-US"/>
        </a:p>
      </dgm:t>
    </dgm:pt>
    <dgm:pt modelId="{6905E357-4F9D-403C-B55E-26BB67D0CE50}" type="parTrans" cxnId="{A0E2764B-CEB2-4C6A-B4BC-39D557FF191E}">
      <dgm:prSet/>
      <dgm:spPr/>
      <dgm:t>
        <a:bodyPr/>
        <a:lstStyle/>
        <a:p>
          <a:endParaRPr lang="en-US"/>
        </a:p>
      </dgm:t>
    </dgm:pt>
    <dgm:pt modelId="{400EBBCF-7F25-4EF6-A573-93377F9538B3}" type="sibTrans" cxnId="{A0E2764B-CEB2-4C6A-B4BC-39D557FF191E}">
      <dgm:prSet/>
      <dgm:spPr/>
      <dgm:t>
        <a:bodyPr/>
        <a:lstStyle/>
        <a:p>
          <a:endParaRPr lang="en-US"/>
        </a:p>
      </dgm:t>
    </dgm:pt>
    <dgm:pt modelId="{12119C22-E41F-4459-931A-094BD80EE931}">
      <dgm:prSet phldrT="[Text]"/>
      <dgm:spPr/>
      <dgm:t>
        <a:bodyPr/>
        <a:lstStyle/>
        <a:p>
          <a:endParaRPr lang="en-US"/>
        </a:p>
      </dgm:t>
    </dgm:pt>
    <dgm:pt modelId="{3AD759B0-5172-406D-8C97-D0F23187E67A}" type="parTrans" cxnId="{251CC922-0F73-45C9-B26D-A94369EB1A13}">
      <dgm:prSet/>
      <dgm:spPr/>
      <dgm:t>
        <a:bodyPr/>
        <a:lstStyle/>
        <a:p>
          <a:endParaRPr lang="en-US"/>
        </a:p>
      </dgm:t>
    </dgm:pt>
    <dgm:pt modelId="{AA3363EE-6AE6-427A-9956-AB7A7272B4D5}" type="sibTrans" cxnId="{251CC922-0F73-45C9-B26D-A94369EB1A13}">
      <dgm:prSet/>
      <dgm:spPr/>
      <dgm:t>
        <a:bodyPr/>
        <a:lstStyle/>
        <a:p>
          <a:endParaRPr lang="en-US"/>
        </a:p>
      </dgm:t>
    </dgm:pt>
    <dgm:pt modelId="{588FE58A-D65C-4682-885F-5B224EE378A5}" type="pres">
      <dgm:prSet presAssocID="{150E3094-BE83-439D-AAEA-A38152FA22FF}" presName="compositeShape" presStyleCnt="0">
        <dgm:presLayoutVars>
          <dgm:chMax val="2"/>
          <dgm:dir/>
          <dgm:resizeHandles val="exact"/>
        </dgm:presLayoutVars>
      </dgm:prSet>
      <dgm:spPr/>
    </dgm:pt>
    <dgm:pt modelId="{702F3FA7-8000-44D9-809E-55348755C2D6}" type="pres">
      <dgm:prSet presAssocID="{150E3094-BE83-439D-AAEA-A38152FA22FF}" presName="ribbon" presStyleLbl="node1" presStyleIdx="0" presStyleCnt="1"/>
      <dgm:spPr>
        <a:solidFill>
          <a:srgbClr val="002060"/>
        </a:solidFill>
      </dgm:spPr>
    </dgm:pt>
    <dgm:pt modelId="{3921583D-1615-41D8-8868-378B57C86F19}" type="pres">
      <dgm:prSet presAssocID="{150E3094-BE83-439D-AAEA-A38152FA22FF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93F19CD9-E4F6-4FCC-A508-A6F5D6032A0D}" type="pres">
      <dgm:prSet presAssocID="{150E3094-BE83-439D-AAEA-A38152FA22FF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51CC922-0F73-45C9-B26D-A94369EB1A13}" srcId="{150E3094-BE83-439D-AAEA-A38152FA22FF}" destId="{12119C22-E41F-4459-931A-094BD80EE931}" srcOrd="5" destOrd="0" parTransId="{3AD759B0-5172-406D-8C97-D0F23187E67A}" sibTransId="{AA3363EE-6AE6-427A-9956-AB7A7272B4D5}"/>
    <dgm:cxn modelId="{3556473A-39A5-4EC3-83A7-1C66988E76F1}" type="presOf" srcId="{2B39EAA0-787D-4DB9-90DD-71199B3896FA}" destId="{3921583D-1615-41D8-8868-378B57C86F19}" srcOrd="0" destOrd="0" presId="urn:microsoft.com/office/officeart/2005/8/layout/arrow6"/>
    <dgm:cxn modelId="{C7B6BD3C-1B9E-4994-B25B-DBF1A76F503E}" srcId="{150E3094-BE83-439D-AAEA-A38152FA22FF}" destId="{6702BE4C-DBEC-4C81-B0B1-FDD0142F0568}" srcOrd="1" destOrd="0" parTransId="{2A95ACA5-2E57-4394-AAB5-3FAC99F609EE}" sibTransId="{CCC7C6F5-476B-48D1-A03B-2AAFA457ACC6}"/>
    <dgm:cxn modelId="{A0E2764B-CEB2-4C6A-B4BC-39D557FF191E}" srcId="{150E3094-BE83-439D-AAEA-A38152FA22FF}" destId="{A70BB87A-95D3-4E0A-998A-084522FA855A}" srcOrd="4" destOrd="0" parTransId="{6905E357-4F9D-403C-B55E-26BB67D0CE50}" sibTransId="{400EBBCF-7F25-4EF6-A573-93377F9538B3}"/>
    <dgm:cxn modelId="{AF61D658-E3BB-4F89-9722-7831C35CE1DE}" srcId="{150E3094-BE83-439D-AAEA-A38152FA22FF}" destId="{6B5334B5-969F-4F62-9542-E796A06437C6}" srcOrd="2" destOrd="0" parTransId="{47A0F20A-E51F-4E6D-A3D3-35CB4B36998E}" sibTransId="{6F310895-7569-4195-8652-A4704A63DF8A}"/>
    <dgm:cxn modelId="{4E884799-6454-4327-89A0-878C3ACEA2F3}" srcId="{150E3094-BE83-439D-AAEA-A38152FA22FF}" destId="{2B39EAA0-787D-4DB9-90DD-71199B3896FA}" srcOrd="0" destOrd="0" parTransId="{7668A4A6-DFC5-40C4-9AFD-DA275400B8B3}" sibTransId="{85955B57-E9C8-4620-8573-128293E76D7D}"/>
    <dgm:cxn modelId="{4B6403D4-BBC3-4BB8-A1CB-565E73EDCAD5}" type="presOf" srcId="{6702BE4C-DBEC-4C81-B0B1-FDD0142F0568}" destId="{93F19CD9-E4F6-4FCC-A508-A6F5D6032A0D}" srcOrd="0" destOrd="0" presId="urn:microsoft.com/office/officeart/2005/8/layout/arrow6"/>
    <dgm:cxn modelId="{BDF388EF-170F-40B6-8393-A6B2E5446D53}" srcId="{150E3094-BE83-439D-AAEA-A38152FA22FF}" destId="{15E1F212-219D-4EE5-863D-D912289D2E6B}" srcOrd="3" destOrd="0" parTransId="{EDF02FB1-6DF1-427D-8DBA-FC034713706F}" sibTransId="{2B53DC24-7BE1-44F9-B399-8965D2EB65BC}"/>
    <dgm:cxn modelId="{5634FBF4-770F-48FC-972F-7A25235D0674}" type="presOf" srcId="{150E3094-BE83-439D-AAEA-A38152FA22FF}" destId="{588FE58A-D65C-4682-885F-5B224EE378A5}" srcOrd="0" destOrd="0" presId="urn:microsoft.com/office/officeart/2005/8/layout/arrow6"/>
    <dgm:cxn modelId="{E9467F2B-04EC-4FBC-9600-5BF41611B549}" type="presParOf" srcId="{588FE58A-D65C-4682-885F-5B224EE378A5}" destId="{702F3FA7-8000-44D9-809E-55348755C2D6}" srcOrd="0" destOrd="0" presId="urn:microsoft.com/office/officeart/2005/8/layout/arrow6"/>
    <dgm:cxn modelId="{4E463461-F309-467C-A6B4-A0CD63978A4F}" type="presParOf" srcId="{588FE58A-D65C-4682-885F-5B224EE378A5}" destId="{3921583D-1615-41D8-8868-378B57C86F19}" srcOrd="1" destOrd="0" presId="urn:microsoft.com/office/officeart/2005/8/layout/arrow6"/>
    <dgm:cxn modelId="{A77AFE0C-1AF1-4038-B940-47B7870FADC1}" type="presParOf" srcId="{588FE58A-D65C-4682-885F-5B224EE378A5}" destId="{93F19CD9-E4F6-4FCC-A508-A6F5D6032A0D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F3FA7-8000-44D9-809E-55348755C2D6}">
      <dsp:nvSpPr>
        <dsp:cNvPr id="0" name=""/>
        <dsp:cNvSpPr/>
      </dsp:nvSpPr>
      <dsp:spPr>
        <a:xfrm>
          <a:off x="0" y="624961"/>
          <a:ext cx="7162191" cy="2864876"/>
        </a:xfrm>
        <a:prstGeom prst="leftRightRibbon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21583D-1615-41D8-8868-378B57C86F19}">
      <dsp:nvSpPr>
        <dsp:cNvPr id="0" name=""/>
        <dsp:cNvSpPr/>
      </dsp:nvSpPr>
      <dsp:spPr>
        <a:xfrm>
          <a:off x="859463" y="1126315"/>
          <a:ext cx="2363523" cy="140378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0" rIns="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YOU!</a:t>
          </a:r>
        </a:p>
      </dsp:txBody>
      <dsp:txXfrm>
        <a:off x="859463" y="1126315"/>
        <a:ext cx="2363523" cy="1403789"/>
      </dsp:txXfrm>
    </dsp:sp>
    <dsp:sp modelId="{93F19CD9-E4F6-4FCC-A508-A6F5D6032A0D}">
      <dsp:nvSpPr>
        <dsp:cNvPr id="0" name=""/>
        <dsp:cNvSpPr/>
      </dsp:nvSpPr>
      <dsp:spPr>
        <a:xfrm>
          <a:off x="3581096" y="1584695"/>
          <a:ext cx="2793254" cy="140378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0" rIns="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Beliefs</a:t>
          </a:r>
        </a:p>
      </dsp:txBody>
      <dsp:txXfrm>
        <a:off x="3581096" y="1584695"/>
        <a:ext cx="2793254" cy="14037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D22E9B-8E3D-6C31-B39A-3A45C25455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76DC5D-9F7E-F073-A404-14E8B06DB9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B7181-6F72-4ED7-8D8A-DE7C4A6B4CB0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D952F-2EE6-70E8-0010-02AD41C024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A88DC9-E1BA-9682-B991-1923A4348D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EB61F-1A84-4E4D-BE7E-759DEEC296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366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679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Availability-Our decisions are often based on what we remember.  Example: Plane crash last week, afraid to fly</a:t>
            </a:r>
          </a:p>
          <a:p>
            <a:endParaRPr lang="en-US" dirty="0"/>
          </a:p>
          <a:p>
            <a:r>
              <a:rPr lang="en-US" dirty="0"/>
              <a:t>Representative- decisions made based on stereotype or a general truth</a:t>
            </a:r>
          </a:p>
          <a:p>
            <a:endParaRPr lang="en-US" dirty="0"/>
          </a:p>
          <a:p>
            <a:r>
              <a:rPr lang="en-US" dirty="0"/>
              <a:t>Example: Peter Lee must be a doctor because in Hollywood movies, most Asians are depicted that way.</a:t>
            </a:r>
          </a:p>
          <a:p>
            <a:endParaRPr lang="en-US" dirty="0"/>
          </a:p>
          <a:p>
            <a:r>
              <a:rPr lang="en-US" dirty="0"/>
              <a:t>Framing- Decisions made on how things are framed. Example: You can save 10% versus you have to pay 90%</a:t>
            </a:r>
          </a:p>
          <a:p>
            <a:endParaRPr lang="en-US" dirty="0"/>
          </a:p>
          <a:p>
            <a:r>
              <a:rPr lang="en-US" dirty="0"/>
              <a:t>Affect/Emotions Decisions made on how you are feeling at the time. </a:t>
            </a:r>
          </a:p>
          <a:p>
            <a:r>
              <a:rPr lang="en-US" dirty="0"/>
              <a:t>example:  how many of us make poor decisions when we are hungry or tired?  </a:t>
            </a:r>
          </a:p>
          <a:p>
            <a:endParaRPr lang="en-US" dirty="0"/>
          </a:p>
          <a:p>
            <a:r>
              <a:rPr lang="en-US" dirty="0"/>
              <a:t>Don't bother me on a Monday morning or Friday afternoon.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1928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3005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A1D1D-2EC5-1D10-9BD2-C6F95AF4FE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© 2023 Us 2 Behavioral Health Care Inc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2523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6.svg"/><Relationship Id="rId4" Type="http://schemas.openxmlformats.org/officeDocument/2006/relationships/image" Target="../media/image20.sv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5.jpe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ewyorker.com/books/joshua-rothman/meaning-culture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64352" y="2936837"/>
            <a:ext cx="3559297" cy="3559297"/>
          </a:xfrm>
          <a:custGeom>
            <a:avLst/>
            <a:gdLst/>
            <a:ahLst/>
            <a:cxnLst/>
            <a:rect l="l" t="t" r="r" b="b"/>
            <a:pathLst>
              <a:path w="3559297" h="3559297">
                <a:moveTo>
                  <a:pt x="0" y="0"/>
                </a:moveTo>
                <a:lnTo>
                  <a:pt x="3559296" y="0"/>
                </a:lnTo>
                <a:lnTo>
                  <a:pt x="3559296" y="3559297"/>
                </a:lnTo>
                <a:lnTo>
                  <a:pt x="0" y="3559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>
            <a:off x="0" y="8562086"/>
            <a:ext cx="18288000" cy="1726968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456033" y="8947941"/>
            <a:ext cx="1474930" cy="925519"/>
          </a:xfrm>
          <a:custGeom>
            <a:avLst/>
            <a:gdLst/>
            <a:ahLst/>
            <a:cxnLst/>
            <a:rect l="l" t="t" r="r" b="b"/>
            <a:pathLst>
              <a:path w="1474930" h="925519">
                <a:moveTo>
                  <a:pt x="0" y="0"/>
                </a:moveTo>
                <a:lnTo>
                  <a:pt x="1474930" y="0"/>
                </a:lnTo>
                <a:lnTo>
                  <a:pt x="1474930" y="925518"/>
                </a:lnTo>
                <a:lnTo>
                  <a:pt x="0" y="9255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442360" y="2130111"/>
            <a:ext cx="7829889" cy="4295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7500" dirty="0">
                <a:solidFill>
                  <a:srgbClr val="000000"/>
                </a:solidFill>
                <a:latin typeface="DM Sans"/>
              </a:rPr>
              <a:t>When Culture Affects Decision Making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02698F-E543-00E9-1A2D-055593DC9B11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14B26622-B62E-54DC-42E2-049551D5F3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78" r="1987" b="1340"/>
          <a:stretch>
            <a:fillRect/>
          </a:stretch>
        </p:blipFill>
        <p:spPr>
          <a:xfrm>
            <a:off x="12213695" y="21359"/>
            <a:ext cx="6074305" cy="85666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102097" cy="1028700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526486" y="2265753"/>
            <a:ext cx="6963556" cy="4987580"/>
            <a:chOff x="0" y="0"/>
            <a:chExt cx="9284742" cy="6650106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9284742" cy="3221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503"/>
                </a:lnSpc>
              </a:pPr>
              <a:r>
                <a:rPr lang="en-US" sz="7919" dirty="0">
                  <a:solidFill>
                    <a:srgbClr val="000000"/>
                  </a:solidFill>
                  <a:latin typeface="DM Sans"/>
                </a:rPr>
                <a:t>Linguistic Competence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336308"/>
              <a:ext cx="9284742" cy="2313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1420" lvl="1" indent="-280710">
                <a:lnSpc>
                  <a:spcPts val="3510"/>
                </a:lnSpc>
                <a:buFont typeface="Arial"/>
                <a:buChar char="•"/>
              </a:pPr>
              <a:r>
                <a:rPr lang="en-US" sz="2600" dirty="0">
                  <a:solidFill>
                    <a:srgbClr val="000000"/>
                  </a:solidFill>
                  <a:latin typeface="DM Sans Bold"/>
                </a:rPr>
                <a:t>Language is both verbal and nonverbal</a:t>
              </a:r>
            </a:p>
            <a:p>
              <a:pPr>
                <a:lnSpc>
                  <a:spcPts val="3510"/>
                </a:lnSpc>
              </a:pPr>
              <a:endParaRPr lang="en-US" sz="2600" dirty="0">
                <a:solidFill>
                  <a:srgbClr val="000000"/>
                </a:solidFill>
                <a:latin typeface="DM Sans Bold"/>
              </a:endParaRPr>
            </a:p>
            <a:p>
              <a:pPr marL="561420" lvl="1" indent="-280710">
                <a:lnSpc>
                  <a:spcPts val="3510"/>
                </a:lnSpc>
                <a:buFont typeface="Arial"/>
                <a:buChar char="•"/>
              </a:pPr>
              <a:r>
                <a:rPr lang="en-US" sz="2600" dirty="0">
                  <a:solidFill>
                    <a:srgbClr val="000000"/>
                  </a:solidFill>
                  <a:latin typeface="DM Sans Bold"/>
                </a:rPr>
                <a:t>Language influences behaviors, attitudes, treatment and relationships.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50940" y="1200772"/>
            <a:ext cx="6245737" cy="7117543"/>
            <a:chOff x="0" y="0"/>
            <a:chExt cx="8327649" cy="9490057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1051709" cy="824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29"/>
                </a:lnSpc>
              </a:pPr>
              <a:r>
                <a:rPr lang="en-US" sz="4024" dirty="0">
                  <a:solidFill>
                    <a:srgbClr val="EDD767"/>
                  </a:solidFill>
                  <a:latin typeface="DM Sans Bold"/>
                </a:rPr>
                <a:t>01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6892" y="-123825"/>
              <a:ext cx="5181881" cy="925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36"/>
                </a:lnSpc>
              </a:pPr>
              <a:r>
                <a:rPr lang="en-US" sz="4024" dirty="0">
                  <a:solidFill>
                    <a:srgbClr val="000000"/>
                  </a:solidFill>
                  <a:latin typeface="DM Sans"/>
                </a:rPr>
                <a:t>EYE CONTACT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403555"/>
              <a:ext cx="1051709" cy="824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29"/>
                </a:lnSpc>
              </a:pPr>
              <a:r>
                <a:rPr lang="en-US" sz="4024" dirty="0">
                  <a:solidFill>
                    <a:srgbClr val="EDD767"/>
                  </a:solidFill>
                  <a:latin typeface="DM Sans Bold"/>
                </a:rPr>
                <a:t>02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958859"/>
              <a:ext cx="1051709" cy="824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29"/>
                </a:lnSpc>
              </a:pPr>
              <a:r>
                <a:rPr lang="en-US" sz="4024" dirty="0">
                  <a:solidFill>
                    <a:srgbClr val="EDD767"/>
                  </a:solidFill>
                  <a:latin typeface="DM Sans Bold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6892" y="2844559"/>
              <a:ext cx="5181881" cy="941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36"/>
                </a:lnSpc>
              </a:pPr>
              <a:r>
                <a:rPr lang="en-US" sz="4024" dirty="0">
                  <a:solidFill>
                    <a:srgbClr val="000000"/>
                  </a:solidFill>
                  <a:latin typeface="DM Sans"/>
                </a:rPr>
                <a:t>GESTURES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2215" y="4289979"/>
              <a:ext cx="1245883" cy="824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29"/>
                </a:lnSpc>
              </a:pPr>
              <a:r>
                <a:rPr lang="en-US" sz="4024" dirty="0">
                  <a:solidFill>
                    <a:srgbClr val="EDD767"/>
                  </a:solidFill>
                  <a:latin typeface="DM Sans Bold"/>
                </a:rPr>
                <a:t>04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88098" y="4172484"/>
              <a:ext cx="6138594" cy="941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36"/>
                </a:lnSpc>
              </a:pPr>
              <a:r>
                <a:rPr lang="en-US" sz="4024" dirty="0">
                  <a:solidFill>
                    <a:srgbClr val="000000"/>
                  </a:solidFill>
                  <a:latin typeface="DM Sans"/>
                </a:rPr>
                <a:t>PHYSICAL SPACE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2215" y="5647320"/>
              <a:ext cx="1428740" cy="824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29"/>
                </a:lnSpc>
              </a:pPr>
              <a:r>
                <a:rPr lang="en-US" sz="4024" dirty="0">
                  <a:solidFill>
                    <a:srgbClr val="EDD767"/>
                  </a:solidFill>
                  <a:latin typeface="DM Sans Bold"/>
                </a:rPr>
                <a:t>05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88098" y="5780670"/>
              <a:ext cx="7039551" cy="69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60"/>
                </a:lnSpc>
              </a:pPr>
              <a:r>
                <a:rPr lang="en-US" sz="4024" dirty="0">
                  <a:solidFill>
                    <a:srgbClr val="000000"/>
                  </a:solidFill>
                  <a:latin typeface="DM Sans"/>
                </a:rPr>
                <a:t>FACIAL EXPRESSIONS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2215" y="7198824"/>
              <a:ext cx="1051709" cy="824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29"/>
                </a:lnSpc>
              </a:pPr>
              <a:r>
                <a:rPr lang="en-US" sz="4024" dirty="0">
                  <a:solidFill>
                    <a:srgbClr val="EDD767"/>
                  </a:solidFill>
                  <a:latin typeface="DM Sans Bold"/>
                </a:rPr>
                <a:t>06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19107" y="7084524"/>
              <a:ext cx="5181881" cy="941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36"/>
                </a:lnSpc>
              </a:pPr>
              <a:r>
                <a:rPr lang="en-US" sz="4024" dirty="0">
                  <a:solidFill>
                    <a:srgbClr val="000000"/>
                  </a:solidFill>
                  <a:latin typeface="DM Sans"/>
                </a:rPr>
                <a:t>POSTURE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76892" y="1302031"/>
              <a:ext cx="5181881" cy="925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36"/>
                </a:lnSpc>
              </a:pPr>
              <a:r>
                <a:rPr lang="en-US" sz="4024" dirty="0">
                  <a:solidFill>
                    <a:srgbClr val="000000"/>
                  </a:solidFill>
                  <a:latin typeface="DM Sans"/>
                </a:rPr>
                <a:t>TOUCH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42215" y="8662807"/>
              <a:ext cx="1191695" cy="824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29"/>
                </a:lnSpc>
              </a:pPr>
              <a:r>
                <a:rPr lang="en-US" sz="4024" dirty="0">
                  <a:solidFill>
                    <a:srgbClr val="EDD767"/>
                  </a:solidFill>
                  <a:latin typeface="DM Sans Bold"/>
                </a:rPr>
                <a:t>07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88098" y="8548507"/>
              <a:ext cx="5871604" cy="941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36"/>
                </a:lnSpc>
              </a:pPr>
              <a:r>
                <a:rPr lang="en-US" sz="4024" dirty="0">
                  <a:solidFill>
                    <a:srgbClr val="000000"/>
                  </a:solidFill>
                  <a:latin typeface="DM Sans"/>
                </a:rPr>
                <a:t>PARALANGUAGE</a:t>
              </a:r>
            </a:p>
          </p:txBody>
        </p:sp>
      </p:grpSp>
      <p:sp>
        <p:nvSpPr>
          <p:cNvPr id="21" name="AutoShape 21"/>
          <p:cNvSpPr/>
          <p:nvPr/>
        </p:nvSpPr>
        <p:spPr>
          <a:xfrm>
            <a:off x="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59D510-9607-64EF-B3EF-5643953B702E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72539" y="764790"/>
            <a:ext cx="9721374" cy="8078186"/>
          </a:xfrm>
          <a:custGeom>
            <a:avLst/>
            <a:gdLst/>
            <a:ahLst/>
            <a:cxnLst/>
            <a:rect l="l" t="t" r="r" b="b"/>
            <a:pathLst>
              <a:path w="9721374" h="8078186">
                <a:moveTo>
                  <a:pt x="0" y="0"/>
                </a:moveTo>
                <a:lnTo>
                  <a:pt x="9721373" y="0"/>
                </a:lnTo>
                <a:lnTo>
                  <a:pt x="9721373" y="8078185"/>
                </a:lnTo>
                <a:lnTo>
                  <a:pt x="0" y="8078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5983157" cy="1028700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629665" y="1167725"/>
            <a:ext cx="4804385" cy="304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1"/>
              </a:lnSpc>
            </a:pPr>
            <a:r>
              <a:rPr lang="en-US" sz="5050" dirty="0">
                <a:solidFill>
                  <a:srgbClr val="000000"/>
                </a:solidFill>
                <a:latin typeface="DM Sans Bold"/>
              </a:rPr>
              <a:t>High Context</a:t>
            </a:r>
          </a:p>
          <a:p>
            <a:pPr algn="ctr">
              <a:lnSpc>
                <a:spcPts val="6061"/>
              </a:lnSpc>
            </a:pPr>
            <a:r>
              <a:rPr lang="en-US" sz="5050" dirty="0">
                <a:solidFill>
                  <a:srgbClr val="000000"/>
                </a:solidFill>
                <a:latin typeface="DM Sans Bold"/>
              </a:rPr>
              <a:t>vs. </a:t>
            </a:r>
          </a:p>
          <a:p>
            <a:pPr algn="ctr">
              <a:lnSpc>
                <a:spcPts val="6061"/>
              </a:lnSpc>
            </a:pPr>
            <a:r>
              <a:rPr lang="en-US" sz="5050" dirty="0">
                <a:solidFill>
                  <a:srgbClr val="000000"/>
                </a:solidFill>
                <a:latin typeface="DM Sans Bold"/>
              </a:rPr>
              <a:t>Low Context Cultures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44245" y="4698485"/>
            <a:ext cx="4689805" cy="4781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4"/>
              </a:lnSpc>
            </a:pPr>
            <a:r>
              <a:rPr lang="en-US" sz="3010" dirty="0">
                <a:solidFill>
                  <a:srgbClr val="000000"/>
                </a:solidFill>
                <a:latin typeface="Open Sans Bold"/>
              </a:rPr>
              <a:t>"High context" cultures rely heavily on nonverbal communication.</a:t>
            </a:r>
          </a:p>
          <a:p>
            <a:pPr algn="ctr">
              <a:lnSpc>
                <a:spcPts val="4214"/>
              </a:lnSpc>
            </a:pPr>
            <a:endParaRPr lang="en-US" sz="3010" dirty="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4214"/>
              </a:lnSpc>
            </a:pPr>
            <a:r>
              <a:rPr lang="en-US" sz="3010" dirty="0">
                <a:solidFill>
                  <a:srgbClr val="000000"/>
                </a:solidFill>
                <a:latin typeface="Open Sans Bold"/>
              </a:rPr>
              <a:t>"Low context" cultures depend largely on words themselves to communicate. </a:t>
            </a:r>
          </a:p>
        </p:txBody>
      </p:sp>
      <p:sp>
        <p:nvSpPr>
          <p:cNvPr id="6" name="AutoShape 6"/>
          <p:cNvSpPr/>
          <p:nvPr/>
        </p:nvSpPr>
        <p:spPr>
          <a:xfrm>
            <a:off x="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CD884-4B37-FDD2-478C-ECF5A21AB634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7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480489"/>
            <a:ext cx="18288000" cy="3999285"/>
          </a:xfrm>
          <a:custGeom>
            <a:avLst/>
            <a:gdLst/>
            <a:ahLst/>
            <a:cxnLst/>
            <a:rect l="l" t="t" r="r" b="b"/>
            <a:pathLst>
              <a:path w="18288000" h="3999285">
                <a:moveTo>
                  <a:pt x="0" y="0"/>
                </a:moveTo>
                <a:lnTo>
                  <a:pt x="18288000" y="0"/>
                </a:lnTo>
                <a:lnTo>
                  <a:pt x="18288000" y="3999285"/>
                </a:lnTo>
                <a:lnTo>
                  <a:pt x="0" y="3999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6785" b="-98449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425422" y="1970538"/>
            <a:ext cx="15437156" cy="2402269"/>
            <a:chOff x="0" y="0"/>
            <a:chExt cx="20582875" cy="3203025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20582875" cy="1875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073"/>
                </a:lnSpc>
              </a:pPr>
              <a:r>
                <a:rPr lang="en-US" sz="9227" dirty="0">
                  <a:solidFill>
                    <a:srgbClr val="000000"/>
                  </a:solidFill>
                  <a:latin typeface="DM Sans"/>
                </a:rPr>
                <a:t>CODESWITCHING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447850"/>
              <a:ext cx="20582875" cy="755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44"/>
                </a:lnSpc>
              </a:pPr>
              <a:r>
                <a:rPr lang="en-US" sz="3460" dirty="0">
                  <a:solidFill>
                    <a:srgbClr val="000000"/>
                  </a:solidFill>
                  <a:latin typeface="DM Sans"/>
                </a:rPr>
                <a:t>The process of shifting from one linguistic code to another to "survive".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79DBB2-1789-F432-7D5A-F9D204929E2E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19175"/>
            <a:ext cx="7226178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dirty="0">
                <a:solidFill>
                  <a:srgbClr val="000000"/>
                </a:solidFill>
                <a:latin typeface="DM Sans"/>
              </a:rPr>
              <a:t>BIASES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828908"/>
            <a:ext cx="7649924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000000"/>
                </a:solidFill>
                <a:latin typeface="DM Sans"/>
              </a:rPr>
              <a:t>The attitudes or stereotypes that affect our understanding, actions, and decisions in an unconscious manner.  </a:t>
            </a:r>
          </a:p>
        </p:txBody>
      </p:sp>
      <p:sp>
        <p:nvSpPr>
          <p:cNvPr id="4" name="Freeform 4"/>
          <p:cNvSpPr/>
          <p:nvPr/>
        </p:nvSpPr>
        <p:spPr>
          <a:xfrm>
            <a:off x="17415" y="5357123"/>
            <a:ext cx="18288001" cy="4122651"/>
          </a:xfrm>
          <a:custGeom>
            <a:avLst/>
            <a:gdLst/>
            <a:ahLst/>
            <a:cxnLst/>
            <a:rect l="l" t="t" r="r" b="b"/>
            <a:pathLst>
              <a:path w="21360914" h="3935739">
                <a:moveTo>
                  <a:pt x="0" y="0"/>
                </a:moveTo>
                <a:lnTo>
                  <a:pt x="21360914" y="0"/>
                </a:lnTo>
                <a:lnTo>
                  <a:pt x="21360914" y="3935739"/>
                </a:lnTo>
                <a:lnTo>
                  <a:pt x="0" y="3935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713" b="-1541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9609376" y="1714482"/>
            <a:ext cx="7649924" cy="266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>
              <a:lnSpc>
                <a:spcPts val="4049"/>
              </a:lnSpc>
              <a:buFont typeface="Arial"/>
              <a:buChar char="•"/>
            </a:pPr>
            <a:r>
              <a:rPr lang="en-US" sz="2999" dirty="0">
                <a:solidFill>
                  <a:srgbClr val="000000"/>
                </a:solidFill>
                <a:latin typeface="DM Sans"/>
              </a:rPr>
              <a:t>Activated involuntarily, without awareness or intentional control</a:t>
            </a:r>
          </a:p>
          <a:p>
            <a:pPr marL="647698" lvl="1" indent="-323849">
              <a:lnSpc>
                <a:spcPts val="7499"/>
              </a:lnSpc>
              <a:buFont typeface="Arial"/>
              <a:buChar char="•"/>
            </a:pPr>
            <a:r>
              <a:rPr lang="en-US" sz="2999" dirty="0">
                <a:solidFill>
                  <a:srgbClr val="000000"/>
                </a:solidFill>
                <a:latin typeface="DM Sans"/>
              </a:rPr>
              <a:t>Can be either positive or negative.</a:t>
            </a:r>
          </a:p>
          <a:p>
            <a:pPr marL="647698" lvl="1" indent="-323849">
              <a:lnSpc>
                <a:spcPts val="7499"/>
              </a:lnSpc>
              <a:buFont typeface="Arial"/>
              <a:buChar char="•"/>
            </a:pPr>
            <a:r>
              <a:rPr lang="en-US" sz="2999" dirty="0">
                <a:solidFill>
                  <a:srgbClr val="000000"/>
                </a:solidFill>
                <a:latin typeface="DM Sans"/>
              </a:rPr>
              <a:t>Everyone is susceptible.</a:t>
            </a:r>
          </a:p>
        </p:txBody>
      </p:sp>
      <p:sp>
        <p:nvSpPr>
          <p:cNvPr id="6" name="AutoShape 6"/>
          <p:cNvSpPr/>
          <p:nvPr/>
        </p:nvSpPr>
        <p:spPr>
          <a:xfrm>
            <a:off x="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C800D8-0697-E52F-B9B7-79B0914FDDAC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544035"/>
            <a:ext cx="18288000" cy="3935739"/>
          </a:xfrm>
          <a:custGeom>
            <a:avLst/>
            <a:gdLst/>
            <a:ahLst/>
            <a:cxnLst/>
            <a:rect l="l" t="t" r="r" b="b"/>
            <a:pathLst>
              <a:path w="19888964" h="3935739">
                <a:moveTo>
                  <a:pt x="0" y="0"/>
                </a:moveTo>
                <a:lnTo>
                  <a:pt x="19888964" y="0"/>
                </a:lnTo>
                <a:lnTo>
                  <a:pt x="19888964" y="3935739"/>
                </a:lnTo>
                <a:lnTo>
                  <a:pt x="0" y="3935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494" b="-17619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2198781" y="1028700"/>
            <a:ext cx="5060519" cy="3524964"/>
          </a:xfrm>
          <a:custGeom>
            <a:avLst/>
            <a:gdLst/>
            <a:ahLst/>
            <a:cxnLst/>
            <a:rect l="l" t="t" r="r" b="b"/>
            <a:pathLst>
              <a:path w="5060519" h="3524964">
                <a:moveTo>
                  <a:pt x="0" y="0"/>
                </a:moveTo>
                <a:lnTo>
                  <a:pt x="5060519" y="0"/>
                </a:lnTo>
                <a:lnTo>
                  <a:pt x="5060519" y="3524964"/>
                </a:lnTo>
                <a:lnTo>
                  <a:pt x="0" y="3524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74" r="-227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1028700" y="1019175"/>
            <a:ext cx="8367353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dirty="0">
                <a:solidFill>
                  <a:srgbClr val="000000"/>
                </a:solidFill>
                <a:latin typeface="DM Sans"/>
              </a:rPr>
              <a:t>Microaggressions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828908"/>
            <a:ext cx="7649924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000000"/>
                </a:solidFill>
                <a:latin typeface="DM Sans"/>
              </a:rPr>
              <a:t>a statement, action, or incident regarded as an instance of indirect, subtle, or unintentional discrimination </a:t>
            </a:r>
          </a:p>
        </p:txBody>
      </p:sp>
      <p:sp>
        <p:nvSpPr>
          <p:cNvPr id="6" name="AutoShape 6"/>
          <p:cNvSpPr/>
          <p:nvPr/>
        </p:nvSpPr>
        <p:spPr>
          <a:xfrm>
            <a:off x="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581C53-66A1-9FEB-2B0D-C13BB2592E04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6647" y="4284844"/>
            <a:ext cx="5892943" cy="85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61"/>
              </a:lnSpc>
            </a:pPr>
            <a:r>
              <a:rPr lang="en-US" sz="5634" dirty="0">
                <a:solidFill>
                  <a:srgbClr val="000000"/>
                </a:solidFill>
                <a:latin typeface="DM Sans"/>
              </a:rPr>
              <a:t>Microaggressions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9479774"/>
            <a:ext cx="18288000" cy="809280"/>
            <a:chOff x="0" y="0"/>
            <a:chExt cx="24384000" cy="107904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4384000" cy="1079040"/>
            </a:xfrm>
            <a:prstGeom prst="rect">
              <a:avLst/>
            </a:prstGeom>
            <a:solidFill>
              <a:srgbClr val="EDD767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8941611" y="344929"/>
              <a:ext cx="389182" cy="389182"/>
            </a:xfrm>
            <a:custGeom>
              <a:avLst/>
              <a:gdLst/>
              <a:ahLst/>
              <a:cxnLst/>
              <a:rect l="l" t="t" r="r" b="b"/>
              <a:pathLst>
                <a:path w="389182" h="389182">
                  <a:moveTo>
                    <a:pt x="0" y="0"/>
                  </a:moveTo>
                  <a:lnTo>
                    <a:pt x="389182" y="0"/>
                  </a:lnTo>
                  <a:lnTo>
                    <a:pt x="389182" y="389182"/>
                  </a:lnTo>
                  <a:lnTo>
                    <a:pt x="0" y="389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463792" y="297013"/>
              <a:ext cx="6186289" cy="428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2"/>
                </a:lnSpc>
              </a:pPr>
              <a:r>
                <a:rPr lang="en-US" sz="1980" dirty="0">
                  <a:solidFill>
                    <a:srgbClr val="FFFFFF"/>
                  </a:solidFill>
                  <a:latin typeface="Open Sans Bold"/>
                </a:rPr>
                <a:t>2023 Us 2 Behavioral Health Care Inc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244333" y="1166165"/>
            <a:ext cx="457060" cy="7096015"/>
            <a:chOff x="0" y="0"/>
            <a:chExt cx="120378" cy="18689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0378" cy="1868909"/>
            </a:xfrm>
            <a:custGeom>
              <a:avLst/>
              <a:gdLst/>
              <a:ahLst/>
              <a:cxnLst/>
              <a:rect l="l" t="t" r="r" b="b"/>
              <a:pathLst>
                <a:path w="120378" h="1868909">
                  <a:moveTo>
                    <a:pt x="0" y="0"/>
                  </a:moveTo>
                  <a:lnTo>
                    <a:pt x="120378" y="0"/>
                  </a:lnTo>
                  <a:lnTo>
                    <a:pt x="120378" y="1868909"/>
                  </a:lnTo>
                  <a:lnTo>
                    <a:pt x="0" y="1868909"/>
                  </a:lnTo>
                  <a:close/>
                </a:path>
              </a:pathLst>
            </a:custGeom>
            <a:solidFill>
              <a:srgbClr val="EDD767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0378" cy="1907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2"/>
                </a:lnSpc>
              </a:pPr>
              <a:endParaRPr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144000" y="1166165"/>
            <a:ext cx="5892943" cy="85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61"/>
              </a:lnSpc>
            </a:pPr>
            <a:r>
              <a:rPr lang="en-US" sz="5634" dirty="0">
                <a:solidFill>
                  <a:srgbClr val="000000"/>
                </a:solidFill>
                <a:latin typeface="DM Sans"/>
              </a:rPr>
              <a:t>Micro assaults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4284844"/>
            <a:ext cx="5892943" cy="85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61"/>
              </a:lnSpc>
            </a:pPr>
            <a:r>
              <a:rPr lang="en-US" sz="5634" dirty="0">
                <a:solidFill>
                  <a:srgbClr val="000000"/>
                </a:solidFill>
                <a:latin typeface="DM Sans"/>
              </a:rPr>
              <a:t>Microinsults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44000" y="7403524"/>
            <a:ext cx="6507096" cy="85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61"/>
              </a:lnSpc>
            </a:pPr>
            <a:r>
              <a:rPr lang="en-US" sz="5634" dirty="0">
                <a:solidFill>
                  <a:srgbClr val="000000"/>
                </a:solidFill>
                <a:latin typeface="DM Sans"/>
              </a:rPr>
              <a:t>Microinvalidations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9477720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B7A4A0-DE6A-52FC-4CC6-F62FA369022C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60323" y="1016320"/>
            <a:ext cx="8367353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000000"/>
                </a:solidFill>
                <a:latin typeface="DM Sans"/>
              </a:rPr>
              <a:t>Micro-assaults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9479774"/>
            <a:ext cx="18288000" cy="809280"/>
            <a:chOff x="0" y="0"/>
            <a:chExt cx="24384000" cy="107904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4384000" cy="1079040"/>
            </a:xfrm>
            <a:prstGeom prst="rect">
              <a:avLst/>
            </a:prstGeom>
            <a:solidFill>
              <a:srgbClr val="EDD767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8941611" y="344929"/>
              <a:ext cx="389182" cy="389182"/>
            </a:xfrm>
            <a:custGeom>
              <a:avLst/>
              <a:gdLst/>
              <a:ahLst/>
              <a:cxnLst/>
              <a:rect l="l" t="t" r="r" b="b"/>
              <a:pathLst>
                <a:path w="389182" h="389182">
                  <a:moveTo>
                    <a:pt x="0" y="0"/>
                  </a:moveTo>
                  <a:lnTo>
                    <a:pt x="389182" y="0"/>
                  </a:lnTo>
                  <a:lnTo>
                    <a:pt x="389182" y="389182"/>
                  </a:lnTo>
                  <a:lnTo>
                    <a:pt x="0" y="389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463792" y="297013"/>
              <a:ext cx="6186289" cy="428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2"/>
                </a:lnSpc>
              </a:pPr>
              <a:r>
                <a:rPr lang="en-US" sz="1980" dirty="0">
                  <a:solidFill>
                    <a:srgbClr val="FFFFFF"/>
                  </a:solidFill>
                  <a:latin typeface="Open Sans Bold"/>
                </a:rPr>
                <a:t>2023 Us 2 Behavioral Health Care Inc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020312" y="3061480"/>
            <a:ext cx="14247376" cy="5613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8"/>
              </a:lnSpc>
              <a:spcBef>
                <a:spcPct val="0"/>
              </a:spcBef>
            </a:pPr>
            <a:r>
              <a:rPr lang="en-US" sz="3484" dirty="0">
                <a:solidFill>
                  <a:srgbClr val="000000"/>
                </a:solidFill>
                <a:latin typeface="Open Sans Bold"/>
              </a:rPr>
              <a:t>Micro assaults are overt forms of discrimination in which actors</a:t>
            </a:r>
          </a:p>
          <a:p>
            <a:pPr algn="ctr">
              <a:lnSpc>
                <a:spcPts val="4878"/>
              </a:lnSpc>
              <a:spcBef>
                <a:spcPct val="0"/>
              </a:spcBef>
            </a:pPr>
            <a:r>
              <a:rPr lang="en-US" sz="3484" u="sng" dirty="0">
                <a:solidFill>
                  <a:srgbClr val="000000"/>
                </a:solidFill>
                <a:latin typeface="Open Sans Bold"/>
              </a:rPr>
              <a:t>deliberately </a:t>
            </a:r>
            <a:r>
              <a:rPr lang="en-US" sz="3484" dirty="0">
                <a:solidFill>
                  <a:srgbClr val="000000"/>
                </a:solidFill>
                <a:latin typeface="Open Sans Bold"/>
              </a:rPr>
              <a:t>behave in discriminatory ways. They may think that</a:t>
            </a:r>
          </a:p>
          <a:p>
            <a:pPr algn="ctr">
              <a:lnSpc>
                <a:spcPts val="4878"/>
              </a:lnSpc>
              <a:spcBef>
                <a:spcPct val="0"/>
              </a:spcBef>
            </a:pPr>
            <a:r>
              <a:rPr lang="en-US" sz="3484" dirty="0">
                <a:solidFill>
                  <a:srgbClr val="000000"/>
                </a:solidFill>
                <a:latin typeface="Open Sans Bold"/>
              </a:rPr>
              <a:t>their actions are not noticed or harmful. </a:t>
            </a:r>
          </a:p>
          <a:p>
            <a:pPr algn="ctr">
              <a:lnSpc>
                <a:spcPts val="4878"/>
              </a:lnSpc>
              <a:spcBef>
                <a:spcPct val="0"/>
              </a:spcBef>
            </a:pPr>
            <a:endParaRPr lang="en-US" sz="3484" dirty="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4878"/>
              </a:lnSpc>
              <a:spcBef>
                <a:spcPct val="0"/>
              </a:spcBef>
            </a:pPr>
            <a:r>
              <a:rPr lang="en-US" sz="3484" dirty="0">
                <a:solidFill>
                  <a:srgbClr val="000000"/>
                </a:solidFill>
                <a:latin typeface="Open Sans Bold"/>
              </a:rPr>
              <a:t>For example, when</a:t>
            </a:r>
          </a:p>
          <a:p>
            <a:pPr algn="ctr">
              <a:lnSpc>
                <a:spcPts val="4878"/>
              </a:lnSpc>
              <a:spcBef>
                <a:spcPct val="0"/>
              </a:spcBef>
            </a:pPr>
            <a:r>
              <a:rPr lang="en-US" sz="3484" dirty="0">
                <a:solidFill>
                  <a:srgbClr val="000000"/>
                </a:solidFill>
                <a:latin typeface="Open Sans Bold"/>
              </a:rPr>
              <a:t>someone says, “That’s so gay!” to connote that something is</a:t>
            </a:r>
          </a:p>
          <a:p>
            <a:pPr algn="ctr">
              <a:lnSpc>
                <a:spcPts val="4878"/>
              </a:lnSpc>
              <a:spcBef>
                <a:spcPct val="0"/>
              </a:spcBef>
            </a:pPr>
            <a:r>
              <a:rPr lang="en-US" sz="3484" dirty="0">
                <a:solidFill>
                  <a:srgbClr val="000000"/>
                </a:solidFill>
                <a:latin typeface="Open Sans Bold"/>
              </a:rPr>
              <a:t>weird, the person is aware of the words that they choose;</a:t>
            </a:r>
          </a:p>
          <a:p>
            <a:pPr algn="ctr">
              <a:lnSpc>
                <a:spcPts val="4878"/>
              </a:lnSpc>
              <a:spcBef>
                <a:spcPct val="0"/>
              </a:spcBef>
            </a:pPr>
            <a:r>
              <a:rPr lang="en-US" sz="3484" dirty="0">
                <a:solidFill>
                  <a:srgbClr val="000000"/>
                </a:solidFill>
                <a:latin typeface="Open Sans Bold"/>
              </a:rPr>
              <a:t>however, they may not realize that using such language is</a:t>
            </a:r>
          </a:p>
          <a:p>
            <a:pPr algn="ctr">
              <a:lnSpc>
                <a:spcPts val="4878"/>
              </a:lnSpc>
              <a:spcBef>
                <a:spcPct val="0"/>
              </a:spcBef>
            </a:pPr>
            <a:r>
              <a:rPr lang="en-US" sz="3484" dirty="0">
                <a:solidFill>
                  <a:srgbClr val="000000"/>
                </a:solidFill>
                <a:latin typeface="Open Sans Bold"/>
              </a:rPr>
              <a:t>considered offensive..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1A9FD8-3013-6D3C-5094-9F4D7AA50383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60323" y="1019175"/>
            <a:ext cx="8367353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000000"/>
                </a:solidFill>
                <a:latin typeface="DM Sans"/>
              </a:rPr>
              <a:t>Micro-insults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9479774"/>
            <a:ext cx="18288000" cy="809280"/>
            <a:chOff x="0" y="0"/>
            <a:chExt cx="24384000" cy="107904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4384000" cy="1079040"/>
            </a:xfrm>
            <a:prstGeom prst="rect">
              <a:avLst/>
            </a:prstGeom>
            <a:solidFill>
              <a:srgbClr val="EDD767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8941611" y="344929"/>
              <a:ext cx="389182" cy="389182"/>
            </a:xfrm>
            <a:custGeom>
              <a:avLst/>
              <a:gdLst/>
              <a:ahLst/>
              <a:cxnLst/>
              <a:rect l="l" t="t" r="r" b="b"/>
              <a:pathLst>
                <a:path w="389182" h="389182">
                  <a:moveTo>
                    <a:pt x="0" y="0"/>
                  </a:moveTo>
                  <a:lnTo>
                    <a:pt x="389182" y="0"/>
                  </a:lnTo>
                  <a:lnTo>
                    <a:pt x="389182" y="389182"/>
                  </a:lnTo>
                  <a:lnTo>
                    <a:pt x="0" y="389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463792" y="297013"/>
              <a:ext cx="6186289" cy="428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2"/>
                </a:lnSpc>
              </a:pPr>
              <a:r>
                <a:rPr lang="en-US" sz="1980" dirty="0">
                  <a:solidFill>
                    <a:srgbClr val="FFFFFF"/>
                  </a:solidFill>
                  <a:latin typeface="Open Sans Bold"/>
                </a:rPr>
                <a:t>2023 Us 2 Behavioral Health Care Inc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97376" y="2504543"/>
            <a:ext cx="15493246" cy="6065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6"/>
              </a:lnSpc>
              <a:spcBef>
                <a:spcPct val="0"/>
              </a:spcBef>
            </a:pPr>
            <a:r>
              <a:rPr lang="en-US" sz="3826" dirty="0">
                <a:solidFill>
                  <a:srgbClr val="000000"/>
                </a:solidFill>
                <a:latin typeface="Open Sans Bold"/>
              </a:rPr>
              <a:t>Microinsults are statements or behaviors in which individuals</a:t>
            </a:r>
          </a:p>
          <a:p>
            <a:pPr algn="ctr">
              <a:lnSpc>
                <a:spcPts val="5356"/>
              </a:lnSpc>
              <a:spcBef>
                <a:spcPct val="0"/>
              </a:spcBef>
            </a:pPr>
            <a:r>
              <a:rPr lang="en-US" sz="3826" u="sng" dirty="0">
                <a:solidFill>
                  <a:srgbClr val="000000"/>
                </a:solidFill>
                <a:latin typeface="Open Sans Bold"/>
              </a:rPr>
              <a:t>unconsciously </a:t>
            </a:r>
            <a:r>
              <a:rPr lang="en-US" sz="3826" dirty="0">
                <a:solidFill>
                  <a:srgbClr val="000000"/>
                </a:solidFill>
                <a:latin typeface="Open Sans Bold"/>
              </a:rPr>
              <a:t>communicate discriminatory messages to</a:t>
            </a:r>
          </a:p>
          <a:p>
            <a:pPr algn="ctr">
              <a:lnSpc>
                <a:spcPts val="5356"/>
              </a:lnSpc>
              <a:spcBef>
                <a:spcPct val="0"/>
              </a:spcBef>
            </a:pPr>
            <a:r>
              <a:rPr lang="en-US" sz="3826" dirty="0">
                <a:solidFill>
                  <a:srgbClr val="000000"/>
                </a:solidFill>
                <a:latin typeface="Open Sans Bold"/>
              </a:rPr>
              <a:t>members of target groups. </a:t>
            </a:r>
          </a:p>
          <a:p>
            <a:pPr algn="ctr">
              <a:lnSpc>
                <a:spcPts val="5356"/>
              </a:lnSpc>
              <a:spcBef>
                <a:spcPct val="0"/>
              </a:spcBef>
            </a:pPr>
            <a:endParaRPr lang="en-US" sz="3826" dirty="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5356"/>
              </a:lnSpc>
              <a:spcBef>
                <a:spcPct val="0"/>
              </a:spcBef>
            </a:pPr>
            <a:r>
              <a:rPr lang="en-US" sz="3826" dirty="0">
                <a:solidFill>
                  <a:srgbClr val="000000"/>
                </a:solidFill>
                <a:latin typeface="Open Sans Bold"/>
              </a:rPr>
              <a:t>For example, a person might tell an</a:t>
            </a:r>
          </a:p>
          <a:p>
            <a:pPr algn="ctr">
              <a:lnSpc>
                <a:spcPts val="5356"/>
              </a:lnSpc>
              <a:spcBef>
                <a:spcPct val="0"/>
              </a:spcBef>
            </a:pPr>
            <a:r>
              <a:rPr lang="en-US" sz="3826" dirty="0">
                <a:solidFill>
                  <a:srgbClr val="000000"/>
                </a:solidFill>
                <a:latin typeface="Open Sans Bold"/>
              </a:rPr>
              <a:t>Asian American that they “speak good English”, implying that</a:t>
            </a:r>
          </a:p>
          <a:p>
            <a:pPr algn="ctr">
              <a:lnSpc>
                <a:spcPts val="5356"/>
              </a:lnSpc>
              <a:spcBef>
                <a:spcPct val="0"/>
              </a:spcBef>
            </a:pPr>
            <a:r>
              <a:rPr lang="en-US" sz="3826" dirty="0">
                <a:solidFill>
                  <a:srgbClr val="000000"/>
                </a:solidFill>
                <a:latin typeface="Open Sans Bold"/>
              </a:rPr>
              <a:t>Asian Americans do not speak good English. This instance can</a:t>
            </a:r>
          </a:p>
          <a:p>
            <a:pPr algn="ctr">
              <a:lnSpc>
                <a:spcPts val="5356"/>
              </a:lnSpc>
              <a:spcBef>
                <a:spcPct val="0"/>
              </a:spcBef>
            </a:pPr>
            <a:r>
              <a:rPr lang="en-US" sz="3826" dirty="0">
                <a:solidFill>
                  <a:srgbClr val="000000"/>
                </a:solidFill>
                <a:latin typeface="Open Sans Bold"/>
              </a:rPr>
              <a:t>be specially upsetting to Asian Americans who do not speak any</a:t>
            </a:r>
          </a:p>
          <a:p>
            <a:pPr algn="ctr">
              <a:lnSpc>
                <a:spcPts val="5356"/>
              </a:lnSpc>
              <a:spcBef>
                <a:spcPct val="0"/>
              </a:spcBef>
            </a:pPr>
            <a:r>
              <a:rPr lang="en-US" sz="3826" dirty="0">
                <a:solidFill>
                  <a:srgbClr val="000000"/>
                </a:solidFill>
                <a:latin typeface="Open Sans Bold"/>
              </a:rPr>
              <a:t>other language besides English.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14A9D5-C20D-1C7C-31BC-1C998F7A4950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06428" y="1019175"/>
            <a:ext cx="1087514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000000"/>
                </a:solidFill>
                <a:latin typeface="DM Sans"/>
              </a:rPr>
              <a:t>Micro-invalidation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9479774"/>
            <a:ext cx="18288000" cy="809280"/>
            <a:chOff x="0" y="0"/>
            <a:chExt cx="24384000" cy="107904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4384000" cy="1079040"/>
            </a:xfrm>
            <a:prstGeom prst="rect">
              <a:avLst/>
            </a:prstGeom>
            <a:solidFill>
              <a:srgbClr val="EDD767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8941611" y="344929"/>
              <a:ext cx="389182" cy="389182"/>
            </a:xfrm>
            <a:custGeom>
              <a:avLst/>
              <a:gdLst/>
              <a:ahLst/>
              <a:cxnLst/>
              <a:rect l="l" t="t" r="r" b="b"/>
              <a:pathLst>
                <a:path w="389182" h="389182">
                  <a:moveTo>
                    <a:pt x="0" y="0"/>
                  </a:moveTo>
                  <a:lnTo>
                    <a:pt x="389182" y="0"/>
                  </a:lnTo>
                  <a:lnTo>
                    <a:pt x="389182" y="389182"/>
                  </a:lnTo>
                  <a:lnTo>
                    <a:pt x="0" y="389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463792" y="297013"/>
              <a:ext cx="6186289" cy="428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2"/>
                </a:lnSpc>
              </a:pPr>
              <a:r>
                <a:rPr lang="en-US" sz="1980" dirty="0">
                  <a:solidFill>
                    <a:srgbClr val="FFFFFF"/>
                  </a:solidFill>
                  <a:latin typeface="Open Sans Bold"/>
                </a:rPr>
                <a:t>2023 Us 2 Behavioral Health Care Inc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70236" y="3413415"/>
            <a:ext cx="15547528" cy="4763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3"/>
              </a:lnSpc>
              <a:spcBef>
                <a:spcPct val="0"/>
              </a:spcBef>
            </a:pPr>
            <a:r>
              <a:rPr lang="en-US" sz="3852" dirty="0">
                <a:solidFill>
                  <a:srgbClr val="000000"/>
                </a:solidFill>
                <a:latin typeface="Open Sans Bold"/>
              </a:rPr>
              <a:t>Microinvalidations are verbal statements that deny, negate, or</a:t>
            </a:r>
          </a:p>
          <a:p>
            <a:pPr algn="ctr">
              <a:lnSpc>
                <a:spcPts val="5393"/>
              </a:lnSpc>
              <a:spcBef>
                <a:spcPct val="0"/>
              </a:spcBef>
            </a:pPr>
            <a:r>
              <a:rPr lang="en-US" sz="3852" dirty="0">
                <a:solidFill>
                  <a:srgbClr val="000000"/>
                </a:solidFill>
                <a:latin typeface="Open Sans Bold"/>
              </a:rPr>
              <a:t>undermine the realities of members of target groups. For</a:t>
            </a:r>
          </a:p>
          <a:p>
            <a:pPr algn="ctr">
              <a:lnSpc>
                <a:spcPts val="5393"/>
              </a:lnSpc>
              <a:spcBef>
                <a:spcPct val="0"/>
              </a:spcBef>
            </a:pPr>
            <a:r>
              <a:rPr lang="en-US" sz="3852" dirty="0">
                <a:solidFill>
                  <a:srgbClr val="000000"/>
                </a:solidFill>
                <a:latin typeface="Open Sans Bold"/>
              </a:rPr>
              <a:t>example, when a person tells a person of color that racism does</a:t>
            </a:r>
          </a:p>
          <a:p>
            <a:pPr algn="ctr">
              <a:lnSpc>
                <a:spcPts val="5393"/>
              </a:lnSpc>
              <a:spcBef>
                <a:spcPct val="0"/>
              </a:spcBef>
            </a:pPr>
            <a:r>
              <a:rPr lang="en-US" sz="3852" dirty="0">
                <a:solidFill>
                  <a:srgbClr val="000000"/>
                </a:solidFill>
                <a:latin typeface="Open Sans Bold"/>
              </a:rPr>
              <a:t>not exist, that person is invalidating and denying the person of</a:t>
            </a:r>
          </a:p>
          <a:p>
            <a:pPr algn="ctr">
              <a:lnSpc>
                <a:spcPts val="5393"/>
              </a:lnSpc>
              <a:spcBef>
                <a:spcPct val="0"/>
              </a:spcBef>
            </a:pPr>
            <a:r>
              <a:rPr lang="en-US" sz="3852" dirty="0">
                <a:solidFill>
                  <a:srgbClr val="000000"/>
                </a:solidFill>
                <a:latin typeface="Open Sans Bold"/>
              </a:rPr>
              <a:t>color’s racial reality.</a:t>
            </a:r>
          </a:p>
          <a:p>
            <a:pPr algn="ctr">
              <a:lnSpc>
                <a:spcPts val="5393"/>
              </a:lnSpc>
              <a:spcBef>
                <a:spcPct val="0"/>
              </a:spcBef>
            </a:pPr>
            <a:endParaRPr lang="en-US" sz="3852" dirty="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5393"/>
              </a:lnSpc>
              <a:spcBef>
                <a:spcPct val="0"/>
              </a:spcBef>
            </a:pPr>
            <a:r>
              <a:rPr lang="en-US" sz="3852" dirty="0">
                <a:solidFill>
                  <a:srgbClr val="000000"/>
                </a:solidFill>
                <a:latin typeface="Open Sans Bold"/>
              </a:rPr>
              <a:t>"gaslighting"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477720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8F1242-6475-B6DF-F8AB-404F8895EA22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8915" y="3855516"/>
            <a:ext cx="5892943" cy="1717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61"/>
              </a:lnSpc>
            </a:pPr>
            <a:r>
              <a:rPr lang="en-US" sz="5634" dirty="0">
                <a:solidFill>
                  <a:srgbClr val="000000"/>
                </a:solidFill>
                <a:latin typeface="DM Sans"/>
              </a:rPr>
              <a:t>Challenging Microaggressions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399110" y="1166935"/>
            <a:ext cx="457060" cy="7096015"/>
            <a:chOff x="0" y="0"/>
            <a:chExt cx="120378" cy="18689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0378" cy="1868909"/>
            </a:xfrm>
            <a:custGeom>
              <a:avLst/>
              <a:gdLst/>
              <a:ahLst/>
              <a:cxnLst/>
              <a:rect l="l" t="t" r="r" b="b"/>
              <a:pathLst>
                <a:path w="120378" h="1868909">
                  <a:moveTo>
                    <a:pt x="0" y="0"/>
                  </a:moveTo>
                  <a:lnTo>
                    <a:pt x="120378" y="0"/>
                  </a:lnTo>
                  <a:lnTo>
                    <a:pt x="120378" y="1868909"/>
                  </a:lnTo>
                  <a:lnTo>
                    <a:pt x="0" y="1868909"/>
                  </a:lnTo>
                  <a:close/>
                </a:path>
              </a:pathLst>
            </a:custGeom>
            <a:solidFill>
              <a:srgbClr val="EDD767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0378" cy="1907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2"/>
                </a:lnSpc>
              </a:pPr>
              <a:endParaRPr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763423" y="1166165"/>
            <a:ext cx="5892943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8214" lvl="1">
              <a:lnSpc>
                <a:spcPts val="6761"/>
              </a:lnSpc>
            </a:pPr>
            <a:r>
              <a:rPr lang="en-US" sz="5634" dirty="0">
                <a:solidFill>
                  <a:srgbClr val="000000"/>
                </a:solidFill>
                <a:latin typeface="DM Sans"/>
              </a:rPr>
              <a:t>1. Ask questions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15108" y="3518846"/>
            <a:ext cx="5892943" cy="1717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61"/>
              </a:lnSpc>
            </a:pPr>
            <a:r>
              <a:rPr lang="en-US" sz="5634" dirty="0">
                <a:solidFill>
                  <a:srgbClr val="000000"/>
                </a:solidFill>
                <a:latin typeface="DM Sans"/>
              </a:rPr>
              <a:t>2. Acknowledge  what happened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15108" y="6545638"/>
            <a:ext cx="7229298" cy="1717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61"/>
              </a:lnSpc>
            </a:pPr>
            <a:r>
              <a:rPr lang="en-US" sz="5634" dirty="0">
                <a:solidFill>
                  <a:srgbClr val="000000"/>
                </a:solidFill>
                <a:latin typeface="DM Sans"/>
              </a:rPr>
              <a:t>3. Be an active bystander</a:t>
            </a:r>
          </a:p>
        </p:txBody>
      </p:sp>
      <p:sp>
        <p:nvSpPr>
          <p:cNvPr id="9" name="AutoShape 9"/>
          <p:cNvSpPr/>
          <p:nvPr/>
        </p:nvSpPr>
        <p:spPr>
          <a:xfrm>
            <a:off x="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866E57-4AE0-A3AE-A9F6-791D0016C99F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25" y="9477720"/>
            <a:ext cx="18288000" cy="809280"/>
            <a:chOff x="0" y="0"/>
            <a:chExt cx="24384000" cy="107904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1079040"/>
            </a:xfrm>
            <a:prstGeom prst="rect">
              <a:avLst/>
            </a:prstGeom>
            <a:solidFill>
              <a:srgbClr val="EDD767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41611" y="344929"/>
              <a:ext cx="389182" cy="389182"/>
            </a:xfrm>
            <a:custGeom>
              <a:avLst/>
              <a:gdLst/>
              <a:ahLst/>
              <a:cxnLst/>
              <a:rect l="l" t="t" r="r" b="b"/>
              <a:pathLst>
                <a:path w="389182" h="389182">
                  <a:moveTo>
                    <a:pt x="0" y="0"/>
                  </a:moveTo>
                  <a:lnTo>
                    <a:pt x="389182" y="0"/>
                  </a:lnTo>
                  <a:lnTo>
                    <a:pt x="389182" y="389182"/>
                  </a:lnTo>
                  <a:lnTo>
                    <a:pt x="0" y="389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311220" y="1313090"/>
            <a:ext cx="3762103" cy="3863520"/>
          </a:xfrm>
          <a:custGeom>
            <a:avLst/>
            <a:gdLst/>
            <a:ahLst/>
            <a:cxnLst/>
            <a:rect l="l" t="t" r="r" b="b"/>
            <a:pathLst>
              <a:path w="3762103" h="3863520">
                <a:moveTo>
                  <a:pt x="0" y="0"/>
                </a:moveTo>
                <a:lnTo>
                  <a:pt x="3762103" y="0"/>
                </a:lnTo>
                <a:lnTo>
                  <a:pt x="3762103" y="3863520"/>
                </a:lnTo>
                <a:lnTo>
                  <a:pt x="0" y="3863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6734268" y="952500"/>
            <a:ext cx="10126180" cy="229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Open Sans Bold"/>
              </a:rPr>
              <a:t>MISSION: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Open Sans Bold"/>
              </a:rPr>
              <a:t>To advance health equity by removing barriers and creating an inclusive community where people can reach their full potential.</a:t>
            </a:r>
          </a:p>
        </p:txBody>
      </p:sp>
      <p:sp>
        <p:nvSpPr>
          <p:cNvPr id="7" name="AutoShape 7"/>
          <p:cNvSpPr/>
          <p:nvPr/>
        </p:nvSpPr>
        <p:spPr>
          <a:xfrm>
            <a:off x="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Box 8"/>
          <p:cNvSpPr txBox="1"/>
          <p:nvPr/>
        </p:nvSpPr>
        <p:spPr>
          <a:xfrm>
            <a:off x="6734268" y="3666670"/>
            <a:ext cx="10126180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Open Sans Bold"/>
              </a:rPr>
              <a:t>VISION: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Open Sans Bold"/>
              </a:rPr>
              <a:t>EVERYONE|HEALTHIER|TOGETHER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34268" y="5350690"/>
            <a:ext cx="2232229" cy="1207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Open Sans Bold"/>
              </a:rPr>
              <a:t>VALUES:</a:t>
            </a:r>
          </a:p>
          <a:p>
            <a:pPr>
              <a:lnSpc>
                <a:spcPts val="4060"/>
              </a:lnSpc>
              <a:spcBef>
                <a:spcPct val="0"/>
              </a:spcBef>
            </a:pPr>
            <a:endParaRPr lang="en-US" sz="3999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53525" y="5350690"/>
            <a:ext cx="4437311" cy="354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Open Sans Bold"/>
              </a:rPr>
              <a:t>INCLUSION</a:t>
            </a: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Open Sans Bold"/>
              </a:rPr>
              <a:t>COURAGE</a:t>
            </a: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Open Sans Bold"/>
              </a:rPr>
              <a:t>CREATIVE IMPACT</a:t>
            </a: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Open Sans Bold"/>
              </a:rPr>
              <a:t>TRUST</a:t>
            </a: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Open Sans Bold"/>
              </a:rPr>
              <a:t>WELL-BEING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C6771E-7A4D-13F9-00B9-F437D2911B2F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7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9600" y="3047346"/>
            <a:ext cx="5050176" cy="1711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6"/>
              </a:lnSpc>
            </a:pPr>
            <a:r>
              <a:rPr lang="en-US" sz="6097" dirty="0">
                <a:solidFill>
                  <a:srgbClr val="000000"/>
                </a:solidFill>
                <a:latin typeface="DM Sans Bold"/>
              </a:rPr>
              <a:t>Activity</a:t>
            </a:r>
          </a:p>
          <a:p>
            <a:pPr algn="ctr">
              <a:lnSpc>
                <a:spcPts val="7316"/>
              </a:lnSpc>
            </a:pPr>
            <a:endParaRPr lang="en-US" sz="2000" dirty="0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6621506" y="-610497"/>
            <a:ext cx="11666494" cy="10899552"/>
          </a:xfrm>
          <a:prstGeom prst="rect">
            <a:avLst/>
          </a:prstGeom>
          <a:solidFill>
            <a:srgbClr val="F4F4F4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7391400" y="911088"/>
            <a:ext cx="9578064" cy="7856381"/>
            <a:chOff x="-153531" y="-57151"/>
            <a:chExt cx="12770753" cy="7478295"/>
          </a:xfrm>
        </p:grpSpPr>
        <p:sp>
          <p:nvSpPr>
            <p:cNvPr id="5" name="TextBox 5"/>
            <p:cNvSpPr txBox="1"/>
            <p:nvPr/>
          </p:nvSpPr>
          <p:spPr>
            <a:xfrm>
              <a:off x="0" y="-57151"/>
              <a:ext cx="12617222" cy="1403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2999" dirty="0">
                  <a:solidFill>
                    <a:srgbClr val="000000"/>
                  </a:solidFill>
                  <a:latin typeface="DM Sans Bold"/>
                </a:rPr>
                <a:t>Reflect and Share.</a:t>
              </a:r>
            </a:p>
            <a:p>
              <a:pPr>
                <a:lnSpc>
                  <a:spcPts val="4199"/>
                </a:lnSpc>
              </a:pPr>
              <a:endParaRPr lang="en-US" sz="2999" dirty="0">
                <a:solidFill>
                  <a:srgbClr val="000000"/>
                </a:solidFill>
                <a:latin typeface="DM Sans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153531" y="639861"/>
              <a:ext cx="12617222" cy="6781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316"/>
                </a:lnSpc>
              </a:pPr>
              <a:r>
                <a:rPr lang="en-US" sz="2400" b="1" dirty="0">
                  <a:solidFill>
                    <a:srgbClr val="000000"/>
                  </a:solidFill>
                  <a:latin typeface="DM Sans"/>
                </a:rPr>
                <a:t>What biases do people have about you (Good or Bad)?</a:t>
              </a:r>
            </a:p>
            <a:p>
              <a:pPr marL="474979" lvl="1" indent="-237490">
                <a:lnSpc>
                  <a:spcPts val="5499"/>
                </a:lnSpc>
                <a:buFont typeface="Arial"/>
                <a:buChar char="•"/>
              </a:pPr>
              <a:r>
                <a:rPr lang="en-US" sz="2199" dirty="0">
                  <a:solidFill>
                    <a:srgbClr val="000000"/>
                  </a:solidFill>
                  <a:latin typeface="DM Sans"/>
                </a:rPr>
                <a:t>Maybe it was a time you traveled.</a:t>
              </a:r>
            </a:p>
            <a:p>
              <a:pPr marL="474979" lvl="1" indent="-237490">
                <a:lnSpc>
                  <a:spcPts val="5499"/>
                </a:lnSpc>
                <a:buFont typeface="Arial"/>
                <a:buChar char="•"/>
              </a:pPr>
              <a:r>
                <a:rPr lang="en-US" sz="2199" dirty="0">
                  <a:solidFill>
                    <a:srgbClr val="000000"/>
                  </a:solidFill>
                  <a:latin typeface="DM Sans"/>
                </a:rPr>
                <a:t>A new job or interview.</a:t>
              </a:r>
            </a:p>
            <a:p>
              <a:pPr marL="474979" lvl="1" indent="-237490">
                <a:lnSpc>
                  <a:spcPts val="5499"/>
                </a:lnSpc>
                <a:buFont typeface="Arial"/>
                <a:buChar char="•"/>
              </a:pPr>
              <a:r>
                <a:rPr lang="en-US" sz="2199" dirty="0">
                  <a:solidFill>
                    <a:srgbClr val="000000"/>
                  </a:solidFill>
                  <a:latin typeface="DM Sans"/>
                </a:rPr>
                <a:t>Or simply being out and about in your community.</a:t>
              </a:r>
            </a:p>
            <a:p>
              <a:pPr>
                <a:lnSpc>
                  <a:spcPts val="5400"/>
                </a:lnSpc>
              </a:pPr>
              <a:endParaRPr lang="en-US" sz="2400" dirty="0">
                <a:solidFill>
                  <a:srgbClr val="000000"/>
                </a:solidFill>
                <a:latin typeface="Open Sans Bold"/>
              </a:endParaRPr>
            </a:p>
            <a:p>
              <a:pPr>
                <a:lnSpc>
                  <a:spcPts val="54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Open Sans Bold"/>
                </a:rPr>
                <a:t>Reflect and Share:</a:t>
              </a:r>
              <a:r>
                <a:rPr lang="en-US" sz="2400" dirty="0">
                  <a:solidFill>
                    <a:srgbClr val="000000"/>
                  </a:solidFill>
                  <a:latin typeface="Open Sans Light"/>
                </a:rPr>
                <a:t> </a:t>
              </a:r>
            </a:p>
            <a:p>
              <a:pPr>
                <a:lnSpc>
                  <a:spcPts val="54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Open Sans Light"/>
                </a:rPr>
                <a:t>Share a time where you had to codeswitch?</a:t>
              </a:r>
            </a:p>
            <a:p>
              <a:pPr marL="342900" indent="-342900">
                <a:lnSpc>
                  <a:spcPts val="54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00000"/>
                  </a:solidFill>
                  <a:latin typeface="Open Sans Light"/>
                </a:rPr>
                <a:t>Why did you have to codeswitch?</a:t>
              </a:r>
            </a:p>
            <a:p>
              <a:pPr marL="342900" indent="-342900">
                <a:lnSpc>
                  <a:spcPts val="54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00000"/>
                  </a:solidFill>
                  <a:latin typeface="Open Sans Light"/>
                </a:rPr>
                <a:t>What was that experience like?  </a:t>
              </a:r>
            </a:p>
            <a:p>
              <a:pPr marL="237489" lvl="1">
                <a:lnSpc>
                  <a:spcPts val="5499"/>
                </a:lnSpc>
              </a:pPr>
              <a:endParaRPr lang="en-US" sz="2199" dirty="0">
                <a:solidFill>
                  <a:srgbClr val="000000"/>
                </a:solidFill>
                <a:latin typeface="DM Sans"/>
              </a:endParaRPr>
            </a:p>
          </p:txBody>
        </p:sp>
      </p:grpSp>
      <p:sp>
        <p:nvSpPr>
          <p:cNvPr id="8" name="AutoShape 8"/>
          <p:cNvSpPr/>
          <p:nvPr/>
        </p:nvSpPr>
        <p:spPr>
          <a:xfrm>
            <a:off x="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A8B371-0E61-4E43-F2FA-850D98C9CBEC}"/>
              </a:ext>
            </a:extLst>
          </p:cNvPr>
          <p:cNvSpPr txBox="1"/>
          <p:nvPr/>
        </p:nvSpPr>
        <p:spPr>
          <a:xfrm>
            <a:off x="6781800" y="9561248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679356" y="0"/>
            <a:ext cx="6608644" cy="1028700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1655510" y="1250174"/>
            <a:ext cx="6656337" cy="8229600"/>
          </a:xfrm>
          <a:custGeom>
            <a:avLst/>
            <a:gdLst/>
            <a:ahLst/>
            <a:cxnLst/>
            <a:rect l="l" t="t" r="r" b="b"/>
            <a:pathLst>
              <a:path w="6656337" h="8229600">
                <a:moveTo>
                  <a:pt x="0" y="0"/>
                </a:moveTo>
                <a:lnTo>
                  <a:pt x="6656336" y="0"/>
                </a:lnTo>
                <a:lnTo>
                  <a:pt x="66563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102" r="-1710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1028700" y="3305175"/>
            <a:ext cx="10134056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dirty="0">
                <a:solidFill>
                  <a:srgbClr val="000000"/>
                </a:solidFill>
                <a:latin typeface="DM Sans"/>
              </a:rPr>
              <a:t>Where do biases and microaggressions come from?</a:t>
            </a:r>
          </a:p>
        </p:txBody>
      </p:sp>
      <p:sp>
        <p:nvSpPr>
          <p:cNvPr id="5" name="AutoShape 5"/>
          <p:cNvSpPr/>
          <p:nvPr/>
        </p:nvSpPr>
        <p:spPr>
          <a:xfrm>
            <a:off x="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83558E-ED01-4017-F327-C6644185176C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054"/>
            <a:ext cx="18288000" cy="1028700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4980204" y="1929609"/>
            <a:ext cx="10601212" cy="755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49"/>
              </a:lnSpc>
            </a:pPr>
            <a:r>
              <a:rPr lang="en-US" sz="5299" dirty="0">
                <a:solidFill>
                  <a:srgbClr val="000000"/>
                </a:solidFill>
                <a:latin typeface="DM Sans"/>
              </a:rPr>
              <a:t>Decision Making</a:t>
            </a:r>
          </a:p>
          <a:p>
            <a:pPr>
              <a:lnSpc>
                <a:spcPts val="13249"/>
              </a:lnSpc>
            </a:pPr>
            <a:r>
              <a:rPr lang="en-US" sz="5299" dirty="0">
                <a:solidFill>
                  <a:srgbClr val="000000"/>
                </a:solidFill>
                <a:latin typeface="DM Sans"/>
              </a:rPr>
              <a:t>Similar to flexing your muscles</a:t>
            </a:r>
          </a:p>
          <a:p>
            <a:pPr>
              <a:lnSpc>
                <a:spcPts val="13249"/>
              </a:lnSpc>
            </a:pPr>
            <a:r>
              <a:rPr lang="en-US" sz="5299" dirty="0">
                <a:solidFill>
                  <a:srgbClr val="000000"/>
                </a:solidFill>
                <a:latin typeface="DM Sans"/>
              </a:rPr>
              <a:t>Heuristics- Mental shortcuts </a:t>
            </a:r>
          </a:p>
          <a:p>
            <a:pPr>
              <a:lnSpc>
                <a:spcPts val="13249"/>
              </a:lnSpc>
            </a:pPr>
            <a:r>
              <a:rPr lang="en-US" sz="5299" dirty="0">
                <a:solidFill>
                  <a:srgbClr val="000000"/>
                </a:solidFill>
                <a:latin typeface="DM Sans"/>
              </a:rPr>
              <a:t>Heuristics lead to biases.</a:t>
            </a:r>
          </a:p>
          <a:p>
            <a:pPr>
              <a:lnSpc>
                <a:spcPts val="6749"/>
              </a:lnSpc>
            </a:pPr>
            <a:endParaRPr lang="en-US" sz="5299" dirty="0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706584" y="2302693"/>
            <a:ext cx="1875070" cy="1488337"/>
          </a:xfrm>
          <a:custGeom>
            <a:avLst/>
            <a:gdLst/>
            <a:ahLst/>
            <a:cxnLst/>
            <a:rect l="l" t="t" r="r" b="b"/>
            <a:pathLst>
              <a:path w="1875070" h="1488337">
                <a:moveTo>
                  <a:pt x="0" y="0"/>
                </a:moveTo>
                <a:lnTo>
                  <a:pt x="1875070" y="0"/>
                </a:lnTo>
                <a:lnTo>
                  <a:pt x="1875070" y="1488337"/>
                </a:lnTo>
                <a:lnTo>
                  <a:pt x="0" y="14883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2888478" y="3964212"/>
            <a:ext cx="1511281" cy="1528477"/>
          </a:xfrm>
          <a:custGeom>
            <a:avLst/>
            <a:gdLst/>
            <a:ahLst/>
            <a:cxnLst/>
            <a:rect l="l" t="t" r="r" b="b"/>
            <a:pathLst>
              <a:path w="1511281" h="1528477">
                <a:moveTo>
                  <a:pt x="0" y="0"/>
                </a:moveTo>
                <a:lnTo>
                  <a:pt x="1511281" y="0"/>
                </a:lnTo>
                <a:lnTo>
                  <a:pt x="1511281" y="1528477"/>
                </a:lnTo>
                <a:lnTo>
                  <a:pt x="0" y="15284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2967443" y="5919244"/>
            <a:ext cx="1432316" cy="1432316"/>
          </a:xfrm>
          <a:custGeom>
            <a:avLst/>
            <a:gdLst/>
            <a:ahLst/>
            <a:cxnLst/>
            <a:rect l="l" t="t" r="r" b="b"/>
            <a:pathLst>
              <a:path w="1432316" h="1432316">
                <a:moveTo>
                  <a:pt x="0" y="0"/>
                </a:moveTo>
                <a:lnTo>
                  <a:pt x="1432316" y="0"/>
                </a:lnTo>
                <a:lnTo>
                  <a:pt x="1432316" y="1432316"/>
                </a:lnTo>
                <a:lnTo>
                  <a:pt x="0" y="14323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5636908" y="914400"/>
            <a:ext cx="7850491" cy="1050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97"/>
              </a:lnSpc>
            </a:pPr>
            <a:r>
              <a:rPr lang="en-US" sz="6141" dirty="0">
                <a:solidFill>
                  <a:srgbClr val="000000"/>
                </a:solidFill>
                <a:latin typeface="Open Sans Extra Bold"/>
              </a:rPr>
              <a:t>Decision Making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9479774"/>
            <a:ext cx="18288000" cy="809280"/>
            <a:chOff x="0" y="0"/>
            <a:chExt cx="24384000" cy="1079040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24384000" cy="1079040"/>
            </a:xfrm>
            <a:prstGeom prst="rect">
              <a:avLst/>
            </a:prstGeom>
            <a:solidFill>
              <a:srgbClr val="EDD767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941611" y="344929"/>
              <a:ext cx="389182" cy="389182"/>
            </a:xfrm>
            <a:custGeom>
              <a:avLst/>
              <a:gdLst/>
              <a:ahLst/>
              <a:cxnLst/>
              <a:rect l="l" t="t" r="r" b="b"/>
              <a:pathLst>
                <a:path w="389182" h="389182">
                  <a:moveTo>
                    <a:pt x="0" y="0"/>
                  </a:moveTo>
                  <a:lnTo>
                    <a:pt x="389182" y="0"/>
                  </a:lnTo>
                  <a:lnTo>
                    <a:pt x="389182" y="389182"/>
                  </a:lnTo>
                  <a:lnTo>
                    <a:pt x="0" y="389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463792" y="297013"/>
              <a:ext cx="6186289" cy="428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2"/>
                </a:lnSpc>
              </a:pPr>
              <a:r>
                <a:rPr lang="en-US" sz="1980" dirty="0">
                  <a:solidFill>
                    <a:srgbClr val="FFFFFF"/>
                  </a:solidFill>
                  <a:latin typeface="Open Sans Bold"/>
                </a:rPr>
                <a:t>2023 Us 2 Behavioral Health Care Inc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544713-3D04-70D8-91E5-23B470D10098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09089" y="-83139"/>
            <a:ext cx="7570879" cy="1033561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039533" y="598692"/>
            <a:ext cx="3743626" cy="374362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5230" r="-2489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039533" y="5084666"/>
            <a:ext cx="3743626" cy="374362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27349" r="-1763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465389" y="5084666"/>
            <a:ext cx="3743626" cy="374362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21698" r="-2169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415103" y="598692"/>
            <a:ext cx="3793911" cy="3771441"/>
            <a:chOff x="0" y="0"/>
            <a:chExt cx="5058549" cy="502858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5058549" cy="5028588"/>
              <a:chOff x="0" y="0"/>
              <a:chExt cx="1827307" cy="181648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827307" cy="1816485"/>
              </a:xfrm>
              <a:custGeom>
                <a:avLst/>
                <a:gdLst/>
                <a:ahLst/>
                <a:cxnLst/>
                <a:rect l="l" t="t" r="r" b="b"/>
                <a:pathLst>
                  <a:path w="1827307" h="1816485">
                    <a:moveTo>
                      <a:pt x="1702847" y="1816484"/>
                    </a:moveTo>
                    <a:lnTo>
                      <a:pt x="124460" y="1816484"/>
                    </a:lnTo>
                    <a:cubicBezTo>
                      <a:pt x="55880" y="1816484"/>
                      <a:pt x="0" y="1760605"/>
                      <a:pt x="0" y="169202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02847" y="0"/>
                    </a:lnTo>
                    <a:cubicBezTo>
                      <a:pt x="1771427" y="0"/>
                      <a:pt x="1827307" y="55880"/>
                      <a:pt x="1827307" y="124460"/>
                    </a:cubicBezTo>
                    <a:lnTo>
                      <a:pt x="1827307" y="1692025"/>
                    </a:lnTo>
                    <a:cubicBezTo>
                      <a:pt x="1827307" y="1760605"/>
                      <a:pt x="1771427" y="1816485"/>
                      <a:pt x="1702847" y="1816485"/>
                    </a:cubicBezTo>
                    <a:close/>
                  </a:path>
                </a:pathLst>
              </a:custGeom>
              <a:solidFill>
                <a:srgbClr val="00006E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293347" y="100337"/>
              <a:ext cx="4471855" cy="4827913"/>
            </a:xfrm>
            <a:custGeom>
              <a:avLst/>
              <a:gdLst/>
              <a:ahLst/>
              <a:cxnLst/>
              <a:rect l="l" t="t" r="r" b="b"/>
              <a:pathLst>
                <a:path w="4471855" h="4827913">
                  <a:moveTo>
                    <a:pt x="0" y="0"/>
                  </a:moveTo>
                  <a:lnTo>
                    <a:pt x="4471855" y="0"/>
                  </a:lnTo>
                  <a:lnTo>
                    <a:pt x="4471855" y="4827913"/>
                  </a:lnTo>
                  <a:lnTo>
                    <a:pt x="0" y="4827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10626" y="3584128"/>
            <a:ext cx="7349282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dirty="0">
                <a:solidFill>
                  <a:srgbClr val="000000"/>
                </a:solidFill>
                <a:latin typeface="DM Sans"/>
              </a:rPr>
              <a:t>Heuristics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-209089" y="4717603"/>
            <a:ext cx="734928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Open Sans"/>
              </a:rPr>
              <a:t>(Mental Shortcuts)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0" y="9479774"/>
            <a:ext cx="18288000" cy="809280"/>
            <a:chOff x="0" y="0"/>
            <a:chExt cx="24384000" cy="1079040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24384000" cy="1079040"/>
            </a:xfrm>
            <a:prstGeom prst="rect">
              <a:avLst/>
            </a:prstGeom>
            <a:solidFill>
              <a:srgbClr val="EDD767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8941611" y="344929"/>
              <a:ext cx="389182" cy="389182"/>
            </a:xfrm>
            <a:custGeom>
              <a:avLst/>
              <a:gdLst/>
              <a:ahLst/>
              <a:cxnLst/>
              <a:rect l="l" t="t" r="r" b="b"/>
              <a:pathLst>
                <a:path w="389182" h="389182">
                  <a:moveTo>
                    <a:pt x="0" y="0"/>
                  </a:moveTo>
                  <a:lnTo>
                    <a:pt x="389182" y="0"/>
                  </a:lnTo>
                  <a:lnTo>
                    <a:pt x="389182" y="389182"/>
                  </a:lnTo>
                  <a:lnTo>
                    <a:pt x="0" y="389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9463792" y="297013"/>
              <a:ext cx="6186289" cy="428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2"/>
                </a:lnSpc>
              </a:pPr>
              <a:r>
                <a:rPr lang="en-US" sz="1980" dirty="0">
                  <a:solidFill>
                    <a:srgbClr val="FFFFFF"/>
                  </a:solidFill>
                  <a:latin typeface="Open Sans Bold"/>
                </a:rPr>
                <a:t>2023 Us 2 Behavioral Health Care Inc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753388" y="4275643"/>
            <a:ext cx="231591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Canva Sans"/>
              </a:rPr>
              <a:t>Availability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70244" y="8677910"/>
            <a:ext cx="168220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Canva Sans"/>
              </a:rPr>
              <a:t>Framing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750396" y="4275643"/>
            <a:ext cx="317361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Canva Sans"/>
              </a:rPr>
              <a:t>Representative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354266" y="8677910"/>
            <a:ext cx="196587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Canva Sans"/>
              </a:rPr>
              <a:t>Emotions</a:t>
            </a:r>
          </a:p>
        </p:txBody>
      </p:sp>
      <p:sp>
        <p:nvSpPr>
          <p:cNvPr id="23" name="AutoShape 23"/>
          <p:cNvSpPr/>
          <p:nvPr/>
        </p:nvSpPr>
        <p:spPr>
          <a:xfrm>
            <a:off x="0" y="9486900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4EBAEB-D68A-F7B1-C1E2-2955DD7A1BD5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567279" y="0"/>
            <a:ext cx="10720721" cy="1028700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0" y="5143500"/>
            <a:ext cx="7567279" cy="4336274"/>
          </a:xfrm>
          <a:custGeom>
            <a:avLst/>
            <a:gdLst/>
            <a:ahLst/>
            <a:cxnLst/>
            <a:rect l="l" t="t" r="r" b="b"/>
            <a:pathLst>
              <a:path w="7567279" h="4336274">
                <a:moveTo>
                  <a:pt x="0" y="0"/>
                </a:moveTo>
                <a:lnTo>
                  <a:pt x="7567279" y="0"/>
                </a:lnTo>
                <a:lnTo>
                  <a:pt x="7567279" y="4336274"/>
                </a:lnTo>
                <a:lnTo>
                  <a:pt x="0" y="4336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20" t="-22458" r="-7277" b="-548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749915" y="749915"/>
            <a:ext cx="6370352" cy="3762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06"/>
              </a:lnSpc>
            </a:pPr>
            <a:r>
              <a:rPr lang="en-US" sz="6172" dirty="0">
                <a:solidFill>
                  <a:srgbClr val="000000"/>
                </a:solidFill>
                <a:latin typeface="DM Sans"/>
              </a:rPr>
              <a:t>James Rest's Components of Ethical Decision Making</a:t>
            </a:r>
          </a:p>
        </p:txBody>
      </p:sp>
      <p:sp>
        <p:nvSpPr>
          <p:cNvPr id="5" name="Freeform 5"/>
          <p:cNvSpPr/>
          <p:nvPr/>
        </p:nvSpPr>
        <p:spPr>
          <a:xfrm>
            <a:off x="8544710" y="120478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8878522" y="2470804"/>
            <a:ext cx="3060003" cy="1452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3"/>
              </a:lnSpc>
            </a:pPr>
            <a:r>
              <a:rPr lang="en-US" sz="4195" dirty="0">
                <a:solidFill>
                  <a:srgbClr val="FFFFFF"/>
                </a:solidFill>
                <a:latin typeface="Open Sans Bold"/>
              </a:rPr>
              <a:t>Moral </a:t>
            </a:r>
          </a:p>
          <a:p>
            <a:pPr algn="ctr">
              <a:lnSpc>
                <a:spcPts val="5873"/>
              </a:lnSpc>
            </a:pPr>
            <a:r>
              <a:rPr lang="en-US" sz="4195" dirty="0">
                <a:solidFill>
                  <a:srgbClr val="FFFFFF"/>
                </a:solidFill>
                <a:latin typeface="Open Sans Bold"/>
              </a:rPr>
              <a:t>Sensitivity</a:t>
            </a:r>
          </a:p>
        </p:txBody>
      </p:sp>
      <p:sp>
        <p:nvSpPr>
          <p:cNvPr id="7" name="Freeform 7"/>
          <p:cNvSpPr/>
          <p:nvPr/>
        </p:nvSpPr>
        <p:spPr>
          <a:xfrm>
            <a:off x="12272337" y="120478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TextBox 8"/>
          <p:cNvSpPr txBox="1"/>
          <p:nvPr/>
        </p:nvSpPr>
        <p:spPr>
          <a:xfrm>
            <a:off x="12867348" y="2498054"/>
            <a:ext cx="3210852" cy="1452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3"/>
              </a:lnSpc>
            </a:pPr>
            <a:r>
              <a:rPr lang="en-US" sz="4195" dirty="0">
                <a:solidFill>
                  <a:srgbClr val="FFFFFF"/>
                </a:solidFill>
                <a:latin typeface="Open Sans Bold"/>
              </a:rPr>
              <a:t>Moral </a:t>
            </a:r>
          </a:p>
          <a:p>
            <a:pPr algn="ctr">
              <a:lnSpc>
                <a:spcPts val="5873"/>
              </a:lnSpc>
            </a:pPr>
            <a:r>
              <a:rPr lang="en-US" sz="4195" dirty="0">
                <a:solidFill>
                  <a:srgbClr val="FFFFFF"/>
                </a:solidFill>
                <a:latin typeface="Open Sans Bold"/>
              </a:rPr>
              <a:t>Motivation</a:t>
            </a:r>
          </a:p>
        </p:txBody>
      </p:sp>
      <p:sp>
        <p:nvSpPr>
          <p:cNvPr id="9" name="Freeform 9"/>
          <p:cNvSpPr/>
          <p:nvPr/>
        </p:nvSpPr>
        <p:spPr>
          <a:xfrm>
            <a:off x="9664493" y="468862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>
            <a:off x="9819836" y="5854560"/>
            <a:ext cx="3758930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FFFFFF"/>
                </a:solidFill>
                <a:latin typeface="Open Sans Bold"/>
              </a:rPr>
              <a:t>Moral </a:t>
            </a:r>
          </a:p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FFFFFF"/>
                </a:solidFill>
                <a:latin typeface="Open Sans Bold"/>
              </a:rPr>
              <a:t>Judgement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195769" y="468862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TextBox 12"/>
          <p:cNvSpPr txBox="1"/>
          <p:nvPr/>
        </p:nvSpPr>
        <p:spPr>
          <a:xfrm>
            <a:off x="13934637" y="5981895"/>
            <a:ext cx="3020061" cy="1452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3"/>
              </a:lnSpc>
            </a:pPr>
            <a:r>
              <a:rPr lang="en-US" sz="4195" dirty="0">
                <a:solidFill>
                  <a:srgbClr val="FFFFFF"/>
                </a:solidFill>
                <a:latin typeface="Open Sans Bold"/>
              </a:rPr>
              <a:t>Moral </a:t>
            </a:r>
          </a:p>
          <a:p>
            <a:pPr algn="ctr">
              <a:lnSpc>
                <a:spcPts val="5873"/>
              </a:lnSpc>
            </a:pPr>
            <a:r>
              <a:rPr lang="en-US" sz="4195" dirty="0">
                <a:solidFill>
                  <a:srgbClr val="FFFFFF"/>
                </a:solidFill>
                <a:latin typeface="Open Sans Bold"/>
              </a:rPr>
              <a:t>Character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8EFB1D-5AF3-F6B2-D7D1-5333075022B3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567279" y="-139392"/>
            <a:ext cx="10720721" cy="1028700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0" y="6031761"/>
            <a:ext cx="7567279" cy="3603916"/>
          </a:xfrm>
          <a:custGeom>
            <a:avLst/>
            <a:gdLst/>
            <a:ahLst/>
            <a:cxnLst/>
            <a:rect l="l" t="t" r="r" b="b"/>
            <a:pathLst>
              <a:path w="7567279" h="3603916">
                <a:moveTo>
                  <a:pt x="0" y="0"/>
                </a:moveTo>
                <a:lnTo>
                  <a:pt x="7567279" y="0"/>
                </a:lnTo>
                <a:lnTo>
                  <a:pt x="7567279" y="3603917"/>
                </a:lnTo>
                <a:lnTo>
                  <a:pt x="0" y="36039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598463" y="2771106"/>
            <a:ext cx="6370352" cy="94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06"/>
              </a:lnSpc>
            </a:pPr>
            <a:r>
              <a:rPr lang="en-US" sz="6172" dirty="0">
                <a:solidFill>
                  <a:srgbClr val="000000"/>
                </a:solidFill>
                <a:latin typeface="DM Sans"/>
              </a:rPr>
              <a:t>Moral Sensitivity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45994" y="1745361"/>
            <a:ext cx="9363292" cy="6450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9281" lvl="1" indent="-394640">
              <a:lnSpc>
                <a:spcPts val="5118"/>
              </a:lnSpc>
              <a:buFont typeface="Arial"/>
              <a:buChar char="•"/>
            </a:pPr>
            <a:r>
              <a:rPr lang="en-US" sz="3655" dirty="0">
                <a:solidFill>
                  <a:srgbClr val="000000"/>
                </a:solidFill>
                <a:latin typeface="Open Sans Bold"/>
              </a:rPr>
              <a:t>Recognize there is an ethical dilemma AND an ethical decision exists.</a:t>
            </a:r>
          </a:p>
          <a:p>
            <a:pPr>
              <a:lnSpc>
                <a:spcPts val="5118"/>
              </a:lnSpc>
            </a:pPr>
            <a:endParaRPr lang="en-US" sz="3655" dirty="0">
              <a:solidFill>
                <a:srgbClr val="000000"/>
              </a:solidFill>
              <a:latin typeface="Open Sans Bold"/>
            </a:endParaRPr>
          </a:p>
          <a:p>
            <a:pPr marL="789281" lvl="1" indent="-394640">
              <a:lnSpc>
                <a:spcPts val="5118"/>
              </a:lnSpc>
              <a:buFont typeface="Arial"/>
              <a:buChar char="•"/>
            </a:pPr>
            <a:r>
              <a:rPr lang="en-US" sz="3655" dirty="0">
                <a:solidFill>
                  <a:srgbClr val="000000"/>
                </a:solidFill>
                <a:latin typeface="Open Sans Bold"/>
              </a:rPr>
              <a:t>Identify impact of dilemma, options and consequences of each option.</a:t>
            </a:r>
          </a:p>
          <a:p>
            <a:pPr>
              <a:lnSpc>
                <a:spcPts val="5118"/>
              </a:lnSpc>
            </a:pPr>
            <a:endParaRPr lang="en-US" sz="3655" dirty="0">
              <a:solidFill>
                <a:srgbClr val="000000"/>
              </a:solidFill>
              <a:latin typeface="Open Sans Bold"/>
            </a:endParaRPr>
          </a:p>
          <a:p>
            <a:pPr marL="789281" lvl="1" indent="-394640">
              <a:lnSpc>
                <a:spcPts val="5118"/>
              </a:lnSpc>
              <a:buFont typeface="Arial"/>
              <a:buChar char="•"/>
            </a:pPr>
            <a:r>
              <a:rPr lang="en-US" sz="3655" dirty="0">
                <a:solidFill>
                  <a:srgbClr val="000000"/>
                </a:solidFill>
                <a:latin typeface="Open Sans Bold"/>
              </a:rPr>
              <a:t>MORAL IMAGINATION: think beyond yourself and how your choices can impact others.</a:t>
            </a:r>
          </a:p>
        </p:txBody>
      </p:sp>
      <p:sp>
        <p:nvSpPr>
          <p:cNvPr id="6" name="AutoShape 6"/>
          <p:cNvSpPr/>
          <p:nvPr/>
        </p:nvSpPr>
        <p:spPr>
          <a:xfrm>
            <a:off x="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7F8C73-60AE-E32B-7BDB-CD1487AA44C8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567279" y="-139392"/>
            <a:ext cx="10720721" cy="1028700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0" y="5435347"/>
            <a:ext cx="7567279" cy="4044427"/>
          </a:xfrm>
          <a:custGeom>
            <a:avLst/>
            <a:gdLst/>
            <a:ahLst/>
            <a:cxnLst/>
            <a:rect l="l" t="t" r="r" b="b"/>
            <a:pathLst>
              <a:path w="7567279" h="4044427">
                <a:moveTo>
                  <a:pt x="0" y="0"/>
                </a:moveTo>
                <a:lnTo>
                  <a:pt x="7567279" y="0"/>
                </a:lnTo>
                <a:lnTo>
                  <a:pt x="7567279" y="4044427"/>
                </a:lnTo>
                <a:lnTo>
                  <a:pt x="0" y="40444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464" b="-17911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598463" y="2306464"/>
            <a:ext cx="6370352" cy="94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06"/>
              </a:lnSpc>
            </a:pPr>
            <a:r>
              <a:rPr lang="en-US" sz="6172" dirty="0">
                <a:solidFill>
                  <a:srgbClr val="000000"/>
                </a:solidFill>
                <a:latin typeface="DM Sans"/>
              </a:rPr>
              <a:t>Moral Judgement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45994" y="1745361"/>
            <a:ext cx="9363292" cy="6450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9281" lvl="1" indent="-394640">
              <a:lnSpc>
                <a:spcPts val="5118"/>
              </a:lnSpc>
              <a:buFont typeface="Arial"/>
              <a:buChar char="•"/>
            </a:pPr>
            <a:r>
              <a:rPr lang="en-US" sz="3655" dirty="0">
                <a:solidFill>
                  <a:srgbClr val="000000"/>
                </a:solidFill>
                <a:latin typeface="Open Sans Bold"/>
              </a:rPr>
              <a:t>Perspective Reasoning: Consider all options and weigh the benefits, solutions, and consequences.</a:t>
            </a:r>
          </a:p>
          <a:p>
            <a:pPr>
              <a:lnSpc>
                <a:spcPts val="5118"/>
              </a:lnSpc>
            </a:pPr>
            <a:endParaRPr lang="en-US" sz="3655" dirty="0">
              <a:solidFill>
                <a:srgbClr val="000000"/>
              </a:solidFill>
              <a:latin typeface="Open Sans Bold"/>
            </a:endParaRPr>
          </a:p>
          <a:p>
            <a:pPr marL="789281" lvl="1" indent="-394640">
              <a:lnSpc>
                <a:spcPts val="5118"/>
              </a:lnSpc>
              <a:buFont typeface="Arial"/>
              <a:buChar char="•"/>
            </a:pPr>
            <a:r>
              <a:rPr lang="en-US" sz="3655" dirty="0">
                <a:solidFill>
                  <a:srgbClr val="000000"/>
                </a:solidFill>
                <a:latin typeface="Open Sans Bold"/>
              </a:rPr>
              <a:t>Making decisions based on what we feel we can justify. </a:t>
            </a:r>
          </a:p>
          <a:p>
            <a:pPr>
              <a:lnSpc>
                <a:spcPts val="5118"/>
              </a:lnSpc>
            </a:pPr>
            <a:endParaRPr lang="en-US" sz="3655" dirty="0">
              <a:solidFill>
                <a:srgbClr val="000000"/>
              </a:solidFill>
              <a:latin typeface="Open Sans Bold"/>
            </a:endParaRPr>
          </a:p>
          <a:p>
            <a:pPr marL="789281" lvl="1" indent="-394640">
              <a:lnSpc>
                <a:spcPts val="5118"/>
              </a:lnSpc>
              <a:buFont typeface="Arial"/>
              <a:buChar char="•"/>
            </a:pPr>
            <a:r>
              <a:rPr lang="en-US" sz="3655" dirty="0">
                <a:solidFill>
                  <a:srgbClr val="000000"/>
                </a:solidFill>
                <a:latin typeface="Open Sans Bold"/>
              </a:rPr>
              <a:t>Moral judgements often based on feelings and emotions. </a:t>
            </a:r>
          </a:p>
          <a:p>
            <a:pPr>
              <a:lnSpc>
                <a:spcPts val="5118"/>
              </a:lnSpc>
            </a:pPr>
            <a:endParaRPr lang="en-US" sz="3655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9EB7F5-8CAE-A5C8-1F48-B5D6ECD0F65D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567279" y="-139392"/>
            <a:ext cx="10720721" cy="1028700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0" y="4438074"/>
            <a:ext cx="7567279" cy="5041699"/>
          </a:xfrm>
          <a:custGeom>
            <a:avLst/>
            <a:gdLst/>
            <a:ahLst/>
            <a:cxnLst/>
            <a:rect l="l" t="t" r="r" b="b"/>
            <a:pathLst>
              <a:path w="7567279" h="5041699">
                <a:moveTo>
                  <a:pt x="0" y="0"/>
                </a:moveTo>
                <a:lnTo>
                  <a:pt x="7567279" y="0"/>
                </a:lnTo>
                <a:lnTo>
                  <a:pt x="7567279" y="5041700"/>
                </a:lnTo>
                <a:lnTo>
                  <a:pt x="0" y="5041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598463" y="2306464"/>
            <a:ext cx="6370352" cy="94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06"/>
              </a:lnSpc>
            </a:pPr>
            <a:r>
              <a:rPr lang="en-US" sz="6172" dirty="0">
                <a:solidFill>
                  <a:srgbClr val="000000"/>
                </a:solidFill>
                <a:latin typeface="DM Sans"/>
              </a:rPr>
              <a:t>Moral Motivation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45994" y="1988217"/>
            <a:ext cx="9363292" cy="5803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9281" lvl="1" indent="-394640">
              <a:lnSpc>
                <a:spcPts val="5118"/>
              </a:lnSpc>
              <a:buFont typeface="Arial"/>
              <a:buChar char="•"/>
            </a:pPr>
            <a:r>
              <a:rPr lang="en-US" sz="3655" dirty="0">
                <a:solidFill>
                  <a:srgbClr val="000000"/>
                </a:solidFill>
                <a:latin typeface="Open Sans Bold"/>
              </a:rPr>
              <a:t>Motivation is an internal state that drives someone into action.</a:t>
            </a:r>
          </a:p>
          <a:p>
            <a:pPr>
              <a:lnSpc>
                <a:spcPts val="5118"/>
              </a:lnSpc>
            </a:pPr>
            <a:endParaRPr lang="en-US" sz="3655" dirty="0">
              <a:solidFill>
                <a:srgbClr val="000000"/>
              </a:solidFill>
              <a:latin typeface="Open Sans Bold"/>
            </a:endParaRPr>
          </a:p>
          <a:p>
            <a:pPr marL="789281" lvl="1" indent="-394640">
              <a:lnSpc>
                <a:spcPts val="5118"/>
              </a:lnSpc>
              <a:buFont typeface="Arial"/>
              <a:buChar char="•"/>
            </a:pPr>
            <a:r>
              <a:rPr lang="en-US" sz="3655" dirty="0">
                <a:solidFill>
                  <a:srgbClr val="000000"/>
                </a:solidFill>
                <a:latin typeface="Open Sans Bold"/>
              </a:rPr>
              <a:t>The decision has been made and now its time to take action.</a:t>
            </a:r>
          </a:p>
          <a:p>
            <a:pPr>
              <a:lnSpc>
                <a:spcPts val="5118"/>
              </a:lnSpc>
            </a:pPr>
            <a:endParaRPr lang="en-US" sz="3655" dirty="0">
              <a:solidFill>
                <a:srgbClr val="000000"/>
              </a:solidFill>
              <a:latin typeface="Open Sans Bold"/>
            </a:endParaRPr>
          </a:p>
          <a:p>
            <a:pPr marL="789281" lvl="1" indent="-394640">
              <a:lnSpc>
                <a:spcPts val="5118"/>
              </a:lnSpc>
              <a:buFont typeface="Arial"/>
              <a:buChar char="•"/>
            </a:pPr>
            <a:r>
              <a:rPr lang="en-US" sz="3655" dirty="0">
                <a:solidFill>
                  <a:srgbClr val="000000"/>
                </a:solidFill>
                <a:latin typeface="Open Sans Bold"/>
              </a:rPr>
              <a:t>Moral motivation is the ability to follow through with a decision. </a:t>
            </a:r>
          </a:p>
          <a:p>
            <a:pPr>
              <a:lnSpc>
                <a:spcPts val="5118"/>
              </a:lnSpc>
            </a:pPr>
            <a:endParaRPr lang="en-US" sz="3655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B71475-9ACD-9A87-60E3-C0946BDD31AB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567279" y="-139392"/>
            <a:ext cx="10720721" cy="1028700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0" y="4789722"/>
            <a:ext cx="7567279" cy="4707826"/>
          </a:xfrm>
          <a:custGeom>
            <a:avLst/>
            <a:gdLst/>
            <a:ahLst/>
            <a:cxnLst/>
            <a:rect l="l" t="t" r="r" b="b"/>
            <a:pathLst>
              <a:path w="7567279" h="4707826">
                <a:moveTo>
                  <a:pt x="0" y="0"/>
                </a:moveTo>
                <a:lnTo>
                  <a:pt x="7567279" y="0"/>
                </a:lnTo>
                <a:lnTo>
                  <a:pt x="7567279" y="4707826"/>
                </a:lnTo>
                <a:lnTo>
                  <a:pt x="0" y="47078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564" b="-75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598463" y="2306464"/>
            <a:ext cx="6370352" cy="94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06"/>
              </a:lnSpc>
            </a:pPr>
            <a:r>
              <a:rPr lang="en-US" sz="6172" dirty="0">
                <a:solidFill>
                  <a:srgbClr val="000000"/>
                </a:solidFill>
                <a:latin typeface="DM Sans"/>
              </a:rPr>
              <a:t>Moral Character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45994" y="1560903"/>
            <a:ext cx="9363292" cy="7098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9281" lvl="1" indent="-394640">
              <a:lnSpc>
                <a:spcPts val="5118"/>
              </a:lnSpc>
              <a:buFont typeface="Arial"/>
              <a:buChar char="•"/>
            </a:pPr>
            <a:r>
              <a:rPr lang="en-US" sz="3655" dirty="0">
                <a:solidFill>
                  <a:srgbClr val="000000"/>
                </a:solidFill>
                <a:latin typeface="Open Sans Bold"/>
              </a:rPr>
              <a:t>Strong sense of ethical character will support ethical intentions with ethical action.</a:t>
            </a:r>
          </a:p>
          <a:p>
            <a:pPr>
              <a:lnSpc>
                <a:spcPts val="5118"/>
              </a:lnSpc>
            </a:pPr>
            <a:endParaRPr lang="en-US" sz="3655" dirty="0">
              <a:solidFill>
                <a:srgbClr val="000000"/>
              </a:solidFill>
              <a:latin typeface="Open Sans Bold"/>
            </a:endParaRPr>
          </a:p>
          <a:p>
            <a:pPr marL="789281" lvl="1" indent="-394640">
              <a:lnSpc>
                <a:spcPts val="5118"/>
              </a:lnSpc>
              <a:buFont typeface="Arial"/>
              <a:buChar char="•"/>
            </a:pPr>
            <a:r>
              <a:rPr lang="en-US" sz="3655" dirty="0">
                <a:solidFill>
                  <a:srgbClr val="000000"/>
                </a:solidFill>
                <a:latin typeface="Open Sans Bold"/>
              </a:rPr>
              <a:t>Having confidence in decision making process</a:t>
            </a:r>
          </a:p>
          <a:p>
            <a:pPr>
              <a:lnSpc>
                <a:spcPts val="5118"/>
              </a:lnSpc>
            </a:pPr>
            <a:endParaRPr lang="en-US" sz="3655" dirty="0">
              <a:solidFill>
                <a:srgbClr val="000000"/>
              </a:solidFill>
              <a:latin typeface="Open Sans Bold"/>
            </a:endParaRPr>
          </a:p>
          <a:p>
            <a:pPr marL="789281" lvl="1" indent="-394640">
              <a:lnSpc>
                <a:spcPts val="5118"/>
              </a:lnSpc>
              <a:buFont typeface="Arial"/>
              <a:buChar char="•"/>
            </a:pPr>
            <a:r>
              <a:rPr lang="en-US" sz="3655" dirty="0">
                <a:solidFill>
                  <a:srgbClr val="000000"/>
                </a:solidFill>
                <a:latin typeface="Open Sans Bold"/>
              </a:rPr>
              <a:t>Being able to articulate your decision with support of evidence.</a:t>
            </a:r>
          </a:p>
          <a:p>
            <a:pPr>
              <a:lnSpc>
                <a:spcPts val="5118"/>
              </a:lnSpc>
            </a:pPr>
            <a:endParaRPr lang="en-US" sz="3655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118"/>
              </a:lnSpc>
            </a:pPr>
            <a:endParaRPr lang="en-US" sz="3655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D73ED8-1374-B331-4886-2A24EB2577BA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7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621506" y="-610497"/>
            <a:ext cx="11666494" cy="10899552"/>
          </a:xfrm>
          <a:prstGeom prst="rect">
            <a:avLst/>
          </a:prstGeom>
          <a:solidFill>
            <a:srgbClr val="F4F4F4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7269113" y="1669934"/>
            <a:ext cx="9650334" cy="6338690"/>
            <a:chOff x="0" y="0"/>
            <a:chExt cx="12867111" cy="8451586"/>
          </a:xfrm>
        </p:grpSpPr>
        <p:sp>
          <p:nvSpPr>
            <p:cNvPr id="5" name="TextBox 5"/>
            <p:cNvSpPr txBox="1"/>
            <p:nvPr/>
          </p:nvSpPr>
          <p:spPr>
            <a:xfrm>
              <a:off x="0" y="-85725"/>
              <a:ext cx="12867111" cy="912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39"/>
                </a:lnSpc>
              </a:pPr>
              <a:r>
                <a:rPr lang="en-US" sz="4099" dirty="0">
                  <a:solidFill>
                    <a:srgbClr val="000000"/>
                  </a:solidFill>
                  <a:latin typeface="DM Sans Bold"/>
                </a:rPr>
                <a:t>Reflect and Share.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511035"/>
              <a:ext cx="12867111" cy="6940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2999" dirty="0">
                  <a:solidFill>
                    <a:srgbClr val="000000"/>
                  </a:solidFill>
                  <a:latin typeface="DM Sans"/>
                </a:rPr>
                <a:t>1. Is it ethical to be a bystander when witnessing someone being insensitive to another person based on their culture? </a:t>
              </a:r>
            </a:p>
            <a:p>
              <a:pPr>
                <a:lnSpc>
                  <a:spcPts val="4199"/>
                </a:lnSpc>
              </a:pPr>
              <a:endParaRPr lang="en-US" sz="2999" dirty="0">
                <a:solidFill>
                  <a:srgbClr val="000000"/>
                </a:solidFill>
                <a:latin typeface="DM Sans"/>
              </a:endParaRPr>
            </a:p>
            <a:p>
              <a:pPr>
                <a:lnSpc>
                  <a:spcPts val="4199"/>
                </a:lnSpc>
              </a:pPr>
              <a:r>
                <a:rPr lang="en-US" sz="2999" dirty="0">
                  <a:solidFill>
                    <a:srgbClr val="000000"/>
                  </a:solidFill>
                  <a:latin typeface="DM Sans"/>
                </a:rPr>
                <a:t>2. How confident are you in addressing cross cultural issues with club members, families, or colleagues?</a:t>
              </a:r>
            </a:p>
            <a:p>
              <a:pPr>
                <a:lnSpc>
                  <a:spcPts val="4199"/>
                </a:lnSpc>
              </a:pPr>
              <a:endParaRPr lang="en-US" sz="2999" dirty="0">
                <a:solidFill>
                  <a:srgbClr val="000000"/>
                </a:solidFill>
                <a:latin typeface="DM Sans"/>
              </a:endParaRPr>
            </a:p>
            <a:p>
              <a:pPr>
                <a:lnSpc>
                  <a:spcPts val="4199"/>
                </a:lnSpc>
              </a:pPr>
              <a:r>
                <a:rPr lang="en-US" sz="2999" dirty="0">
                  <a:solidFill>
                    <a:srgbClr val="000000"/>
                  </a:solidFill>
                  <a:latin typeface="DM Sans"/>
                </a:rPr>
                <a:t>3. What are some key takeaways to overcome cross cultural barriers?</a:t>
              </a:r>
            </a:p>
            <a:p>
              <a:pPr>
                <a:lnSpc>
                  <a:spcPts val="4199"/>
                </a:lnSpc>
              </a:pPr>
              <a:endParaRPr lang="en-US" sz="2999" dirty="0">
                <a:solidFill>
                  <a:srgbClr val="000000"/>
                </a:solidFill>
                <a:latin typeface="DM Sans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>
            <a:off x="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D34937-E729-8DDA-0493-FDC1E89BA686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186022" y="620704"/>
            <a:ext cx="1925481" cy="0"/>
          </a:xfrm>
          <a:prstGeom prst="line">
            <a:avLst/>
          </a:prstGeom>
          <a:ln w="9525" cap="rnd">
            <a:solidFill>
              <a:srgbClr val="ECD66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" y="1"/>
            <a:ext cx="18288000" cy="1968598"/>
            <a:chOff x="0" y="0"/>
            <a:chExt cx="8135080" cy="20425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35080" cy="2042566"/>
            </a:xfrm>
            <a:custGeom>
              <a:avLst/>
              <a:gdLst/>
              <a:ahLst/>
              <a:cxnLst/>
              <a:rect l="l" t="t" r="r" b="b"/>
              <a:pathLst>
                <a:path w="8135080" h="2042566">
                  <a:moveTo>
                    <a:pt x="0" y="0"/>
                  </a:moveTo>
                  <a:lnTo>
                    <a:pt x="8135080" y="0"/>
                  </a:lnTo>
                  <a:lnTo>
                    <a:pt x="8135080" y="2042566"/>
                  </a:lnTo>
                  <a:lnTo>
                    <a:pt x="0" y="2042566"/>
                  </a:lnTo>
                  <a:close/>
                </a:path>
              </a:pathLst>
            </a:custGeom>
            <a:solidFill>
              <a:srgbClr val="ECD668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38225" y="359482"/>
            <a:ext cx="16230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000000"/>
                </a:solidFill>
                <a:latin typeface="DM Sans"/>
              </a:rPr>
              <a:t>Learning Objectives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658454" y="2851180"/>
            <a:ext cx="4971092" cy="3149216"/>
            <a:chOff x="0" y="0"/>
            <a:chExt cx="3104836" cy="19669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04837" cy="1966932"/>
            </a:xfrm>
            <a:custGeom>
              <a:avLst/>
              <a:gdLst/>
              <a:ahLst/>
              <a:cxnLst/>
              <a:rect l="l" t="t" r="r" b="b"/>
              <a:pathLst>
                <a:path w="3104837" h="1966932">
                  <a:moveTo>
                    <a:pt x="2980376" y="1966932"/>
                  </a:moveTo>
                  <a:lnTo>
                    <a:pt x="124460" y="1966932"/>
                  </a:lnTo>
                  <a:cubicBezTo>
                    <a:pt x="55880" y="1966932"/>
                    <a:pt x="0" y="1911052"/>
                    <a:pt x="0" y="18424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80377" y="0"/>
                  </a:lnTo>
                  <a:cubicBezTo>
                    <a:pt x="3048957" y="0"/>
                    <a:pt x="3104837" y="55880"/>
                    <a:pt x="3104837" y="124460"/>
                  </a:cubicBezTo>
                  <a:lnTo>
                    <a:pt x="3104837" y="1842472"/>
                  </a:lnTo>
                  <a:cubicBezTo>
                    <a:pt x="3104837" y="1911052"/>
                    <a:pt x="3048957" y="1966932"/>
                    <a:pt x="2980377" y="1966932"/>
                  </a:cubicBezTo>
                  <a:close/>
                </a:path>
              </a:pathLst>
            </a:custGeom>
            <a:solidFill>
              <a:srgbClr val="ECD668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227569" y="3587295"/>
            <a:ext cx="3851913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9"/>
              </a:lnSpc>
              <a:spcBef>
                <a:spcPct val="0"/>
              </a:spcBef>
            </a:pPr>
            <a:r>
              <a:rPr lang="en-US" sz="2499" dirty="0">
                <a:solidFill>
                  <a:srgbClr val="000000"/>
                </a:solidFill>
                <a:latin typeface="DM Sans"/>
              </a:rPr>
              <a:t>Identify various cultural perspectives and their strengths.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72962" y="2851180"/>
            <a:ext cx="4971092" cy="3064291"/>
            <a:chOff x="0" y="0"/>
            <a:chExt cx="3104836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04837" cy="1913890"/>
            </a:xfrm>
            <a:custGeom>
              <a:avLst/>
              <a:gdLst/>
              <a:ahLst/>
              <a:cxnLst/>
              <a:rect l="l" t="t" r="r" b="b"/>
              <a:pathLst>
                <a:path w="3104837" h="1913890">
                  <a:moveTo>
                    <a:pt x="2980376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80377" y="0"/>
                  </a:lnTo>
                  <a:cubicBezTo>
                    <a:pt x="3048957" y="0"/>
                    <a:pt x="3104837" y="55880"/>
                    <a:pt x="3104837" y="124460"/>
                  </a:cubicBezTo>
                  <a:lnTo>
                    <a:pt x="3104837" y="1789430"/>
                  </a:lnTo>
                  <a:cubicBezTo>
                    <a:pt x="3104837" y="1858010"/>
                    <a:pt x="3048957" y="1913890"/>
                    <a:pt x="2980377" y="1913890"/>
                  </a:cubicBezTo>
                  <a:close/>
                </a:path>
              </a:pathLst>
            </a:custGeom>
            <a:solidFill>
              <a:srgbClr val="ECD668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32552" y="3421300"/>
            <a:ext cx="3851913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9"/>
              </a:lnSpc>
              <a:spcBef>
                <a:spcPct val="0"/>
              </a:spcBef>
            </a:pPr>
            <a:r>
              <a:rPr lang="en-US" sz="2499" dirty="0">
                <a:solidFill>
                  <a:srgbClr val="000000"/>
                </a:solidFill>
                <a:latin typeface="DM Sans"/>
              </a:rPr>
              <a:t>Examine personal attitudes, values, and beliefs stemming from culture.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2561505" y="2716444"/>
            <a:ext cx="4971092" cy="3199027"/>
            <a:chOff x="0" y="0"/>
            <a:chExt cx="3104836" cy="1998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04837" cy="1998043"/>
            </a:xfrm>
            <a:custGeom>
              <a:avLst/>
              <a:gdLst/>
              <a:ahLst/>
              <a:cxnLst/>
              <a:rect l="l" t="t" r="r" b="b"/>
              <a:pathLst>
                <a:path w="3104837" h="1998043">
                  <a:moveTo>
                    <a:pt x="2980376" y="1998043"/>
                  </a:moveTo>
                  <a:lnTo>
                    <a:pt x="124460" y="1998043"/>
                  </a:lnTo>
                  <a:cubicBezTo>
                    <a:pt x="55880" y="1998043"/>
                    <a:pt x="0" y="1942163"/>
                    <a:pt x="0" y="187358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80377" y="0"/>
                  </a:lnTo>
                  <a:cubicBezTo>
                    <a:pt x="3048957" y="0"/>
                    <a:pt x="3104837" y="55880"/>
                    <a:pt x="3104837" y="124460"/>
                  </a:cubicBezTo>
                  <a:lnTo>
                    <a:pt x="3104837" y="1873583"/>
                  </a:lnTo>
                  <a:cubicBezTo>
                    <a:pt x="3104837" y="1942163"/>
                    <a:pt x="3048957" y="1998043"/>
                    <a:pt x="2980377" y="1998043"/>
                  </a:cubicBezTo>
                  <a:close/>
                </a:path>
              </a:pathLst>
            </a:custGeom>
            <a:solidFill>
              <a:srgbClr val="ECD668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334423" y="3164125"/>
            <a:ext cx="3425255" cy="23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 dirty="0">
                <a:solidFill>
                  <a:srgbClr val="000000"/>
                </a:solidFill>
                <a:latin typeface="DM Sans"/>
              </a:rPr>
              <a:t>Recognize and respond appropriately to cultural differences in the workplace. </a:t>
            </a:r>
          </a:p>
          <a:p>
            <a:pPr algn="ctr">
              <a:lnSpc>
                <a:spcPts val="3750"/>
              </a:lnSpc>
              <a:spcBef>
                <a:spcPct val="0"/>
              </a:spcBef>
            </a:pPr>
            <a:endParaRPr lang="en-US" sz="2500" dirty="0">
              <a:solidFill>
                <a:srgbClr val="000000"/>
              </a:solidFill>
              <a:latin typeface="DM Sans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4011509" y="6194009"/>
            <a:ext cx="4971092" cy="3064291"/>
            <a:chOff x="0" y="0"/>
            <a:chExt cx="3104836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04837" cy="1913890"/>
            </a:xfrm>
            <a:custGeom>
              <a:avLst/>
              <a:gdLst/>
              <a:ahLst/>
              <a:cxnLst/>
              <a:rect l="l" t="t" r="r" b="b"/>
              <a:pathLst>
                <a:path w="3104837" h="1913890">
                  <a:moveTo>
                    <a:pt x="2980376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80377" y="0"/>
                  </a:lnTo>
                  <a:cubicBezTo>
                    <a:pt x="3048957" y="0"/>
                    <a:pt x="3104837" y="55880"/>
                    <a:pt x="3104837" y="124460"/>
                  </a:cubicBezTo>
                  <a:lnTo>
                    <a:pt x="3104837" y="1789430"/>
                  </a:lnTo>
                  <a:cubicBezTo>
                    <a:pt x="3104837" y="1858010"/>
                    <a:pt x="3048957" y="1913890"/>
                    <a:pt x="2980377" y="1913890"/>
                  </a:cubicBezTo>
                  <a:close/>
                </a:path>
              </a:pathLst>
            </a:custGeom>
            <a:solidFill>
              <a:srgbClr val="ECD668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303970" y="6735597"/>
            <a:ext cx="4386169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9"/>
              </a:lnSpc>
              <a:spcBef>
                <a:spcPct val="0"/>
              </a:spcBef>
            </a:pPr>
            <a:r>
              <a:rPr lang="en-US" sz="2499" dirty="0">
                <a:solidFill>
                  <a:srgbClr val="000000"/>
                </a:solidFill>
                <a:latin typeface="DM Sans"/>
              </a:rPr>
              <a:t>Identify professional, moral, and ethical obligations within the respective workplace settings of participants.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917567" y="6194009"/>
            <a:ext cx="4971092" cy="3064291"/>
            <a:chOff x="0" y="0"/>
            <a:chExt cx="3104836" cy="19138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104837" cy="1913890"/>
            </a:xfrm>
            <a:custGeom>
              <a:avLst/>
              <a:gdLst/>
              <a:ahLst/>
              <a:cxnLst/>
              <a:rect l="l" t="t" r="r" b="b"/>
              <a:pathLst>
                <a:path w="3104837" h="1913890">
                  <a:moveTo>
                    <a:pt x="2980376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80377" y="0"/>
                  </a:lnTo>
                  <a:cubicBezTo>
                    <a:pt x="3048957" y="0"/>
                    <a:pt x="3104837" y="55880"/>
                    <a:pt x="3104837" y="124460"/>
                  </a:cubicBezTo>
                  <a:lnTo>
                    <a:pt x="3104837" y="1789430"/>
                  </a:lnTo>
                  <a:cubicBezTo>
                    <a:pt x="3104837" y="1858010"/>
                    <a:pt x="3048957" y="1913890"/>
                    <a:pt x="2980377" y="1913890"/>
                  </a:cubicBezTo>
                  <a:close/>
                </a:path>
              </a:pathLst>
            </a:custGeom>
            <a:solidFill>
              <a:srgbClr val="ECD668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1884" y="6764129"/>
            <a:ext cx="4242458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9"/>
              </a:lnSpc>
              <a:spcBef>
                <a:spcPct val="0"/>
              </a:spcBef>
            </a:pPr>
            <a:r>
              <a:rPr lang="en-US" sz="2499" dirty="0">
                <a:solidFill>
                  <a:srgbClr val="000000"/>
                </a:solidFill>
                <a:latin typeface="DM Sans"/>
              </a:rPr>
              <a:t>Introduce and utilize James Rest’s Four Components Model of ethical decision-making.</a:t>
            </a:r>
          </a:p>
        </p:txBody>
      </p:sp>
      <p:sp>
        <p:nvSpPr>
          <p:cNvPr id="21" name="AutoShape 21"/>
          <p:cNvSpPr/>
          <p:nvPr/>
        </p:nvSpPr>
        <p:spPr>
          <a:xfrm>
            <a:off x="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70FAB1-D707-1C17-D47D-6B76D73ADFF5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38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7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95742" y="4558663"/>
            <a:ext cx="10096515" cy="449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3"/>
              </a:lnSpc>
            </a:pPr>
            <a:endParaRPr dirty="0"/>
          </a:p>
          <a:p>
            <a:pPr algn="ctr">
              <a:lnSpc>
                <a:spcPts val="5083"/>
              </a:lnSpc>
            </a:pPr>
            <a:r>
              <a:rPr lang="en-US" sz="3631" dirty="0">
                <a:solidFill>
                  <a:srgbClr val="000000"/>
                </a:solidFill>
                <a:latin typeface="Open Sans Extra Bold"/>
              </a:rPr>
              <a:t>Us 2 Behavioral Health Care, Inc.</a:t>
            </a:r>
          </a:p>
          <a:p>
            <a:pPr algn="ctr">
              <a:lnSpc>
                <a:spcPts val="5083"/>
              </a:lnSpc>
            </a:pPr>
            <a:r>
              <a:rPr lang="en-US" sz="3631" dirty="0">
                <a:solidFill>
                  <a:srgbClr val="000000"/>
                </a:solidFill>
                <a:latin typeface="Open Sans Extra Bold"/>
              </a:rPr>
              <a:t>119 N. McCarthy Rd, STE P</a:t>
            </a:r>
          </a:p>
          <a:p>
            <a:pPr algn="ctr">
              <a:lnSpc>
                <a:spcPts val="5083"/>
              </a:lnSpc>
            </a:pPr>
            <a:r>
              <a:rPr lang="en-US" sz="3631" dirty="0">
                <a:solidFill>
                  <a:srgbClr val="000000"/>
                </a:solidFill>
                <a:latin typeface="Open Sans Extra Bold"/>
              </a:rPr>
              <a:t>Appleton, WI 54913</a:t>
            </a:r>
          </a:p>
          <a:p>
            <a:pPr algn="ctr">
              <a:lnSpc>
                <a:spcPts val="5083"/>
              </a:lnSpc>
            </a:pPr>
            <a:r>
              <a:rPr lang="en-US" sz="3631" dirty="0">
                <a:solidFill>
                  <a:srgbClr val="000000"/>
                </a:solidFill>
                <a:latin typeface="Open Sans Extra Bold"/>
              </a:rPr>
              <a:t>920-903-1060 </a:t>
            </a:r>
          </a:p>
          <a:p>
            <a:pPr algn="ctr">
              <a:lnSpc>
                <a:spcPts val="5083"/>
              </a:lnSpc>
            </a:pPr>
            <a:r>
              <a:rPr lang="en-US" sz="3631" dirty="0">
                <a:solidFill>
                  <a:srgbClr val="000000"/>
                </a:solidFill>
                <a:latin typeface="Open Sans Extra Bold"/>
              </a:rPr>
              <a:t>education@us2bhc.org</a:t>
            </a:r>
          </a:p>
          <a:p>
            <a:pPr algn="ctr">
              <a:lnSpc>
                <a:spcPts val="5083"/>
              </a:lnSpc>
            </a:pPr>
            <a:endParaRPr lang="en-US" sz="3631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834210" y="3040047"/>
            <a:ext cx="6619577" cy="1533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000000"/>
                </a:solidFill>
                <a:latin typeface="Open Sans Extra Bold"/>
              </a:rPr>
              <a:t>Let’s Talk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56196" y="1398830"/>
            <a:ext cx="1057560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Open Sans"/>
              </a:rPr>
              <a:t>Thoughts? Questions? Comments?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C44600-DCB5-8183-938F-384FE0D1B48F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" y="0"/>
            <a:ext cx="5943600" cy="1028700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457200" y="2880388"/>
            <a:ext cx="5243646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dirty="0">
                <a:solidFill>
                  <a:srgbClr val="000000"/>
                </a:solidFill>
                <a:latin typeface="DM Sans"/>
              </a:rPr>
              <a:t>Resource </a:t>
            </a:r>
          </a:p>
          <a:p>
            <a:pPr>
              <a:lnSpc>
                <a:spcPts val="9600"/>
              </a:lnSpc>
            </a:pPr>
            <a:r>
              <a:rPr lang="en-US" sz="8000" dirty="0">
                <a:solidFill>
                  <a:srgbClr val="000000"/>
                </a:solidFill>
                <a:latin typeface="DM Sans"/>
              </a:rPr>
              <a:t>Page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58044" y="419100"/>
            <a:ext cx="6033955" cy="10421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  <a:latin typeface="Open Sans Bold"/>
              </a:rPr>
              <a:t>A Model of the Ethical Decision-Making Process. (2000). Ethical Reasoning in the Mental Health Professions, 95-112. doi:10.4324/9781482274400-8</a:t>
            </a:r>
          </a:p>
          <a:p>
            <a:pPr>
              <a:lnSpc>
                <a:spcPts val="2240"/>
              </a:lnSpc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  <a:latin typeface="Open Sans Bold"/>
              </a:rPr>
              <a:t>Banks, S. (2020). Ethics and values in social work. Bloomsbury Publishing.</a:t>
            </a:r>
          </a:p>
          <a:p>
            <a:pPr>
              <a:lnSpc>
                <a:spcPts val="2240"/>
              </a:lnSpc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  <a:latin typeface="Open Sans Bold"/>
              </a:rPr>
              <a:t>Burkard, A. W., &amp; Knox, S. (2004). Effect of therapist color- blindness on empathy and attributions in cross-cultural counseling. Journal of Counseling Psychology, 51(4), 387-397</a:t>
            </a:r>
          </a:p>
          <a:p>
            <a:pPr>
              <a:lnSpc>
                <a:spcPts val="2240"/>
              </a:lnSpc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  <a:latin typeface="Open Sans Bold"/>
              </a:rPr>
              <a:t>Bussey, S. R. (2020). Finding a path to anti-racism: Pivotal childhood experiences of White helping professionals. Qualitative Social Work, 20(4), 147332502092302. https://doi.org/10.1177/1473325020923021.</a:t>
            </a:r>
          </a:p>
          <a:p>
            <a:pPr>
              <a:lnSpc>
                <a:spcPts val="2240"/>
              </a:lnSpc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  <a:latin typeface="Open Sans Bold"/>
              </a:rPr>
              <a:t>FitzGerald C, Martin A, Berner D, Hurst S. Interventions designed to reduce implicit prejudices and implicit stereotypes in real world contexts: a systematic review. BMC Psychol. 2019 May 16;7(1):29. doi: 10.1186/s40359-019-0299-7. PMID: 31097028; PMCID: PMC6524213.</a:t>
            </a:r>
          </a:p>
          <a:p>
            <a:pPr>
              <a:lnSpc>
                <a:spcPts val="2240"/>
              </a:lnSpc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  <a:latin typeface="Open Sans Bold"/>
              </a:rPr>
              <a:t>Fook, J. (2022). Social work: A critical approach to practice. Social Work, 1-100.</a:t>
            </a:r>
          </a:p>
          <a:p>
            <a:pPr>
              <a:lnSpc>
                <a:spcPts val="2240"/>
              </a:lnSpc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  <a:latin typeface="Open Sans Bold"/>
              </a:rPr>
              <a:t>Kohlberg, L. A. (1984). The psychology of moral development: The nature and validity of moral stages (Vol. 2). San Francisco: Harper &amp; Row; Kohlberg, L. A. (1986). A current statement on some theoretical issues. In S. Modgil &amp; C. Modgil (Eds.), Lawrence Kohlberg: Consensus and controversy (pp. 485–546). Philadelphia: Falmer Press.</a:t>
            </a:r>
          </a:p>
          <a:p>
            <a:pPr>
              <a:lnSpc>
                <a:spcPts val="2240"/>
              </a:lnSpc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  <a:latin typeface="Open Sans Bold"/>
              </a:rPr>
              <a:t>National Association of Social Workers. (2021). NASW code of ethics. </a:t>
            </a:r>
          </a:p>
          <a:p>
            <a:pPr>
              <a:lnSpc>
                <a:spcPts val="2240"/>
              </a:lnSpc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2240"/>
              </a:lnSpc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2240"/>
              </a:lnSpc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406442" y="410817"/>
            <a:ext cx="5652958" cy="7035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dirty="0">
                <a:solidFill>
                  <a:srgbClr val="000000"/>
                </a:solidFill>
                <a:latin typeface="Open Sans Bold"/>
              </a:rPr>
              <a:t>Rest, J. R. (1994). Background: Theory and research. In J. R. Rest &amp; D. Narvaez (Eds.), Moral development in the professions: Psychology and applied ethics, (pp. 1–25). Hillsdale, NJ: Lawrence Erlbaum; Rest, J. R. (1986). Moral development: Advances in research and theory. New York: Praeger.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dirty="0">
                <a:solidFill>
                  <a:srgbClr val="000000"/>
                </a:solidFill>
                <a:latin typeface="Open Sans Bold"/>
              </a:rPr>
              <a:t>Sagepub.com. 2020. [online] Available at: &lt;https://www.sagepub.com/sites/default/files/upm-binaries/12906_Chapter3.pdf&gt; [Accessed 17 July 2020].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dirty="0">
                <a:solidFill>
                  <a:srgbClr val="000000"/>
                </a:solidFill>
                <a:latin typeface="Open Sans Bold"/>
              </a:rPr>
              <a:t>Sue, D. W., Alsaidi, S., Awad, M. N., Glaeser, E., Calle, C. Z., &amp; Mendez, N. (2019). Disarming racial microaggressions: Microintervention strategies for targets, White allies, and bystanders. American Psychologist, 74(1), 128–142. https://doi.org/10.1037/amp0000296.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dirty="0">
                <a:solidFill>
                  <a:srgbClr val="000000"/>
                </a:solidFill>
                <a:latin typeface="Open Sans Bold"/>
              </a:rPr>
              <a:t>The Meaning of Culture. New Yorker.  Retrieved August 6, 2020. </a:t>
            </a:r>
            <a:r>
              <a:rPr lang="en-US" sz="1599" dirty="0">
                <a:solidFill>
                  <a:srgbClr val="000000"/>
                </a:solidFill>
                <a:latin typeface="Open Sans Bold"/>
                <a:hlinkClick r:id="rId2"/>
              </a:rPr>
              <a:t>https://www.newyorker.com/books/joshua-rothman/meaning-culture</a:t>
            </a:r>
            <a:endParaRPr lang="en-US" sz="1599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dirty="0">
                <a:solidFill>
                  <a:srgbClr val="000000"/>
                </a:solidFill>
                <a:latin typeface="Open Sans Bold"/>
              </a:rPr>
              <a:t>Younghusband, E. (Ed.). (2021). Social Work and Social Values: Readings in Social Work, Volume 3. Routledge.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1B57F0-FE83-9295-0A77-496C88BCD1BE}"/>
              </a:ext>
            </a:extLst>
          </p:cNvPr>
          <p:cNvSpPr txBox="1"/>
          <p:nvPr/>
        </p:nvSpPr>
        <p:spPr>
          <a:xfrm>
            <a:off x="7620000" y="98679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567279" y="-139392"/>
            <a:ext cx="10720721" cy="1028700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7906636" y="2286528"/>
            <a:ext cx="10259196" cy="407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endParaRPr dirty="0"/>
          </a:p>
          <a:p>
            <a:pPr marL="409819" lvl="1">
              <a:lnSpc>
                <a:spcPts val="5428"/>
              </a:lnSpc>
            </a:pPr>
            <a:endParaRPr lang="en-US" sz="3796" dirty="0">
              <a:solidFill>
                <a:srgbClr val="000000"/>
              </a:solidFill>
              <a:latin typeface="Open Sans Bold"/>
            </a:endParaRPr>
          </a:p>
          <a:p>
            <a:pPr marL="819638" lvl="1" indent="-409819">
              <a:lnSpc>
                <a:spcPts val="5428"/>
              </a:lnSpc>
              <a:buFont typeface="Arial"/>
              <a:buChar char="•"/>
            </a:pPr>
            <a:r>
              <a:rPr lang="en-US" sz="3796" dirty="0">
                <a:solidFill>
                  <a:srgbClr val="000000"/>
                </a:solidFill>
                <a:latin typeface="Open Sans Bold"/>
              </a:rPr>
              <a:t>Respond quickly and honestly</a:t>
            </a:r>
          </a:p>
          <a:p>
            <a:pPr marL="819638" lvl="1" indent="-409819">
              <a:lnSpc>
                <a:spcPts val="5428"/>
              </a:lnSpc>
              <a:buFont typeface="Arial"/>
              <a:buChar char="•"/>
            </a:pPr>
            <a:r>
              <a:rPr lang="en-US" sz="3796" dirty="0">
                <a:solidFill>
                  <a:srgbClr val="000000"/>
                </a:solidFill>
                <a:latin typeface="Open Sans Bold"/>
              </a:rPr>
              <a:t> Be ready to defend your response</a:t>
            </a:r>
          </a:p>
          <a:p>
            <a:pPr>
              <a:lnSpc>
                <a:spcPts val="5314"/>
              </a:lnSpc>
            </a:pPr>
            <a:endParaRPr lang="en-US" sz="3796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314"/>
              </a:lnSpc>
            </a:pPr>
            <a:endParaRPr lang="en-US" sz="3796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4156383"/>
            <a:ext cx="4636294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000000"/>
                </a:solidFill>
                <a:latin typeface="Open Sans Extra Bold"/>
              </a:rPr>
              <a:t>Activity</a:t>
            </a:r>
          </a:p>
        </p:txBody>
      </p:sp>
      <p:sp>
        <p:nvSpPr>
          <p:cNvPr id="5" name="AutoShape 5"/>
          <p:cNvSpPr/>
          <p:nvPr/>
        </p:nvSpPr>
        <p:spPr>
          <a:xfrm>
            <a:off x="1905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841709-DCA7-276C-78D8-6609163F1BEA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ead Brain Outline Images – Browse 27,191 Stock Photos, Vectors, and Video  | Adobe Stock">
            <a:extLst>
              <a:ext uri="{FF2B5EF4-FFF2-40B4-BE49-F238E27FC236}">
                <a16:creationId xmlns:a16="http://schemas.microsoft.com/office/drawing/2014/main" id="{7188F3E9-CF56-4A41-80B7-1914DD907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47700"/>
            <a:ext cx="9525000" cy="882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868D5D1C-F3F9-47A4-A9BB-2FB1B69F3A77}"/>
              </a:ext>
            </a:extLst>
          </p:cNvPr>
          <p:cNvGraphicFramePr/>
          <p:nvPr/>
        </p:nvGraphicFramePr>
        <p:xfrm>
          <a:off x="9144000" y="18833"/>
          <a:ext cx="7162192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3" name="Shape 52">
            <a:extLst>
              <a:ext uri="{FF2B5EF4-FFF2-40B4-BE49-F238E27FC236}">
                <a16:creationId xmlns:a16="http://schemas.microsoft.com/office/drawing/2014/main" id="{3F10A339-F6FB-42AD-8CDE-50285A4FA66C}"/>
              </a:ext>
            </a:extLst>
          </p:cNvPr>
          <p:cNvSpPr/>
          <p:nvPr/>
        </p:nvSpPr>
        <p:spPr>
          <a:xfrm>
            <a:off x="10058400" y="3616770"/>
            <a:ext cx="7162191" cy="2864876"/>
          </a:xfrm>
          <a:prstGeom prst="leftRightRibb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1C41FE-609C-4FD0-8158-467095CEE473}"/>
              </a:ext>
            </a:extLst>
          </p:cNvPr>
          <p:cNvGrpSpPr/>
          <p:nvPr/>
        </p:nvGrpSpPr>
        <p:grpSpPr>
          <a:xfrm>
            <a:off x="10769241" y="4074679"/>
            <a:ext cx="2363523" cy="1403789"/>
            <a:chOff x="859463" y="1126315"/>
            <a:chExt cx="2363523" cy="140378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DA5D3B8-FC9F-4D80-A7A7-08C2F61503A3}"/>
                </a:ext>
              </a:extLst>
            </p:cNvPr>
            <p:cNvSpPr/>
            <p:nvPr/>
          </p:nvSpPr>
          <p:spPr>
            <a:xfrm>
              <a:off x="859463" y="1126315"/>
              <a:ext cx="2363523" cy="1403789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E310D42-90D0-4CB3-9BF5-05170B760B9F}"/>
                </a:ext>
              </a:extLst>
            </p:cNvPr>
            <p:cNvSpPr txBox="1"/>
            <p:nvPr/>
          </p:nvSpPr>
          <p:spPr>
            <a:xfrm>
              <a:off x="859463" y="1126315"/>
              <a:ext cx="2363523" cy="140378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31140" rIns="0" bIns="2476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5500" kern="1200" dirty="0"/>
                <a:t>Religion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4A33951-08B2-47AE-B13B-985FC3B49200}"/>
              </a:ext>
            </a:extLst>
          </p:cNvPr>
          <p:cNvGrpSpPr/>
          <p:nvPr/>
        </p:nvGrpSpPr>
        <p:grpSpPr>
          <a:xfrm>
            <a:off x="13385564" y="4615217"/>
            <a:ext cx="2793254" cy="1403789"/>
            <a:chOff x="3581096" y="1584695"/>
            <a:chExt cx="2793254" cy="140378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31D0125-A584-46C6-96AE-AC075B51702B}"/>
                </a:ext>
              </a:extLst>
            </p:cNvPr>
            <p:cNvSpPr/>
            <p:nvPr/>
          </p:nvSpPr>
          <p:spPr>
            <a:xfrm>
              <a:off x="3581096" y="1584695"/>
              <a:ext cx="2793254" cy="1403789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E80B3D4-A2D8-45CA-AE80-ED08624A5738}"/>
                </a:ext>
              </a:extLst>
            </p:cNvPr>
            <p:cNvSpPr txBox="1"/>
            <p:nvPr/>
          </p:nvSpPr>
          <p:spPr>
            <a:xfrm>
              <a:off x="3581096" y="1584695"/>
              <a:ext cx="2793254" cy="140378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31140" rIns="0" bIns="2476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5500" kern="1200" dirty="0"/>
                <a:t>Society</a:t>
              </a:r>
            </a:p>
          </p:txBody>
        </p:sp>
      </p:grpSp>
      <p:sp>
        <p:nvSpPr>
          <p:cNvPr id="60" name="Shape 59">
            <a:extLst>
              <a:ext uri="{FF2B5EF4-FFF2-40B4-BE49-F238E27FC236}">
                <a16:creationId xmlns:a16="http://schemas.microsoft.com/office/drawing/2014/main" id="{5CAF74A9-B7B9-4B95-A76A-12AAE9066FF4}"/>
              </a:ext>
            </a:extLst>
          </p:cNvPr>
          <p:cNvSpPr/>
          <p:nvPr/>
        </p:nvSpPr>
        <p:spPr>
          <a:xfrm>
            <a:off x="8369906" y="6503518"/>
            <a:ext cx="7162191" cy="2864876"/>
          </a:xfrm>
          <a:prstGeom prst="leftRightRibbon">
            <a:avLst/>
          </a:pr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E056328-6036-44B9-9106-512F53611F7B}"/>
              </a:ext>
            </a:extLst>
          </p:cNvPr>
          <p:cNvGrpSpPr/>
          <p:nvPr/>
        </p:nvGrpSpPr>
        <p:grpSpPr>
          <a:xfrm>
            <a:off x="8876638" y="7073583"/>
            <a:ext cx="2363523" cy="1403789"/>
            <a:chOff x="859463" y="1126315"/>
            <a:chExt cx="2363523" cy="140378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1FDE77C-3797-4C8B-947F-D27E399B0A93}"/>
                </a:ext>
              </a:extLst>
            </p:cNvPr>
            <p:cNvSpPr/>
            <p:nvPr/>
          </p:nvSpPr>
          <p:spPr>
            <a:xfrm>
              <a:off x="859463" y="1126315"/>
              <a:ext cx="2363523" cy="1403789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779D178-250B-4B41-9DF2-C46DE05DF736}"/>
                </a:ext>
              </a:extLst>
            </p:cNvPr>
            <p:cNvSpPr txBox="1"/>
            <p:nvPr/>
          </p:nvSpPr>
          <p:spPr>
            <a:xfrm>
              <a:off x="859463" y="1126315"/>
              <a:ext cx="2363523" cy="140378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31140" rIns="0" bIns="2476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300" kern="1200" dirty="0"/>
                <a:t>Employer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28D2687-A12C-4119-8659-D3A9A0B41F64}"/>
              </a:ext>
            </a:extLst>
          </p:cNvPr>
          <p:cNvGrpSpPr/>
          <p:nvPr/>
        </p:nvGrpSpPr>
        <p:grpSpPr>
          <a:xfrm>
            <a:off x="11816800" y="7480093"/>
            <a:ext cx="2793254" cy="1403789"/>
            <a:chOff x="3581096" y="1584695"/>
            <a:chExt cx="2793254" cy="140378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3796590-2796-43E0-B5AD-C3049207E597}"/>
                </a:ext>
              </a:extLst>
            </p:cNvPr>
            <p:cNvSpPr/>
            <p:nvPr/>
          </p:nvSpPr>
          <p:spPr>
            <a:xfrm>
              <a:off x="3581096" y="1584695"/>
              <a:ext cx="2793254" cy="1403789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86AF838-E46D-497B-9552-C6CEA5652346}"/>
                </a:ext>
              </a:extLst>
            </p:cNvPr>
            <p:cNvSpPr txBox="1"/>
            <p:nvPr/>
          </p:nvSpPr>
          <p:spPr>
            <a:xfrm>
              <a:off x="3581096" y="1584695"/>
              <a:ext cx="2793254" cy="140378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31140" rIns="0" bIns="2476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300" kern="1200" dirty="0"/>
                <a:t>Government</a:t>
              </a:r>
            </a:p>
          </p:txBody>
        </p:sp>
      </p:grpSp>
      <p:sp>
        <p:nvSpPr>
          <p:cNvPr id="2" name="AutoShape 5">
            <a:extLst>
              <a:ext uri="{FF2B5EF4-FFF2-40B4-BE49-F238E27FC236}">
                <a16:creationId xmlns:a16="http://schemas.microsoft.com/office/drawing/2014/main" id="{2B9E6DDE-09AA-2D6E-9453-41015DEB1815}"/>
              </a:ext>
            </a:extLst>
          </p:cNvPr>
          <p:cNvSpPr/>
          <p:nvPr/>
        </p:nvSpPr>
        <p:spPr>
          <a:xfrm>
            <a:off x="1905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78913C-EC13-BB41-72B2-5FE2E57D23D9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9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>
            <a:off x="9525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D661FD-3672-AFF9-96F0-389C504C203B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>
            <a:off x="0" y="9258300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C01033-F52E-EBE4-3074-98C7BAE5913F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7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69080" y="2700747"/>
            <a:ext cx="4489202" cy="6814728"/>
          </a:xfrm>
          <a:custGeom>
            <a:avLst/>
            <a:gdLst/>
            <a:ahLst/>
            <a:cxnLst/>
            <a:rect l="l" t="t" r="r" b="b"/>
            <a:pathLst>
              <a:path w="4489202" h="6814728">
                <a:moveTo>
                  <a:pt x="0" y="0"/>
                </a:moveTo>
                <a:lnTo>
                  <a:pt x="4489202" y="0"/>
                </a:lnTo>
                <a:lnTo>
                  <a:pt x="4489202" y="6814728"/>
                </a:lnTo>
                <a:lnTo>
                  <a:pt x="0" y="68147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>
            <a:off x="1502005" y="4951388"/>
            <a:ext cx="15423352" cy="0"/>
          </a:xfrm>
          <a:prstGeom prst="line">
            <a:avLst/>
          </a:prstGeom>
          <a:ln w="47625" cap="rnd">
            <a:solidFill>
              <a:srgbClr val="1D546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1502005" y="2471250"/>
            <a:ext cx="4185285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Lovelo"/>
              </a:rPr>
              <a:t>Objective Culture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97346" y="3858383"/>
            <a:ext cx="1774388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Lovelo"/>
              </a:rPr>
              <a:t>(Visible)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02005" y="5314950"/>
            <a:ext cx="4342090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Lovelo"/>
              </a:rPr>
              <a:t>Subjective Culture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61839" y="6636074"/>
            <a:ext cx="2222421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Lovelo"/>
              </a:rPr>
              <a:t>(Invisible)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58282" y="2499825"/>
            <a:ext cx="2333918" cy="1471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Language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Food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Art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971605" y="2490146"/>
            <a:ext cx="2953752" cy="1471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Dress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Celebrations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Laws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58282" y="5343525"/>
            <a:ext cx="4918829" cy="345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Body Language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Behavioral Norms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Community Expectations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Social Roles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Values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Beliefs</a:t>
            </a:r>
          </a:p>
          <a:p>
            <a:pPr algn="just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871843" y="908996"/>
            <a:ext cx="12683675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000000"/>
                </a:solidFill>
                <a:latin typeface="Lovelo"/>
              </a:rPr>
              <a:t>The Cultural Iceberg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E487B3-E4FD-DDB3-B1F6-68AB15389906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7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69080" y="2700747"/>
            <a:ext cx="4489202" cy="6814728"/>
          </a:xfrm>
          <a:custGeom>
            <a:avLst/>
            <a:gdLst/>
            <a:ahLst/>
            <a:cxnLst/>
            <a:rect l="l" t="t" r="r" b="b"/>
            <a:pathLst>
              <a:path w="4489202" h="6814728">
                <a:moveTo>
                  <a:pt x="0" y="0"/>
                </a:moveTo>
                <a:lnTo>
                  <a:pt x="4489202" y="0"/>
                </a:lnTo>
                <a:lnTo>
                  <a:pt x="4489202" y="6814728"/>
                </a:lnTo>
                <a:lnTo>
                  <a:pt x="0" y="68147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2802163" y="928046"/>
            <a:ext cx="12683675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000000"/>
                </a:solidFill>
                <a:latin typeface="Lovelo"/>
              </a:rPr>
              <a:t>The Corporate Iceberg</a:t>
            </a:r>
          </a:p>
        </p:txBody>
      </p:sp>
      <p:sp>
        <p:nvSpPr>
          <p:cNvPr id="4" name="AutoShape 4"/>
          <p:cNvSpPr/>
          <p:nvPr/>
        </p:nvSpPr>
        <p:spPr>
          <a:xfrm>
            <a:off x="1502005" y="4951388"/>
            <a:ext cx="15423352" cy="0"/>
          </a:xfrm>
          <a:prstGeom prst="line">
            <a:avLst/>
          </a:prstGeom>
          <a:ln w="47625" cap="rnd">
            <a:solidFill>
              <a:srgbClr val="1D546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1502005" y="2471250"/>
            <a:ext cx="4185285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Lovelo"/>
              </a:rPr>
              <a:t>Objective Culture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35446" y="3725684"/>
            <a:ext cx="1774388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Lovelo"/>
              </a:rPr>
              <a:t>(Visible)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02005" y="5314950"/>
            <a:ext cx="4342090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Lovelo"/>
              </a:rPr>
              <a:t>Subjective Culture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83436" y="6592275"/>
            <a:ext cx="2222421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Lovelo"/>
              </a:rPr>
              <a:t>(Invisible)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58282" y="2499825"/>
            <a:ext cx="2106595" cy="1471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Mission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Vision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Policies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971604" y="2490146"/>
            <a:ext cx="2106595" cy="1471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Strategy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Logos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Dress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58282" y="5343525"/>
            <a:ext cx="4133493" cy="345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Traditions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Relationships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Authority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Shared Expectations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Roles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Canva Sans"/>
              </a:rPr>
              <a:t>Attitudes</a:t>
            </a:r>
          </a:p>
          <a:p>
            <a:pPr algn="just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0" y="9479774"/>
            <a:ext cx="18288000" cy="809280"/>
          </a:xfrm>
          <a:prstGeom prst="rect">
            <a:avLst/>
          </a:prstGeom>
          <a:solidFill>
            <a:srgbClr val="EDD76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E32203-0DC4-3349-FFB0-86135524EB60}"/>
              </a:ext>
            </a:extLst>
          </p:cNvPr>
          <p:cNvSpPr txBox="1"/>
          <p:nvPr/>
        </p:nvSpPr>
        <p:spPr>
          <a:xfrm>
            <a:off x="6753833" y="97364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© 2024 Us 2 Behavioral Health Care Inc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27308da-f0e3-48b7-bb32-9ada6893594a" xsi:nil="true"/>
    <lcf76f155ced4ddcb4097134ff3c332f xmlns="4b00f0d3-25d2-4380-9514-1eb11cbe0b1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FFEFE2E334504D80DAB482C97BF500" ma:contentTypeVersion="17" ma:contentTypeDescription="Create a new document." ma:contentTypeScope="" ma:versionID="2b76f0126cd4c71b1f847fc0e72178a9">
  <xsd:schema xmlns:xsd="http://www.w3.org/2001/XMLSchema" xmlns:xs="http://www.w3.org/2001/XMLSchema" xmlns:p="http://schemas.microsoft.com/office/2006/metadata/properties" xmlns:ns2="4b00f0d3-25d2-4380-9514-1eb11cbe0b1d" xmlns:ns3="e27308da-f0e3-48b7-bb32-9ada6893594a" targetNamespace="http://schemas.microsoft.com/office/2006/metadata/properties" ma:root="true" ma:fieldsID="9c86e59ed3f7d5780d485fec8d5bcfbb" ns2:_="" ns3:_="">
    <xsd:import namespace="4b00f0d3-25d2-4380-9514-1eb11cbe0b1d"/>
    <xsd:import namespace="e27308da-f0e3-48b7-bb32-9ada689359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00f0d3-25d2-4380-9514-1eb11cbe0b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43d016d3-c34a-4529-ba47-00cf508902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7308da-f0e3-48b7-bb32-9ada6893594a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bd11d880-6811-400a-87eb-d5174495633b}" ma:internalName="TaxCatchAll" ma:showField="CatchAllData" ma:web="e27308da-f0e3-48b7-bb32-9ada689359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6A14C9-CC7E-42DE-A14D-335F60282C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977E5E-7C0B-44B6-A3D8-484526E69AC9}">
  <ds:schemaRefs>
    <ds:schemaRef ds:uri="http://purl.org/dc/terms/"/>
    <ds:schemaRef ds:uri="http://schemas.microsoft.com/office/2006/documentManagement/types"/>
    <ds:schemaRef ds:uri="e27308da-f0e3-48b7-bb32-9ada6893594a"/>
    <ds:schemaRef ds:uri="http://schemas.microsoft.com/office/infopath/2007/PartnerControls"/>
    <ds:schemaRef ds:uri="http://purl.org/dc/dcmitype/"/>
    <ds:schemaRef ds:uri="http://www.w3.org/XML/1998/namespace"/>
    <ds:schemaRef ds:uri="http://schemas.openxmlformats.org/package/2006/metadata/core-properties"/>
    <ds:schemaRef ds:uri="4b00f0d3-25d2-4380-9514-1eb11cbe0b1d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81DC59F-410D-496B-8A4D-9804550E17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00f0d3-25d2-4380-9514-1eb11cbe0b1d"/>
    <ds:schemaRef ds:uri="e27308da-f0e3-48b7-bb32-9ada689359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1847</Words>
  <Application>Microsoft Office PowerPoint</Application>
  <PresentationFormat>Custom</PresentationFormat>
  <Paragraphs>311</Paragraphs>
  <Slides>31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DM Sans</vt:lpstr>
      <vt:lpstr>Open Sans</vt:lpstr>
      <vt:lpstr>Open Sans Light</vt:lpstr>
      <vt:lpstr>Open Sans Extra Bold</vt:lpstr>
      <vt:lpstr>Canva Sans</vt:lpstr>
      <vt:lpstr>Lovelo</vt:lpstr>
      <vt:lpstr>Calibri</vt:lpstr>
      <vt:lpstr>Arial</vt:lpstr>
      <vt:lpstr>Aptos</vt:lpstr>
      <vt:lpstr>Open Sans Bold</vt:lpstr>
      <vt:lpstr>DM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 -Culture</dc:title>
  <dc:creator>Sheng Lee Yang</dc:creator>
  <cp:lastModifiedBy>Sheng Lee Yang</cp:lastModifiedBy>
  <cp:revision>3</cp:revision>
  <dcterms:created xsi:type="dcterms:W3CDTF">2006-08-16T00:00:00Z</dcterms:created>
  <dcterms:modified xsi:type="dcterms:W3CDTF">2024-04-24T17:16:41Z</dcterms:modified>
  <dc:identifier>DAF-pri1tnw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0x01010088FFEFE2E334504D80DAB482C97BF500</vt:lpwstr>
  </property>
  <property fmtid="{D5CDD505-2E9C-101B-9397-08002B2CF9AE}" pid="3" name="MediaServiceImageTags">
    <vt:lpwstr/>
  </property>
</Properties>
</file>