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handoutMasterIdLst>
    <p:handoutMasterId r:id="rId38"/>
  </p:handoutMasterIdLst>
  <p:sldIdLst>
    <p:sldId id="259" r:id="rId2"/>
    <p:sldId id="346" r:id="rId3"/>
    <p:sldId id="347" r:id="rId4"/>
    <p:sldId id="348" r:id="rId5"/>
    <p:sldId id="344" r:id="rId6"/>
    <p:sldId id="292" r:id="rId7"/>
    <p:sldId id="378" r:id="rId8"/>
    <p:sldId id="376" r:id="rId9"/>
    <p:sldId id="377" r:id="rId10"/>
    <p:sldId id="311" r:id="rId11"/>
    <p:sldId id="312" r:id="rId12"/>
    <p:sldId id="313" r:id="rId13"/>
    <p:sldId id="325" r:id="rId14"/>
    <p:sldId id="363" r:id="rId15"/>
    <p:sldId id="362" r:id="rId16"/>
    <p:sldId id="364" r:id="rId17"/>
    <p:sldId id="350" r:id="rId18"/>
    <p:sldId id="366" r:id="rId19"/>
    <p:sldId id="349" r:id="rId20"/>
    <p:sldId id="351" r:id="rId21"/>
    <p:sldId id="352" r:id="rId22"/>
    <p:sldId id="374" r:id="rId23"/>
    <p:sldId id="371" r:id="rId24"/>
    <p:sldId id="373" r:id="rId25"/>
    <p:sldId id="372" r:id="rId26"/>
    <p:sldId id="354" r:id="rId27"/>
    <p:sldId id="361" r:id="rId28"/>
    <p:sldId id="355" r:id="rId29"/>
    <p:sldId id="369" r:id="rId30"/>
    <p:sldId id="360" r:id="rId31"/>
    <p:sldId id="358" r:id="rId32"/>
    <p:sldId id="359" r:id="rId33"/>
    <p:sldId id="357" r:id="rId34"/>
    <p:sldId id="365" r:id="rId35"/>
    <p:sldId id="375" r:id="rId36"/>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46"/>
            <p14:sldId id="347"/>
            <p14:sldId id="348"/>
            <p14:sldId id="344"/>
          </p14:sldIdLst>
        </p14:section>
        <p14:section name="Overview and Objectives" id="{ABA716BF-3A5C-4ADB-94C9-CFEF84EBA240}">
          <p14:sldIdLst>
            <p14:sldId id="292"/>
            <p14:sldId id="378"/>
            <p14:sldId id="376"/>
            <p14:sldId id="377"/>
            <p14:sldId id="311"/>
            <p14:sldId id="312"/>
            <p14:sldId id="313"/>
            <p14:sldId id="325"/>
            <p14:sldId id="363"/>
            <p14:sldId id="362"/>
            <p14:sldId id="364"/>
            <p14:sldId id="350"/>
            <p14:sldId id="366"/>
            <p14:sldId id="349"/>
            <p14:sldId id="351"/>
            <p14:sldId id="352"/>
            <p14:sldId id="374"/>
            <p14:sldId id="371"/>
            <p14:sldId id="373"/>
            <p14:sldId id="372"/>
            <p14:sldId id="354"/>
            <p14:sldId id="361"/>
            <p14:sldId id="355"/>
            <p14:sldId id="369"/>
            <p14:sldId id="360"/>
            <p14:sldId id="358"/>
            <p14:sldId id="359"/>
            <p14:sldId id="357"/>
            <p14:sldId id="365"/>
            <p14:sldId id="375"/>
          </p14:sldIdLst>
        </p14:section>
        <p14:section name="Case Study" id="{F5E0D077-8836-4469-9A12-25AA3A7C1DE5}">
          <p14:sldIdLst/>
        </p14:section>
        <p14:section name="Topic 1" id="{6D9936A3-3945-4757-BC8B-B5C252D8E036}">
          <p14:sldIdLst/>
        </p14:section>
        <p14:section name="Sample Slides for Visuals" id="{BAB3A466-96C9-4230-9978-795378D75699}">
          <p14:sldIdLst/>
        </p14:section>
        <p14:section name="Conclusion and Summary" id="{790CEF5B-569A-4C2F-BED5-750B08C0E5AD}">
          <p14:sldIdLst/>
        </p14:section>
        <p14:section name="Appendix" id="{3F78B471-41DA-46F2-A8E4-97E471896AB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98" d="100"/>
          <a:sy n="98" d="100"/>
        </p:scale>
        <p:origin x="2118" y="9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lIns="93177" tIns="46589" rIns="93177" bIns="46589" rtlCol="0"/>
          <a:lstStyle>
            <a:lvl1pPr algn="r">
              <a:defRPr sz="1200"/>
            </a:lvl1pPr>
          </a:lstStyle>
          <a:p>
            <a:fld id="{D83FDC75-7F73-4A4A-A77C-09AADF00E0EA}" type="datetimeFigureOut">
              <a:rPr lang="en-US" smtClean="0"/>
              <a:pPr/>
              <a:t>4/11/2024</a:t>
            </a:fld>
            <a:endParaRPr lang="en-US" dirty="0"/>
          </a:p>
        </p:txBody>
      </p:sp>
      <p:sp>
        <p:nvSpPr>
          <p:cNvPr id="4" name="Footer Placeholder 3"/>
          <p:cNvSpPr>
            <a:spLocks noGrp="1"/>
          </p:cNvSpPr>
          <p:nvPr>
            <p:ph type="ftr" sz="quarter" idx="2"/>
          </p:nvPr>
        </p:nvSpPr>
        <p:spPr>
          <a:xfrm>
            <a:off x="0" y="8842030"/>
            <a:ext cx="3013763" cy="465455"/>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842030"/>
            <a:ext cx="3013763" cy="465455"/>
          </a:xfrm>
          <a:prstGeom prst="rect">
            <a:avLst/>
          </a:prstGeom>
        </p:spPr>
        <p:txBody>
          <a:bodyPr vert="horz" lIns="93177" tIns="46589" rIns="93177" bIns="46589"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296095146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9T18:34:02.92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9T18:34:03.8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1,'4'4,"7"2,0 4,-1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9T18:34:05.14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9T18:34:05.86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3177" tIns="46589" rIns="93177" bIns="46589" rtlCol="0"/>
          <a:lstStyle>
            <a:lvl1pPr algn="r">
              <a:defRPr sz="1200"/>
            </a:lvl1pPr>
          </a:lstStyle>
          <a:p>
            <a:fld id="{48AEF76B-3757-4A0B-AF93-28494465C1DD}" type="datetimeFigureOut">
              <a:rPr lang="en-US" smtClean="0"/>
              <a:pPr/>
              <a:t>4/11/2024</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5455"/>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lIns="93177" tIns="46589" rIns="93177" bIns="46589"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33003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This template can be used as a starter file for presenting training materials in a group setting.</a:t>
            </a:r>
          </a:p>
          <a:p>
            <a:endParaRPr lang="en-US" dirty="0"/>
          </a:p>
          <a:p>
            <a:pPr lvl="0"/>
            <a:r>
              <a:rPr lang="en-US" b="1" dirty="0"/>
              <a:t>Sections</a:t>
            </a:r>
            <a:endParaRPr lang="en-US" dirty="0"/>
          </a:p>
          <a:p>
            <a:pPr lvl="0"/>
            <a:r>
              <a:rPr lang="en-US" dirty="0"/>
              <a:t>Right-click on a slide to add sections. Sections can help to organize your slides or facilitate collaboration between multiple authors.</a:t>
            </a:r>
          </a:p>
          <a:p>
            <a:pPr lvl="0"/>
            <a:endParaRPr lang="en-US" b="1" dirty="0"/>
          </a:p>
          <a:p>
            <a:pPr lvl="0"/>
            <a:r>
              <a:rPr lang="en-US" b="1" dirty="0"/>
              <a:t>Notes</a:t>
            </a:r>
          </a:p>
          <a:p>
            <a:pPr lvl="0"/>
            <a:r>
              <a:rPr lang="en-US" dirty="0"/>
              <a:t>Use the Notes section for delivery notes or to provide additional details for the audience. View these notes in Presentation View during your presentation. </a:t>
            </a:r>
          </a:p>
          <a:p>
            <a:pPr lvl="0">
              <a:buFontTx/>
              <a:buNone/>
            </a:pPr>
            <a:r>
              <a:rPr lang="en-US" dirty="0"/>
              <a:t>Keep in mind the font size (important for accessibility, visibility, videotaping, and online production)</a:t>
            </a:r>
          </a:p>
          <a:p>
            <a:pPr lvl="0"/>
            <a:endParaRPr lang="en-US" dirty="0"/>
          </a:p>
          <a:p>
            <a:pPr lvl="0">
              <a:buFontTx/>
              <a:buNone/>
            </a:pPr>
            <a:r>
              <a:rPr lang="en-US" b="1" dirty="0"/>
              <a:t>Coordinated colors </a:t>
            </a:r>
          </a:p>
          <a:p>
            <a:pPr lvl="0">
              <a:buFontTx/>
              <a:buNone/>
            </a:pPr>
            <a:r>
              <a:rPr lang="en-US" dirty="0"/>
              <a:t>Pay particular attention to the graphs, charts, and text boxes. </a:t>
            </a:r>
          </a:p>
          <a:p>
            <a:pPr lvl="0"/>
            <a:r>
              <a:rPr lang="en-US" dirty="0"/>
              <a:t>Consider that attendees will print in black and white or </a:t>
            </a:r>
            <a:r>
              <a:rPr lang="en-US" dirty="0" err="1"/>
              <a:t>grayscale</a:t>
            </a:r>
            <a:r>
              <a:rPr lang="en-US" dirty="0"/>
              <a:t>. Run a test print to make sure your colors work when printed in pure black and white and </a:t>
            </a:r>
            <a:r>
              <a:rPr lang="en-US" dirty="0" err="1"/>
              <a:t>grayscale</a:t>
            </a:r>
            <a:r>
              <a:rPr lang="en-US" dirty="0"/>
              <a:t>.</a:t>
            </a:r>
          </a:p>
          <a:p>
            <a:pPr lvl="0">
              <a:buFontTx/>
              <a:buNone/>
            </a:pPr>
            <a:endParaRPr lang="en-US" dirty="0"/>
          </a:p>
          <a:p>
            <a:pPr lvl="0">
              <a:buFontTx/>
              <a:buNone/>
            </a:pPr>
            <a:r>
              <a:rPr lang="en-US" b="1" dirty="0"/>
              <a:t>Graphics, tables, and graphs</a:t>
            </a:r>
          </a:p>
          <a:p>
            <a:pPr lvl="0"/>
            <a:r>
              <a:rPr lang="en-US" dirty="0"/>
              <a:t>Keep it simple: If possible, use consistent, non-distracting styles and colors.</a:t>
            </a:r>
          </a:p>
          <a:p>
            <a:pPr lvl="0"/>
            <a:r>
              <a:rPr lang="en-US" dirty="0"/>
              <a:t>Label all graphs and tables.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extLst>
      <p:ext uri="{BB962C8B-B14F-4D97-AF65-F5344CB8AC3E}">
        <p14:creationId xmlns:p14="http://schemas.microsoft.com/office/powerpoint/2010/main" val="97075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25958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1271057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4/11/2024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4/11/2024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4/11/2024</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4/11/2024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4/11/2024</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3.xml"/><Relationship Id="rId6" Type="http://schemas.openxmlformats.org/officeDocument/2006/relationships/customXml" Target="../ink/ink3.xml"/><Relationship Id="rId5" Type="http://schemas.openxmlformats.org/officeDocument/2006/relationships/image" Target="../media/image9.png"/><Relationship Id="rId4" Type="http://schemas.openxmlformats.org/officeDocument/2006/relationships/customXml" Target="../ink/ink2.xm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nradan.org/" TargetMode="External"/><Relationship Id="rId2" Type="http://schemas.openxmlformats.org/officeDocument/2006/relationships/hyperlink" Target="https://www.nradan.org/the-rural"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hyperlink" Target="https://attcnetwork.org/center/great-lakes-attc/"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mailto:blmouchon@wisc.edu"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mailto:MFHFODMidwest@usda.gov"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tribal-institute.org/lists/drug_court.htm" TargetMode="External"/><Relationship Id="rId2" Type="http://schemas.openxmlformats.org/officeDocument/2006/relationships/hyperlink" Target="http://www.tribal-institute.org/index.htm"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llrise.org/wp-content/uploads/2023/12/All-Rise-Adult-Treatment-Court-Best-Practice-Standards-2nd-Ed.-I-VI_final.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905000" y="533400"/>
            <a:ext cx="6866024" cy="2514600"/>
          </a:xfrm>
        </p:spPr>
        <p:txBody>
          <a:bodyPr>
            <a:normAutofit/>
          </a:bodyPr>
          <a:lstStyle/>
          <a:p>
            <a:pPr algn="l"/>
            <a:r>
              <a:rPr lang="en-US" dirty="0"/>
              <a:t>Best Practice Standards and Resource Development in Rural Treatment Courts</a:t>
            </a:r>
          </a:p>
        </p:txBody>
      </p:sp>
      <p:sp>
        <p:nvSpPr>
          <p:cNvPr id="3" name="Subtitle 2"/>
          <p:cNvSpPr>
            <a:spLocks noGrp="1"/>
          </p:cNvSpPr>
          <p:nvPr>
            <p:ph type="subTitle" idx="1"/>
            <p:custDataLst>
              <p:tags r:id="rId3"/>
            </p:custDataLst>
          </p:nvPr>
        </p:nvSpPr>
        <p:spPr>
          <a:xfrm>
            <a:off x="3886200" y="3733800"/>
            <a:ext cx="4772528" cy="2514600"/>
          </a:xfrm>
        </p:spPr>
        <p:txBody>
          <a:bodyPr>
            <a:noAutofit/>
          </a:bodyPr>
          <a:lstStyle/>
          <a:p>
            <a:pPr algn="ctr">
              <a:defRPr/>
            </a:pPr>
            <a:r>
              <a:rPr lang="en-US" altLang="en-US" b="1" dirty="0"/>
              <a:t>Wisconsin  Association of </a:t>
            </a:r>
          </a:p>
          <a:p>
            <a:pPr algn="ctr">
              <a:defRPr/>
            </a:pPr>
            <a:r>
              <a:rPr lang="en-US" altLang="en-US" b="1" dirty="0"/>
              <a:t>Treatment Court Professionals</a:t>
            </a:r>
          </a:p>
          <a:p>
            <a:pPr algn="ctr">
              <a:defRPr/>
            </a:pPr>
            <a:r>
              <a:rPr lang="en-US" altLang="en-US" b="1" dirty="0"/>
              <a:t>2024 Conference</a:t>
            </a:r>
          </a:p>
          <a:p>
            <a:pPr algn="ctr">
              <a:defRPr/>
            </a:pPr>
            <a:r>
              <a:rPr lang="en-US" altLang="en-US" b="1" dirty="0"/>
              <a:t>April 24-26, 2024</a:t>
            </a:r>
          </a:p>
          <a:p>
            <a:pPr algn="ctr">
              <a:defRPr/>
            </a:pPr>
            <a:r>
              <a:rPr lang="en-US" altLang="en-US" b="1" dirty="0"/>
              <a:t>Norma D. Jaeger Ph.D. (ABD)</a:t>
            </a:r>
          </a:p>
          <a:p>
            <a:pPr algn="ctr">
              <a:defRPr/>
            </a:pPr>
            <a:r>
              <a:rPr lang="en-US" sz="2800" b="1" dirty="0">
                <a:latin typeface="+mn-lt"/>
              </a:rPr>
              <a:t>20</a:t>
            </a:r>
            <a:r>
              <a:rPr lang="en-US" sz="2800" b="1" baseline="30000" dirty="0">
                <a:latin typeface="+mn-lt"/>
              </a:rPr>
              <a:t>th</a:t>
            </a:r>
            <a:r>
              <a:rPr lang="en-US" sz="2800" b="1" dirty="0">
                <a:latin typeface="+mn-lt"/>
              </a:rPr>
              <a:t> Anniversary</a:t>
            </a:r>
          </a:p>
          <a:p>
            <a:pPr algn="ctr">
              <a:defRPr/>
            </a:pPr>
            <a:endParaRPr lang="en-US" b="1" dirty="0">
              <a:latin typeface="+mn-lt"/>
            </a:endParaRPr>
          </a:p>
        </p:txBody>
      </p:sp>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1559168"/>
          </a:xfrm>
        </p:spPr>
        <p:txBody>
          <a:bodyPr>
            <a:normAutofit fontScale="90000"/>
          </a:bodyPr>
          <a:lstStyle/>
          <a:p>
            <a:r>
              <a:rPr lang="en-US" dirty="0"/>
              <a:t>Adult Treatment Court Best Practice Standards – A Rural Perspective Volume I  (Second Edition) </a:t>
            </a:r>
          </a:p>
        </p:txBody>
      </p:sp>
      <p:sp>
        <p:nvSpPr>
          <p:cNvPr id="3" name="Content Placeholder 2"/>
          <p:cNvSpPr>
            <a:spLocks noGrp="1"/>
          </p:cNvSpPr>
          <p:nvPr>
            <p:ph idx="1"/>
          </p:nvPr>
        </p:nvSpPr>
        <p:spPr>
          <a:xfrm>
            <a:off x="762000" y="2057400"/>
            <a:ext cx="8077200" cy="4343400"/>
          </a:xfrm>
        </p:spPr>
        <p:txBody>
          <a:bodyPr>
            <a:normAutofit fontScale="92500"/>
          </a:bodyPr>
          <a:lstStyle/>
          <a:p>
            <a:r>
              <a:rPr lang="en-US" b="1" dirty="0">
                <a:solidFill>
                  <a:srgbClr val="FF0000"/>
                </a:solidFill>
              </a:rPr>
              <a:t>Target Population</a:t>
            </a:r>
          </a:p>
          <a:p>
            <a:r>
              <a:rPr lang="en-US" dirty="0"/>
              <a:t>Equity and Inclusion</a:t>
            </a:r>
          </a:p>
          <a:p>
            <a:r>
              <a:rPr lang="en-US" dirty="0"/>
              <a:t>Roles and Responsibilities of the Judge</a:t>
            </a:r>
          </a:p>
          <a:p>
            <a:r>
              <a:rPr lang="en-US" b="1" dirty="0">
                <a:solidFill>
                  <a:srgbClr val="FF0000"/>
                </a:solidFill>
              </a:rPr>
              <a:t>Incentives, Sanctions, and Service Adjustments</a:t>
            </a:r>
          </a:p>
          <a:p>
            <a:r>
              <a:rPr lang="en-US" b="1" dirty="0">
                <a:solidFill>
                  <a:srgbClr val="FF0000"/>
                </a:solidFill>
              </a:rPr>
              <a:t>Substance Use, Mental Health, and Trauma Treatment and Recovery Management</a:t>
            </a:r>
          </a:p>
          <a:p>
            <a:r>
              <a:rPr lang="en-US" dirty="0"/>
              <a:t>Complementary Services and Recovery Capital</a:t>
            </a:r>
          </a:p>
        </p:txBody>
      </p:sp>
    </p:spTree>
    <p:extLst>
      <p:ext uri="{BB962C8B-B14F-4D97-AF65-F5344CB8AC3E}">
        <p14:creationId xmlns:p14="http://schemas.microsoft.com/office/powerpoint/2010/main" val="1822411100"/>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1863968"/>
          </a:xfrm>
        </p:spPr>
        <p:txBody>
          <a:bodyPr>
            <a:normAutofit fontScale="90000"/>
          </a:bodyPr>
          <a:lstStyle/>
          <a:p>
            <a:r>
              <a:rPr lang="en-US" dirty="0"/>
              <a:t>Adult Treatment Court Best Practice Standards – A Rural Perspective Volume II (coming soon)</a:t>
            </a:r>
          </a:p>
        </p:txBody>
      </p:sp>
      <p:sp>
        <p:nvSpPr>
          <p:cNvPr id="3" name="Content Placeholder 2"/>
          <p:cNvSpPr>
            <a:spLocks noGrp="1"/>
          </p:cNvSpPr>
          <p:nvPr>
            <p:ph idx="1"/>
          </p:nvPr>
        </p:nvSpPr>
        <p:spPr>
          <a:xfrm>
            <a:off x="762000" y="2667000"/>
            <a:ext cx="8077200" cy="3226776"/>
          </a:xfrm>
        </p:spPr>
        <p:txBody>
          <a:bodyPr/>
          <a:lstStyle/>
          <a:p>
            <a:pPr marL="0" indent="0">
              <a:buNone/>
            </a:pPr>
            <a:endParaRPr lang="en-US" dirty="0"/>
          </a:p>
          <a:p>
            <a:pPr marL="0" indent="0" algn="ctr">
              <a:buNone/>
            </a:pPr>
            <a:r>
              <a:rPr lang="en-US" sz="3600" b="1" i="1" dirty="0"/>
              <a:t>Stay Tuned</a:t>
            </a:r>
          </a:p>
        </p:txBody>
      </p:sp>
    </p:spTree>
    <p:extLst>
      <p:ext uri="{BB962C8B-B14F-4D97-AF65-F5344CB8AC3E}">
        <p14:creationId xmlns:p14="http://schemas.microsoft.com/office/powerpoint/2010/main" val="3132436777"/>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Overall Application / Considerations</a:t>
            </a:r>
            <a:br>
              <a:rPr lang="en-US" dirty="0"/>
            </a:br>
            <a:endParaRPr lang="en-US" dirty="0"/>
          </a:p>
        </p:txBody>
      </p:sp>
      <p:sp>
        <p:nvSpPr>
          <p:cNvPr id="3" name="Content Placeholder 2"/>
          <p:cNvSpPr>
            <a:spLocks noGrp="1"/>
          </p:cNvSpPr>
          <p:nvPr>
            <p:ph idx="1"/>
          </p:nvPr>
        </p:nvSpPr>
        <p:spPr>
          <a:xfrm>
            <a:off x="762000" y="1066801"/>
            <a:ext cx="8077200" cy="4826976"/>
          </a:xfrm>
        </p:spPr>
        <p:txBody>
          <a:bodyPr>
            <a:normAutofit fontScale="70000" lnSpcReduction="20000"/>
          </a:bodyPr>
          <a:lstStyle/>
          <a:p>
            <a:r>
              <a:rPr lang="en-US" sz="3300" dirty="0"/>
              <a:t>All of the “</a:t>
            </a:r>
            <a:r>
              <a:rPr lang="en-US" sz="3300" i="1" dirty="0"/>
              <a:t>Standards</a:t>
            </a:r>
            <a:r>
              <a:rPr lang="en-US" sz="3300" dirty="0"/>
              <a:t>” now apply to all adult treatment courts</a:t>
            </a:r>
          </a:p>
          <a:p>
            <a:r>
              <a:rPr lang="en-US" sz="3300" dirty="0"/>
              <a:t>No previous standards were repealed</a:t>
            </a:r>
          </a:p>
          <a:p>
            <a:r>
              <a:rPr lang="en-US" sz="3300" dirty="0"/>
              <a:t>Rural applications require creativity in adaptation   and emphasis</a:t>
            </a:r>
          </a:p>
          <a:p>
            <a:r>
              <a:rPr lang="en-US" sz="3300" dirty="0"/>
              <a:t>Risk / Need  /  Responsivity Model (RNR) principles remain foundational principles</a:t>
            </a:r>
          </a:p>
          <a:p>
            <a:r>
              <a:rPr lang="en-US" sz="3300" dirty="0"/>
              <a:t>Co-occurring mental and substance use disorders are the expectation not the exception</a:t>
            </a:r>
          </a:p>
          <a:p>
            <a:r>
              <a:rPr lang="en-US" sz="3300" dirty="0"/>
              <a:t>High risk/ High need remains the recommended target population for which the standards have been found most effective</a:t>
            </a:r>
          </a:p>
          <a:p>
            <a:r>
              <a:rPr lang="en-US" sz="3300" dirty="0"/>
              <a:t>Juvenile and Family Drug Courts require separate consideration and have separate guideline resources</a:t>
            </a:r>
          </a:p>
          <a:p>
            <a:endParaRPr lang="en-US" dirty="0"/>
          </a:p>
        </p:txBody>
      </p:sp>
    </p:spTree>
    <p:extLst>
      <p:ext uri="{BB962C8B-B14F-4D97-AF65-F5344CB8AC3E}">
        <p14:creationId xmlns:p14="http://schemas.microsoft.com/office/powerpoint/2010/main" val="1412277588"/>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High-risk / High-need:  What does this really mean?</a:t>
            </a:r>
          </a:p>
        </p:txBody>
      </p:sp>
      <p:sp>
        <p:nvSpPr>
          <p:cNvPr id="3" name="Content Placeholder 2"/>
          <p:cNvSpPr>
            <a:spLocks noGrp="1"/>
          </p:cNvSpPr>
          <p:nvPr>
            <p:ph idx="1"/>
          </p:nvPr>
        </p:nvSpPr>
        <p:spPr>
          <a:xfrm>
            <a:off x="762000" y="1596413"/>
            <a:ext cx="8077200" cy="4880587"/>
          </a:xfrm>
        </p:spPr>
        <p:txBody>
          <a:bodyPr>
            <a:normAutofit fontScale="77500" lnSpcReduction="20000"/>
          </a:bodyPr>
          <a:lstStyle/>
          <a:p>
            <a:r>
              <a:rPr lang="en-US" dirty="0"/>
              <a:t>High-risk refers to the level of probability that an individual will reoffend or will be unsuccessful on standard probation  (</a:t>
            </a:r>
            <a:r>
              <a:rPr lang="en-US" i="1" dirty="0"/>
              <a:t>criminogenic risk</a:t>
            </a:r>
            <a:r>
              <a:rPr lang="en-US" dirty="0"/>
              <a:t>) </a:t>
            </a:r>
          </a:p>
          <a:p>
            <a:r>
              <a:rPr lang="en-US" dirty="0"/>
              <a:t>“</a:t>
            </a:r>
            <a:r>
              <a:rPr lang="en-US" i="1" dirty="0"/>
              <a:t>Risk</a:t>
            </a:r>
            <a:r>
              <a:rPr lang="en-US" dirty="0"/>
              <a:t>” does not refer to dangerousness or risk of violence</a:t>
            </a:r>
          </a:p>
          <a:p>
            <a:r>
              <a:rPr lang="en-US" dirty="0"/>
              <a:t>High-need refers to an individual having a competently diagnosed disorder that requires significant clinical intervention  (high need = need for treatment)</a:t>
            </a:r>
          </a:p>
          <a:p>
            <a:r>
              <a:rPr lang="en-US" dirty="0"/>
              <a:t>Mixing risk groups remains a particular threat to recidivism for the low risk individual </a:t>
            </a:r>
          </a:p>
          <a:p>
            <a:r>
              <a:rPr lang="en-US" dirty="0"/>
              <a:t>Low risk individuals require significant changes to the court procedures and practices (separate from high risk)</a:t>
            </a:r>
          </a:p>
          <a:p>
            <a:r>
              <a:rPr lang="en-US" i="1" dirty="0"/>
              <a:t>Serving multiple risk levels requires “separate tracks” with different elements</a:t>
            </a:r>
          </a:p>
          <a:p>
            <a:pPr marL="0" indent="0">
              <a:buNone/>
            </a:pPr>
            <a:endParaRPr lang="en-US" dirty="0"/>
          </a:p>
        </p:txBody>
      </p:sp>
    </p:spTree>
    <p:extLst>
      <p:ext uri="{BB962C8B-B14F-4D97-AF65-F5344CB8AC3E}">
        <p14:creationId xmlns:p14="http://schemas.microsoft.com/office/powerpoint/2010/main" val="170857668"/>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336"/>
            <a:ext cx="8077200" cy="1143000"/>
          </a:xfrm>
        </p:spPr>
        <p:txBody>
          <a:bodyPr/>
          <a:lstStyle/>
          <a:p>
            <a:r>
              <a:rPr lang="en-US" dirty="0"/>
              <a:t>Quadrant Model =   4 Tracks</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62000" y="990600"/>
            <a:ext cx="8001000" cy="5486399"/>
          </a:xfrm>
        </p:spPr>
      </p:pic>
      <p:pic>
        <p:nvPicPr>
          <p:cNvPr id="5"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1143000"/>
            <a:ext cx="8001000" cy="5486399"/>
          </a:xfrm>
          <a:prstGeom prst="rect">
            <a:avLst/>
          </a:prstGeom>
        </p:spPr>
      </p:pic>
    </p:spTree>
    <p:extLst>
      <p:ext uri="{BB962C8B-B14F-4D97-AF65-F5344CB8AC3E}">
        <p14:creationId xmlns:p14="http://schemas.microsoft.com/office/powerpoint/2010/main" val="1125079660"/>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do tracks when you think you can’t do tracks</a:t>
            </a:r>
          </a:p>
        </p:txBody>
      </p:sp>
      <p:sp>
        <p:nvSpPr>
          <p:cNvPr id="3" name="Content Placeholder 2"/>
          <p:cNvSpPr>
            <a:spLocks noGrp="1"/>
          </p:cNvSpPr>
          <p:nvPr>
            <p:ph idx="1"/>
          </p:nvPr>
        </p:nvSpPr>
        <p:spPr/>
        <p:txBody>
          <a:bodyPr>
            <a:normAutofit fontScale="92500" lnSpcReduction="10000"/>
          </a:bodyPr>
          <a:lstStyle/>
          <a:p>
            <a:r>
              <a:rPr lang="en-US" dirty="0"/>
              <a:t>Alternate weeks</a:t>
            </a:r>
          </a:p>
          <a:p>
            <a:r>
              <a:rPr lang="en-US" dirty="0"/>
              <a:t>15 minute break between track calendars</a:t>
            </a:r>
          </a:p>
          <a:p>
            <a:r>
              <a:rPr lang="en-US" dirty="0"/>
              <a:t>Recognize different structure for different tracks</a:t>
            </a:r>
          </a:p>
          <a:p>
            <a:pPr marL="0" indent="0">
              <a:buNone/>
            </a:pPr>
            <a:r>
              <a:rPr lang="en-US" dirty="0"/>
              <a:t>	  High risk / High need  </a:t>
            </a:r>
            <a:r>
              <a:rPr lang="en-US" i="1" dirty="0"/>
              <a:t>vs</a:t>
            </a:r>
          </a:p>
          <a:p>
            <a:pPr marL="0" indent="0">
              <a:buNone/>
            </a:pPr>
            <a:r>
              <a:rPr lang="en-US" dirty="0"/>
              <a:t>	  Low risk / High need </a:t>
            </a:r>
          </a:p>
          <a:p>
            <a:r>
              <a:rPr lang="en-US" dirty="0"/>
              <a:t>Separate participants with different levels</a:t>
            </a:r>
          </a:p>
          <a:p>
            <a:r>
              <a:rPr lang="en-US" dirty="0"/>
              <a:t>Intensive intervention for low risk individuals can do harm and increase recidivism</a:t>
            </a:r>
          </a:p>
        </p:txBody>
      </p:sp>
    </p:spTree>
    <p:extLst>
      <p:ext uri="{BB962C8B-B14F-4D97-AF65-F5344CB8AC3E}">
        <p14:creationId xmlns:p14="http://schemas.microsoft.com/office/powerpoint/2010/main" val="3088255389"/>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311" y="2514600"/>
            <a:ext cx="6248400" cy="2057400"/>
          </a:xfrm>
        </p:spPr>
        <p:txBody>
          <a:bodyPr>
            <a:normAutofit fontScale="90000"/>
          </a:bodyPr>
          <a:lstStyle/>
          <a:p>
            <a:br>
              <a:rPr lang="en-US" dirty="0"/>
            </a:br>
            <a:br>
              <a:rPr lang="en-US" dirty="0"/>
            </a:br>
            <a:r>
              <a:rPr lang="en-US" dirty="0"/>
              <a:t>Addressing Specific Rural Resources</a:t>
            </a:r>
            <a:br>
              <a:rPr lang="en-US" dirty="0"/>
            </a:br>
            <a:endParaRPr lang="en-US" dirty="0"/>
          </a:p>
        </p:txBody>
      </p:sp>
      <p:sp>
        <p:nvSpPr>
          <p:cNvPr id="3" name="Picture Placeholder 2"/>
          <p:cNvSpPr>
            <a:spLocks noGrp="1"/>
          </p:cNvSpPr>
          <p:nvPr>
            <p:ph type="pic" sz="quarter" idx="13"/>
          </p:nvPr>
        </p:nvSpPr>
        <p:spPr>
          <a:xfrm flipV="1">
            <a:off x="7924800" y="5562600"/>
            <a:ext cx="838200" cy="762000"/>
          </a:xfrm>
        </p:spPr>
        <p:txBody>
          <a:bodyPr/>
          <a:lstStyle/>
          <a:p>
            <a:endParaRPr lang="en-US"/>
          </a:p>
        </p:txBody>
      </p:sp>
    </p:spTree>
    <p:extLst>
      <p:ext uri="{BB962C8B-B14F-4D97-AF65-F5344CB8AC3E}">
        <p14:creationId xmlns:p14="http://schemas.microsoft.com/office/powerpoint/2010/main" val="2318138045"/>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 and Expand Pro-social Resources</a:t>
            </a:r>
          </a:p>
        </p:txBody>
      </p:sp>
      <p:sp>
        <p:nvSpPr>
          <p:cNvPr id="3" name="Content Placeholder 2"/>
          <p:cNvSpPr>
            <a:spLocks noGrp="1"/>
          </p:cNvSpPr>
          <p:nvPr>
            <p:ph idx="1"/>
          </p:nvPr>
        </p:nvSpPr>
        <p:spPr/>
        <p:txBody>
          <a:bodyPr>
            <a:normAutofit/>
          </a:bodyPr>
          <a:lstStyle/>
          <a:p>
            <a:r>
              <a:rPr lang="en-US" dirty="0"/>
              <a:t>Resource development committee (formerly often called “steering committee”)</a:t>
            </a:r>
          </a:p>
          <a:p>
            <a:r>
              <a:rPr lang="en-US" dirty="0"/>
              <a:t>White board – Community activity board</a:t>
            </a:r>
          </a:p>
          <a:p>
            <a:r>
              <a:rPr lang="en-US" dirty="0"/>
              <a:t>Community mapping exercise</a:t>
            </a:r>
          </a:p>
          <a:p>
            <a:r>
              <a:rPr lang="en-US" dirty="0"/>
              <a:t>Connect with your recovery community</a:t>
            </a:r>
          </a:p>
          <a:p>
            <a:r>
              <a:rPr lang="en-US" dirty="0"/>
              <a:t>Check with findhelp.org  (Once known as Aunt Bertha)</a:t>
            </a:r>
          </a:p>
          <a:p>
            <a:pPr marL="0" indent="0">
              <a:buNone/>
            </a:pPr>
            <a:endParaRPr lang="en-US" dirty="0"/>
          </a:p>
          <a:p>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4" name="Ink 3">
                <a:extLst>
                  <a:ext uri="{FF2B5EF4-FFF2-40B4-BE49-F238E27FC236}">
                    <a16:creationId xmlns:a16="http://schemas.microsoft.com/office/drawing/2014/main" id="{D5AA646E-5958-44B5-8EAA-AC243ECAAE0C}"/>
                  </a:ext>
                </a:extLst>
              </p14:cNvPr>
              <p14:cNvContentPartPr/>
              <p14:nvPr/>
            </p14:nvContentPartPr>
            <p14:xfrm>
              <a:off x="-84860" y="2639464"/>
              <a:ext cx="360" cy="360"/>
            </p14:xfrm>
          </p:contentPart>
        </mc:Choice>
        <mc:Fallback xmlns="">
          <p:pic>
            <p:nvPicPr>
              <p:cNvPr id="4" name="Ink 3">
                <a:extLst>
                  <a:ext uri="{FF2B5EF4-FFF2-40B4-BE49-F238E27FC236}">
                    <a16:creationId xmlns:a16="http://schemas.microsoft.com/office/drawing/2014/main" id="{D5AA646E-5958-44B5-8EAA-AC243ECAAE0C}"/>
                  </a:ext>
                </a:extLst>
              </p:cNvPr>
              <p:cNvPicPr/>
              <p:nvPr/>
            </p:nvPicPr>
            <p:blipFill>
              <a:blip r:embed="rId3"/>
              <a:stretch>
                <a:fillRect/>
              </a:stretch>
            </p:blipFill>
            <p:spPr>
              <a:xfrm>
                <a:off x="-102860" y="253182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Ink 4">
                <a:extLst>
                  <a:ext uri="{FF2B5EF4-FFF2-40B4-BE49-F238E27FC236}">
                    <a16:creationId xmlns:a16="http://schemas.microsoft.com/office/drawing/2014/main" id="{81E1ED47-5988-49DD-92BC-31EDC72DD14F}"/>
                  </a:ext>
                </a:extLst>
              </p14:cNvPr>
              <p14:cNvContentPartPr/>
              <p14:nvPr/>
            </p14:nvContentPartPr>
            <p14:xfrm>
              <a:off x="1790740" y="1668184"/>
              <a:ext cx="13680" cy="11520"/>
            </p14:xfrm>
          </p:contentPart>
        </mc:Choice>
        <mc:Fallback xmlns="">
          <p:pic>
            <p:nvPicPr>
              <p:cNvPr id="5" name="Ink 4">
                <a:extLst>
                  <a:ext uri="{FF2B5EF4-FFF2-40B4-BE49-F238E27FC236}">
                    <a16:creationId xmlns:a16="http://schemas.microsoft.com/office/drawing/2014/main" id="{81E1ED47-5988-49DD-92BC-31EDC72DD14F}"/>
                  </a:ext>
                </a:extLst>
              </p:cNvPr>
              <p:cNvPicPr/>
              <p:nvPr/>
            </p:nvPicPr>
            <p:blipFill>
              <a:blip r:embed="rId5"/>
              <a:stretch>
                <a:fillRect/>
              </a:stretch>
            </p:blipFill>
            <p:spPr>
              <a:xfrm>
                <a:off x="1773100" y="1560544"/>
                <a:ext cx="49320" cy="227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6" name="Ink 5">
                <a:extLst>
                  <a:ext uri="{FF2B5EF4-FFF2-40B4-BE49-F238E27FC236}">
                    <a16:creationId xmlns:a16="http://schemas.microsoft.com/office/drawing/2014/main" id="{DAF8E853-D232-0C3E-2026-6C6BDC38EE9D}"/>
                  </a:ext>
                </a:extLst>
              </p14:cNvPr>
              <p14:cNvContentPartPr/>
              <p14:nvPr/>
            </p14:nvContentPartPr>
            <p14:xfrm>
              <a:off x="942580" y="857824"/>
              <a:ext cx="360" cy="360"/>
            </p14:xfrm>
          </p:contentPart>
        </mc:Choice>
        <mc:Fallback xmlns="">
          <p:pic>
            <p:nvPicPr>
              <p:cNvPr id="6" name="Ink 5">
                <a:extLst>
                  <a:ext uri="{FF2B5EF4-FFF2-40B4-BE49-F238E27FC236}">
                    <a16:creationId xmlns:a16="http://schemas.microsoft.com/office/drawing/2014/main" id="{DAF8E853-D232-0C3E-2026-6C6BDC38EE9D}"/>
                  </a:ext>
                </a:extLst>
              </p:cNvPr>
              <p:cNvPicPr/>
              <p:nvPr/>
            </p:nvPicPr>
            <p:blipFill>
              <a:blip r:embed="rId7"/>
              <a:stretch>
                <a:fillRect/>
              </a:stretch>
            </p:blipFill>
            <p:spPr>
              <a:xfrm>
                <a:off x="924580" y="74982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7" name="Ink 6">
                <a:extLst>
                  <a:ext uri="{FF2B5EF4-FFF2-40B4-BE49-F238E27FC236}">
                    <a16:creationId xmlns:a16="http://schemas.microsoft.com/office/drawing/2014/main" id="{31352BB6-E103-0F37-83F8-7F4A51B90360}"/>
                  </a:ext>
                </a:extLst>
              </p14:cNvPr>
              <p14:cNvContentPartPr/>
              <p14:nvPr/>
            </p14:nvContentPartPr>
            <p14:xfrm>
              <a:off x="1196740" y="866824"/>
              <a:ext cx="360" cy="360"/>
            </p14:xfrm>
          </p:contentPart>
        </mc:Choice>
        <mc:Fallback xmlns="">
          <p:pic>
            <p:nvPicPr>
              <p:cNvPr id="7" name="Ink 6">
                <a:extLst>
                  <a:ext uri="{FF2B5EF4-FFF2-40B4-BE49-F238E27FC236}">
                    <a16:creationId xmlns:a16="http://schemas.microsoft.com/office/drawing/2014/main" id="{31352BB6-E103-0F37-83F8-7F4A51B90360}"/>
                  </a:ext>
                </a:extLst>
              </p:cNvPr>
              <p:cNvPicPr/>
              <p:nvPr/>
            </p:nvPicPr>
            <p:blipFill>
              <a:blip r:embed="rId9"/>
              <a:stretch>
                <a:fillRect/>
              </a:stretch>
            </p:blipFill>
            <p:spPr>
              <a:xfrm>
                <a:off x="1179100" y="759184"/>
                <a:ext cx="36000" cy="216000"/>
              </a:xfrm>
              <a:prstGeom prst="rect">
                <a:avLst/>
              </a:prstGeom>
            </p:spPr>
          </p:pic>
        </mc:Fallback>
      </mc:AlternateContent>
    </p:spTree>
    <p:extLst>
      <p:ext uri="{BB962C8B-B14F-4D97-AF65-F5344CB8AC3E}">
        <p14:creationId xmlns:p14="http://schemas.microsoft.com/office/powerpoint/2010/main" val="1706285031"/>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www.findhelp.org</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371600" y="1600200"/>
            <a:ext cx="2768742" cy="4172164"/>
          </a:xfrm>
        </p:spPr>
      </p:pic>
      <p:sp>
        <p:nvSpPr>
          <p:cNvPr id="5" name="Rectangle 4"/>
          <p:cNvSpPr/>
          <p:nvPr/>
        </p:nvSpPr>
        <p:spPr>
          <a:xfrm>
            <a:off x="3886200" y="2362200"/>
            <a:ext cx="4572000" cy="2062103"/>
          </a:xfrm>
          <a:prstGeom prst="rect">
            <a:avLst/>
          </a:prstGeom>
        </p:spPr>
        <p:txBody>
          <a:bodyPr>
            <a:spAutoFit/>
          </a:bodyPr>
          <a:lstStyle/>
          <a:p>
            <a:r>
              <a:rPr lang="en-US" sz="3200" dirty="0"/>
              <a:t>Search for free or reduced cost services like medical care, food, job training, and more.</a:t>
            </a:r>
          </a:p>
        </p:txBody>
      </p:sp>
    </p:spTree>
    <p:extLst>
      <p:ext uri="{BB962C8B-B14F-4D97-AF65-F5344CB8AC3E}">
        <p14:creationId xmlns:p14="http://schemas.microsoft.com/office/powerpoint/2010/main" val="1339564644"/>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have a partner /  Be a partner</a:t>
            </a:r>
          </a:p>
        </p:txBody>
      </p:sp>
      <p:sp>
        <p:nvSpPr>
          <p:cNvPr id="3" name="Content Placeholder 2"/>
          <p:cNvSpPr>
            <a:spLocks noGrp="1"/>
          </p:cNvSpPr>
          <p:nvPr>
            <p:ph idx="1"/>
          </p:nvPr>
        </p:nvSpPr>
        <p:spPr/>
        <p:txBody>
          <a:bodyPr>
            <a:normAutofit lnSpcReduction="10000"/>
          </a:bodyPr>
          <a:lstStyle/>
          <a:p>
            <a:r>
              <a:rPr lang="en-US" dirty="0"/>
              <a:t>Seek out community efforts that relate to the resources participants need</a:t>
            </a:r>
          </a:p>
          <a:p>
            <a:r>
              <a:rPr lang="en-US" dirty="0"/>
              <a:t>Join community service coordinating bodies</a:t>
            </a:r>
          </a:p>
          <a:p>
            <a:r>
              <a:rPr lang="en-US" dirty="0"/>
              <a:t>Leverage other community partnerships</a:t>
            </a:r>
          </a:p>
          <a:p>
            <a:r>
              <a:rPr lang="en-US" dirty="0"/>
              <a:t>Collaborate on grants</a:t>
            </a:r>
          </a:p>
          <a:p>
            <a:r>
              <a:rPr lang="en-US" dirty="0"/>
              <a:t>Develop and host a networking “breakfast”</a:t>
            </a:r>
          </a:p>
          <a:p>
            <a:r>
              <a:rPr lang="en-US" dirty="0"/>
              <a:t>Organize a military legal alliance (for Veterans court or if other treatment court has veterans</a:t>
            </a:r>
          </a:p>
          <a:p>
            <a:pPr marL="0" indent="0">
              <a:buNone/>
            </a:pPr>
            <a:endParaRPr lang="en-US" dirty="0"/>
          </a:p>
        </p:txBody>
      </p:sp>
    </p:spTree>
    <p:extLst>
      <p:ext uri="{BB962C8B-B14F-4D97-AF65-F5344CB8AC3E}">
        <p14:creationId xmlns:p14="http://schemas.microsoft.com/office/powerpoint/2010/main" val="3806497825"/>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Ten Key Components</a:t>
            </a:r>
            <a:br>
              <a:rPr lang="en-US" dirty="0"/>
            </a:br>
            <a:r>
              <a:rPr lang="en-US" i="1" dirty="0"/>
              <a:t>What We Do</a:t>
            </a:r>
          </a:p>
        </p:txBody>
      </p:sp>
      <p:sp>
        <p:nvSpPr>
          <p:cNvPr id="3" name="Picture Placeholder 2"/>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669549954"/>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Mock Drug Court Staffing</a:t>
            </a:r>
          </a:p>
        </p:txBody>
      </p:sp>
      <p:sp>
        <p:nvSpPr>
          <p:cNvPr id="3" name="Content Placeholder 2"/>
          <p:cNvSpPr>
            <a:spLocks noGrp="1"/>
          </p:cNvSpPr>
          <p:nvPr>
            <p:ph idx="1"/>
          </p:nvPr>
        </p:nvSpPr>
        <p:spPr/>
        <p:txBody>
          <a:bodyPr/>
          <a:lstStyle/>
          <a:p>
            <a:r>
              <a:rPr lang="en-US" dirty="0"/>
              <a:t>Participants take on roles of team members, staff a group of cases and plan responses (incentives and sanctions, complementary services, recovery management activities)</a:t>
            </a:r>
          </a:p>
        </p:txBody>
      </p:sp>
    </p:spTree>
    <p:extLst>
      <p:ext uri="{BB962C8B-B14F-4D97-AF65-F5344CB8AC3E}">
        <p14:creationId xmlns:p14="http://schemas.microsoft.com/office/powerpoint/2010/main" val="2173157534"/>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077200" cy="1752600"/>
          </a:xfrm>
        </p:spPr>
        <p:txBody>
          <a:bodyPr>
            <a:normAutofit/>
          </a:bodyPr>
          <a:lstStyle/>
          <a:p>
            <a:r>
              <a:rPr lang="en-US" sz="3200" b="1" dirty="0"/>
              <a:t>Guide to improving health for rural residents – Access to current resources and tools</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5400000">
            <a:off x="2261023" y="1880023"/>
            <a:ext cx="5002954" cy="4953000"/>
          </a:xfrm>
        </p:spPr>
      </p:pic>
    </p:spTree>
    <p:extLst>
      <p:ext uri="{BB962C8B-B14F-4D97-AF65-F5344CB8AC3E}">
        <p14:creationId xmlns:p14="http://schemas.microsoft.com/office/powerpoint/2010/main" val="840396452"/>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049D-6B16-A101-2251-10348982419E}"/>
              </a:ext>
            </a:extLst>
          </p:cNvPr>
          <p:cNvSpPr>
            <a:spLocks noGrp="1"/>
          </p:cNvSpPr>
          <p:nvPr>
            <p:ph type="title"/>
          </p:nvPr>
        </p:nvSpPr>
        <p:spPr>
          <a:xfrm>
            <a:off x="762000" y="269631"/>
            <a:ext cx="8077200" cy="1326781"/>
          </a:xfrm>
        </p:spPr>
        <p:txBody>
          <a:bodyPr>
            <a:noAutofit/>
          </a:bodyPr>
          <a:lstStyle/>
          <a:p>
            <a:r>
              <a:rPr lang="en-US" sz="3200" dirty="0"/>
              <a:t>Attend the National Rural Institute on Alcohol, Drugs, and Addictions - June 9-13, 2024 Menomonie  Wisconsin     UW-Stout</a:t>
            </a:r>
          </a:p>
        </p:txBody>
      </p:sp>
      <p:sp>
        <p:nvSpPr>
          <p:cNvPr id="3" name="Content Placeholder 2">
            <a:extLst>
              <a:ext uri="{FF2B5EF4-FFF2-40B4-BE49-F238E27FC236}">
                <a16:creationId xmlns:a16="http://schemas.microsoft.com/office/drawing/2014/main" id="{79472F1F-6F1F-4796-58C6-CAF4C87A5F20}"/>
              </a:ext>
            </a:extLst>
          </p:cNvPr>
          <p:cNvSpPr>
            <a:spLocks noGrp="1"/>
          </p:cNvSpPr>
          <p:nvPr>
            <p:ph idx="1"/>
          </p:nvPr>
        </p:nvSpPr>
        <p:spPr>
          <a:xfrm>
            <a:off x="838200" y="1596413"/>
            <a:ext cx="8000999" cy="3889987"/>
          </a:xfrm>
        </p:spPr>
        <p:txBody>
          <a:bodyPr>
            <a:normAutofit fontScale="25000" lnSpcReduction="20000"/>
          </a:bodyPr>
          <a:lstStyle/>
          <a:p>
            <a:pPr algn="l"/>
            <a:r>
              <a:rPr lang="en-US" b="1" i="0" dirty="0">
                <a:solidFill>
                  <a:srgbClr val="FFFFFF"/>
                </a:solidFill>
                <a:effectLst/>
                <a:latin typeface="var(--kv-ee-heading-font-family,&quot;Nunito Sans&quot;,&quot;Open Sans&quot;,sans-serif)"/>
              </a:rPr>
              <a:t>National Rural Institute on Alcohol, Drugs and Addictions: June 9-13, 2024</a:t>
            </a:r>
          </a:p>
          <a:p>
            <a:pPr algn="l"/>
            <a:r>
              <a:rPr lang="en-US" b="0" i="0" dirty="0">
                <a:solidFill>
                  <a:srgbClr val="FFFFFF"/>
                </a:solidFill>
                <a:effectLst/>
                <a:latin typeface="var(--kv-ee-body-font-family,&quot;Nunito Sans&quot;,&quot;Open Sans&quot;,sans-serif)"/>
              </a:rPr>
              <a:t>The annual Conference and Meeting of NRADAN, Inc</a:t>
            </a:r>
            <a:br>
              <a:rPr lang="en-US" b="0" i="0" dirty="0">
                <a:solidFill>
                  <a:srgbClr val="FFFFFF"/>
                </a:solidFill>
                <a:effectLst/>
                <a:latin typeface="var(--kv-ee-body-font-family,&quot;Nunito Sans&quot;,&quot;Open Sans&quot;,sans-serif)"/>
              </a:rPr>
            </a:br>
            <a:r>
              <a:rPr lang="en-US" b="0" i="0" dirty="0">
                <a:solidFill>
                  <a:srgbClr val="FFFFFF"/>
                </a:solidFill>
                <a:effectLst/>
                <a:latin typeface="var(--kv-ee-body-font-family,&quot;Nunito Sans&quot;,&quot;Open Sans&quot;,sans-serif)"/>
              </a:rPr>
              <a:t>Training for Addiction Prevention, Treatment, and Recovery Professionals</a:t>
            </a:r>
          </a:p>
          <a:p>
            <a:pPr algn="l"/>
            <a:r>
              <a:rPr lang="en-US" b="1" i="0" dirty="0">
                <a:solidFill>
                  <a:srgbClr val="FFFFFF"/>
                </a:solidFill>
                <a:effectLst/>
                <a:latin typeface="var(--kv-ee-heading-font-family,&quot;Nunito Sans&quot;,&quot;Open Sans&quot;,sans-serif)"/>
              </a:rPr>
              <a:t>Institute </a:t>
            </a:r>
            <a:r>
              <a:rPr lang="en-US" b="1" i="0" dirty="0" err="1">
                <a:solidFill>
                  <a:srgbClr val="FFFFFF"/>
                </a:solidFill>
                <a:effectLst/>
                <a:latin typeface="var(--kv-ee-heading-font-family,&quot;Nunito Sans&quot;,&quot;Open Sans&quot;,sans-serif)"/>
              </a:rPr>
              <a:t>RegistraNational</a:t>
            </a:r>
            <a:r>
              <a:rPr lang="en-US" b="1" i="0" dirty="0">
                <a:solidFill>
                  <a:srgbClr val="FFFFFF"/>
                </a:solidFill>
                <a:effectLst/>
                <a:latin typeface="var(--kv-ee-heading-font-family,&quot;Nunito Sans&quot;,&quot;Open Sans&quot;,sans-serif)"/>
              </a:rPr>
              <a:t> Rural Institute on Alcohol, Drugs and Addictions: June 9-13, 2024</a:t>
            </a:r>
          </a:p>
          <a:p>
            <a:pPr algn="l"/>
            <a:r>
              <a:rPr lang="en-US" b="1" i="0" dirty="0">
                <a:solidFill>
                  <a:srgbClr val="FFFFFF"/>
                </a:solidFill>
                <a:effectLst/>
                <a:latin typeface="var(--kv-ee-heading-font-family,&quot;Nunito Sans&quot;,&quot;Open Sans&quot;,sans-serif)"/>
              </a:rPr>
              <a:t>: June 9-13, 2024</a:t>
            </a:r>
          </a:p>
          <a:p>
            <a:pPr algn="l"/>
            <a:r>
              <a:rPr lang="en-US" b="0" i="0" dirty="0">
                <a:solidFill>
                  <a:srgbClr val="FFFFFF"/>
                </a:solidFill>
                <a:effectLst/>
                <a:latin typeface="var(--kv-ee-body-font-family,&quot;Nunito Sans&quot;,&quot;Open Sans&quot;,sans-serif)"/>
              </a:rPr>
              <a:t>The annual Conference and Meeting of NRADAN, Inc</a:t>
            </a:r>
            <a:br>
              <a:rPr lang="en-US" b="0" i="0" dirty="0">
                <a:solidFill>
                  <a:srgbClr val="FFFFFF"/>
                </a:solidFill>
                <a:effectLst/>
                <a:latin typeface="var(--kv-ee-body-font-family,&quot;Nunito Sans&quot;,&quot;Open Sans&quot;,sans-serif)"/>
              </a:rPr>
            </a:br>
            <a:r>
              <a:rPr lang="en-US" b="0" i="0" dirty="0">
                <a:solidFill>
                  <a:srgbClr val="FFFFFF"/>
                </a:solidFill>
                <a:effectLst/>
                <a:latin typeface="var(--kv-ee-body-font-family,&quot;Nunito Sans&quot;,&quot;Open Sans&quot;,sans-serif)"/>
              </a:rPr>
              <a:t>Training for Addiction Prevention, Treatment, and Recovery Professionals</a:t>
            </a:r>
          </a:p>
          <a:p>
            <a:pPr algn="l"/>
            <a:r>
              <a:rPr lang="en-US" b="1" i="0" dirty="0">
                <a:solidFill>
                  <a:srgbClr val="FFFFFF"/>
                </a:solidFill>
                <a:effectLst/>
                <a:latin typeface="var(--kv-ee-heading-font-family,&quot;Nunito Sans&quot;,&quot;Open Sans&quot;,sans-serif)"/>
              </a:rPr>
              <a:t>Institute Registration</a:t>
            </a:r>
          </a:p>
          <a:p>
            <a:pPr algn="l"/>
            <a:r>
              <a:rPr lang="en-US" b="1" i="0" dirty="0">
                <a:solidFill>
                  <a:srgbClr val="FFFFFF"/>
                </a:solidFill>
                <a:effectLst/>
                <a:latin typeface="var(--kv-ee-body-font-family,&quot;Nunito Sans&quot;,&quot;Open Sans&quot;,sans-serif)"/>
              </a:rPr>
              <a:t>The 2024 annual Institute The Rural," scheduled for June 9 - 13, 2024, will be a hybrid event. We will be hosted at the University of Wisconsin-Stout in Menomonie, Wisconsin. For the convenience of those unable to participate in person, we are offering both real-time and on-demand virtual alternatives. Attendees of The Rural can earn 2.4 Continuing Education Units (CEUs) through their participation in the in-person event. Additionally, they have the opportunity to access recorded content at their convenience.</a:t>
            </a:r>
          </a:p>
          <a:p>
            <a:pPr algn="l"/>
            <a:r>
              <a:rPr lang="en-US" b="1" i="0" dirty="0">
                <a:solidFill>
                  <a:srgbClr val="FFFFFF"/>
                </a:solidFill>
                <a:effectLst/>
                <a:latin typeface="var(--kv-ee-body-font-family,&quot;Nunito Sans&quot;,&quot;Open Sans&quot;,sans-serif)"/>
              </a:rPr>
              <a:t>al Institute The Rural," scheduled for June 9 - 13, 2024, will be a hybrid event. We will be hosted at the University of Wisconsin-Stout in Menomonie, Wisconsin. For the convenience of those unable to participate in person, we are offering both real-time and on-demand virtual alternatives. Attendees of The Rural can </a:t>
            </a:r>
          </a:p>
          <a:p>
            <a:pPr algn="l"/>
            <a:endParaRPr lang="en-US" b="1" dirty="0">
              <a:solidFill>
                <a:srgbClr val="FFFFFF"/>
              </a:solidFill>
              <a:latin typeface="var(--kv-ee-body-font-family,&quot;Nunito Sans&quot;,&quot;Open Sans&quot;,sans-serif)"/>
            </a:endParaRPr>
          </a:p>
          <a:p>
            <a:pPr algn="l"/>
            <a:endParaRPr lang="en-US" b="1" i="0" dirty="0">
              <a:solidFill>
                <a:srgbClr val="FFFFFF"/>
              </a:solidFill>
              <a:effectLst/>
              <a:latin typeface="var(--kv-ee-body-font-family,&quot;Nunito Sans&quot;,&quot;Open Sans&quot;,sans-serif)"/>
            </a:endParaRPr>
          </a:p>
          <a:p>
            <a:pPr algn="l"/>
            <a:endParaRPr lang="en-US" b="1" dirty="0">
              <a:solidFill>
                <a:srgbClr val="FFFFFF"/>
              </a:solidFill>
              <a:latin typeface="var(--kv-ee-body-font-family,&quot;Nunito Sans&quot;,&quot;Open Sans&quot;,sans-serif)"/>
            </a:endParaRPr>
          </a:p>
          <a:p>
            <a:pPr algn="l"/>
            <a:endParaRPr lang="en-US" b="1" i="0" dirty="0">
              <a:solidFill>
                <a:srgbClr val="FFFFFF"/>
              </a:solidFill>
              <a:effectLst/>
              <a:latin typeface="var(--kv-ee-body-font-family,&quot;Nunito Sans&quot;,&quot;Open Sans&quot;,sans-serif)"/>
            </a:endParaRPr>
          </a:p>
          <a:p>
            <a:pPr algn="l"/>
            <a:endParaRPr lang="en-US" b="1" dirty="0">
              <a:solidFill>
                <a:srgbClr val="FFFFFF"/>
              </a:solidFill>
              <a:latin typeface="var(--kv-ee-body-font-family,&quot;Nunito Sans&quot;,&quot;Open Sans&quot;,sans-serif)"/>
            </a:endParaRPr>
          </a:p>
          <a:p>
            <a:pPr algn="l"/>
            <a:endParaRPr lang="en-US" b="1" i="0" dirty="0">
              <a:solidFill>
                <a:srgbClr val="FFFFFF"/>
              </a:solidFill>
              <a:effectLst/>
              <a:latin typeface="var(--kv-ee-body-font-family,&quot;Nunito Sans&quot;,&quot;Open Sans&quot;,sans-serif)"/>
            </a:endParaRPr>
          </a:p>
          <a:p>
            <a:pPr algn="l"/>
            <a:endParaRPr lang="en-US" b="1" dirty="0">
              <a:solidFill>
                <a:srgbClr val="FFFFFF"/>
              </a:solidFill>
              <a:latin typeface="var(--kv-ee-body-font-family,&quot;Nunito Sans&quot;,&quot;Open Sans&quot;,sans-serif)"/>
            </a:endParaRPr>
          </a:p>
          <a:p>
            <a:pPr algn="l"/>
            <a:endParaRPr lang="en-US" b="1" i="0" dirty="0">
              <a:solidFill>
                <a:srgbClr val="FFFFFF"/>
              </a:solidFill>
              <a:effectLst/>
              <a:latin typeface="var(--kv-ee-body-font-family,&quot;Nunito Sans&quot;,&quot;Open Sans&quot;,sans-serif)"/>
            </a:endParaRPr>
          </a:p>
          <a:p>
            <a:pPr algn="l"/>
            <a:endParaRPr lang="en-US" b="1" dirty="0">
              <a:solidFill>
                <a:srgbClr val="FFFFFF"/>
              </a:solidFill>
              <a:latin typeface="var(--kv-ee-body-font-family,&quot;Nunito Sans&quot;,&quot;Open Sans&quot;,sans-serif)"/>
            </a:endParaRPr>
          </a:p>
          <a:p>
            <a:pPr algn="l"/>
            <a:endParaRPr lang="en-US" b="1" i="0" dirty="0">
              <a:solidFill>
                <a:srgbClr val="FFFFFF"/>
              </a:solidFill>
              <a:effectLst/>
              <a:latin typeface="var(--kv-ee-body-font-family,&quot;Nunito Sans&quot;,&quot;Open Sans&quot;,sans-serif)"/>
            </a:endParaRPr>
          </a:p>
          <a:p>
            <a:pPr algn="l"/>
            <a:endParaRPr lang="en-US" b="1" dirty="0">
              <a:solidFill>
                <a:srgbClr val="FFFFFF"/>
              </a:solidFill>
              <a:latin typeface="var(--kv-ee-body-font-family,&quot;Nunito Sans&quot;,&quot;Open Sans&quot;,sans-serif)"/>
            </a:endParaRPr>
          </a:p>
          <a:p>
            <a:pPr algn="l"/>
            <a:endParaRPr lang="en-US" b="1" i="0" dirty="0">
              <a:solidFill>
                <a:srgbClr val="FFFFFF"/>
              </a:solidFill>
              <a:effectLst/>
              <a:latin typeface="var(--kv-ee-body-font-family,&quot;Nunito Sans&quot;,&quot;Open Sans&quot;,sans-serif)"/>
            </a:endParaRPr>
          </a:p>
          <a:p>
            <a:pPr algn="l"/>
            <a:endParaRPr lang="en-US" b="1" dirty="0">
              <a:solidFill>
                <a:srgbClr val="FFFFFF"/>
              </a:solidFill>
              <a:latin typeface="var(--kv-ee-body-font-family,&quot;Nunito Sans&quot;,&quot;Open Sans&quot;,sans-serif)"/>
            </a:endParaRPr>
          </a:p>
          <a:p>
            <a:pPr algn="l"/>
            <a:endParaRPr lang="en-US" b="1" i="0" dirty="0">
              <a:solidFill>
                <a:srgbClr val="FFFFFF"/>
              </a:solidFill>
              <a:effectLst/>
              <a:latin typeface="var(--kv-ee-body-font-family,&quot;Nunito Sans&quot;,&quot;Open Sans&quot;,sans-serif)"/>
            </a:endParaRPr>
          </a:p>
          <a:p>
            <a:pPr algn="l"/>
            <a:endParaRPr lang="en-US" b="1" dirty="0">
              <a:solidFill>
                <a:srgbClr val="FFFFFF"/>
              </a:solidFill>
              <a:latin typeface="var(--kv-ee-body-font-family,&quot;Nunito Sans&quot;,&quot;Open Sans&quot;,sans-serif)"/>
            </a:endParaRPr>
          </a:p>
          <a:p>
            <a:pPr algn="l"/>
            <a:endParaRPr lang="en-US" b="1" i="0" dirty="0">
              <a:solidFill>
                <a:srgbClr val="FFFFFF"/>
              </a:solidFill>
              <a:effectLst/>
              <a:latin typeface="var(--kv-ee-body-font-family,&quot;Nunito Sans&quot;,&quot;Open Sans&quot;,sans-serif)"/>
            </a:endParaRPr>
          </a:p>
          <a:p>
            <a:pPr algn="l"/>
            <a:endParaRPr lang="en-US" b="1" dirty="0">
              <a:solidFill>
                <a:srgbClr val="FFFFFF"/>
              </a:solidFill>
              <a:latin typeface="var(--kv-ee-body-font-family,&quot;Nunito Sans&quot;,&quot;Open Sans&quot;,sans-serif)"/>
            </a:endParaRPr>
          </a:p>
          <a:p>
            <a:pPr algn="l"/>
            <a:endParaRPr lang="en-US" b="1" i="0" dirty="0">
              <a:solidFill>
                <a:srgbClr val="FFFFFF"/>
              </a:solidFill>
              <a:effectLst/>
              <a:latin typeface="var(--kv-ee-body-font-family,&quot;Nunito Sans&quot;,&quot;Open Sans&quot;,sans-serif)"/>
            </a:endParaRPr>
          </a:p>
          <a:p>
            <a:pPr algn="l"/>
            <a:endParaRPr lang="en-US" b="1" dirty="0">
              <a:solidFill>
                <a:srgbClr val="FFFFFF"/>
              </a:solidFill>
              <a:latin typeface="var(--kv-ee-body-font-family,&quot;Nunito Sans&quot;,&quot;Open Sans&quot;,sans-serif)"/>
            </a:endParaRPr>
          </a:p>
          <a:p>
            <a:pPr algn="l"/>
            <a:endParaRPr lang="en-US" b="1" i="0" dirty="0">
              <a:solidFill>
                <a:srgbClr val="FFFFFF"/>
              </a:solidFill>
              <a:effectLst/>
              <a:latin typeface="var(--kv-ee-body-font-family,&quot;Nunito Sans&quot;,&quot;Open Sans&quot;,sans-serif)"/>
            </a:endParaRPr>
          </a:p>
          <a:p>
            <a:pPr marL="0" indent="0" algn="l">
              <a:buNone/>
            </a:pPr>
            <a:r>
              <a:rPr lang="en-US" b="1" i="0" dirty="0">
                <a:solidFill>
                  <a:srgbClr val="FFFFFF"/>
                </a:solidFill>
                <a:effectLst/>
                <a:latin typeface="var(--kv-ee-body-font-family,&quot;Nunito Sans&quot;,&quot;Open Sans&quot;,sans-serif)"/>
              </a:rPr>
              <a:t>n 2.4 Continuing Education Units (CEUs) through their participation in the in-person event. Additionally, they have the opportunity to access recorded content at their convenience.</a:t>
            </a:r>
          </a:p>
          <a:p>
            <a:pPr algn="l"/>
            <a:r>
              <a:rPr lang="en-US" sz="8000" b="0" i="0" dirty="0">
                <a:solidFill>
                  <a:srgbClr val="343F47"/>
                </a:solidFill>
                <a:effectLst/>
                <a:latin typeface="Franklin Gothic"/>
              </a:rPr>
              <a:t>To register for The Rural, visit </a:t>
            </a:r>
            <a:r>
              <a:rPr lang="en-US" sz="8000" b="0" i="0" u="sng" dirty="0">
                <a:solidFill>
                  <a:srgbClr val="13294B"/>
                </a:solidFill>
                <a:effectLst/>
                <a:latin typeface="Franklin Gothic"/>
                <a:hlinkClick r:id="rId2"/>
              </a:rPr>
              <a:t>NRADAN.org/the-rural</a:t>
            </a:r>
            <a:r>
              <a:rPr lang="en-US" sz="8000" b="0" i="0" dirty="0">
                <a:solidFill>
                  <a:srgbClr val="343F47"/>
                </a:solidFill>
                <a:effectLst/>
                <a:latin typeface="Franklin Gothic"/>
              </a:rPr>
              <a:t>. Clicking "Apply" or "Register" on this page will register you for classes at UW-Stout.</a:t>
            </a:r>
          </a:p>
          <a:p>
            <a:pPr algn="l"/>
            <a:r>
              <a:rPr lang="en-US" sz="8000" b="0" i="0" dirty="0">
                <a:solidFill>
                  <a:srgbClr val="343F47"/>
                </a:solidFill>
                <a:effectLst/>
                <a:latin typeface="Franklin Gothic"/>
              </a:rPr>
              <a:t>Information about the HYBRID 2024 Institute can be found at </a:t>
            </a:r>
            <a:r>
              <a:rPr lang="en-US" sz="8000" b="0" i="0" u="sng" dirty="0">
                <a:solidFill>
                  <a:srgbClr val="13294B"/>
                </a:solidFill>
                <a:effectLst/>
                <a:latin typeface="Franklin Gothic"/>
                <a:hlinkClick r:id="rId3"/>
              </a:rPr>
              <a:t>NRADAN.org</a:t>
            </a:r>
            <a:endParaRPr lang="en-US" sz="8000" b="0" i="0" dirty="0">
              <a:solidFill>
                <a:srgbClr val="343F47"/>
              </a:solidFill>
              <a:effectLst/>
              <a:latin typeface="Franklin Gothic"/>
            </a:endParaRPr>
          </a:p>
          <a:p>
            <a:br>
              <a:rPr lang="en-US" dirty="0"/>
            </a:br>
            <a:endParaRPr lang="en-US" dirty="0"/>
          </a:p>
        </p:txBody>
      </p:sp>
      <p:pic>
        <p:nvPicPr>
          <p:cNvPr id="5" name="Picture 4">
            <a:extLst>
              <a:ext uri="{FF2B5EF4-FFF2-40B4-BE49-F238E27FC236}">
                <a16:creationId xmlns:a16="http://schemas.microsoft.com/office/drawing/2014/main" id="{AE8B7C2B-0ED6-8131-06C9-9F1EECFB8CA8}"/>
              </a:ext>
            </a:extLst>
          </p:cNvPr>
          <p:cNvPicPr>
            <a:picLocks noChangeAspect="1"/>
          </p:cNvPicPr>
          <p:nvPr/>
        </p:nvPicPr>
        <p:blipFill>
          <a:blip r:embed="rId4"/>
          <a:stretch>
            <a:fillRect/>
          </a:stretch>
        </p:blipFill>
        <p:spPr>
          <a:xfrm>
            <a:off x="1149284" y="1713375"/>
            <a:ext cx="7302631" cy="3773025"/>
          </a:xfrm>
          <a:prstGeom prst="rect">
            <a:avLst/>
          </a:prstGeom>
        </p:spPr>
      </p:pic>
    </p:spTree>
    <p:extLst>
      <p:ext uri="{BB962C8B-B14F-4D97-AF65-F5344CB8AC3E}">
        <p14:creationId xmlns:p14="http://schemas.microsoft.com/office/powerpoint/2010/main" val="3543576158"/>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Great Lakes Addiction Technology Transfer Center</a:t>
            </a:r>
          </a:p>
        </p:txBody>
      </p:sp>
      <p:sp>
        <p:nvSpPr>
          <p:cNvPr id="3" name="Content Placeholder 2"/>
          <p:cNvSpPr>
            <a:spLocks noGrp="1"/>
          </p:cNvSpPr>
          <p:nvPr>
            <p:ph idx="1"/>
          </p:nvPr>
        </p:nvSpPr>
        <p:spPr/>
        <p:txBody>
          <a:bodyPr>
            <a:normAutofit/>
          </a:bodyPr>
          <a:lstStyle/>
          <a:p>
            <a:r>
              <a:rPr lang="en-US" dirty="0">
                <a:hlinkClick r:id="rId2"/>
              </a:rPr>
              <a:t>https://attcnetwork.org/center/great-lakes-attc/</a:t>
            </a:r>
            <a:endParaRPr lang="en-US" dirty="0"/>
          </a:p>
          <a:p>
            <a:r>
              <a:rPr lang="en-US" dirty="0"/>
              <a:t>Comprehensive site with wide variety of educational resources dealing with addiction, treatment, recovery management</a:t>
            </a:r>
          </a:p>
          <a:p>
            <a:r>
              <a:rPr lang="en-US" dirty="0"/>
              <a:t>Technical assistance resources available</a:t>
            </a:r>
          </a:p>
          <a:p>
            <a:pPr marL="0" indent="0">
              <a:buNone/>
            </a:pPr>
            <a:endParaRPr lang="en-US" dirty="0"/>
          </a:p>
        </p:txBody>
      </p:sp>
    </p:spTree>
    <p:extLst>
      <p:ext uri="{BB962C8B-B14F-4D97-AF65-F5344CB8AC3E}">
        <p14:creationId xmlns:p14="http://schemas.microsoft.com/office/powerpoint/2010/main" val="393903001"/>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Extension Institute of Health &amp; Well-Being =  Green County Extension</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	Bridget </a:t>
            </a:r>
            <a:r>
              <a:rPr lang="en-US" b="1" dirty="0" err="1"/>
              <a:t>Mouchon</a:t>
            </a:r>
            <a:r>
              <a:rPr lang="en-US" b="1" dirty="0"/>
              <a:t> </a:t>
            </a:r>
          </a:p>
          <a:p>
            <a:pPr marL="0" indent="0">
              <a:buNone/>
            </a:pPr>
            <a:r>
              <a:rPr lang="en-US" b="1" dirty="0"/>
              <a:t>	Extension Green County</a:t>
            </a:r>
            <a:r>
              <a:rPr lang="en-US" dirty="0"/>
              <a:t> </a:t>
            </a:r>
            <a:r>
              <a:rPr lang="en-US" b="1" dirty="0"/>
              <a:t>Health &amp; Well-	Being Educator</a:t>
            </a:r>
            <a:r>
              <a:rPr lang="en-US" dirty="0"/>
              <a:t> </a:t>
            </a:r>
          </a:p>
          <a:p>
            <a:pPr marL="0" indent="0">
              <a:buNone/>
            </a:pPr>
            <a:r>
              <a:rPr lang="en-US" dirty="0"/>
              <a:t>	608-328-9440 </a:t>
            </a:r>
            <a:r>
              <a:rPr lang="en-US" b="1" dirty="0">
                <a:hlinkClick r:id="rId2"/>
              </a:rPr>
              <a:t>blmouchon@wisc.edu</a:t>
            </a:r>
            <a:endParaRPr lang="en-US" b="1" dirty="0"/>
          </a:p>
          <a:p>
            <a:endParaRPr lang="en-US" b="1" dirty="0"/>
          </a:p>
          <a:p>
            <a:pPr marL="0" indent="0">
              <a:buNone/>
            </a:pPr>
            <a:r>
              <a:rPr lang="en-US" dirty="0"/>
              <a:t>Catalyze positive change in Wisconsin families through evidence-based programs focused on nutrition, food security and safety, chronic disease prevention, mental health promotion, prevention of substance abuse and health insurance literacy. </a:t>
            </a:r>
          </a:p>
        </p:txBody>
      </p:sp>
    </p:spTree>
    <p:extLst>
      <p:ext uri="{BB962C8B-B14F-4D97-AF65-F5344CB8AC3E}">
        <p14:creationId xmlns:p14="http://schemas.microsoft.com/office/powerpoint/2010/main" val="966059615"/>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Overdose Prevention – Response Toolkit   -   SAMHSA</a:t>
            </a:r>
          </a:p>
        </p:txBody>
      </p:sp>
      <p:sp>
        <p:nvSpPr>
          <p:cNvPr id="3" name="Content Placeholder 2"/>
          <p:cNvSpPr>
            <a:spLocks noGrp="1"/>
          </p:cNvSpPr>
          <p:nvPr>
            <p:ph idx="1"/>
          </p:nvPr>
        </p:nvSpPr>
        <p:spPr>
          <a:xfrm>
            <a:off x="762000" y="1905000"/>
            <a:ext cx="8077200" cy="3988776"/>
          </a:xfrm>
        </p:spPr>
        <p:txBody>
          <a:bodyPr>
            <a:normAutofit fontScale="85000" lnSpcReduction="10000"/>
          </a:bodyPr>
          <a:lstStyle/>
          <a:p>
            <a:endParaRPr lang="en-US" sz="2800" b="1" u="sng" dirty="0">
              <a:solidFill>
                <a:schemeClr val="tx2"/>
              </a:solidFill>
            </a:endParaRPr>
          </a:p>
          <a:p>
            <a:pPr marL="0" indent="0">
              <a:buNone/>
            </a:pPr>
            <a:r>
              <a:rPr lang="en-US" sz="2800" b="1" u="sng" dirty="0">
                <a:solidFill>
                  <a:schemeClr val="tx2"/>
                </a:solidFill>
              </a:rPr>
              <a:t>Store.samhsa.gov/product/overdose-prevention-response-toolkit/pep23-03-00-001</a:t>
            </a:r>
          </a:p>
          <a:p>
            <a:pPr marL="0" indent="0">
              <a:buNone/>
            </a:pPr>
            <a:endParaRPr lang="en-US" sz="2800" b="1" u="sng" dirty="0">
              <a:solidFill>
                <a:schemeClr val="tx2"/>
              </a:solidFill>
            </a:endParaRPr>
          </a:p>
          <a:p>
            <a:pPr marL="0" indent="0">
              <a:buNone/>
            </a:pPr>
            <a:r>
              <a:rPr lang="en-US" sz="2800" b="1" dirty="0"/>
              <a:t>A downloadable toolkit</a:t>
            </a:r>
            <a:r>
              <a:rPr lang="en-US" sz="2400" b="0" i="0" dirty="0">
                <a:solidFill>
                  <a:srgbClr val="4A4A4A"/>
                </a:solidFill>
                <a:effectLst/>
              </a:rPr>
              <a:t>, </a:t>
            </a:r>
            <a:r>
              <a:rPr lang="en-US" sz="2800" b="0" i="0" dirty="0">
                <a:solidFill>
                  <a:srgbClr val="4A4A4A"/>
                </a:solidFill>
                <a:effectLst/>
              </a:rPr>
              <a:t>designed to augment overdose prevention and reversal training. It provides guidance on the role of opioid overdose reversal medications, including naloxone and </a:t>
            </a:r>
            <a:r>
              <a:rPr lang="en-US" sz="2800" b="0" i="0" dirty="0" err="1">
                <a:solidFill>
                  <a:srgbClr val="4A4A4A"/>
                </a:solidFill>
                <a:effectLst/>
              </a:rPr>
              <a:t>nalmefene</a:t>
            </a:r>
            <a:r>
              <a:rPr lang="en-US" sz="2800" b="0" i="0" dirty="0">
                <a:solidFill>
                  <a:srgbClr val="4A4A4A"/>
                </a:solidFill>
                <a:effectLst/>
              </a:rPr>
              <a:t>, and how to respond to an overdose. It also contains appendices for specific audiences, including people who use drugs (PWUD), people who take prescription opioids, </a:t>
            </a:r>
            <a:r>
              <a:rPr lang="en-US" sz="2800" dirty="0">
                <a:solidFill>
                  <a:srgbClr val="4A4A4A"/>
                </a:solidFill>
              </a:rPr>
              <a:t>first responders</a:t>
            </a:r>
            <a:r>
              <a:rPr lang="en-US" sz="2800" b="0" i="0" dirty="0">
                <a:solidFill>
                  <a:srgbClr val="4A4A4A"/>
                </a:solidFill>
                <a:effectLst/>
              </a:rPr>
              <a:t>, healthcare practitioners, and others.</a:t>
            </a:r>
            <a:endParaRPr lang="en-US" sz="2800" b="1" dirty="0"/>
          </a:p>
        </p:txBody>
      </p:sp>
    </p:spTree>
    <p:extLst>
      <p:ext uri="{BB962C8B-B14F-4D97-AF65-F5344CB8AC3E}">
        <p14:creationId xmlns:p14="http://schemas.microsoft.com/office/powerpoint/2010/main" val="618516529"/>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Housing Resources – Rural Housing Experts</a:t>
            </a:r>
          </a:p>
        </p:txBody>
      </p:sp>
      <p:sp>
        <p:nvSpPr>
          <p:cNvPr id="3" name="Content Placeholder 2"/>
          <p:cNvSpPr>
            <a:spLocks noGrp="1"/>
          </p:cNvSpPr>
          <p:nvPr>
            <p:ph idx="1"/>
          </p:nvPr>
        </p:nvSpPr>
        <p:spPr>
          <a:xfrm>
            <a:off x="762000" y="1523999"/>
            <a:ext cx="8077200" cy="4800601"/>
          </a:xfrm>
        </p:spPr>
        <p:txBody>
          <a:bodyPr>
            <a:normAutofit/>
          </a:bodyPr>
          <a:lstStyle/>
          <a:p>
            <a:pPr marL="0" indent="0">
              <a:buNone/>
            </a:pPr>
            <a:r>
              <a:rPr lang="en-US" dirty="0"/>
              <a:t>United States Department of Agriculture – Rural Development</a:t>
            </a:r>
          </a:p>
          <a:p>
            <a:pPr marL="0" indent="0">
              <a:buNone/>
            </a:pPr>
            <a:r>
              <a:rPr lang="en-US" b="1" dirty="0"/>
              <a:t>Midwest Region: </a:t>
            </a:r>
            <a:r>
              <a:rPr lang="en-US" dirty="0"/>
              <a:t>Eric </a:t>
            </a:r>
            <a:r>
              <a:rPr lang="en-US" dirty="0" err="1"/>
              <a:t>Siebens</a:t>
            </a:r>
            <a:r>
              <a:rPr lang="en-US" dirty="0"/>
              <a:t>, </a:t>
            </a:r>
            <a:r>
              <a:rPr lang="en-US" dirty="0" err="1"/>
              <a:t>Reg.Director</a:t>
            </a:r>
            <a:br>
              <a:rPr lang="en-US" dirty="0"/>
            </a:br>
            <a:r>
              <a:rPr lang="en-US" dirty="0"/>
              <a:t>	</a:t>
            </a:r>
            <a:r>
              <a:rPr lang="en-US" u="sng" dirty="0">
                <a:hlinkClick r:id="rId2"/>
              </a:rPr>
              <a:t>MFHFODMidwest@usda.gov</a:t>
            </a:r>
            <a:br>
              <a:rPr lang="en-US" dirty="0"/>
            </a:br>
            <a:r>
              <a:rPr lang="en-US" dirty="0"/>
              <a:t>     </a:t>
            </a:r>
            <a:r>
              <a:rPr lang="en-US" sz="2800" dirty="0"/>
              <a:t>IA, IL, IN, KS, MI, MN, MO, ND, NE, OH, SD, </a:t>
            </a:r>
            <a:r>
              <a:rPr lang="en-US" sz="2800" b="1" dirty="0">
                <a:solidFill>
                  <a:srgbClr val="FF0000"/>
                </a:solidFill>
              </a:rPr>
              <a:t>WI</a:t>
            </a:r>
          </a:p>
          <a:p>
            <a:pPr marL="0" indent="0">
              <a:buNone/>
            </a:pPr>
            <a:r>
              <a:rPr lang="en-US" dirty="0"/>
              <a:t>          </a:t>
            </a:r>
            <a:r>
              <a:rPr lang="en-US" b="1" u="sng" dirty="0">
                <a:solidFill>
                  <a:schemeClr val="accent1"/>
                </a:solidFill>
              </a:rPr>
              <a:t>MultifamilyHousing@usda.gov </a:t>
            </a:r>
            <a:r>
              <a:rPr lang="en-US" b="1" dirty="0">
                <a:solidFill>
                  <a:schemeClr val="accent1"/>
                </a:solidFill>
              </a:rPr>
              <a:t>	</a:t>
            </a:r>
          </a:p>
          <a:p>
            <a:pPr marL="0" indent="0">
              <a:buNone/>
            </a:pPr>
            <a:r>
              <a:rPr lang="en-US" dirty="0"/>
              <a:t>Technical Assistance , Multi-family Home Loans, Community Organization support</a:t>
            </a:r>
          </a:p>
        </p:txBody>
      </p:sp>
    </p:spTree>
    <p:extLst>
      <p:ext uri="{BB962C8B-B14F-4D97-AF65-F5344CB8AC3E}">
        <p14:creationId xmlns:p14="http://schemas.microsoft.com/office/powerpoint/2010/main" val="607039370"/>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Collaborate with Tribes</a:t>
            </a:r>
          </a:p>
        </p:txBody>
      </p:sp>
      <p:sp>
        <p:nvSpPr>
          <p:cNvPr id="3" name="Content Placeholder 2"/>
          <p:cNvSpPr>
            <a:spLocks noGrp="1"/>
          </p:cNvSpPr>
          <p:nvPr>
            <p:ph idx="1"/>
          </p:nvPr>
        </p:nvSpPr>
        <p:spPr>
          <a:xfrm>
            <a:off x="762000" y="1596413"/>
            <a:ext cx="8077200" cy="5185387"/>
          </a:xfrm>
        </p:spPr>
        <p:txBody>
          <a:bodyPr>
            <a:normAutofit/>
          </a:bodyPr>
          <a:lstStyle/>
          <a:p>
            <a:r>
              <a:rPr lang="en-US" dirty="0"/>
              <a:t>Tribal Court Clearinghouse</a:t>
            </a:r>
          </a:p>
          <a:p>
            <a:pPr marL="0" indent="0">
              <a:buNone/>
            </a:pPr>
            <a:r>
              <a:rPr lang="en-US" dirty="0"/>
              <a:t>       Project of the Tribal Law and Policy Institute</a:t>
            </a:r>
          </a:p>
          <a:p>
            <a:pPr marL="0" indent="0">
              <a:buNone/>
            </a:pPr>
            <a:r>
              <a:rPr lang="en-US" dirty="0"/>
              <a:t>       </a:t>
            </a:r>
            <a:r>
              <a:rPr lang="en-US" dirty="0">
                <a:hlinkClick r:id="rId2"/>
              </a:rPr>
              <a:t>http://www.tribal-institute.org/index.htm</a:t>
            </a:r>
            <a:endParaRPr lang="en-US" dirty="0"/>
          </a:p>
          <a:p>
            <a:r>
              <a:rPr lang="en-US" dirty="0"/>
              <a:t>Share training resources</a:t>
            </a:r>
          </a:p>
          <a:p>
            <a:r>
              <a:rPr lang="en-US" dirty="0"/>
              <a:t>Share information on services</a:t>
            </a:r>
          </a:p>
          <a:p>
            <a:r>
              <a:rPr lang="en-US" dirty="0"/>
              <a:t>Tribal Healing to Wellness Courts                              </a:t>
            </a:r>
          </a:p>
          <a:p>
            <a:pPr marL="0" indent="0">
              <a:buNone/>
            </a:pPr>
            <a:r>
              <a:rPr lang="en-US" sz="2800" dirty="0">
                <a:solidFill>
                  <a:srgbClr val="0000FF"/>
                </a:solidFill>
                <a:hlinkClick r:id="rId3"/>
              </a:rPr>
              <a:t>https://www.tribal-institute.org/lists</a:t>
            </a:r>
            <a:r>
              <a:rPr lang="en-US" sz="2800" dirty="0">
                <a:solidFill>
                  <a:srgbClr val="FF0000"/>
                </a:solidFill>
                <a:hlinkClick r:id="rId3"/>
              </a:rPr>
              <a:t>/drug_court.htm</a:t>
            </a:r>
            <a:endParaRPr lang="en-US" sz="2800" dirty="0">
              <a:solidFill>
                <a:srgbClr val="FF0000"/>
              </a:solidFill>
            </a:endParaRPr>
          </a:p>
          <a:p>
            <a:pPr marL="0" indent="0">
              <a:buNone/>
            </a:pPr>
            <a:endParaRPr lang="en-US" sz="2800" dirty="0"/>
          </a:p>
        </p:txBody>
      </p:sp>
    </p:spTree>
    <p:extLst>
      <p:ext uri="{BB962C8B-B14F-4D97-AF65-F5344CB8AC3E}">
        <p14:creationId xmlns:p14="http://schemas.microsoft.com/office/powerpoint/2010/main" val="153672136"/>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Explore Technology</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On line recovery support groups </a:t>
            </a:r>
          </a:p>
          <a:p>
            <a:r>
              <a:rPr lang="en-US" dirty="0"/>
              <a:t>Telehealth behavioral health treatment resources</a:t>
            </a:r>
          </a:p>
          <a:p>
            <a:r>
              <a:rPr lang="en-US" dirty="0"/>
              <a:t>Apps / Apps / Apps</a:t>
            </a:r>
          </a:p>
          <a:p>
            <a:r>
              <a:rPr lang="en-US" dirty="0"/>
              <a:t>Establish your own drug testing lab/ collaborate with others needing testing</a:t>
            </a:r>
          </a:p>
          <a:p>
            <a:r>
              <a:rPr lang="en-US" dirty="0"/>
              <a:t>Remote Alcohol Testing (monthly rate)</a:t>
            </a:r>
          </a:p>
          <a:p>
            <a:pPr marL="0" indent="0">
              <a:buNone/>
            </a:pPr>
            <a:r>
              <a:rPr lang="en-US" dirty="0"/>
              <a:t>        </a:t>
            </a:r>
            <a:r>
              <a:rPr lang="en-US" dirty="0" err="1"/>
              <a:t>CheckBAC</a:t>
            </a:r>
            <a:endParaRPr lang="en-US" dirty="0"/>
          </a:p>
          <a:p>
            <a:r>
              <a:rPr lang="en-US" dirty="0"/>
              <a:t>Appoint a drug-testing “guru” – to explore myriad of technology options  (All Rise Conference)</a:t>
            </a:r>
          </a:p>
          <a:p>
            <a:endParaRPr lang="en-US" dirty="0"/>
          </a:p>
        </p:txBody>
      </p:sp>
    </p:spTree>
    <p:extLst>
      <p:ext uri="{BB962C8B-B14F-4D97-AF65-F5344CB8AC3E}">
        <p14:creationId xmlns:p14="http://schemas.microsoft.com/office/powerpoint/2010/main" val="4201774874"/>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One County’s Testing Solution - </a:t>
            </a:r>
            <a:r>
              <a:rPr lang="en-US" dirty="0" err="1"/>
              <a:t>CheckBAC</a:t>
            </a:r>
            <a:endParaRPr lang="en-US" dirty="0"/>
          </a:p>
        </p:txBody>
      </p:sp>
      <p:sp>
        <p:nvSpPr>
          <p:cNvPr id="3" name="Content Placeholder 2"/>
          <p:cNvSpPr>
            <a:spLocks noGrp="1"/>
          </p:cNvSpPr>
          <p:nvPr>
            <p:ph idx="1"/>
          </p:nvPr>
        </p:nvSpPr>
        <p:spPr/>
        <p:txBody>
          <a:bodyPr>
            <a:normAutofit fontScale="77500" lnSpcReduction="20000"/>
          </a:bodyPr>
          <a:lstStyle/>
          <a:p>
            <a:r>
              <a:rPr lang="en-US" dirty="0"/>
              <a:t>When a client is tested they will receive a text message stating that they must provide a sample. The client then opens up the "</a:t>
            </a:r>
            <a:r>
              <a:rPr lang="en-US" dirty="0" err="1"/>
              <a:t>ChekcBAC</a:t>
            </a:r>
            <a:r>
              <a:rPr lang="en-US" dirty="0"/>
              <a:t>" app on their phone and turns on their Bluetooth equipped breathalyzer and proceeds to hold up their phone, which uses the camera to record their face and the participant blowing into their device. The test results will be displayed to the participant, as well as recorded and sent to the online program used for monitoring. The BAC level, GPS location (in google maps) and the video and time stamp will all be recorded and saved for future reference.</a:t>
            </a:r>
            <a:br>
              <a:rPr lang="en-US" dirty="0"/>
            </a:br>
            <a:br>
              <a:rPr lang="en-US" dirty="0"/>
            </a:br>
            <a:endParaRPr lang="en-US" dirty="0"/>
          </a:p>
        </p:txBody>
      </p:sp>
    </p:spTree>
    <p:extLst>
      <p:ext uri="{BB962C8B-B14F-4D97-AF65-F5344CB8AC3E}">
        <p14:creationId xmlns:p14="http://schemas.microsoft.com/office/powerpoint/2010/main" val="1123120144"/>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Ten Key Components (Summarized)</a:t>
            </a:r>
          </a:p>
        </p:txBody>
      </p:sp>
      <p:sp>
        <p:nvSpPr>
          <p:cNvPr id="3" name="Content Placeholder 2"/>
          <p:cNvSpPr>
            <a:spLocks noGrp="1"/>
          </p:cNvSpPr>
          <p:nvPr>
            <p:ph idx="1"/>
          </p:nvPr>
        </p:nvSpPr>
        <p:spPr/>
        <p:txBody>
          <a:bodyPr>
            <a:normAutofit/>
          </a:bodyPr>
          <a:lstStyle/>
          <a:p>
            <a:r>
              <a:rPr lang="en-US" dirty="0"/>
              <a:t>Integration of criminal justice and treatment</a:t>
            </a:r>
          </a:p>
          <a:p>
            <a:r>
              <a:rPr lang="en-US" dirty="0"/>
              <a:t>Non-adversarial approach </a:t>
            </a:r>
          </a:p>
          <a:p>
            <a:r>
              <a:rPr lang="en-US" dirty="0"/>
              <a:t>Early identification and quick acceptance</a:t>
            </a:r>
          </a:p>
          <a:p>
            <a:r>
              <a:rPr lang="en-US" dirty="0">
                <a:solidFill>
                  <a:srgbClr val="FF0000"/>
                </a:solidFill>
              </a:rPr>
              <a:t>A continuum of treatment</a:t>
            </a:r>
          </a:p>
          <a:p>
            <a:r>
              <a:rPr lang="en-US" dirty="0">
                <a:solidFill>
                  <a:srgbClr val="FF0000"/>
                </a:solidFill>
              </a:rPr>
              <a:t>Random, observed, frequent drug testing</a:t>
            </a:r>
          </a:p>
        </p:txBody>
      </p:sp>
    </p:spTree>
    <p:extLst>
      <p:ext uri="{BB962C8B-B14F-4D97-AF65-F5344CB8AC3E}">
        <p14:creationId xmlns:p14="http://schemas.microsoft.com/office/powerpoint/2010/main" val="3644156111"/>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forget the faith community</a:t>
            </a:r>
          </a:p>
        </p:txBody>
      </p:sp>
      <p:sp>
        <p:nvSpPr>
          <p:cNvPr id="3" name="Content Placeholder 2"/>
          <p:cNvSpPr>
            <a:spLocks noGrp="1"/>
          </p:cNvSpPr>
          <p:nvPr>
            <p:ph idx="1"/>
          </p:nvPr>
        </p:nvSpPr>
        <p:spPr/>
        <p:txBody>
          <a:bodyPr>
            <a:normAutofit/>
          </a:bodyPr>
          <a:lstStyle/>
          <a:p>
            <a:r>
              <a:rPr lang="en-US" dirty="0"/>
              <a:t>Faith community is a resource for support groups</a:t>
            </a:r>
          </a:p>
          <a:p>
            <a:r>
              <a:rPr lang="en-US" dirty="0"/>
              <a:t>Faith community is a resource for prosocial activities</a:t>
            </a:r>
          </a:p>
          <a:p>
            <a:r>
              <a:rPr lang="en-US" dirty="0"/>
              <a:t>Faith community can be a resource for addressing needs such as child and youth services, parenting classes, housing, transportation, food, and clothing</a:t>
            </a:r>
          </a:p>
        </p:txBody>
      </p:sp>
    </p:spTree>
    <p:extLst>
      <p:ext uri="{BB962C8B-B14F-4D97-AF65-F5344CB8AC3E}">
        <p14:creationId xmlns:p14="http://schemas.microsoft.com/office/powerpoint/2010/main" val="1025851296"/>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a:t>
            </a:r>
            <a:r>
              <a:rPr lang="en-US" i="1" dirty="0"/>
              <a:t>community service </a:t>
            </a:r>
            <a:r>
              <a:rPr lang="en-US" dirty="0"/>
              <a:t>model</a:t>
            </a:r>
          </a:p>
        </p:txBody>
      </p:sp>
      <p:sp>
        <p:nvSpPr>
          <p:cNvPr id="3" name="Content Placeholder 2"/>
          <p:cNvSpPr>
            <a:spLocks noGrp="1"/>
          </p:cNvSpPr>
          <p:nvPr>
            <p:ph idx="1"/>
          </p:nvPr>
        </p:nvSpPr>
        <p:spPr/>
        <p:txBody>
          <a:bodyPr>
            <a:normAutofit lnSpcReduction="10000"/>
          </a:bodyPr>
          <a:lstStyle/>
          <a:p>
            <a:r>
              <a:rPr lang="en-US" dirty="0"/>
              <a:t>Innovative practice</a:t>
            </a:r>
          </a:p>
          <a:p>
            <a:r>
              <a:rPr lang="en-US" dirty="0"/>
              <a:t>Non-profit agency managed community service</a:t>
            </a:r>
          </a:p>
          <a:p>
            <a:r>
              <a:rPr lang="en-US" dirty="0"/>
              <a:t>Individuals ordered to perform community were service allowed to “buy” up to one half of the ordered hours.  Funds are paid to the nonprofit which in turn purchases “gift cards” donated to be used as behavioral rewards or to meet urgent needs of participants</a:t>
            </a:r>
          </a:p>
        </p:txBody>
      </p:sp>
    </p:spTree>
    <p:extLst>
      <p:ext uri="{BB962C8B-B14F-4D97-AF65-F5344CB8AC3E}">
        <p14:creationId xmlns:p14="http://schemas.microsoft.com/office/powerpoint/2010/main" val="4253848900"/>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Friends of the Treatment Court</a:t>
            </a:r>
          </a:p>
        </p:txBody>
      </p:sp>
      <p:sp>
        <p:nvSpPr>
          <p:cNvPr id="3" name="Content Placeholder 2"/>
          <p:cNvSpPr>
            <a:spLocks noGrp="1"/>
          </p:cNvSpPr>
          <p:nvPr>
            <p:ph idx="1"/>
          </p:nvPr>
        </p:nvSpPr>
        <p:spPr/>
        <p:txBody>
          <a:bodyPr/>
          <a:lstStyle/>
          <a:p>
            <a:r>
              <a:rPr lang="en-US" dirty="0"/>
              <a:t>Develop as a separate 501 (c) 3 organization</a:t>
            </a:r>
          </a:p>
          <a:p>
            <a:pPr marL="0" indent="0">
              <a:buNone/>
            </a:pPr>
            <a:r>
              <a:rPr lang="en-US" dirty="0"/>
              <a:t>	Can conduct fund raising</a:t>
            </a:r>
          </a:p>
          <a:p>
            <a:pPr marL="0" indent="0">
              <a:buNone/>
            </a:pPr>
            <a:r>
              <a:rPr lang="en-US" dirty="0"/>
              <a:t>	Can host prosocial activities</a:t>
            </a:r>
          </a:p>
          <a:p>
            <a:pPr marL="0" indent="0">
              <a:buNone/>
            </a:pPr>
            <a:r>
              <a:rPr lang="en-US" dirty="0"/>
              <a:t>	Could be a housing development resource</a:t>
            </a:r>
          </a:p>
          <a:p>
            <a:pPr marL="0" indent="0">
              <a:buNone/>
            </a:pPr>
            <a:r>
              <a:rPr lang="en-US" dirty="0"/>
              <a:t>	Can solicit donations</a:t>
            </a:r>
          </a:p>
          <a:p>
            <a:pPr marL="0" indent="0">
              <a:buNone/>
            </a:pPr>
            <a:r>
              <a:rPr lang="en-US" dirty="0"/>
              <a:t>	Can assist with public relations and public 	information</a:t>
            </a:r>
          </a:p>
        </p:txBody>
      </p:sp>
    </p:spTree>
    <p:extLst>
      <p:ext uri="{BB962C8B-B14F-4D97-AF65-F5344CB8AC3E}">
        <p14:creationId xmlns:p14="http://schemas.microsoft.com/office/powerpoint/2010/main" val="1025547701"/>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really all about relationships</a:t>
            </a:r>
          </a:p>
        </p:txBody>
      </p:sp>
      <p:sp>
        <p:nvSpPr>
          <p:cNvPr id="3" name="Content Placeholder 2"/>
          <p:cNvSpPr>
            <a:spLocks noGrp="1"/>
          </p:cNvSpPr>
          <p:nvPr>
            <p:ph idx="1"/>
          </p:nvPr>
        </p:nvSpPr>
        <p:spPr/>
        <p:txBody>
          <a:bodyPr>
            <a:normAutofit fontScale="92500" lnSpcReduction="20000"/>
          </a:bodyPr>
          <a:lstStyle/>
          <a:p>
            <a:r>
              <a:rPr lang="en-US" dirty="0"/>
              <a:t>Relationships with team members</a:t>
            </a:r>
          </a:p>
          <a:p>
            <a:r>
              <a:rPr lang="en-US" dirty="0"/>
              <a:t>Relationships with participants &amp; graduates</a:t>
            </a:r>
          </a:p>
          <a:p>
            <a:r>
              <a:rPr lang="en-US" dirty="0"/>
              <a:t>Relationships with stakeholders</a:t>
            </a:r>
          </a:p>
          <a:p>
            <a:r>
              <a:rPr lang="en-US" dirty="0"/>
              <a:t>Relationships with partners</a:t>
            </a:r>
          </a:p>
          <a:p>
            <a:r>
              <a:rPr lang="en-US" dirty="0"/>
              <a:t>Relationships with service groups</a:t>
            </a:r>
          </a:p>
          <a:p>
            <a:r>
              <a:rPr lang="en-US" dirty="0"/>
              <a:t>Relationships with other agencies</a:t>
            </a:r>
          </a:p>
          <a:p>
            <a:r>
              <a:rPr lang="en-US" dirty="0"/>
              <a:t>Relationships with the recovery community</a:t>
            </a:r>
          </a:p>
          <a:p>
            <a:r>
              <a:rPr lang="en-US" dirty="0"/>
              <a:t>Relationships with the community (one at a time)</a:t>
            </a:r>
          </a:p>
        </p:txBody>
      </p:sp>
    </p:spTree>
    <p:extLst>
      <p:ext uri="{BB962C8B-B14F-4D97-AF65-F5344CB8AC3E}">
        <p14:creationId xmlns:p14="http://schemas.microsoft.com/office/powerpoint/2010/main" val="1818972258"/>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Important Final Note		</a:t>
            </a:r>
          </a:p>
        </p:txBody>
      </p:sp>
      <p:sp>
        <p:nvSpPr>
          <p:cNvPr id="3" name="Content Placeholder 2"/>
          <p:cNvSpPr>
            <a:spLocks noGrp="1"/>
          </p:cNvSpPr>
          <p:nvPr>
            <p:ph idx="1"/>
          </p:nvPr>
        </p:nvSpPr>
        <p:spPr/>
        <p:txBody>
          <a:bodyPr/>
          <a:lstStyle/>
          <a:p>
            <a:r>
              <a:rPr lang="en-US" dirty="0"/>
              <a:t>Secondary or vicarious trauma is a reality</a:t>
            </a:r>
          </a:p>
          <a:p>
            <a:r>
              <a:rPr lang="en-US" dirty="0"/>
              <a:t>Self-care is critical</a:t>
            </a:r>
          </a:p>
          <a:p>
            <a:r>
              <a:rPr lang="en-US" dirty="0"/>
              <a:t>Self-care is a personal responsibility</a:t>
            </a:r>
          </a:p>
          <a:p>
            <a:r>
              <a:rPr lang="en-US" dirty="0"/>
              <a:t>Self-care is a professional responsibility</a:t>
            </a:r>
          </a:p>
          <a:p>
            <a:r>
              <a:rPr lang="en-US" dirty="0"/>
              <a:t>Self-care is an ethical responsibility</a:t>
            </a:r>
          </a:p>
          <a:p>
            <a:r>
              <a:rPr lang="en-US" dirty="0"/>
              <a:t>You need a plan for self care and you need support  </a:t>
            </a:r>
          </a:p>
        </p:txBody>
      </p:sp>
    </p:spTree>
    <p:extLst>
      <p:ext uri="{BB962C8B-B14F-4D97-AF65-F5344CB8AC3E}">
        <p14:creationId xmlns:p14="http://schemas.microsoft.com/office/powerpoint/2010/main" val="213699665"/>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C9FD-9BBE-8F49-129E-66493601511E}"/>
              </a:ext>
            </a:extLst>
          </p:cNvPr>
          <p:cNvSpPr>
            <a:spLocks noGrp="1"/>
          </p:cNvSpPr>
          <p:nvPr>
            <p:ph type="title"/>
          </p:nvPr>
        </p:nvSpPr>
        <p:spPr/>
        <p:txBody>
          <a:bodyPr/>
          <a:lstStyle/>
          <a:p>
            <a:r>
              <a:rPr lang="en-US" dirty="0"/>
              <a:t>And, So:</a:t>
            </a:r>
          </a:p>
        </p:txBody>
      </p:sp>
      <p:sp>
        <p:nvSpPr>
          <p:cNvPr id="3" name="Content Placeholder 2">
            <a:extLst>
              <a:ext uri="{FF2B5EF4-FFF2-40B4-BE49-F238E27FC236}">
                <a16:creationId xmlns:a16="http://schemas.microsoft.com/office/drawing/2014/main" id="{91800FCE-4249-4CD5-D315-FCE9989AF344}"/>
              </a:ext>
            </a:extLst>
          </p:cNvPr>
          <p:cNvSpPr>
            <a:spLocks noGrp="1"/>
          </p:cNvSpPr>
          <p:nvPr>
            <p:ph idx="1"/>
          </p:nvPr>
        </p:nvSpPr>
        <p:spPr>
          <a:xfrm>
            <a:off x="762000" y="1412632"/>
            <a:ext cx="8077200" cy="5521567"/>
          </a:xfrm>
        </p:spPr>
        <p:txBody>
          <a:bodyPr>
            <a:normAutofit fontScale="92500" lnSpcReduction="20000"/>
          </a:bodyPr>
          <a:lstStyle/>
          <a:p>
            <a:r>
              <a:rPr lang="en-US" sz="2800" dirty="0"/>
              <a:t>Ten Key Components still matter – What We Do</a:t>
            </a:r>
          </a:p>
          <a:p>
            <a:r>
              <a:rPr lang="en-US" sz="2800" dirty="0"/>
              <a:t>Best Practice Standards now apply to all treatment courts – How We Do It</a:t>
            </a:r>
          </a:p>
          <a:p>
            <a:r>
              <a:rPr lang="en-US" sz="2800" dirty="0"/>
              <a:t>Rural treatment courts have advantages and disadvantages</a:t>
            </a:r>
          </a:p>
          <a:p>
            <a:r>
              <a:rPr lang="en-US" sz="2800" dirty="0"/>
              <a:t>There are a wide variety of resources available to enhance success for your participants</a:t>
            </a:r>
          </a:p>
          <a:p>
            <a:r>
              <a:rPr lang="en-US" sz="2800" dirty="0"/>
              <a:t>Partnerships are critical – To have a partner, be a partner</a:t>
            </a:r>
          </a:p>
          <a:p>
            <a:r>
              <a:rPr lang="en-US" sz="2800" dirty="0"/>
              <a:t>Self-care is important</a:t>
            </a:r>
          </a:p>
          <a:p>
            <a:pPr marL="0" indent="0">
              <a:buNone/>
            </a:pPr>
            <a:endParaRPr lang="en-US" sz="2800" dirty="0"/>
          </a:p>
          <a:p>
            <a:r>
              <a:rPr lang="en-US" sz="2800" dirty="0"/>
              <a:t>AND,   Remember, what you do matters!</a:t>
            </a:r>
          </a:p>
          <a:p>
            <a:endParaRPr lang="en-US" sz="2800" dirty="0"/>
          </a:p>
          <a:p>
            <a:pPr marL="0" indent="0">
              <a:buNone/>
            </a:pPr>
            <a:r>
              <a:rPr lang="en-US" sz="2800" dirty="0"/>
              <a:t>		Norma Jaeger / </a:t>
            </a:r>
            <a:r>
              <a:rPr lang="en-US" sz="2800" b="1" dirty="0">
                <a:solidFill>
                  <a:srgbClr val="FF0000"/>
                </a:solidFill>
              </a:rPr>
              <a:t>norma@recoveryidaho.org</a:t>
            </a:r>
          </a:p>
          <a:p>
            <a:endParaRPr lang="en-US" dirty="0"/>
          </a:p>
        </p:txBody>
      </p:sp>
    </p:spTree>
    <p:extLst>
      <p:ext uri="{BB962C8B-B14F-4D97-AF65-F5344CB8AC3E}">
        <p14:creationId xmlns:p14="http://schemas.microsoft.com/office/powerpoint/2010/main" val="2273483518"/>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Key Components - continued</a:t>
            </a:r>
          </a:p>
        </p:txBody>
      </p:sp>
      <p:sp>
        <p:nvSpPr>
          <p:cNvPr id="3" name="Content Placeholder 2"/>
          <p:cNvSpPr>
            <a:spLocks noGrp="1"/>
          </p:cNvSpPr>
          <p:nvPr>
            <p:ph idx="1"/>
          </p:nvPr>
        </p:nvSpPr>
        <p:spPr>
          <a:xfrm>
            <a:off x="762000" y="1981200"/>
            <a:ext cx="8077200" cy="3912576"/>
          </a:xfrm>
        </p:spPr>
        <p:txBody>
          <a:bodyPr/>
          <a:lstStyle/>
          <a:p>
            <a:r>
              <a:rPr lang="en-US" dirty="0"/>
              <a:t>Coordination of responses to compliance</a:t>
            </a:r>
          </a:p>
          <a:p>
            <a:r>
              <a:rPr lang="en-US" dirty="0"/>
              <a:t>Ongoing judicial interaction </a:t>
            </a:r>
          </a:p>
          <a:p>
            <a:r>
              <a:rPr lang="en-US" dirty="0"/>
              <a:t>Monitoring and evaluation of effectiveness</a:t>
            </a:r>
          </a:p>
          <a:p>
            <a:r>
              <a:rPr lang="en-US" dirty="0"/>
              <a:t>Continuing interdisciplinary education</a:t>
            </a:r>
          </a:p>
          <a:p>
            <a:r>
              <a:rPr lang="en-US" dirty="0">
                <a:solidFill>
                  <a:srgbClr val="FF0000"/>
                </a:solidFill>
              </a:rPr>
              <a:t>Forging partnerships</a:t>
            </a:r>
          </a:p>
        </p:txBody>
      </p:sp>
    </p:spTree>
    <p:extLst>
      <p:ext uri="{BB962C8B-B14F-4D97-AF65-F5344CB8AC3E}">
        <p14:creationId xmlns:p14="http://schemas.microsoft.com/office/powerpoint/2010/main" val="2598404121"/>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667000"/>
            <a:ext cx="5334000" cy="20574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r>
              <a:rPr lang="en-US" dirty="0"/>
              <a:t>Best Practice Standards,     </a:t>
            </a:r>
            <a:r>
              <a:rPr lang="en-US" sz="3600" i="1" dirty="0"/>
              <a:t>Second Edition</a:t>
            </a:r>
            <a:br>
              <a:rPr lang="en-US" dirty="0"/>
            </a:br>
            <a:r>
              <a:rPr lang="en-US" i="1" dirty="0"/>
              <a:t>How we do it</a:t>
            </a:r>
            <a:endParaRPr lang="en-US" dirty="0"/>
          </a:p>
        </p:txBody>
      </p:sp>
      <p:sp>
        <p:nvSpPr>
          <p:cNvPr id="3" name="Picture Placeholder 2"/>
          <p:cNvSpPr>
            <a:spLocks noGrp="1"/>
          </p:cNvSpPr>
          <p:nvPr>
            <p:ph type="pic" sz="quarter" idx="13"/>
          </p:nvPr>
        </p:nvSpPr>
        <p:spPr>
          <a:xfrm flipV="1">
            <a:off x="7924800" y="5562600"/>
            <a:ext cx="838200" cy="762000"/>
          </a:xfrm>
        </p:spPr>
        <p:txBody>
          <a:bodyPr/>
          <a:lstStyle/>
          <a:p>
            <a:endParaRPr lang="en-US"/>
          </a:p>
        </p:txBody>
      </p:sp>
    </p:spTree>
    <p:extLst>
      <p:ext uri="{BB962C8B-B14F-4D97-AF65-F5344CB8AC3E}">
        <p14:creationId xmlns:p14="http://schemas.microsoft.com/office/powerpoint/2010/main" val="1943449190"/>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8485" y="76200"/>
            <a:ext cx="8077200" cy="990600"/>
          </a:xfrm>
        </p:spPr>
        <p:txBody>
          <a:bodyPr/>
          <a:lstStyle/>
          <a:p>
            <a:r>
              <a:rPr lang="en-US" dirty="0"/>
              <a:t>Overview</a:t>
            </a:r>
          </a:p>
        </p:txBody>
      </p:sp>
      <p:sp>
        <p:nvSpPr>
          <p:cNvPr id="5" name="Content Placeholder 4"/>
          <p:cNvSpPr>
            <a:spLocks noGrp="1"/>
          </p:cNvSpPr>
          <p:nvPr>
            <p:ph idx="1"/>
            <p:custDataLst>
              <p:tags r:id="rId3"/>
            </p:custDataLst>
          </p:nvPr>
        </p:nvSpPr>
        <p:spPr>
          <a:xfrm>
            <a:off x="762000" y="1066801"/>
            <a:ext cx="8077200" cy="5791200"/>
          </a:xfrm>
        </p:spPr>
        <p:txBody>
          <a:bodyPr>
            <a:normAutofit/>
          </a:bodyPr>
          <a:lstStyle/>
          <a:p>
            <a:r>
              <a:rPr lang="en-US" sz="2800" dirty="0"/>
              <a:t>Adult Treatment Court Best Practice Standards are based on a comprehensive body of research</a:t>
            </a:r>
          </a:p>
          <a:p>
            <a:r>
              <a:rPr lang="en-US" sz="2800" dirty="0"/>
              <a:t>Much of the research comes directly from evaluations of adult drug courts</a:t>
            </a:r>
          </a:p>
          <a:p>
            <a:r>
              <a:rPr lang="en-US" sz="2800" dirty="0"/>
              <a:t>Research and evaluation of other treatment court types have confirmed many earlier drug court findings</a:t>
            </a:r>
          </a:p>
          <a:p>
            <a:r>
              <a:rPr lang="en-US" sz="2800" dirty="0"/>
              <a:t>Additional findings come from other behavioral science or criminal justice research</a:t>
            </a:r>
          </a:p>
          <a:p>
            <a:r>
              <a:rPr lang="en-US" sz="2800" dirty="0"/>
              <a:t>The research is not distinguished by urban vs. rural</a:t>
            </a:r>
          </a:p>
          <a:p>
            <a:r>
              <a:rPr lang="en-US" sz="2800" dirty="0"/>
              <a:t>Rural treatment courts have </a:t>
            </a:r>
            <a:r>
              <a:rPr lang="en-US" sz="2800" i="1" dirty="0"/>
              <a:t>advantages </a:t>
            </a:r>
            <a:r>
              <a:rPr lang="en-US" sz="2800" dirty="0"/>
              <a:t>and </a:t>
            </a:r>
            <a:r>
              <a:rPr lang="en-US" sz="2800" i="1" dirty="0"/>
              <a:t>disadvantages</a:t>
            </a:r>
          </a:p>
          <a:p>
            <a:pPr marL="0" indent="0">
              <a:buNone/>
            </a:pPr>
            <a:endParaRPr lang="en-US" sz="2800" dirty="0"/>
          </a:p>
          <a:p>
            <a:pPr marL="0" indent="0">
              <a:buNone/>
            </a:pPr>
            <a:endParaRPr lang="en-US" dirty="0"/>
          </a:p>
        </p:txBody>
      </p:sp>
    </p:spTree>
    <p:custDataLst>
      <p:tags r:id="rId1"/>
    </p:custDataLst>
    <p:extLst>
      <p:ext uri="{BB962C8B-B14F-4D97-AF65-F5344CB8AC3E}">
        <p14:creationId xmlns:p14="http://schemas.microsoft.com/office/powerpoint/2010/main" val="2589239485"/>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D3F2-B41A-ED1D-D557-649F6C559EE5}"/>
              </a:ext>
            </a:extLst>
          </p:cNvPr>
          <p:cNvSpPr>
            <a:spLocks noGrp="1"/>
          </p:cNvSpPr>
          <p:nvPr>
            <p:ph type="title"/>
          </p:nvPr>
        </p:nvSpPr>
        <p:spPr/>
        <p:txBody>
          <a:bodyPr>
            <a:normAutofit fontScale="90000"/>
          </a:bodyPr>
          <a:lstStyle/>
          <a:p>
            <a:r>
              <a:rPr lang="en-US" dirty="0"/>
              <a:t>Rural Treatment Courts:</a:t>
            </a:r>
            <a:br>
              <a:rPr lang="en-US" dirty="0"/>
            </a:br>
            <a:r>
              <a:rPr lang="en-US" dirty="0"/>
              <a:t>Advantages / Disadvantages</a:t>
            </a:r>
          </a:p>
        </p:txBody>
      </p:sp>
      <p:sp>
        <p:nvSpPr>
          <p:cNvPr id="3" name="Content Placeholder 2">
            <a:extLst>
              <a:ext uri="{FF2B5EF4-FFF2-40B4-BE49-F238E27FC236}">
                <a16:creationId xmlns:a16="http://schemas.microsoft.com/office/drawing/2014/main" id="{7EC138AC-5F9D-C340-0A54-2B08496494B4}"/>
              </a:ext>
            </a:extLst>
          </p:cNvPr>
          <p:cNvSpPr>
            <a:spLocks noGrp="1"/>
          </p:cNvSpPr>
          <p:nvPr>
            <p:ph idx="1"/>
          </p:nvPr>
        </p:nvSpPr>
        <p:spPr>
          <a:xfrm>
            <a:off x="762000" y="1596413"/>
            <a:ext cx="8077200" cy="5109187"/>
          </a:xfrm>
        </p:spPr>
        <p:txBody>
          <a:bodyPr>
            <a:normAutofit lnSpcReduction="10000"/>
          </a:bodyPr>
          <a:lstStyle/>
          <a:p>
            <a:r>
              <a:rPr lang="en-US" sz="2400" dirty="0"/>
              <a:t>Closer working relationships</a:t>
            </a:r>
          </a:p>
          <a:p>
            <a:r>
              <a:rPr lang="en-US" sz="2400" dirty="0"/>
              <a:t>Greater team stability</a:t>
            </a:r>
          </a:p>
          <a:p>
            <a:r>
              <a:rPr lang="en-US" sz="2400" dirty="0"/>
              <a:t>Greater likelihood of knowing of available resources and more creativity</a:t>
            </a:r>
          </a:p>
          <a:p>
            <a:r>
              <a:rPr lang="en-US" sz="2400" dirty="0"/>
              <a:t>Grant resources offer better scale </a:t>
            </a:r>
          </a:p>
          <a:p>
            <a:r>
              <a:rPr lang="en-US" sz="2400" dirty="0"/>
              <a:t>Access to local media </a:t>
            </a:r>
          </a:p>
          <a:p>
            <a:r>
              <a:rPr lang="en-US" sz="2400" dirty="0"/>
              <a:t>Fewer treatment options available locally</a:t>
            </a:r>
          </a:p>
          <a:p>
            <a:r>
              <a:rPr lang="en-US" sz="2400" dirty="0"/>
              <a:t>Personal and familial relationships</a:t>
            </a:r>
          </a:p>
          <a:p>
            <a:r>
              <a:rPr lang="en-US" sz="2400" dirty="0"/>
              <a:t>More limited recovery and mutual self-help resources</a:t>
            </a:r>
          </a:p>
          <a:p>
            <a:r>
              <a:rPr lang="en-US" sz="2400" dirty="0"/>
              <a:t>Dependent on fewer leaders and team members</a:t>
            </a:r>
          </a:p>
          <a:p>
            <a:r>
              <a:rPr lang="en-US" sz="2400" dirty="0"/>
              <a:t>Limited transportation and housing</a:t>
            </a:r>
          </a:p>
          <a:p>
            <a:r>
              <a:rPr lang="en-US" sz="2400" dirty="0"/>
              <a:t>Stigma </a:t>
            </a:r>
          </a:p>
          <a:p>
            <a:endParaRPr lang="en-US" dirty="0"/>
          </a:p>
          <a:p>
            <a:endParaRPr lang="en-US" dirty="0"/>
          </a:p>
          <a:p>
            <a:endParaRPr lang="en-US" dirty="0"/>
          </a:p>
        </p:txBody>
      </p:sp>
    </p:spTree>
    <p:extLst>
      <p:ext uri="{BB962C8B-B14F-4D97-AF65-F5344CB8AC3E}">
        <p14:creationId xmlns:p14="http://schemas.microsoft.com/office/powerpoint/2010/main" val="2321237767"/>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C71F-0065-4B09-12EF-EA98D3A34009}"/>
              </a:ext>
            </a:extLst>
          </p:cNvPr>
          <p:cNvSpPr>
            <a:spLocks noGrp="1"/>
          </p:cNvSpPr>
          <p:nvPr>
            <p:ph type="title"/>
          </p:nvPr>
        </p:nvSpPr>
        <p:spPr/>
        <p:txBody>
          <a:bodyPr>
            <a:normAutofit fontScale="90000"/>
          </a:bodyPr>
          <a:lstStyle/>
          <a:p>
            <a:r>
              <a:rPr lang="en-US" dirty="0"/>
              <a:t>Adult Treatment Court Best Practice Standards Vol 1, Second Edition</a:t>
            </a:r>
          </a:p>
        </p:txBody>
      </p:sp>
      <p:sp>
        <p:nvSpPr>
          <p:cNvPr id="5" name="Content Placeholder 4">
            <a:extLst>
              <a:ext uri="{FF2B5EF4-FFF2-40B4-BE49-F238E27FC236}">
                <a16:creationId xmlns:a16="http://schemas.microsoft.com/office/drawing/2014/main" id="{71EF0946-174E-CB36-DF0E-2E2C461A0D56}"/>
              </a:ext>
            </a:extLst>
          </p:cNvPr>
          <p:cNvSpPr>
            <a:spLocks noGrp="1"/>
          </p:cNvSpPr>
          <p:nvPr>
            <p:ph sz="half" idx="2"/>
          </p:nvPr>
        </p:nvSpPr>
        <p:spPr/>
        <p:txBody>
          <a:bodyPr>
            <a:normAutofit lnSpcReduction="10000"/>
          </a:bodyPr>
          <a:lstStyle/>
          <a:p>
            <a:endParaRPr lang="en-US" dirty="0">
              <a:hlinkClick r:id="rId2"/>
            </a:endParaRPr>
          </a:p>
          <a:p>
            <a:r>
              <a:rPr lang="en-US" dirty="0">
                <a:hlinkClick r:id="rId2"/>
              </a:rPr>
              <a:t>https://allrise.org/wp-content/uploads/2023/12/All-Rise-Adult-Treatment-Court-Best-Practice-Standards-2nd-Ed.-I-VI_final.pdf</a:t>
            </a:r>
            <a:endParaRPr lang="en-US" dirty="0"/>
          </a:p>
          <a:p>
            <a:endParaRPr lang="en-US" dirty="0"/>
          </a:p>
          <a:p>
            <a:r>
              <a:rPr lang="en-US" dirty="0"/>
              <a:t>Go to </a:t>
            </a:r>
            <a:r>
              <a:rPr lang="en-US" b="1" dirty="0"/>
              <a:t>All Rise: Best Practice Standards </a:t>
            </a:r>
          </a:p>
          <a:p>
            <a:endParaRPr lang="en-US" dirty="0"/>
          </a:p>
        </p:txBody>
      </p:sp>
      <p:pic>
        <p:nvPicPr>
          <p:cNvPr id="2050" name="Picture 2">
            <a:extLst>
              <a:ext uri="{FF2B5EF4-FFF2-40B4-BE49-F238E27FC236}">
                <a16:creationId xmlns:a16="http://schemas.microsoft.com/office/drawing/2014/main" id="{5B8AB567-36A0-D165-5A77-E2A924330BF7}"/>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725078" y="2057400"/>
            <a:ext cx="4343400" cy="301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111017"/>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0707-8B88-704B-87F0-36CF7EAB8619}"/>
              </a:ext>
            </a:extLst>
          </p:cNvPr>
          <p:cNvSpPr>
            <a:spLocks noGrp="1"/>
          </p:cNvSpPr>
          <p:nvPr>
            <p:ph type="title"/>
          </p:nvPr>
        </p:nvSpPr>
        <p:spPr/>
        <p:txBody>
          <a:bodyPr/>
          <a:lstStyle/>
          <a:p>
            <a:r>
              <a:rPr lang="en-US" dirty="0"/>
              <a:t>Some updates include: </a:t>
            </a:r>
          </a:p>
        </p:txBody>
      </p:sp>
      <p:sp>
        <p:nvSpPr>
          <p:cNvPr id="3" name="Content Placeholder 2">
            <a:extLst>
              <a:ext uri="{FF2B5EF4-FFF2-40B4-BE49-F238E27FC236}">
                <a16:creationId xmlns:a16="http://schemas.microsoft.com/office/drawing/2014/main" id="{CEA60E66-0A23-774D-B5F3-5F499C5435FC}"/>
              </a:ext>
            </a:extLst>
          </p:cNvPr>
          <p:cNvSpPr>
            <a:spLocks noGrp="1"/>
          </p:cNvSpPr>
          <p:nvPr>
            <p:ph idx="1"/>
          </p:nvPr>
        </p:nvSpPr>
        <p:spPr>
          <a:xfrm>
            <a:off x="762000" y="1596413"/>
            <a:ext cx="8077200" cy="5261587"/>
          </a:xfrm>
        </p:spPr>
        <p:txBody>
          <a:bodyPr>
            <a:normAutofit lnSpcReduction="10000"/>
          </a:bodyPr>
          <a:lstStyle/>
          <a:p>
            <a:r>
              <a:rPr lang="en-US" sz="2400" i="1" dirty="0"/>
              <a:t>High need </a:t>
            </a:r>
            <a:r>
              <a:rPr lang="en-US" sz="2400" dirty="0"/>
              <a:t>has been broadened  beyond addiction for application to other treatment courts</a:t>
            </a:r>
          </a:p>
          <a:p>
            <a:r>
              <a:rPr lang="en-US" sz="2400" dirty="0"/>
              <a:t>Equity and Inclusion considers removing eligibility restrictions, proactive outreach, providing culturally proficient treatments and complementary services</a:t>
            </a:r>
          </a:p>
          <a:p>
            <a:r>
              <a:rPr lang="en-US" sz="2400" dirty="0"/>
              <a:t>Hearing frequency has been adjusted and procedural fairness principles are detailed for judges</a:t>
            </a:r>
          </a:p>
          <a:p>
            <a:r>
              <a:rPr lang="en-US" sz="2400" dirty="0"/>
              <a:t>Strategies for addressing proximal and distal goals, advice on use of jail and on low cost incentives, and an example of phase structure with advancement criteria is provided</a:t>
            </a:r>
          </a:p>
          <a:p>
            <a:r>
              <a:rPr lang="en-US" sz="2400" dirty="0"/>
              <a:t>Role of psychiatric and addiction medications and of recovery management interventions</a:t>
            </a:r>
          </a:p>
          <a:p>
            <a:r>
              <a:rPr lang="en-US" sz="2400" dirty="0"/>
              <a:t>Recovery capital as well as health risk prevention measures are addressed.</a:t>
            </a:r>
          </a:p>
        </p:txBody>
      </p:sp>
    </p:spTree>
    <p:extLst>
      <p:ext uri="{BB962C8B-B14F-4D97-AF65-F5344CB8AC3E}">
        <p14:creationId xmlns:p14="http://schemas.microsoft.com/office/powerpoint/2010/main" val="2685024005"/>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2249</Words>
  <Application>Microsoft Office PowerPoint</Application>
  <PresentationFormat>On-screen Show (4:3)</PresentationFormat>
  <Paragraphs>244</Paragraphs>
  <Slides>35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Franklin Gothic</vt:lpstr>
      <vt:lpstr>Georgia</vt:lpstr>
      <vt:lpstr>var(--kv-ee-body-font-family,"Nunito Sans","Open Sans",sans-serif)</vt:lpstr>
      <vt:lpstr>var(--kv-ee-heading-font-family,"Nunito Sans","Open Sans",sans-serif)</vt:lpstr>
      <vt:lpstr>Training</vt:lpstr>
      <vt:lpstr>Best Practice Standards and Resource Development in Rural Treatment Courts</vt:lpstr>
      <vt:lpstr>Ten Key Components What We Do</vt:lpstr>
      <vt:lpstr>Ten Key Components (Summarized)</vt:lpstr>
      <vt:lpstr>Ten Key Components - continued</vt:lpstr>
      <vt:lpstr>       Best Practice Standards,     Second Edition How we do it</vt:lpstr>
      <vt:lpstr>Overview</vt:lpstr>
      <vt:lpstr>Rural Treatment Courts: Advantages / Disadvantages</vt:lpstr>
      <vt:lpstr>Adult Treatment Court Best Practice Standards Vol 1, Second Edition</vt:lpstr>
      <vt:lpstr>Some updates include: </vt:lpstr>
      <vt:lpstr>Adult Treatment Court Best Practice Standards – A Rural Perspective Volume I  (Second Edition) </vt:lpstr>
      <vt:lpstr>Adult Treatment Court Best Practice Standards – A Rural Perspective Volume II (coming soon)</vt:lpstr>
      <vt:lpstr>Overall Application / Considerations </vt:lpstr>
      <vt:lpstr>High-risk / High-need:  What does this really mean?</vt:lpstr>
      <vt:lpstr>Quadrant Model =   4 Tracks</vt:lpstr>
      <vt:lpstr>How to do tracks when you think you can’t do tracks</vt:lpstr>
      <vt:lpstr>  Addressing Specific Rural Resources </vt:lpstr>
      <vt:lpstr>Identify and Expand Pro-social Resources</vt:lpstr>
      <vt:lpstr>www.findhelp.org</vt:lpstr>
      <vt:lpstr>To have a partner /  Be a partner</vt:lpstr>
      <vt:lpstr>Mock Drug Court Staffing</vt:lpstr>
      <vt:lpstr>Guide to improving health for rural residents – Access to current resources and tools</vt:lpstr>
      <vt:lpstr>Attend the National Rural Institute on Alcohol, Drugs, and Addictions - June 9-13, 2024 Menomonie  Wisconsin     UW-Stout</vt:lpstr>
      <vt:lpstr>Great Lakes Addiction Technology Transfer Center</vt:lpstr>
      <vt:lpstr>Extension Institute of Health &amp; Well-Being =  Green County Extension</vt:lpstr>
      <vt:lpstr>Overdose Prevention – Response Toolkit   -   SAMHSA</vt:lpstr>
      <vt:lpstr>Housing Resources – Rural Housing Experts</vt:lpstr>
      <vt:lpstr>Collaborate with Tribes</vt:lpstr>
      <vt:lpstr>Explore Technology </vt:lpstr>
      <vt:lpstr>One County’s Testing Solution - CheckBAC</vt:lpstr>
      <vt:lpstr>Don’t forget the faith community</vt:lpstr>
      <vt:lpstr>One community service model</vt:lpstr>
      <vt:lpstr>Friends of the Treatment Court</vt:lpstr>
      <vt:lpstr>It is really all about relationships</vt:lpstr>
      <vt:lpstr>An Important Final Note  </vt:lpstr>
      <vt:lpstr>And, 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2017-07-10T02:26:59Z</dcterms:created>
  <dcterms:modified xsi:type="dcterms:W3CDTF">2024-04-12T03:08:30Z</dcterms:modified>
</cp:coreProperties>
</file>