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6"/>
  </p:notesMasterIdLst>
  <p:handoutMasterIdLst>
    <p:handoutMasterId r:id="rId37"/>
  </p:handoutMasterIdLst>
  <p:sldIdLst>
    <p:sldId id="288" r:id="rId5"/>
    <p:sldId id="273" r:id="rId6"/>
    <p:sldId id="351" r:id="rId7"/>
    <p:sldId id="340" r:id="rId8"/>
    <p:sldId id="353" r:id="rId9"/>
    <p:sldId id="334" r:id="rId10"/>
    <p:sldId id="335" r:id="rId11"/>
    <p:sldId id="336" r:id="rId12"/>
    <p:sldId id="337" r:id="rId13"/>
    <p:sldId id="309" r:id="rId14"/>
    <p:sldId id="310" r:id="rId15"/>
    <p:sldId id="311" r:id="rId16"/>
    <p:sldId id="313" r:id="rId17"/>
    <p:sldId id="314" r:id="rId18"/>
    <p:sldId id="315" r:id="rId19"/>
    <p:sldId id="316" r:id="rId20"/>
    <p:sldId id="345" r:id="rId21"/>
    <p:sldId id="346" r:id="rId22"/>
    <p:sldId id="342" r:id="rId23"/>
    <p:sldId id="343" r:id="rId24"/>
    <p:sldId id="338" r:id="rId25"/>
    <p:sldId id="339" r:id="rId26"/>
    <p:sldId id="324" r:id="rId27"/>
    <p:sldId id="326" r:id="rId28"/>
    <p:sldId id="348" r:id="rId29"/>
    <p:sldId id="349" r:id="rId30"/>
    <p:sldId id="350" r:id="rId31"/>
    <p:sldId id="356" r:id="rId32"/>
    <p:sldId id="355" r:id="rId33"/>
    <p:sldId id="354" r:id="rId34"/>
    <p:sldId id="278"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912C8C85-51F0-491E-9774-3900AFEF0FD7}">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47" autoAdjust="0"/>
    <p:restoredTop sz="94641" autoAdjust="0"/>
  </p:normalViewPr>
  <p:slideViewPr>
    <p:cSldViewPr snapToGrid="0">
      <p:cViewPr varScale="1">
        <p:scale>
          <a:sx n="58" d="100"/>
          <a:sy n="58" d="100"/>
        </p:scale>
        <p:origin x="96" y="1020"/>
      </p:cViewPr>
      <p:guideLst>
        <p:guide orient="horz" pos="2160"/>
        <p:guide pos="3840"/>
      </p:guideLst>
    </p:cSldViewPr>
  </p:slideViewPr>
  <p:outlineViewPr>
    <p:cViewPr>
      <p:scale>
        <a:sx n="33" d="100"/>
        <a:sy n="33" d="100"/>
      </p:scale>
      <p:origin x="0" y="-23726"/>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3480" y="55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976AB79-C677-3DB7-78CF-9305D586148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13AB137-CEA6-0244-F12B-1ECC21172D0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C994AA-C437-4EF4-8BEF-0B832D7FA420}" type="datetimeFigureOut">
              <a:rPr lang="en-US" smtClean="0"/>
              <a:t>10/15/2024</a:t>
            </a:fld>
            <a:endParaRPr lang="en-US" dirty="0"/>
          </a:p>
        </p:txBody>
      </p:sp>
      <p:sp>
        <p:nvSpPr>
          <p:cNvPr id="4" name="Footer Placeholder 3">
            <a:extLst>
              <a:ext uri="{FF2B5EF4-FFF2-40B4-BE49-F238E27FC236}">
                <a16:creationId xmlns:a16="http://schemas.microsoft.com/office/drawing/2014/main" id="{0868EC96-C6CC-F2AF-D90F-143F4D20A07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94F8EC8D-EF88-0275-F75C-A789924433B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F757874-EF65-4B61-B062-40C932C81294}" type="slidenum">
              <a:rPr lang="en-US" smtClean="0"/>
              <a:t>‹#›</a:t>
            </a:fld>
            <a:endParaRPr lang="en-US" dirty="0"/>
          </a:p>
        </p:txBody>
      </p:sp>
    </p:spTree>
    <p:extLst>
      <p:ext uri="{BB962C8B-B14F-4D97-AF65-F5344CB8AC3E}">
        <p14:creationId xmlns:p14="http://schemas.microsoft.com/office/powerpoint/2010/main" val="3472027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9CA527-F925-414F-B4F4-8F4244CDDC80}" type="datetimeFigureOut">
              <a:rPr lang="en-US" smtClean="0"/>
              <a:t>10/15/2024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37E2AA-278D-0B48-A5DE-00B1FC5BDAF9}" type="slidenum">
              <a:rPr lang="en-US" smtClean="0"/>
              <a:t>‹#›</a:t>
            </a:fld>
            <a:endParaRPr lang="en-US" dirty="0"/>
          </a:p>
        </p:txBody>
      </p:sp>
    </p:spTree>
    <p:extLst>
      <p:ext uri="{BB962C8B-B14F-4D97-AF65-F5344CB8AC3E}">
        <p14:creationId xmlns:p14="http://schemas.microsoft.com/office/powerpoint/2010/main" val="42665593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Keri</a:t>
            </a:r>
          </a:p>
        </p:txBody>
      </p:sp>
      <p:sp>
        <p:nvSpPr>
          <p:cNvPr id="4" name="Slide Number Placeholder 3"/>
          <p:cNvSpPr>
            <a:spLocks noGrp="1"/>
          </p:cNvSpPr>
          <p:nvPr>
            <p:ph type="sldNum" sz="quarter" idx="5"/>
          </p:nvPr>
        </p:nvSpPr>
        <p:spPr/>
        <p:txBody>
          <a:bodyPr/>
          <a:lstStyle/>
          <a:p>
            <a:fld id="{6937E2AA-278D-0B48-A5DE-00B1FC5BDAF9}" type="slidenum">
              <a:rPr lang="en-US" smtClean="0"/>
              <a:t>3</a:t>
            </a:fld>
            <a:endParaRPr lang="en-US" dirty="0"/>
          </a:p>
        </p:txBody>
      </p:sp>
    </p:spTree>
    <p:extLst>
      <p:ext uri="{BB962C8B-B14F-4D97-AF65-F5344CB8AC3E}">
        <p14:creationId xmlns:p14="http://schemas.microsoft.com/office/powerpoint/2010/main" val="20831953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Kimeko</a:t>
            </a:r>
          </a:p>
        </p:txBody>
      </p:sp>
      <p:sp>
        <p:nvSpPr>
          <p:cNvPr id="4" name="Slide Number Placeholder 3"/>
          <p:cNvSpPr>
            <a:spLocks noGrp="1"/>
          </p:cNvSpPr>
          <p:nvPr>
            <p:ph type="sldNum" sz="quarter" idx="5"/>
          </p:nvPr>
        </p:nvSpPr>
        <p:spPr/>
        <p:txBody>
          <a:bodyPr/>
          <a:lstStyle/>
          <a:p>
            <a:fld id="{6937E2AA-278D-0B48-A5DE-00B1FC5BDAF9}" type="slidenum">
              <a:rPr lang="en-US" smtClean="0"/>
              <a:t>12</a:t>
            </a:fld>
            <a:endParaRPr lang="en-US" dirty="0"/>
          </a:p>
        </p:txBody>
      </p:sp>
    </p:spTree>
    <p:extLst>
      <p:ext uri="{BB962C8B-B14F-4D97-AF65-F5344CB8AC3E}">
        <p14:creationId xmlns:p14="http://schemas.microsoft.com/office/powerpoint/2010/main" val="10856561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Kimeko</a:t>
            </a:r>
          </a:p>
        </p:txBody>
      </p:sp>
      <p:sp>
        <p:nvSpPr>
          <p:cNvPr id="4" name="Slide Number Placeholder 3"/>
          <p:cNvSpPr>
            <a:spLocks noGrp="1"/>
          </p:cNvSpPr>
          <p:nvPr>
            <p:ph type="sldNum" sz="quarter" idx="5"/>
          </p:nvPr>
        </p:nvSpPr>
        <p:spPr/>
        <p:txBody>
          <a:bodyPr/>
          <a:lstStyle/>
          <a:p>
            <a:fld id="{6937E2AA-278D-0B48-A5DE-00B1FC5BDAF9}" type="slidenum">
              <a:rPr lang="en-US" smtClean="0"/>
              <a:t>13</a:t>
            </a:fld>
            <a:endParaRPr lang="en-US" dirty="0"/>
          </a:p>
        </p:txBody>
      </p:sp>
    </p:spTree>
    <p:extLst>
      <p:ext uri="{BB962C8B-B14F-4D97-AF65-F5344CB8AC3E}">
        <p14:creationId xmlns:p14="http://schemas.microsoft.com/office/powerpoint/2010/main" val="14275735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Kimeko</a:t>
            </a:r>
          </a:p>
        </p:txBody>
      </p:sp>
      <p:sp>
        <p:nvSpPr>
          <p:cNvPr id="4" name="Slide Number Placeholder 3"/>
          <p:cNvSpPr>
            <a:spLocks noGrp="1"/>
          </p:cNvSpPr>
          <p:nvPr>
            <p:ph type="sldNum" sz="quarter" idx="5"/>
          </p:nvPr>
        </p:nvSpPr>
        <p:spPr/>
        <p:txBody>
          <a:bodyPr/>
          <a:lstStyle/>
          <a:p>
            <a:fld id="{6937E2AA-278D-0B48-A5DE-00B1FC5BDAF9}" type="slidenum">
              <a:rPr lang="en-US" smtClean="0"/>
              <a:t>14</a:t>
            </a:fld>
            <a:endParaRPr lang="en-US" dirty="0"/>
          </a:p>
        </p:txBody>
      </p:sp>
    </p:spTree>
    <p:extLst>
      <p:ext uri="{BB962C8B-B14F-4D97-AF65-F5344CB8AC3E}">
        <p14:creationId xmlns:p14="http://schemas.microsoft.com/office/powerpoint/2010/main" val="14733297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Kimeko</a:t>
            </a:r>
          </a:p>
        </p:txBody>
      </p:sp>
      <p:sp>
        <p:nvSpPr>
          <p:cNvPr id="4" name="Slide Number Placeholder 3"/>
          <p:cNvSpPr>
            <a:spLocks noGrp="1"/>
          </p:cNvSpPr>
          <p:nvPr>
            <p:ph type="sldNum" sz="quarter" idx="5"/>
          </p:nvPr>
        </p:nvSpPr>
        <p:spPr/>
        <p:txBody>
          <a:bodyPr/>
          <a:lstStyle/>
          <a:p>
            <a:fld id="{6937E2AA-278D-0B48-A5DE-00B1FC5BDAF9}" type="slidenum">
              <a:rPr lang="en-US" smtClean="0"/>
              <a:t>15</a:t>
            </a:fld>
            <a:endParaRPr lang="en-US" dirty="0"/>
          </a:p>
        </p:txBody>
      </p:sp>
    </p:spTree>
    <p:extLst>
      <p:ext uri="{BB962C8B-B14F-4D97-AF65-F5344CB8AC3E}">
        <p14:creationId xmlns:p14="http://schemas.microsoft.com/office/powerpoint/2010/main" val="2974239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Kimeko</a:t>
            </a:r>
          </a:p>
        </p:txBody>
      </p:sp>
      <p:sp>
        <p:nvSpPr>
          <p:cNvPr id="4" name="Slide Number Placeholder 3"/>
          <p:cNvSpPr>
            <a:spLocks noGrp="1"/>
          </p:cNvSpPr>
          <p:nvPr>
            <p:ph type="sldNum" sz="quarter" idx="5"/>
          </p:nvPr>
        </p:nvSpPr>
        <p:spPr/>
        <p:txBody>
          <a:bodyPr/>
          <a:lstStyle/>
          <a:p>
            <a:fld id="{6937E2AA-278D-0B48-A5DE-00B1FC5BDAF9}" type="slidenum">
              <a:rPr lang="en-US" smtClean="0"/>
              <a:t>16</a:t>
            </a:fld>
            <a:endParaRPr lang="en-US" dirty="0"/>
          </a:p>
        </p:txBody>
      </p:sp>
    </p:spTree>
    <p:extLst>
      <p:ext uri="{BB962C8B-B14F-4D97-AF65-F5344CB8AC3E}">
        <p14:creationId xmlns:p14="http://schemas.microsoft.com/office/powerpoint/2010/main" val="40323037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Kimeko</a:t>
            </a:r>
          </a:p>
        </p:txBody>
      </p:sp>
      <p:sp>
        <p:nvSpPr>
          <p:cNvPr id="4" name="Slide Number Placeholder 3"/>
          <p:cNvSpPr>
            <a:spLocks noGrp="1"/>
          </p:cNvSpPr>
          <p:nvPr>
            <p:ph type="sldNum" sz="quarter" idx="5"/>
          </p:nvPr>
        </p:nvSpPr>
        <p:spPr/>
        <p:txBody>
          <a:bodyPr/>
          <a:lstStyle/>
          <a:p>
            <a:fld id="{6937E2AA-278D-0B48-A5DE-00B1FC5BDAF9}" type="slidenum">
              <a:rPr lang="en-US" smtClean="0"/>
              <a:t>17</a:t>
            </a:fld>
            <a:endParaRPr lang="en-US" dirty="0"/>
          </a:p>
        </p:txBody>
      </p:sp>
    </p:spTree>
    <p:extLst>
      <p:ext uri="{BB962C8B-B14F-4D97-AF65-F5344CB8AC3E}">
        <p14:creationId xmlns:p14="http://schemas.microsoft.com/office/powerpoint/2010/main" val="26300900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Krysti</a:t>
            </a:r>
          </a:p>
        </p:txBody>
      </p:sp>
      <p:sp>
        <p:nvSpPr>
          <p:cNvPr id="4" name="Slide Number Placeholder 3"/>
          <p:cNvSpPr>
            <a:spLocks noGrp="1"/>
          </p:cNvSpPr>
          <p:nvPr>
            <p:ph type="sldNum" sz="quarter" idx="5"/>
          </p:nvPr>
        </p:nvSpPr>
        <p:spPr/>
        <p:txBody>
          <a:bodyPr/>
          <a:lstStyle/>
          <a:p>
            <a:fld id="{6937E2AA-278D-0B48-A5DE-00B1FC5BDAF9}" type="slidenum">
              <a:rPr lang="en-US" smtClean="0"/>
              <a:t>19</a:t>
            </a:fld>
            <a:endParaRPr lang="en-US" dirty="0"/>
          </a:p>
        </p:txBody>
      </p:sp>
    </p:spTree>
    <p:extLst>
      <p:ext uri="{BB962C8B-B14F-4D97-AF65-F5344CB8AC3E}">
        <p14:creationId xmlns:p14="http://schemas.microsoft.com/office/powerpoint/2010/main" val="19748853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Krysti</a:t>
            </a:r>
          </a:p>
        </p:txBody>
      </p:sp>
      <p:sp>
        <p:nvSpPr>
          <p:cNvPr id="4" name="Slide Number Placeholder 3"/>
          <p:cNvSpPr>
            <a:spLocks noGrp="1"/>
          </p:cNvSpPr>
          <p:nvPr>
            <p:ph type="sldNum" sz="quarter" idx="5"/>
          </p:nvPr>
        </p:nvSpPr>
        <p:spPr/>
        <p:txBody>
          <a:bodyPr/>
          <a:lstStyle/>
          <a:p>
            <a:fld id="{6937E2AA-278D-0B48-A5DE-00B1FC5BDAF9}" type="slidenum">
              <a:rPr lang="en-US" smtClean="0"/>
              <a:t>20</a:t>
            </a:fld>
            <a:endParaRPr lang="en-US" dirty="0"/>
          </a:p>
        </p:txBody>
      </p:sp>
    </p:spTree>
    <p:extLst>
      <p:ext uri="{BB962C8B-B14F-4D97-AF65-F5344CB8AC3E}">
        <p14:creationId xmlns:p14="http://schemas.microsoft.com/office/powerpoint/2010/main" val="3591880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Krysti</a:t>
            </a:r>
          </a:p>
        </p:txBody>
      </p:sp>
      <p:sp>
        <p:nvSpPr>
          <p:cNvPr id="4" name="Slide Number Placeholder 3"/>
          <p:cNvSpPr>
            <a:spLocks noGrp="1"/>
          </p:cNvSpPr>
          <p:nvPr>
            <p:ph type="sldNum" sz="quarter" idx="5"/>
          </p:nvPr>
        </p:nvSpPr>
        <p:spPr/>
        <p:txBody>
          <a:bodyPr/>
          <a:lstStyle/>
          <a:p>
            <a:fld id="{6937E2AA-278D-0B48-A5DE-00B1FC5BDAF9}" type="slidenum">
              <a:rPr lang="en-US" smtClean="0"/>
              <a:t>21</a:t>
            </a:fld>
            <a:endParaRPr lang="en-US" dirty="0"/>
          </a:p>
        </p:txBody>
      </p:sp>
    </p:spTree>
    <p:extLst>
      <p:ext uri="{BB962C8B-B14F-4D97-AF65-F5344CB8AC3E}">
        <p14:creationId xmlns:p14="http://schemas.microsoft.com/office/powerpoint/2010/main" val="21362036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Krysti</a:t>
            </a:r>
          </a:p>
        </p:txBody>
      </p:sp>
      <p:sp>
        <p:nvSpPr>
          <p:cNvPr id="4" name="Slide Number Placeholder 3"/>
          <p:cNvSpPr>
            <a:spLocks noGrp="1"/>
          </p:cNvSpPr>
          <p:nvPr>
            <p:ph type="sldNum" sz="quarter" idx="5"/>
          </p:nvPr>
        </p:nvSpPr>
        <p:spPr/>
        <p:txBody>
          <a:bodyPr/>
          <a:lstStyle/>
          <a:p>
            <a:fld id="{6937E2AA-278D-0B48-A5DE-00B1FC5BDAF9}" type="slidenum">
              <a:rPr lang="en-US" smtClean="0"/>
              <a:t>22</a:t>
            </a:fld>
            <a:endParaRPr lang="en-US" dirty="0"/>
          </a:p>
        </p:txBody>
      </p:sp>
    </p:spTree>
    <p:extLst>
      <p:ext uri="{BB962C8B-B14F-4D97-AF65-F5344CB8AC3E}">
        <p14:creationId xmlns:p14="http://schemas.microsoft.com/office/powerpoint/2010/main" val="3016313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Keri</a:t>
            </a:r>
          </a:p>
        </p:txBody>
      </p:sp>
      <p:sp>
        <p:nvSpPr>
          <p:cNvPr id="4" name="Slide Number Placeholder 3"/>
          <p:cNvSpPr>
            <a:spLocks noGrp="1"/>
          </p:cNvSpPr>
          <p:nvPr>
            <p:ph type="sldNum" sz="quarter" idx="5"/>
          </p:nvPr>
        </p:nvSpPr>
        <p:spPr/>
        <p:txBody>
          <a:bodyPr/>
          <a:lstStyle/>
          <a:p>
            <a:fld id="{6937E2AA-278D-0B48-A5DE-00B1FC5BDAF9}" type="slidenum">
              <a:rPr lang="en-US" smtClean="0"/>
              <a:t>4</a:t>
            </a:fld>
            <a:endParaRPr lang="en-US" dirty="0"/>
          </a:p>
        </p:txBody>
      </p:sp>
    </p:spTree>
    <p:extLst>
      <p:ext uri="{BB962C8B-B14F-4D97-AF65-F5344CB8AC3E}">
        <p14:creationId xmlns:p14="http://schemas.microsoft.com/office/powerpoint/2010/main" val="28655991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Keri</a:t>
            </a:r>
          </a:p>
        </p:txBody>
      </p:sp>
      <p:sp>
        <p:nvSpPr>
          <p:cNvPr id="4" name="Slide Number Placeholder 3"/>
          <p:cNvSpPr>
            <a:spLocks noGrp="1"/>
          </p:cNvSpPr>
          <p:nvPr>
            <p:ph type="sldNum" sz="quarter" idx="5"/>
          </p:nvPr>
        </p:nvSpPr>
        <p:spPr/>
        <p:txBody>
          <a:bodyPr/>
          <a:lstStyle/>
          <a:p>
            <a:fld id="{6937E2AA-278D-0B48-A5DE-00B1FC5BDAF9}" type="slidenum">
              <a:rPr lang="en-US" smtClean="0"/>
              <a:t>23</a:t>
            </a:fld>
            <a:endParaRPr lang="en-US" dirty="0"/>
          </a:p>
        </p:txBody>
      </p:sp>
    </p:spTree>
    <p:extLst>
      <p:ext uri="{BB962C8B-B14F-4D97-AF65-F5344CB8AC3E}">
        <p14:creationId xmlns:p14="http://schemas.microsoft.com/office/powerpoint/2010/main" val="36447153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Keri</a:t>
            </a:r>
          </a:p>
        </p:txBody>
      </p:sp>
      <p:sp>
        <p:nvSpPr>
          <p:cNvPr id="4" name="Slide Number Placeholder 3"/>
          <p:cNvSpPr>
            <a:spLocks noGrp="1"/>
          </p:cNvSpPr>
          <p:nvPr>
            <p:ph type="sldNum" sz="quarter" idx="5"/>
          </p:nvPr>
        </p:nvSpPr>
        <p:spPr/>
        <p:txBody>
          <a:bodyPr/>
          <a:lstStyle/>
          <a:p>
            <a:fld id="{6937E2AA-278D-0B48-A5DE-00B1FC5BDAF9}" type="slidenum">
              <a:rPr lang="en-US" smtClean="0"/>
              <a:t>24</a:t>
            </a:fld>
            <a:endParaRPr lang="en-US" dirty="0"/>
          </a:p>
        </p:txBody>
      </p:sp>
    </p:spTree>
    <p:extLst>
      <p:ext uri="{BB962C8B-B14F-4D97-AF65-F5344CB8AC3E}">
        <p14:creationId xmlns:p14="http://schemas.microsoft.com/office/powerpoint/2010/main" val="28821572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Keri</a:t>
            </a:r>
          </a:p>
        </p:txBody>
      </p:sp>
      <p:sp>
        <p:nvSpPr>
          <p:cNvPr id="4" name="Slide Number Placeholder 3"/>
          <p:cNvSpPr>
            <a:spLocks noGrp="1"/>
          </p:cNvSpPr>
          <p:nvPr>
            <p:ph type="sldNum" sz="quarter" idx="5"/>
          </p:nvPr>
        </p:nvSpPr>
        <p:spPr/>
        <p:txBody>
          <a:bodyPr/>
          <a:lstStyle/>
          <a:p>
            <a:fld id="{6937E2AA-278D-0B48-A5DE-00B1FC5BDAF9}" type="slidenum">
              <a:rPr lang="en-US" smtClean="0"/>
              <a:t>25</a:t>
            </a:fld>
            <a:endParaRPr lang="en-US" dirty="0"/>
          </a:p>
        </p:txBody>
      </p:sp>
    </p:spTree>
    <p:extLst>
      <p:ext uri="{BB962C8B-B14F-4D97-AF65-F5344CB8AC3E}">
        <p14:creationId xmlns:p14="http://schemas.microsoft.com/office/powerpoint/2010/main" val="7482900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Kimeko</a:t>
            </a:r>
          </a:p>
        </p:txBody>
      </p:sp>
      <p:sp>
        <p:nvSpPr>
          <p:cNvPr id="4" name="Slide Number Placeholder 3"/>
          <p:cNvSpPr>
            <a:spLocks noGrp="1"/>
          </p:cNvSpPr>
          <p:nvPr>
            <p:ph type="sldNum" sz="quarter" idx="5"/>
          </p:nvPr>
        </p:nvSpPr>
        <p:spPr/>
        <p:txBody>
          <a:bodyPr/>
          <a:lstStyle/>
          <a:p>
            <a:fld id="{6937E2AA-278D-0B48-A5DE-00B1FC5BDAF9}" type="slidenum">
              <a:rPr lang="en-US" smtClean="0"/>
              <a:t>26</a:t>
            </a:fld>
            <a:endParaRPr lang="en-US" dirty="0"/>
          </a:p>
        </p:txBody>
      </p:sp>
    </p:spTree>
    <p:extLst>
      <p:ext uri="{BB962C8B-B14F-4D97-AF65-F5344CB8AC3E}">
        <p14:creationId xmlns:p14="http://schemas.microsoft.com/office/powerpoint/2010/main" val="2824238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Krysti</a:t>
            </a:r>
          </a:p>
        </p:txBody>
      </p:sp>
      <p:sp>
        <p:nvSpPr>
          <p:cNvPr id="4" name="Slide Number Placeholder 3"/>
          <p:cNvSpPr>
            <a:spLocks noGrp="1"/>
          </p:cNvSpPr>
          <p:nvPr>
            <p:ph type="sldNum" sz="quarter" idx="5"/>
          </p:nvPr>
        </p:nvSpPr>
        <p:spPr/>
        <p:txBody>
          <a:bodyPr/>
          <a:lstStyle/>
          <a:p>
            <a:fld id="{6937E2AA-278D-0B48-A5DE-00B1FC5BDAF9}" type="slidenum">
              <a:rPr lang="en-US" smtClean="0"/>
              <a:t>27</a:t>
            </a:fld>
            <a:endParaRPr lang="en-US" dirty="0"/>
          </a:p>
        </p:txBody>
      </p:sp>
    </p:spTree>
    <p:extLst>
      <p:ext uri="{BB962C8B-B14F-4D97-AF65-F5344CB8AC3E}">
        <p14:creationId xmlns:p14="http://schemas.microsoft.com/office/powerpoint/2010/main" val="11026011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167475-0189-887A-8E6C-C34FC8A528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94D27D-9D9D-E2C5-E66C-6C9641CB90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BCBB8B-F9D6-3B55-564C-2B055376D003}"/>
              </a:ext>
            </a:extLst>
          </p:cNvPr>
          <p:cNvSpPr>
            <a:spLocks noGrp="1"/>
          </p:cNvSpPr>
          <p:nvPr>
            <p:ph type="body" idx="1"/>
          </p:nvPr>
        </p:nvSpPr>
        <p:spPr/>
        <p:txBody>
          <a:bodyPr/>
          <a:lstStyle/>
          <a:p>
            <a:r>
              <a:rPr lang="en-US" dirty="0"/>
              <a:t>Krysti</a:t>
            </a:r>
          </a:p>
        </p:txBody>
      </p:sp>
      <p:sp>
        <p:nvSpPr>
          <p:cNvPr id="4" name="Slide Number Placeholder 3">
            <a:extLst>
              <a:ext uri="{FF2B5EF4-FFF2-40B4-BE49-F238E27FC236}">
                <a16:creationId xmlns:a16="http://schemas.microsoft.com/office/drawing/2014/main" id="{A587677B-DCE0-52D0-8323-184D8BB77D66}"/>
              </a:ext>
            </a:extLst>
          </p:cNvPr>
          <p:cNvSpPr>
            <a:spLocks noGrp="1"/>
          </p:cNvSpPr>
          <p:nvPr>
            <p:ph type="sldNum" sz="quarter" idx="5"/>
          </p:nvPr>
        </p:nvSpPr>
        <p:spPr/>
        <p:txBody>
          <a:bodyPr/>
          <a:lstStyle/>
          <a:p>
            <a:fld id="{6937E2AA-278D-0B48-A5DE-00B1FC5BDAF9}" type="slidenum">
              <a:rPr lang="en-US" smtClean="0"/>
              <a:t>28</a:t>
            </a:fld>
            <a:endParaRPr lang="en-US" dirty="0"/>
          </a:p>
        </p:txBody>
      </p:sp>
    </p:spTree>
    <p:extLst>
      <p:ext uri="{BB962C8B-B14F-4D97-AF65-F5344CB8AC3E}">
        <p14:creationId xmlns:p14="http://schemas.microsoft.com/office/powerpoint/2010/main" val="4402932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Krysti</a:t>
            </a:r>
          </a:p>
        </p:txBody>
      </p:sp>
      <p:sp>
        <p:nvSpPr>
          <p:cNvPr id="4" name="Slide Number Placeholder 3"/>
          <p:cNvSpPr>
            <a:spLocks noGrp="1"/>
          </p:cNvSpPr>
          <p:nvPr>
            <p:ph type="sldNum" sz="quarter" idx="5"/>
          </p:nvPr>
        </p:nvSpPr>
        <p:spPr/>
        <p:txBody>
          <a:bodyPr/>
          <a:lstStyle/>
          <a:p>
            <a:fld id="{6937E2AA-278D-0B48-A5DE-00B1FC5BDAF9}" type="slidenum">
              <a:rPr lang="en-US" smtClean="0"/>
              <a:t>29</a:t>
            </a:fld>
            <a:endParaRPr lang="en-US" dirty="0"/>
          </a:p>
        </p:txBody>
      </p:sp>
    </p:spTree>
    <p:extLst>
      <p:ext uri="{BB962C8B-B14F-4D97-AF65-F5344CB8AC3E}">
        <p14:creationId xmlns:p14="http://schemas.microsoft.com/office/powerpoint/2010/main" val="37871652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Krysti</a:t>
            </a:r>
          </a:p>
        </p:txBody>
      </p:sp>
      <p:sp>
        <p:nvSpPr>
          <p:cNvPr id="4" name="Slide Number Placeholder 3"/>
          <p:cNvSpPr>
            <a:spLocks noGrp="1"/>
          </p:cNvSpPr>
          <p:nvPr>
            <p:ph type="sldNum" sz="quarter" idx="5"/>
          </p:nvPr>
        </p:nvSpPr>
        <p:spPr/>
        <p:txBody>
          <a:bodyPr/>
          <a:lstStyle/>
          <a:p>
            <a:fld id="{6937E2AA-278D-0B48-A5DE-00B1FC5BDAF9}" type="slidenum">
              <a:rPr lang="en-US" smtClean="0"/>
              <a:t>30</a:t>
            </a:fld>
            <a:endParaRPr lang="en-US" dirty="0"/>
          </a:p>
        </p:txBody>
      </p:sp>
    </p:spTree>
    <p:extLst>
      <p:ext uri="{BB962C8B-B14F-4D97-AF65-F5344CB8AC3E}">
        <p14:creationId xmlns:p14="http://schemas.microsoft.com/office/powerpoint/2010/main" val="17344366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Krysti</a:t>
            </a:r>
          </a:p>
        </p:txBody>
      </p:sp>
      <p:sp>
        <p:nvSpPr>
          <p:cNvPr id="4" name="Slide Number Placeholder 3"/>
          <p:cNvSpPr>
            <a:spLocks noGrp="1"/>
          </p:cNvSpPr>
          <p:nvPr>
            <p:ph type="sldNum" sz="quarter" idx="5"/>
          </p:nvPr>
        </p:nvSpPr>
        <p:spPr/>
        <p:txBody>
          <a:bodyPr/>
          <a:lstStyle/>
          <a:p>
            <a:fld id="{6937E2AA-278D-0B48-A5DE-00B1FC5BDAF9}" type="slidenum">
              <a:rPr lang="en-US" smtClean="0"/>
              <a:t>31</a:t>
            </a:fld>
            <a:endParaRPr lang="en-US" dirty="0"/>
          </a:p>
        </p:txBody>
      </p:sp>
    </p:spTree>
    <p:extLst>
      <p:ext uri="{BB962C8B-B14F-4D97-AF65-F5344CB8AC3E}">
        <p14:creationId xmlns:p14="http://schemas.microsoft.com/office/powerpoint/2010/main" val="825460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Keri</a:t>
            </a:r>
          </a:p>
        </p:txBody>
      </p:sp>
      <p:sp>
        <p:nvSpPr>
          <p:cNvPr id="4" name="Slide Number Placeholder 3"/>
          <p:cNvSpPr>
            <a:spLocks noGrp="1"/>
          </p:cNvSpPr>
          <p:nvPr>
            <p:ph type="sldNum" sz="quarter" idx="5"/>
          </p:nvPr>
        </p:nvSpPr>
        <p:spPr/>
        <p:txBody>
          <a:bodyPr/>
          <a:lstStyle/>
          <a:p>
            <a:fld id="{6937E2AA-278D-0B48-A5DE-00B1FC5BDAF9}" type="slidenum">
              <a:rPr lang="en-US" smtClean="0"/>
              <a:t>5</a:t>
            </a:fld>
            <a:endParaRPr lang="en-US" dirty="0"/>
          </a:p>
        </p:txBody>
      </p:sp>
    </p:spTree>
    <p:extLst>
      <p:ext uri="{BB962C8B-B14F-4D97-AF65-F5344CB8AC3E}">
        <p14:creationId xmlns:p14="http://schemas.microsoft.com/office/powerpoint/2010/main" val="1860221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Krysti</a:t>
            </a:r>
          </a:p>
        </p:txBody>
      </p:sp>
      <p:sp>
        <p:nvSpPr>
          <p:cNvPr id="4" name="Slide Number Placeholder 3"/>
          <p:cNvSpPr>
            <a:spLocks noGrp="1"/>
          </p:cNvSpPr>
          <p:nvPr>
            <p:ph type="sldNum" sz="quarter" idx="5"/>
          </p:nvPr>
        </p:nvSpPr>
        <p:spPr/>
        <p:txBody>
          <a:bodyPr/>
          <a:lstStyle/>
          <a:p>
            <a:fld id="{6937E2AA-278D-0B48-A5DE-00B1FC5BDAF9}" type="slidenum">
              <a:rPr lang="en-US" smtClean="0"/>
              <a:t>6</a:t>
            </a:fld>
            <a:endParaRPr lang="en-US" dirty="0"/>
          </a:p>
        </p:txBody>
      </p:sp>
    </p:spTree>
    <p:extLst>
      <p:ext uri="{BB962C8B-B14F-4D97-AF65-F5344CB8AC3E}">
        <p14:creationId xmlns:p14="http://schemas.microsoft.com/office/powerpoint/2010/main" val="30955815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Krysti</a:t>
            </a:r>
          </a:p>
        </p:txBody>
      </p:sp>
      <p:sp>
        <p:nvSpPr>
          <p:cNvPr id="4" name="Slide Number Placeholder 3"/>
          <p:cNvSpPr>
            <a:spLocks noGrp="1"/>
          </p:cNvSpPr>
          <p:nvPr>
            <p:ph type="sldNum" sz="quarter" idx="5"/>
          </p:nvPr>
        </p:nvSpPr>
        <p:spPr/>
        <p:txBody>
          <a:bodyPr/>
          <a:lstStyle/>
          <a:p>
            <a:fld id="{6937E2AA-278D-0B48-A5DE-00B1FC5BDAF9}" type="slidenum">
              <a:rPr lang="en-US" smtClean="0"/>
              <a:t>7</a:t>
            </a:fld>
            <a:endParaRPr lang="en-US" dirty="0"/>
          </a:p>
        </p:txBody>
      </p:sp>
    </p:spTree>
    <p:extLst>
      <p:ext uri="{BB962C8B-B14F-4D97-AF65-F5344CB8AC3E}">
        <p14:creationId xmlns:p14="http://schemas.microsoft.com/office/powerpoint/2010/main" val="26473587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Krysti</a:t>
            </a:r>
          </a:p>
        </p:txBody>
      </p:sp>
      <p:sp>
        <p:nvSpPr>
          <p:cNvPr id="4" name="Slide Number Placeholder 3"/>
          <p:cNvSpPr>
            <a:spLocks noGrp="1"/>
          </p:cNvSpPr>
          <p:nvPr>
            <p:ph type="sldNum" sz="quarter" idx="5"/>
          </p:nvPr>
        </p:nvSpPr>
        <p:spPr/>
        <p:txBody>
          <a:bodyPr/>
          <a:lstStyle/>
          <a:p>
            <a:fld id="{6937E2AA-278D-0B48-A5DE-00B1FC5BDAF9}" type="slidenum">
              <a:rPr lang="en-US" smtClean="0"/>
              <a:t>8</a:t>
            </a:fld>
            <a:endParaRPr lang="en-US" dirty="0"/>
          </a:p>
        </p:txBody>
      </p:sp>
    </p:spTree>
    <p:extLst>
      <p:ext uri="{BB962C8B-B14F-4D97-AF65-F5344CB8AC3E}">
        <p14:creationId xmlns:p14="http://schemas.microsoft.com/office/powerpoint/2010/main" val="15971870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Krysti</a:t>
            </a:r>
          </a:p>
        </p:txBody>
      </p:sp>
      <p:sp>
        <p:nvSpPr>
          <p:cNvPr id="4" name="Slide Number Placeholder 3"/>
          <p:cNvSpPr>
            <a:spLocks noGrp="1"/>
          </p:cNvSpPr>
          <p:nvPr>
            <p:ph type="sldNum" sz="quarter" idx="5"/>
          </p:nvPr>
        </p:nvSpPr>
        <p:spPr/>
        <p:txBody>
          <a:bodyPr/>
          <a:lstStyle/>
          <a:p>
            <a:fld id="{6937E2AA-278D-0B48-A5DE-00B1FC5BDAF9}" type="slidenum">
              <a:rPr lang="en-US" smtClean="0"/>
              <a:t>9</a:t>
            </a:fld>
            <a:endParaRPr lang="en-US" dirty="0"/>
          </a:p>
        </p:txBody>
      </p:sp>
    </p:spTree>
    <p:extLst>
      <p:ext uri="{BB962C8B-B14F-4D97-AF65-F5344CB8AC3E}">
        <p14:creationId xmlns:p14="http://schemas.microsoft.com/office/powerpoint/2010/main" val="17769874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Kimeko</a:t>
            </a:r>
          </a:p>
        </p:txBody>
      </p:sp>
      <p:sp>
        <p:nvSpPr>
          <p:cNvPr id="4" name="Slide Number Placeholder 3"/>
          <p:cNvSpPr>
            <a:spLocks noGrp="1"/>
          </p:cNvSpPr>
          <p:nvPr>
            <p:ph type="sldNum" sz="quarter" idx="5"/>
          </p:nvPr>
        </p:nvSpPr>
        <p:spPr/>
        <p:txBody>
          <a:bodyPr/>
          <a:lstStyle/>
          <a:p>
            <a:fld id="{6937E2AA-278D-0B48-A5DE-00B1FC5BDAF9}" type="slidenum">
              <a:rPr lang="en-US" smtClean="0"/>
              <a:t>10</a:t>
            </a:fld>
            <a:endParaRPr lang="en-US" dirty="0"/>
          </a:p>
        </p:txBody>
      </p:sp>
    </p:spTree>
    <p:extLst>
      <p:ext uri="{BB962C8B-B14F-4D97-AF65-F5344CB8AC3E}">
        <p14:creationId xmlns:p14="http://schemas.microsoft.com/office/powerpoint/2010/main" val="5428367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Kimeko</a:t>
            </a:r>
          </a:p>
        </p:txBody>
      </p:sp>
      <p:sp>
        <p:nvSpPr>
          <p:cNvPr id="4" name="Slide Number Placeholder 3"/>
          <p:cNvSpPr>
            <a:spLocks noGrp="1"/>
          </p:cNvSpPr>
          <p:nvPr>
            <p:ph type="sldNum" sz="quarter" idx="5"/>
          </p:nvPr>
        </p:nvSpPr>
        <p:spPr/>
        <p:txBody>
          <a:bodyPr/>
          <a:lstStyle/>
          <a:p>
            <a:fld id="{6937E2AA-278D-0B48-A5DE-00B1FC5BDAF9}" type="slidenum">
              <a:rPr lang="en-US" smtClean="0"/>
              <a:t>11</a:t>
            </a:fld>
            <a:endParaRPr lang="en-US" dirty="0"/>
          </a:p>
        </p:txBody>
      </p:sp>
    </p:spTree>
    <p:extLst>
      <p:ext uri="{BB962C8B-B14F-4D97-AF65-F5344CB8AC3E}">
        <p14:creationId xmlns:p14="http://schemas.microsoft.com/office/powerpoint/2010/main" val="35113114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2" name="Picture Placeholder 8">
            <a:extLst>
              <a:ext uri="{FF2B5EF4-FFF2-40B4-BE49-F238E27FC236}">
                <a16:creationId xmlns:a16="http://schemas.microsoft.com/office/drawing/2014/main" id="{D56268A4-B555-72BE-6160-318763ECAA67}"/>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7" name="Rectangle 6">
            <a:extLst>
              <a:ext uri="{FF2B5EF4-FFF2-40B4-BE49-F238E27FC236}">
                <a16:creationId xmlns:a16="http://schemas.microsoft.com/office/drawing/2014/main" id="{12D44DBA-D665-923B-A38C-C68A9C039EA9}"/>
              </a:ext>
              <a:ext uri="{C183D7F6-B498-43B3-948B-1728B52AA6E4}">
                <adec:decorative xmlns:adec="http://schemas.microsoft.com/office/drawing/2017/decorative" val="1"/>
              </a:ext>
            </a:extLst>
          </p:cNvPr>
          <p:cNvSpPr/>
          <p:nvPr userDrawn="1"/>
        </p:nvSpPr>
        <p:spPr>
          <a:xfrm>
            <a:off x="915924" y="777240"/>
            <a:ext cx="10360152" cy="5303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2E8C189B-2E00-67DA-E342-3440F5EBB4CE}"/>
              </a:ext>
            </a:extLst>
          </p:cNvPr>
          <p:cNvSpPr>
            <a:spLocks noGrp="1"/>
          </p:cNvSpPr>
          <p:nvPr>
            <p:ph type="ctrTitle" hasCustomPrompt="1"/>
          </p:nvPr>
        </p:nvSpPr>
        <p:spPr>
          <a:xfrm>
            <a:off x="1524000" y="2286000"/>
            <a:ext cx="9144000" cy="2286000"/>
          </a:xfrm>
        </p:spPr>
        <p:txBody>
          <a:bodyPr anchor="ctr" anchorCtr="0">
            <a:noAutofit/>
          </a:bodyPr>
          <a:lstStyle>
            <a:lvl1pPr algn="ctr">
              <a:defRPr sz="4400"/>
            </a:lvl1pPr>
          </a:lstStyle>
          <a:p>
            <a:r>
              <a:rPr lang="en-US" dirty="0"/>
              <a:t>Click to add title</a:t>
            </a:r>
          </a:p>
        </p:txBody>
      </p:sp>
    </p:spTree>
    <p:extLst>
      <p:ext uri="{BB962C8B-B14F-4D97-AF65-F5344CB8AC3E}">
        <p14:creationId xmlns:p14="http://schemas.microsoft.com/office/powerpoint/2010/main" val="3424675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table">
    <p:spTree>
      <p:nvGrpSpPr>
        <p:cNvPr id="1" name=""/>
        <p:cNvGrpSpPr/>
        <p:nvPr/>
      </p:nvGrpSpPr>
      <p:grpSpPr>
        <a:xfrm>
          <a:off x="0" y="0"/>
          <a:ext cx="0" cy="0"/>
          <a:chOff x="0" y="0"/>
          <a:chExt cx="0" cy="0"/>
        </a:xfrm>
      </p:grpSpPr>
      <p:pic>
        <p:nvPicPr>
          <p:cNvPr id="4" name="Picture Placeholder 64">
            <a:extLst>
              <a:ext uri="{FF2B5EF4-FFF2-40B4-BE49-F238E27FC236}">
                <a16:creationId xmlns:a16="http://schemas.microsoft.com/office/drawing/2014/main" id="{7C62E1FE-8CAE-1FE1-6A91-DFE7F1D87083}"/>
              </a:ext>
              <a:ext uri="{C183D7F6-B498-43B3-948B-1728B52AA6E4}">
                <adec:decorative xmlns:adec="http://schemas.microsoft.com/office/drawing/2017/decorative" val="1"/>
              </a:ext>
            </a:extLst>
          </p:cNvPr>
          <p:cNvPicPr>
            <a:picLocks noChangeAspect="1"/>
          </p:cNvPicPr>
          <p:nvPr userDrawn="1"/>
        </p:nvPicPr>
        <p:blipFill rotWithShape="1">
          <a:blip r:embed="rId2">
            <a:alphaModFix amt="44000"/>
            <a:extLst>
              <a:ext uri="{28A0092B-C50C-407E-A947-70E740481C1C}">
                <a14:useLocalDpi xmlns:a14="http://schemas.microsoft.com/office/drawing/2010/main"/>
              </a:ext>
            </a:extLst>
          </a:blip>
          <a:srcRect/>
          <a:stretch/>
        </p:blipFill>
        <p:spPr>
          <a:xfrm rot="10800000">
            <a:off x="0" y="0"/>
            <a:ext cx="12188825" cy="6858000"/>
          </a:xfrm>
          <a:prstGeom prst="rect">
            <a:avLst/>
          </a:prstGeom>
          <a:solidFill>
            <a:schemeClr val="accent1"/>
          </a:solidFill>
        </p:spPr>
      </p:pic>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838200" y="266219"/>
            <a:ext cx="10389243" cy="1424470"/>
          </a:xfrm>
        </p:spPr>
        <p:txBody>
          <a:bodyPr anchor="ctr" anchorCtr="0">
            <a:noAutofit/>
          </a:bodyPr>
          <a:lstStyle>
            <a:lvl1pPr>
              <a:defRPr sz="3600"/>
            </a:lvl1pPr>
          </a:lstStyle>
          <a:p>
            <a:r>
              <a:rPr lang="en-US" dirty="0"/>
              <a:t>Click to add title</a:t>
            </a:r>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hasCustomPrompt="1"/>
          </p:nvPr>
        </p:nvSpPr>
        <p:spPr>
          <a:xfrm>
            <a:off x="838200" y="1779325"/>
            <a:ext cx="3490732" cy="4297680"/>
          </a:xfrm>
        </p:spPr>
        <p:txBody>
          <a:bodyPr tIns="274320">
            <a:normAutofit/>
          </a:bodyPr>
          <a:lstStyle>
            <a:lvl1pPr marL="0" indent="0">
              <a:spcBef>
                <a:spcPts val="1000"/>
              </a:spcBef>
              <a:spcAft>
                <a:spcPts val="1000"/>
              </a:spcAft>
              <a:buNone/>
              <a:defRPr sz="1800"/>
            </a:lvl1pPr>
            <a:lvl2pPr marL="228600" indent="0">
              <a:spcBef>
                <a:spcPts val="1000"/>
              </a:spcBef>
              <a:spcAft>
                <a:spcPts val="1000"/>
              </a:spcAft>
              <a:buNone/>
              <a:defRPr sz="1800"/>
            </a:lvl2pPr>
            <a:lvl3pPr marL="685800" indent="0">
              <a:spcBef>
                <a:spcPts val="1000"/>
              </a:spcBef>
              <a:spcAft>
                <a:spcPts val="1000"/>
              </a:spcAft>
              <a:buNone/>
              <a:defRPr sz="1800"/>
            </a:lvl3pPr>
            <a:lvl4pPr marL="1143000" indent="0">
              <a:spcBef>
                <a:spcPts val="1000"/>
              </a:spcBef>
              <a:spcAft>
                <a:spcPts val="1000"/>
              </a:spcAft>
              <a:buNone/>
              <a:defRPr sz="1800"/>
            </a:lvl4pPr>
            <a:lvl5pPr marL="1600200" indent="0">
              <a:spcBef>
                <a:spcPts val="1000"/>
              </a:spcBef>
              <a:spcAft>
                <a:spcPts val="1000"/>
              </a:spcAft>
              <a:buNone/>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able Placeholder 7">
            <a:extLst>
              <a:ext uri="{FF2B5EF4-FFF2-40B4-BE49-F238E27FC236}">
                <a16:creationId xmlns:a16="http://schemas.microsoft.com/office/drawing/2014/main" id="{423FEB60-8FB5-7F10-EDD7-8AB4B3139EF6}"/>
              </a:ext>
            </a:extLst>
          </p:cNvPr>
          <p:cNvSpPr>
            <a:spLocks noGrp="1"/>
          </p:cNvSpPr>
          <p:nvPr>
            <p:ph type="tbl" sz="quarter" idx="13"/>
          </p:nvPr>
        </p:nvSpPr>
        <p:spPr>
          <a:xfrm>
            <a:off x="4502552" y="1779325"/>
            <a:ext cx="6724891" cy="4297680"/>
          </a:xfrm>
        </p:spPr>
        <p:txBody>
          <a:bodyPr/>
          <a:lstStyle/>
          <a:p>
            <a:r>
              <a:rPr lang="en-US"/>
              <a:t>Click icon to add table</a:t>
            </a:r>
            <a:endParaRPr lang="en-US" dirty="0"/>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10/15/2024</a:t>
            </a:fld>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2808150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3">
    <p:spTree>
      <p:nvGrpSpPr>
        <p:cNvPr id="1" name=""/>
        <p:cNvGrpSpPr/>
        <p:nvPr/>
      </p:nvGrpSpPr>
      <p:grpSpPr>
        <a:xfrm>
          <a:off x="0" y="0"/>
          <a:ext cx="0" cy="0"/>
          <a:chOff x="0" y="0"/>
          <a:chExt cx="0" cy="0"/>
        </a:xfrm>
      </p:grpSpPr>
      <p:pic>
        <p:nvPicPr>
          <p:cNvPr id="8" name="Picture Placeholder 17">
            <a:extLst>
              <a:ext uri="{FF2B5EF4-FFF2-40B4-BE49-F238E27FC236}">
                <a16:creationId xmlns:a16="http://schemas.microsoft.com/office/drawing/2014/main" id="{32B61A96-5F36-8895-B920-FC12FD76DC53}"/>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60000"/>
                    </a14:imgEffect>
                  </a14:imgLayer>
                </a14:imgProps>
              </a:ext>
              <a:ext uri="{28A0092B-C50C-407E-A947-70E740481C1C}">
                <a14:useLocalDpi xmlns:a14="http://schemas.microsoft.com/office/drawing/2010/main"/>
              </a:ext>
            </a:extLst>
          </a:blip>
          <a:srcRect/>
          <a:stretch/>
        </p:blipFill>
        <p:spPr>
          <a:xfrm>
            <a:off x="0" y="0"/>
            <a:ext cx="12188952" cy="6858000"/>
          </a:xfrm>
          <a:prstGeom prst="rect">
            <a:avLst/>
          </a:prstGeom>
        </p:spPr>
      </p:pic>
      <p:sp>
        <p:nvSpPr>
          <p:cNvPr id="9" name="Rectangle 8">
            <a:extLst>
              <a:ext uri="{FF2B5EF4-FFF2-40B4-BE49-F238E27FC236}">
                <a16:creationId xmlns:a16="http://schemas.microsoft.com/office/drawing/2014/main" id="{8774BC39-6D56-474E-28BE-99260516AB0C}"/>
              </a:ext>
              <a:ext uri="{C183D7F6-B498-43B3-948B-1728B52AA6E4}">
                <adec:decorative xmlns:adec="http://schemas.microsoft.com/office/drawing/2017/decorative" val="1"/>
              </a:ext>
            </a:extLst>
          </p:cNvPr>
          <p:cNvSpPr/>
          <p:nvPr userDrawn="1"/>
        </p:nvSpPr>
        <p:spPr>
          <a:xfrm>
            <a:off x="914400" y="777240"/>
            <a:ext cx="10361676" cy="5303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1073070" y="914400"/>
            <a:ext cx="10045861" cy="1146680"/>
          </a:xfrm>
        </p:spPr>
        <p:txBody>
          <a:bodyPr anchor="b" anchorCtr="0">
            <a:noAutofit/>
          </a:bodyPr>
          <a:lstStyle>
            <a:lvl1pPr algn="ctr">
              <a:defRPr sz="3600"/>
            </a:lvl1pPr>
          </a:lstStyle>
          <a:p>
            <a:r>
              <a:rPr lang="en-US" dirty="0"/>
              <a:t>Click to add title</a:t>
            </a:r>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hasCustomPrompt="1"/>
          </p:nvPr>
        </p:nvSpPr>
        <p:spPr>
          <a:xfrm>
            <a:off x="1423687" y="2288614"/>
            <a:ext cx="5382228" cy="3475578"/>
          </a:xfrm>
        </p:spPr>
        <p:txBody>
          <a:bodyPr>
            <a:normAutofit/>
          </a:bodyPr>
          <a:lstStyle>
            <a:lvl1pPr marL="0" indent="0">
              <a:spcBef>
                <a:spcPts val="1000"/>
              </a:spcBef>
              <a:spcAft>
                <a:spcPts val="0"/>
              </a:spcAft>
              <a:buNone/>
              <a:defRPr sz="1800"/>
            </a:lvl1pPr>
            <a:lvl2pPr marL="685800">
              <a:spcBef>
                <a:spcPts val="600"/>
              </a:spcBef>
              <a:spcAft>
                <a:spcPts val="600"/>
              </a:spcAft>
              <a:defRPr sz="1800"/>
            </a:lvl2pPr>
            <a:lvl3pPr marL="1143000">
              <a:spcBef>
                <a:spcPts val="600"/>
              </a:spcBef>
              <a:spcAft>
                <a:spcPts val="600"/>
              </a:spcAft>
              <a:defRPr sz="1800"/>
            </a:lvl3pPr>
            <a:lvl4pPr marL="1600200">
              <a:spcBef>
                <a:spcPts val="600"/>
              </a:spcBef>
              <a:spcAft>
                <a:spcPts val="600"/>
              </a:spcAft>
              <a:defRPr sz="1800"/>
            </a:lvl4pPr>
            <a:lvl5pPr marL="2057400">
              <a:spcBef>
                <a:spcPts val="600"/>
              </a:spcBef>
              <a:spcAft>
                <a:spcPts val="600"/>
              </a:spcAft>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2DFB03A-367B-9ADA-8071-E22871EC115F}"/>
              </a:ext>
            </a:extLst>
          </p:cNvPr>
          <p:cNvSpPr>
            <a:spLocks noGrp="1"/>
          </p:cNvSpPr>
          <p:nvPr>
            <p:ph sz="half" idx="2" hasCustomPrompt="1"/>
          </p:nvPr>
        </p:nvSpPr>
        <p:spPr>
          <a:xfrm>
            <a:off x="7451790" y="2288614"/>
            <a:ext cx="3108960" cy="3475578"/>
          </a:xfrm>
        </p:spPr>
        <p:txBody>
          <a:bodyPr tIns="91440">
            <a:normAutofit/>
          </a:bodyPr>
          <a:lstStyle>
            <a:lvl1pPr marL="0" indent="0">
              <a:lnSpc>
                <a:spcPct val="150000"/>
              </a:lnSpc>
              <a:spcBef>
                <a:spcPts val="1000"/>
              </a:spcBef>
              <a:spcAft>
                <a:spcPts val="600"/>
              </a:spcAft>
              <a:buNone/>
              <a:defRPr sz="1800"/>
            </a:lvl1pPr>
            <a:lvl2pPr marL="228600" indent="0">
              <a:lnSpc>
                <a:spcPct val="100000"/>
              </a:lnSpc>
              <a:spcBef>
                <a:spcPts val="1000"/>
              </a:spcBef>
              <a:spcAft>
                <a:spcPts val="600"/>
              </a:spcAft>
              <a:buNone/>
              <a:defRPr sz="1800"/>
            </a:lvl2pPr>
            <a:lvl3pPr marL="685800" indent="0">
              <a:lnSpc>
                <a:spcPct val="100000"/>
              </a:lnSpc>
              <a:spcBef>
                <a:spcPts val="1000"/>
              </a:spcBef>
              <a:spcAft>
                <a:spcPts val="600"/>
              </a:spcAft>
              <a:buNone/>
              <a:defRPr sz="1800"/>
            </a:lvl3pPr>
            <a:lvl4pPr marL="1143000" indent="0">
              <a:lnSpc>
                <a:spcPct val="100000"/>
              </a:lnSpc>
              <a:spcBef>
                <a:spcPts val="1000"/>
              </a:spcBef>
              <a:spcAft>
                <a:spcPts val="600"/>
              </a:spcAft>
              <a:buNone/>
              <a:defRPr sz="1800"/>
            </a:lvl4pPr>
            <a:lvl5pPr marL="1600200" indent="0">
              <a:lnSpc>
                <a:spcPct val="100000"/>
              </a:lnSpc>
              <a:spcBef>
                <a:spcPts val="1000"/>
              </a:spcBef>
              <a:spcAft>
                <a:spcPts val="600"/>
              </a:spcAft>
              <a:buNone/>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10/15/2024</a:t>
            </a:fld>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1377039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pic>
        <p:nvPicPr>
          <p:cNvPr id="3" name="Picture Placeholder 64">
            <a:extLst>
              <a:ext uri="{FF2B5EF4-FFF2-40B4-BE49-F238E27FC236}">
                <a16:creationId xmlns:a16="http://schemas.microsoft.com/office/drawing/2014/main" id="{55E792AE-CF37-9DD8-2703-49480775F029}"/>
              </a:ext>
              <a:ext uri="{C183D7F6-B498-43B3-948B-1728B52AA6E4}">
                <adec:decorative xmlns:adec="http://schemas.microsoft.com/office/drawing/2017/decorative" val="1"/>
              </a:ext>
            </a:extLst>
          </p:cNvPr>
          <p:cNvPicPr>
            <a:picLocks noChangeAspect="1"/>
          </p:cNvPicPr>
          <p:nvPr userDrawn="1"/>
        </p:nvPicPr>
        <p:blipFill rotWithShape="1">
          <a:blip r:embed="rId2">
            <a:alphaModFix amt="44000"/>
            <a:extLst>
              <a:ext uri="{28A0092B-C50C-407E-A947-70E740481C1C}">
                <a14:useLocalDpi xmlns:a14="http://schemas.microsoft.com/office/drawing/2010/main"/>
              </a:ext>
            </a:extLst>
          </a:blip>
          <a:srcRect/>
          <a:stretch/>
        </p:blipFill>
        <p:spPr>
          <a:xfrm rot="10800000">
            <a:off x="0" y="0"/>
            <a:ext cx="12188825" cy="6858000"/>
          </a:xfrm>
          <a:prstGeom prst="rect">
            <a:avLst/>
          </a:prstGeom>
          <a:solidFill>
            <a:schemeClr val="accent1"/>
          </a:solidFill>
        </p:spPr>
      </p:pic>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838200" y="133629"/>
            <a:ext cx="10515600" cy="1325563"/>
          </a:xfrm>
        </p:spPr>
        <p:txBody>
          <a:bodyPr anchor="b" anchorCtr="0">
            <a:noAutofit/>
          </a:bodyPr>
          <a:lstStyle>
            <a:lvl1pPr>
              <a:defRPr sz="3600"/>
            </a:lvl1pPr>
          </a:lstStyle>
          <a:p>
            <a:r>
              <a:rPr lang="en-US" dirty="0"/>
              <a:t>Click to add title</a:t>
            </a:r>
          </a:p>
        </p:txBody>
      </p:sp>
      <p:sp>
        <p:nvSpPr>
          <p:cNvPr id="8" name="Table Placeholder 7">
            <a:extLst>
              <a:ext uri="{FF2B5EF4-FFF2-40B4-BE49-F238E27FC236}">
                <a16:creationId xmlns:a16="http://schemas.microsoft.com/office/drawing/2014/main" id="{0CEAFE70-86D3-8690-31CA-F9A1FBA494D0}"/>
              </a:ext>
            </a:extLst>
          </p:cNvPr>
          <p:cNvSpPr>
            <a:spLocks noGrp="1"/>
          </p:cNvSpPr>
          <p:nvPr>
            <p:ph type="tbl" sz="quarter" idx="13"/>
          </p:nvPr>
        </p:nvSpPr>
        <p:spPr>
          <a:xfrm>
            <a:off x="914400" y="1779325"/>
            <a:ext cx="10361676" cy="4297680"/>
          </a:xfrm>
        </p:spPr>
        <p:txBody>
          <a:bodyPr/>
          <a:lstStyle>
            <a:lvl1pPr>
              <a:defRPr/>
            </a:lvl1pPr>
          </a:lstStyle>
          <a:p>
            <a:r>
              <a:rPr lang="en-US"/>
              <a:t>Click icon to add table</a:t>
            </a:r>
            <a:endParaRPr lang="en-US" dirty="0"/>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fld id="{D6D8061D-18C3-4F4F-85EF-561633F58754}" type="datetimeFigureOut">
              <a:rPr lang="en-US" smtClean="0"/>
              <a:t>10/15/2024</a:t>
            </a:fld>
            <a:endParaRPr lang="en-US" dirty="0"/>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26260992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pic>
        <p:nvPicPr>
          <p:cNvPr id="7" name="Picture Placeholder 13">
            <a:extLst>
              <a:ext uri="{FF2B5EF4-FFF2-40B4-BE49-F238E27FC236}">
                <a16:creationId xmlns:a16="http://schemas.microsoft.com/office/drawing/2014/main" id="{A1BB4149-7987-3EF4-952D-2271B4DD8AB1}"/>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50000"/>
                    </a14:imgEffect>
                  </a14:imgLayer>
                </a14:imgProps>
              </a:ex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8" name="Rectangle 7">
            <a:extLst>
              <a:ext uri="{FF2B5EF4-FFF2-40B4-BE49-F238E27FC236}">
                <a16:creationId xmlns:a16="http://schemas.microsoft.com/office/drawing/2014/main" id="{07B335AD-7A4B-841B-52BC-8FF32D99D749}"/>
              </a:ext>
              <a:ext uri="{C183D7F6-B498-43B3-948B-1728B52AA6E4}">
                <adec:decorative xmlns:adec="http://schemas.microsoft.com/office/drawing/2017/decorative" val="1"/>
              </a:ext>
            </a:extLst>
          </p:cNvPr>
          <p:cNvSpPr/>
          <p:nvPr userDrawn="1"/>
        </p:nvSpPr>
        <p:spPr>
          <a:xfrm>
            <a:off x="3799368" y="0"/>
            <a:ext cx="4593265" cy="68580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4143375" y="92597"/>
            <a:ext cx="3905250" cy="3032567"/>
          </a:xfrm>
        </p:spPr>
        <p:txBody>
          <a:bodyPr anchor="b">
            <a:noAutofit/>
          </a:bodyPr>
          <a:lstStyle>
            <a:lvl1pPr algn="ctr">
              <a:defRPr/>
            </a:lvl1pPr>
          </a:lstStyle>
          <a:p>
            <a:r>
              <a:rPr lang="en-US" dirty="0"/>
              <a:t>Click to add title</a:t>
            </a:r>
          </a:p>
        </p:txBody>
      </p:sp>
      <p:sp>
        <p:nvSpPr>
          <p:cNvPr id="10" name="Text Placeholder 9">
            <a:extLst>
              <a:ext uri="{FF2B5EF4-FFF2-40B4-BE49-F238E27FC236}">
                <a16:creationId xmlns:a16="http://schemas.microsoft.com/office/drawing/2014/main" id="{A13E19FD-68BB-0F8D-21CF-9E48B806073F}"/>
              </a:ext>
            </a:extLst>
          </p:cNvPr>
          <p:cNvSpPr>
            <a:spLocks noGrp="1"/>
          </p:cNvSpPr>
          <p:nvPr>
            <p:ph type="body" sz="quarter" idx="10" hasCustomPrompt="1"/>
          </p:nvPr>
        </p:nvSpPr>
        <p:spPr>
          <a:xfrm>
            <a:off x="4143375" y="4004321"/>
            <a:ext cx="3905250" cy="2743200"/>
          </a:xfrm>
        </p:spPr>
        <p:txBody>
          <a:bodyPr>
            <a:normAutofit/>
          </a:bodyPr>
          <a:lstStyle>
            <a:lvl1pPr marL="0" indent="0" algn="ctr">
              <a:buNone/>
              <a:defRPr sz="18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text</a:t>
            </a:r>
          </a:p>
        </p:txBody>
      </p:sp>
    </p:spTree>
    <p:extLst>
      <p:ext uri="{BB962C8B-B14F-4D97-AF65-F5344CB8AC3E}">
        <p14:creationId xmlns:p14="http://schemas.microsoft.com/office/powerpoint/2010/main" val="2162967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2">
    <p:spTree>
      <p:nvGrpSpPr>
        <p:cNvPr id="1" name=""/>
        <p:cNvGrpSpPr/>
        <p:nvPr/>
      </p:nvGrpSpPr>
      <p:grpSpPr>
        <a:xfrm>
          <a:off x="0" y="0"/>
          <a:ext cx="0" cy="0"/>
          <a:chOff x="0" y="0"/>
          <a:chExt cx="0" cy="0"/>
        </a:xfrm>
      </p:grpSpPr>
      <p:pic>
        <p:nvPicPr>
          <p:cNvPr id="7" name="Picture Placeholder 38">
            <a:extLst>
              <a:ext uri="{FF2B5EF4-FFF2-40B4-BE49-F238E27FC236}">
                <a16:creationId xmlns:a16="http://schemas.microsoft.com/office/drawing/2014/main" id="{31550E6E-10D6-E75A-F6B1-8800DAC2CBFB}"/>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7802" b="7802"/>
          <a:stretch>
            <a:fillRect/>
          </a:stretch>
        </p:blipFill>
        <p:spPr>
          <a:xfrm>
            <a:off x="0" y="0"/>
            <a:ext cx="12188952" cy="6858000"/>
          </a:xfrm>
          <a:prstGeom prst="rect">
            <a:avLst/>
          </a:prstGeom>
        </p:spPr>
      </p:pic>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1373038" y="1457865"/>
            <a:ext cx="3200400" cy="4580626"/>
          </a:xfrm>
        </p:spPr>
        <p:txBody>
          <a:bodyPr anchor="t">
            <a:noAutofit/>
          </a:bodyPr>
          <a:lstStyle>
            <a:lvl1pPr algn="ctr">
              <a:defRPr sz="3600"/>
            </a:lvl1pPr>
          </a:lstStyle>
          <a:p>
            <a:r>
              <a:rPr lang="en-US" dirty="0"/>
              <a:t>Click to add title</a:t>
            </a:r>
          </a:p>
        </p:txBody>
      </p:sp>
      <p:sp>
        <p:nvSpPr>
          <p:cNvPr id="3" name="Content Placeholder 2">
            <a:extLst>
              <a:ext uri="{FF2B5EF4-FFF2-40B4-BE49-F238E27FC236}">
                <a16:creationId xmlns:a16="http://schemas.microsoft.com/office/drawing/2014/main" id="{A772710C-A212-1B12-06CD-FA2A14F89D68}"/>
              </a:ext>
            </a:extLst>
          </p:cNvPr>
          <p:cNvSpPr>
            <a:spLocks noGrp="1"/>
          </p:cNvSpPr>
          <p:nvPr>
            <p:ph idx="1" hasCustomPrompt="1"/>
          </p:nvPr>
        </p:nvSpPr>
        <p:spPr>
          <a:xfrm>
            <a:off x="4796287" y="1457864"/>
            <a:ext cx="4986068" cy="4580627"/>
          </a:xfrm>
        </p:spPr>
        <p:txBody>
          <a:bodyPr tIns="45720" anchor="t" anchorCtr="0">
            <a:normAutofit/>
          </a:bodyPr>
          <a:lstStyle>
            <a:lvl1pPr marL="0" indent="0">
              <a:lnSpc>
                <a:spcPct val="150000"/>
              </a:lnSpc>
              <a:spcBef>
                <a:spcPts val="1000"/>
              </a:spcBef>
              <a:spcAft>
                <a:spcPts val="1200"/>
              </a:spcAft>
              <a:buNone/>
              <a:defRPr sz="2400"/>
            </a:lvl1pPr>
            <a:lvl2pPr>
              <a:lnSpc>
                <a:spcPct val="150000"/>
              </a:lnSpc>
              <a:spcBef>
                <a:spcPts val="1000"/>
              </a:spcBef>
              <a:spcAft>
                <a:spcPts val="1200"/>
              </a:spcAft>
              <a:defRPr sz="2000"/>
            </a:lvl2pPr>
            <a:lvl3pPr>
              <a:lnSpc>
                <a:spcPct val="150000"/>
              </a:lnSpc>
              <a:spcBef>
                <a:spcPts val="1000"/>
              </a:spcBef>
              <a:spcAft>
                <a:spcPts val="1200"/>
              </a:spcAft>
              <a:defRPr sz="1800"/>
            </a:lvl3pPr>
            <a:lvl4pPr>
              <a:lnSpc>
                <a:spcPct val="150000"/>
              </a:lnSpc>
              <a:spcBef>
                <a:spcPts val="1000"/>
              </a:spcBef>
              <a:spcAft>
                <a:spcPts val="1200"/>
              </a:spcAft>
              <a:defRPr sz="1600"/>
            </a:lvl4pPr>
            <a:lvl5pPr>
              <a:lnSpc>
                <a:spcPct val="150000"/>
              </a:lnSpc>
              <a:spcBef>
                <a:spcPts val="1000"/>
              </a:spcBef>
              <a:spcAft>
                <a:spcPts val="1200"/>
              </a:spcAft>
              <a:defRPr sz="16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fld id="{D6D8061D-18C3-4F4F-85EF-561633F58754}" type="datetimeFigureOut">
              <a:rPr lang="en-US" smtClean="0"/>
              <a:t>10/15/2024</a:t>
            </a:fld>
            <a:endParaRPr lang="en-US" dirty="0"/>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1914388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picture">
    <p:spTree>
      <p:nvGrpSpPr>
        <p:cNvPr id="1" name=""/>
        <p:cNvGrpSpPr/>
        <p:nvPr/>
      </p:nvGrpSpPr>
      <p:grpSpPr>
        <a:xfrm>
          <a:off x="0" y="0"/>
          <a:ext cx="0" cy="0"/>
          <a:chOff x="0" y="0"/>
          <a:chExt cx="0" cy="0"/>
        </a:xfrm>
      </p:grpSpPr>
      <p:pic>
        <p:nvPicPr>
          <p:cNvPr id="7" name="Picture Placeholder 8">
            <a:extLst>
              <a:ext uri="{FF2B5EF4-FFF2-40B4-BE49-F238E27FC236}">
                <a16:creationId xmlns:a16="http://schemas.microsoft.com/office/drawing/2014/main" id="{61F88592-24FD-96EC-ADB3-C0B7682DF9A5}"/>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1" name="Title 1">
            <a:extLst>
              <a:ext uri="{FF2B5EF4-FFF2-40B4-BE49-F238E27FC236}">
                <a16:creationId xmlns:a16="http://schemas.microsoft.com/office/drawing/2014/main" id="{076C4EAC-BBDE-1963-BD72-3BD2A47DC59C}"/>
              </a:ext>
            </a:extLst>
          </p:cNvPr>
          <p:cNvSpPr>
            <a:spLocks noGrp="1"/>
          </p:cNvSpPr>
          <p:nvPr>
            <p:ph type="ctrTitle" hasCustomPrompt="1"/>
          </p:nvPr>
        </p:nvSpPr>
        <p:spPr>
          <a:xfrm>
            <a:off x="918259" y="798653"/>
            <a:ext cx="5166167" cy="5289630"/>
          </a:xfrm>
          <a:solidFill>
            <a:schemeClr val="bg1">
              <a:alpha val="95000"/>
            </a:schemeClr>
          </a:solidFill>
        </p:spPr>
        <p:txBody>
          <a:bodyPr lIns="274320" rIns="274320" anchor="ctr">
            <a:noAutofit/>
          </a:bodyPr>
          <a:lstStyle>
            <a:lvl1pPr algn="ctr">
              <a:defRPr sz="4400"/>
            </a:lvl1pPr>
          </a:lstStyle>
          <a:p>
            <a:r>
              <a:rPr lang="en-US" dirty="0"/>
              <a:t>Click to add title</a:t>
            </a:r>
          </a:p>
        </p:txBody>
      </p:sp>
      <p:sp>
        <p:nvSpPr>
          <p:cNvPr id="8" name="Picture Placeholder 7">
            <a:extLst>
              <a:ext uri="{FF2B5EF4-FFF2-40B4-BE49-F238E27FC236}">
                <a16:creationId xmlns:a16="http://schemas.microsoft.com/office/drawing/2014/main" id="{E592AF4F-2F83-7005-B3AC-6FCC7FB19140}"/>
              </a:ext>
            </a:extLst>
          </p:cNvPr>
          <p:cNvSpPr>
            <a:spLocks noGrp="1"/>
          </p:cNvSpPr>
          <p:nvPr>
            <p:ph type="pic" sz="quarter" idx="13"/>
          </p:nvPr>
        </p:nvSpPr>
        <p:spPr>
          <a:xfrm>
            <a:off x="6084424" y="787077"/>
            <a:ext cx="5166167" cy="5289631"/>
          </a:xfrm>
          <a:solidFill>
            <a:schemeClr val="bg1">
              <a:alpha val="95000"/>
            </a:schemeClr>
          </a:solidFill>
        </p:spPr>
        <p:txBody>
          <a:bodyPr>
            <a:noAutofit/>
          </a:bodyPr>
          <a:lstStyle>
            <a:lvl1pPr marL="342900" indent="-342900" algn="ctr">
              <a:buFont typeface="Arial" panose="020B0604020202020204" pitchFamily="34" charset="0"/>
              <a:buChar char="•"/>
              <a:defRPr sz="20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icon to add picture</a:t>
            </a:r>
            <a:endParaRPr lang="en-US" dirty="0"/>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fld id="{D6D8061D-18C3-4F4F-85EF-561633F58754}" type="datetimeFigureOut">
              <a:rPr lang="en-US" smtClean="0"/>
              <a:t>10/15/2024</a:t>
            </a:fld>
            <a:endParaRPr lang="en-US" dirty="0"/>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3298420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subtitle + picture">
    <p:spTree>
      <p:nvGrpSpPr>
        <p:cNvPr id="1" name=""/>
        <p:cNvGrpSpPr/>
        <p:nvPr/>
      </p:nvGrpSpPr>
      <p:grpSpPr>
        <a:xfrm>
          <a:off x="0" y="0"/>
          <a:ext cx="0" cy="0"/>
          <a:chOff x="0" y="0"/>
          <a:chExt cx="0" cy="0"/>
        </a:xfrm>
      </p:grpSpPr>
      <p:pic>
        <p:nvPicPr>
          <p:cNvPr id="8" name="Picture Placeholder 13">
            <a:extLst>
              <a:ext uri="{FF2B5EF4-FFF2-40B4-BE49-F238E27FC236}">
                <a16:creationId xmlns:a16="http://schemas.microsoft.com/office/drawing/2014/main" id="{BD017017-3234-8C24-B9FC-80FB1120D156}"/>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50000"/>
                    </a14:imgEffect>
                  </a14:imgLayer>
                </a14:imgProps>
              </a:ex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1" name="Rectangle 10">
            <a:extLst>
              <a:ext uri="{FF2B5EF4-FFF2-40B4-BE49-F238E27FC236}">
                <a16:creationId xmlns:a16="http://schemas.microsoft.com/office/drawing/2014/main" id="{CC226FA8-C264-7189-EEA0-5264009074FF}"/>
              </a:ext>
              <a:ext uri="{C183D7F6-B498-43B3-948B-1728B52AA6E4}">
                <adec:decorative xmlns:adec="http://schemas.microsoft.com/office/drawing/2017/decorative" val="1"/>
              </a:ext>
            </a:extLst>
          </p:cNvPr>
          <p:cNvSpPr/>
          <p:nvPr userDrawn="1"/>
        </p:nvSpPr>
        <p:spPr>
          <a:xfrm>
            <a:off x="915924" y="777240"/>
            <a:ext cx="10360152" cy="5303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2772C41-A024-2F33-1F04-21E003FA7291}"/>
              </a:ext>
            </a:extLst>
          </p:cNvPr>
          <p:cNvSpPr>
            <a:spLocks noGrp="1"/>
          </p:cNvSpPr>
          <p:nvPr>
            <p:ph type="ctrTitle" hasCustomPrompt="1"/>
          </p:nvPr>
        </p:nvSpPr>
        <p:spPr>
          <a:xfrm>
            <a:off x="6296135" y="1124887"/>
            <a:ext cx="4480560" cy="2352356"/>
          </a:xfrm>
        </p:spPr>
        <p:txBody>
          <a:bodyPr anchor="b">
            <a:noAutofit/>
          </a:bodyPr>
          <a:lstStyle>
            <a:lvl1pPr algn="l">
              <a:defRPr sz="3600"/>
            </a:lvl1pPr>
          </a:lstStyle>
          <a:p>
            <a:r>
              <a:rPr lang="en-US" dirty="0"/>
              <a:t>Click to add title</a:t>
            </a:r>
          </a:p>
        </p:txBody>
      </p:sp>
      <p:sp>
        <p:nvSpPr>
          <p:cNvPr id="3" name="Subtitle 2">
            <a:extLst>
              <a:ext uri="{FF2B5EF4-FFF2-40B4-BE49-F238E27FC236}">
                <a16:creationId xmlns:a16="http://schemas.microsoft.com/office/drawing/2014/main" id="{473BC2DF-9C2A-052C-AD2C-0A8ABAA50374}"/>
              </a:ext>
            </a:extLst>
          </p:cNvPr>
          <p:cNvSpPr>
            <a:spLocks noGrp="1"/>
          </p:cNvSpPr>
          <p:nvPr>
            <p:ph type="subTitle" idx="1" hasCustomPrompt="1"/>
          </p:nvPr>
        </p:nvSpPr>
        <p:spPr>
          <a:xfrm>
            <a:off x="6296135" y="3571197"/>
            <a:ext cx="4476967" cy="2123547"/>
          </a:xfrm>
        </p:spPr>
        <p:txBody>
          <a:bodyPr>
            <a:no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add text</a:t>
            </a:r>
          </a:p>
        </p:txBody>
      </p:sp>
      <p:sp>
        <p:nvSpPr>
          <p:cNvPr id="7" name="Picture Placeholder 7">
            <a:extLst>
              <a:ext uri="{FF2B5EF4-FFF2-40B4-BE49-F238E27FC236}">
                <a16:creationId xmlns:a16="http://schemas.microsoft.com/office/drawing/2014/main" id="{AA872EE9-FDFB-95A7-3547-DCAA0B51FE21}"/>
              </a:ext>
            </a:extLst>
          </p:cNvPr>
          <p:cNvSpPr>
            <a:spLocks noGrp="1"/>
          </p:cNvSpPr>
          <p:nvPr>
            <p:ph type="pic" sz="quarter" idx="13"/>
          </p:nvPr>
        </p:nvSpPr>
        <p:spPr>
          <a:xfrm>
            <a:off x="1329545" y="1148037"/>
            <a:ext cx="4365199" cy="4546707"/>
          </a:xfrm>
        </p:spPr>
        <p:txBody>
          <a:bodyPr>
            <a:normAutofit/>
          </a:bodyPr>
          <a:lstStyle>
            <a:lvl1pPr marL="0" indent="0" algn="ctr">
              <a:buNone/>
              <a:defRPr sz="2000"/>
            </a:lvl1pPr>
          </a:lstStyle>
          <a:p>
            <a:r>
              <a:rPr lang="en-US"/>
              <a:t>Click icon to add picture</a:t>
            </a:r>
            <a:endParaRPr lang="en-US" dirty="0"/>
          </a:p>
        </p:txBody>
      </p:sp>
      <p:sp>
        <p:nvSpPr>
          <p:cNvPr id="4" name="Date Placeholder 3">
            <a:extLst>
              <a:ext uri="{FF2B5EF4-FFF2-40B4-BE49-F238E27FC236}">
                <a16:creationId xmlns:a16="http://schemas.microsoft.com/office/drawing/2014/main" id="{C0070940-5919-2C95-2278-32E50BF14DD1}"/>
              </a:ext>
            </a:extLst>
          </p:cNvPr>
          <p:cNvSpPr>
            <a:spLocks noGrp="1"/>
          </p:cNvSpPr>
          <p:nvPr>
            <p:ph type="dt" sz="half" idx="10"/>
          </p:nvPr>
        </p:nvSpPr>
        <p:spPr/>
        <p:txBody>
          <a:bodyPr/>
          <a:lstStyle/>
          <a:p>
            <a:fld id="{D6D8061D-18C3-4F4F-85EF-561633F58754}" type="datetimeFigureOut">
              <a:rPr lang="en-US" smtClean="0"/>
              <a:t>10/15/2024</a:t>
            </a:fld>
            <a:endParaRPr lang="en-US" dirty="0"/>
          </a:p>
        </p:txBody>
      </p:sp>
      <p:sp>
        <p:nvSpPr>
          <p:cNvPr id="5" name="Footer Placeholder 4">
            <a:extLst>
              <a:ext uri="{FF2B5EF4-FFF2-40B4-BE49-F238E27FC236}">
                <a16:creationId xmlns:a16="http://schemas.microsoft.com/office/drawing/2014/main" id="{1957D599-49CF-19FE-6D86-C5EDB765F41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8931DF1-1C8D-86B9-BFDD-098FFC00FDC2}"/>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19241863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pic>
        <p:nvPicPr>
          <p:cNvPr id="7" name="Picture Placeholder 17">
            <a:extLst>
              <a:ext uri="{FF2B5EF4-FFF2-40B4-BE49-F238E27FC236}">
                <a16:creationId xmlns:a16="http://schemas.microsoft.com/office/drawing/2014/main" id="{28B211FD-99D2-B373-669F-6E0F8E5B336F}"/>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60000"/>
                    </a14:imgEffect>
                  </a14:imgLayer>
                </a14:imgProps>
              </a:ext>
              <a:ext uri="{28A0092B-C50C-407E-A947-70E740481C1C}">
                <a14:useLocalDpi xmlns:a14="http://schemas.microsoft.com/office/drawing/2010/main"/>
              </a:ext>
            </a:extLst>
          </a:blip>
          <a:srcRect/>
          <a:stretch/>
        </p:blipFill>
        <p:spPr>
          <a:xfrm>
            <a:off x="0" y="0"/>
            <a:ext cx="12188952" cy="6858000"/>
          </a:xfrm>
          <a:prstGeom prst="rect">
            <a:avLst/>
          </a:prstGeom>
        </p:spPr>
      </p:pic>
      <p:sp>
        <p:nvSpPr>
          <p:cNvPr id="8" name="Rectangle 7">
            <a:extLst>
              <a:ext uri="{FF2B5EF4-FFF2-40B4-BE49-F238E27FC236}">
                <a16:creationId xmlns:a16="http://schemas.microsoft.com/office/drawing/2014/main" id="{C4079EDA-1B98-E3C1-23AD-7FB6F39FE268}"/>
              </a:ext>
              <a:ext uri="{C183D7F6-B498-43B3-948B-1728B52AA6E4}">
                <adec:decorative xmlns:adec="http://schemas.microsoft.com/office/drawing/2017/decorative" val="1"/>
              </a:ext>
            </a:extLst>
          </p:cNvPr>
          <p:cNvSpPr/>
          <p:nvPr userDrawn="1"/>
        </p:nvSpPr>
        <p:spPr>
          <a:xfrm>
            <a:off x="915924" y="777240"/>
            <a:ext cx="10360152" cy="5303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1616598" y="995425"/>
            <a:ext cx="8958805" cy="1077230"/>
          </a:xfrm>
        </p:spPr>
        <p:txBody>
          <a:bodyPr anchor="b" anchorCtr="0">
            <a:noAutofit/>
          </a:bodyPr>
          <a:lstStyle>
            <a:lvl1pPr algn="ctr">
              <a:defRPr sz="3600"/>
            </a:lvl1pPr>
          </a:lstStyle>
          <a:p>
            <a:r>
              <a:rPr lang="en-US" dirty="0"/>
              <a:t>Click to add title</a:t>
            </a:r>
          </a:p>
        </p:txBody>
      </p:sp>
      <p:sp>
        <p:nvSpPr>
          <p:cNvPr id="9" name="Content Placeholder 2">
            <a:extLst>
              <a:ext uri="{FF2B5EF4-FFF2-40B4-BE49-F238E27FC236}">
                <a16:creationId xmlns:a16="http://schemas.microsoft.com/office/drawing/2014/main" id="{76BDAEBE-3A0C-BBCD-A1F0-E1F1E07000E1}"/>
              </a:ext>
            </a:extLst>
          </p:cNvPr>
          <p:cNvSpPr>
            <a:spLocks noGrp="1"/>
          </p:cNvSpPr>
          <p:nvPr>
            <p:ph sz="half" idx="14" hasCustomPrompt="1"/>
          </p:nvPr>
        </p:nvSpPr>
        <p:spPr>
          <a:xfrm>
            <a:off x="1616599" y="2257061"/>
            <a:ext cx="8958804" cy="3541853"/>
          </a:xfrm>
        </p:spPr>
        <p:txBody>
          <a:bodyPr>
            <a:normAutofit/>
          </a:bodyPr>
          <a:lstStyle>
            <a:lvl1pPr marL="0" indent="0">
              <a:spcBef>
                <a:spcPts val="1000"/>
              </a:spcBef>
              <a:spcAft>
                <a:spcPts val="1000"/>
              </a:spcAft>
              <a:buNone/>
              <a:defRPr sz="1800"/>
            </a:lvl1pPr>
            <a:lvl2pPr marL="228600">
              <a:spcBef>
                <a:spcPts val="600"/>
              </a:spcBef>
              <a:spcAft>
                <a:spcPts val="600"/>
              </a:spcAft>
              <a:defRPr sz="1800"/>
            </a:lvl2pPr>
            <a:lvl3pPr marL="685800">
              <a:spcBef>
                <a:spcPts val="600"/>
              </a:spcBef>
              <a:spcAft>
                <a:spcPts val="600"/>
              </a:spcAft>
              <a:defRPr sz="1800"/>
            </a:lvl3pPr>
            <a:lvl4pPr marL="1143000">
              <a:spcBef>
                <a:spcPts val="600"/>
              </a:spcBef>
              <a:spcAft>
                <a:spcPts val="600"/>
              </a:spcAft>
              <a:defRPr sz="1800"/>
            </a:lvl4pPr>
            <a:lvl5pPr marL="1600200">
              <a:spcBef>
                <a:spcPts val="600"/>
              </a:spcBef>
              <a:spcAft>
                <a:spcPts val="600"/>
              </a:spcAft>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fld id="{D6D8061D-18C3-4F4F-85EF-561633F58754}" type="datetimeFigureOut">
              <a:rPr lang="en-US" smtClean="0"/>
              <a:t>10/15/2024</a:t>
            </a:fld>
            <a:endParaRPr lang="en-US" dirty="0"/>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2587894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 picture ">
    <p:spTree>
      <p:nvGrpSpPr>
        <p:cNvPr id="1" name=""/>
        <p:cNvGrpSpPr/>
        <p:nvPr/>
      </p:nvGrpSpPr>
      <p:grpSpPr>
        <a:xfrm>
          <a:off x="0" y="0"/>
          <a:ext cx="0" cy="0"/>
          <a:chOff x="0" y="0"/>
          <a:chExt cx="0" cy="0"/>
        </a:xfrm>
      </p:grpSpPr>
      <p:pic>
        <p:nvPicPr>
          <p:cNvPr id="4" name="Picture Placeholder 5">
            <a:extLst>
              <a:ext uri="{FF2B5EF4-FFF2-40B4-BE49-F238E27FC236}">
                <a16:creationId xmlns:a16="http://schemas.microsoft.com/office/drawing/2014/main" id="{236F3DDC-7FF8-F6A3-16EA-A01E7F79536C}"/>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524" y="0"/>
            <a:ext cx="12188952" cy="6858000"/>
          </a:xfrm>
          <a:prstGeom prst="rect">
            <a:avLst/>
          </a:prstGeom>
        </p:spPr>
      </p:pic>
      <p:sp>
        <p:nvSpPr>
          <p:cNvPr id="9" name="Title 33">
            <a:extLst>
              <a:ext uri="{FF2B5EF4-FFF2-40B4-BE49-F238E27FC236}">
                <a16:creationId xmlns:a16="http://schemas.microsoft.com/office/drawing/2014/main" id="{E728EBB2-9164-AC06-6682-9505D88F9535}"/>
              </a:ext>
              <a:ext uri="{C183D7F6-B498-43B3-948B-1728B52AA6E4}">
                <adec:decorative xmlns:adec="http://schemas.microsoft.com/office/drawing/2017/decorative" val="1"/>
              </a:ext>
            </a:extLst>
          </p:cNvPr>
          <p:cNvSpPr txBox="1">
            <a:spLocks/>
          </p:cNvSpPr>
          <p:nvPr userDrawn="1"/>
        </p:nvSpPr>
        <p:spPr>
          <a:xfrm>
            <a:off x="915924" y="777240"/>
            <a:ext cx="6115497" cy="5303520"/>
          </a:xfrm>
          <a:prstGeom prst="rect">
            <a:avLst/>
          </a:prstGeom>
          <a:solidFill>
            <a:schemeClr val="bg1">
              <a:alpha val="95000"/>
            </a:schemeClr>
          </a:solidFill>
        </p:spPr>
        <p:txBody>
          <a:bodyPr vert="horz" lIns="91440" tIns="45720" rIns="91440" bIns="4572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p>
        </p:txBody>
      </p: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1416937" y="879674"/>
            <a:ext cx="5377406" cy="2550005"/>
          </a:xfrm>
        </p:spPr>
        <p:txBody>
          <a:bodyPr anchor="b" anchorCtr="0">
            <a:noAutofit/>
          </a:bodyPr>
          <a:lstStyle>
            <a:lvl1pPr>
              <a:defRPr sz="3600"/>
            </a:lvl1pPr>
          </a:lstStyle>
          <a:p>
            <a:r>
              <a:rPr lang="en-US" dirty="0"/>
              <a:t>Click to add title</a:t>
            </a:r>
          </a:p>
        </p:txBody>
      </p:sp>
      <p:sp>
        <p:nvSpPr>
          <p:cNvPr id="13" name="Text Placeholder 12">
            <a:extLst>
              <a:ext uri="{FF2B5EF4-FFF2-40B4-BE49-F238E27FC236}">
                <a16:creationId xmlns:a16="http://schemas.microsoft.com/office/drawing/2014/main" id="{53BA3AA6-E309-C0C7-B2C6-3705384B7067}"/>
              </a:ext>
            </a:extLst>
          </p:cNvPr>
          <p:cNvSpPr>
            <a:spLocks noGrp="1"/>
          </p:cNvSpPr>
          <p:nvPr>
            <p:ph type="body" sz="quarter" idx="13" hasCustomPrompt="1"/>
          </p:nvPr>
        </p:nvSpPr>
        <p:spPr>
          <a:xfrm>
            <a:off x="1417638" y="3576900"/>
            <a:ext cx="4126635" cy="2233613"/>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10/15/2024</a:t>
            </a:fld>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2845438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1">
    <p:spTree>
      <p:nvGrpSpPr>
        <p:cNvPr id="1" name=""/>
        <p:cNvGrpSpPr/>
        <p:nvPr/>
      </p:nvGrpSpPr>
      <p:grpSpPr>
        <a:xfrm>
          <a:off x="0" y="0"/>
          <a:ext cx="0" cy="0"/>
          <a:chOff x="0" y="0"/>
          <a:chExt cx="0" cy="0"/>
        </a:xfrm>
      </p:grpSpPr>
      <p:pic>
        <p:nvPicPr>
          <p:cNvPr id="8" name="Picture Placeholder 5">
            <a:extLst>
              <a:ext uri="{FF2B5EF4-FFF2-40B4-BE49-F238E27FC236}">
                <a16:creationId xmlns:a16="http://schemas.microsoft.com/office/drawing/2014/main" id="{540E5FCC-3981-FB51-F0ED-B8BAB5C45A20}"/>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9" name="Rectangle 8">
            <a:extLst>
              <a:ext uri="{FF2B5EF4-FFF2-40B4-BE49-F238E27FC236}">
                <a16:creationId xmlns:a16="http://schemas.microsoft.com/office/drawing/2014/main" id="{3BCE2C9E-7BC3-0EB6-EBE4-26EE33A1F2A3}"/>
              </a:ext>
              <a:ext uri="{C183D7F6-B498-43B3-948B-1728B52AA6E4}">
                <adec:decorative xmlns:adec="http://schemas.microsoft.com/office/drawing/2017/decorative" val="1"/>
              </a:ext>
            </a:extLst>
          </p:cNvPr>
          <p:cNvSpPr/>
          <p:nvPr userDrawn="1"/>
        </p:nvSpPr>
        <p:spPr>
          <a:xfrm>
            <a:off x="915924" y="777240"/>
            <a:ext cx="10360152" cy="530352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1269357" y="891251"/>
            <a:ext cx="9653286" cy="1158254"/>
          </a:xfrm>
        </p:spPr>
        <p:txBody>
          <a:bodyPr anchor="b" anchorCtr="0">
            <a:noAutofit/>
          </a:bodyPr>
          <a:lstStyle>
            <a:lvl1pPr algn="ctr">
              <a:defRPr sz="3600"/>
            </a:lvl1pPr>
          </a:lstStyle>
          <a:p>
            <a:r>
              <a:rPr lang="en-US" dirty="0"/>
              <a:t>Click to add title</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10/15/2024</a:t>
            </a:fld>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
        <p:nvSpPr>
          <p:cNvPr id="10" name="Content Placeholder 2">
            <a:extLst>
              <a:ext uri="{FF2B5EF4-FFF2-40B4-BE49-F238E27FC236}">
                <a16:creationId xmlns:a16="http://schemas.microsoft.com/office/drawing/2014/main" id="{ECB36301-48E6-AF64-5055-0CCA79474EAE}"/>
              </a:ext>
            </a:extLst>
          </p:cNvPr>
          <p:cNvSpPr>
            <a:spLocks noGrp="1"/>
          </p:cNvSpPr>
          <p:nvPr>
            <p:ph sz="half" idx="13" hasCustomPrompt="1"/>
          </p:nvPr>
        </p:nvSpPr>
        <p:spPr>
          <a:xfrm>
            <a:off x="1400540" y="2257062"/>
            <a:ext cx="4062711" cy="3541853"/>
          </a:xfrm>
        </p:spPr>
        <p:txBody>
          <a:bodyPr>
            <a:normAutofit/>
          </a:bodyPr>
          <a:lstStyle>
            <a:lvl1pPr marL="0" indent="0">
              <a:spcBef>
                <a:spcPts val="600"/>
              </a:spcBef>
              <a:spcAft>
                <a:spcPts val="600"/>
              </a:spcAft>
              <a:buNone/>
              <a:defRPr sz="1800"/>
            </a:lvl1pPr>
            <a:lvl2pPr marL="228600">
              <a:spcBef>
                <a:spcPts val="600"/>
              </a:spcBef>
              <a:spcAft>
                <a:spcPts val="600"/>
              </a:spcAft>
              <a:defRPr sz="1800"/>
            </a:lvl2pPr>
            <a:lvl3pPr marL="685800">
              <a:spcBef>
                <a:spcPts val="600"/>
              </a:spcBef>
              <a:spcAft>
                <a:spcPts val="600"/>
              </a:spcAft>
              <a:defRPr sz="1800"/>
            </a:lvl3pPr>
            <a:lvl4pPr marL="1143000">
              <a:spcBef>
                <a:spcPts val="600"/>
              </a:spcBef>
              <a:spcAft>
                <a:spcPts val="600"/>
              </a:spcAft>
              <a:defRPr sz="1800"/>
            </a:lvl4pPr>
            <a:lvl5pPr marL="1600200">
              <a:spcBef>
                <a:spcPts val="600"/>
              </a:spcBef>
              <a:spcAft>
                <a:spcPts val="600"/>
              </a:spcAft>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a:extLst>
              <a:ext uri="{FF2B5EF4-FFF2-40B4-BE49-F238E27FC236}">
                <a16:creationId xmlns:a16="http://schemas.microsoft.com/office/drawing/2014/main" id="{5F973906-E48D-CA3F-3E96-205D2E688DC5}"/>
              </a:ext>
            </a:extLst>
          </p:cNvPr>
          <p:cNvSpPr>
            <a:spLocks noGrp="1"/>
          </p:cNvSpPr>
          <p:nvPr>
            <p:ph sz="half" idx="14" hasCustomPrompt="1"/>
          </p:nvPr>
        </p:nvSpPr>
        <p:spPr>
          <a:xfrm>
            <a:off x="6588311" y="2257061"/>
            <a:ext cx="4203151" cy="3541853"/>
          </a:xfrm>
        </p:spPr>
        <p:txBody>
          <a:bodyPr>
            <a:normAutofit/>
          </a:bodyPr>
          <a:lstStyle>
            <a:lvl1pPr marL="0" indent="0">
              <a:spcBef>
                <a:spcPts val="600"/>
              </a:spcBef>
              <a:spcAft>
                <a:spcPts val="600"/>
              </a:spcAft>
              <a:buNone/>
              <a:defRPr sz="1800"/>
            </a:lvl1pPr>
            <a:lvl2pPr marL="228600">
              <a:spcBef>
                <a:spcPts val="600"/>
              </a:spcBef>
              <a:spcAft>
                <a:spcPts val="600"/>
              </a:spcAft>
              <a:defRPr sz="1800"/>
            </a:lvl2pPr>
            <a:lvl3pPr marL="685800">
              <a:spcBef>
                <a:spcPts val="600"/>
              </a:spcBef>
              <a:spcAft>
                <a:spcPts val="600"/>
              </a:spcAft>
              <a:defRPr sz="1800"/>
            </a:lvl3pPr>
            <a:lvl4pPr marL="1143000">
              <a:spcBef>
                <a:spcPts val="600"/>
              </a:spcBef>
              <a:spcAft>
                <a:spcPts val="600"/>
              </a:spcAft>
              <a:defRPr sz="1800"/>
            </a:lvl4pPr>
            <a:lvl5pPr marL="1600200">
              <a:spcBef>
                <a:spcPts val="600"/>
              </a:spcBef>
              <a:spcAft>
                <a:spcPts val="600"/>
              </a:spcAft>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052907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2">
    <p:spTree>
      <p:nvGrpSpPr>
        <p:cNvPr id="1" name=""/>
        <p:cNvGrpSpPr/>
        <p:nvPr/>
      </p:nvGrpSpPr>
      <p:grpSpPr>
        <a:xfrm>
          <a:off x="0" y="0"/>
          <a:ext cx="0" cy="0"/>
          <a:chOff x="0" y="0"/>
          <a:chExt cx="0" cy="0"/>
        </a:xfrm>
      </p:grpSpPr>
      <p:pic>
        <p:nvPicPr>
          <p:cNvPr id="8" name="Picture Placeholder 44">
            <a:extLst>
              <a:ext uri="{FF2B5EF4-FFF2-40B4-BE49-F238E27FC236}">
                <a16:creationId xmlns:a16="http://schemas.microsoft.com/office/drawing/2014/main" id="{07AB38AA-85DC-3DF3-4ED4-B78FB670FFA9}"/>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9" name="Rectangle 8">
            <a:extLst>
              <a:ext uri="{FF2B5EF4-FFF2-40B4-BE49-F238E27FC236}">
                <a16:creationId xmlns:a16="http://schemas.microsoft.com/office/drawing/2014/main" id="{8F2DD44F-3200-BF06-94F9-C6A07EAD76B9}"/>
              </a:ext>
              <a:ext uri="{C183D7F6-B498-43B3-948B-1728B52AA6E4}">
                <adec:decorative xmlns:adec="http://schemas.microsoft.com/office/drawing/2017/decorative" val="1"/>
              </a:ext>
            </a:extLst>
          </p:cNvPr>
          <p:cNvSpPr/>
          <p:nvPr userDrawn="1"/>
        </p:nvSpPr>
        <p:spPr>
          <a:xfrm>
            <a:off x="914400" y="777240"/>
            <a:ext cx="10361676" cy="5303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1092361" y="777240"/>
            <a:ext cx="10007278" cy="1283843"/>
          </a:xfrm>
        </p:spPr>
        <p:txBody>
          <a:bodyPr anchor="b" anchorCtr="0">
            <a:noAutofit/>
          </a:bodyPr>
          <a:lstStyle>
            <a:lvl1pPr algn="ctr">
              <a:defRPr sz="3600"/>
            </a:lvl1pPr>
          </a:lstStyle>
          <a:p>
            <a:r>
              <a:rPr lang="en-US" dirty="0"/>
              <a:t>Click to add title</a:t>
            </a:r>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hasCustomPrompt="1"/>
          </p:nvPr>
        </p:nvSpPr>
        <p:spPr>
          <a:xfrm>
            <a:off x="1447029" y="2261313"/>
            <a:ext cx="3275746" cy="3653350"/>
          </a:xfrm>
        </p:spPr>
        <p:txBody>
          <a:bodyPr>
            <a:normAutofit/>
          </a:bodyPr>
          <a:lstStyle>
            <a:lvl1pPr marL="0" indent="0">
              <a:lnSpc>
                <a:spcPct val="100000"/>
              </a:lnSpc>
              <a:spcBef>
                <a:spcPts val="1000"/>
              </a:spcBef>
              <a:spcAft>
                <a:spcPts val="600"/>
              </a:spcAft>
              <a:buNone/>
              <a:defRPr sz="1800"/>
            </a:lvl1pPr>
            <a:lvl2pPr marL="228600" indent="0">
              <a:lnSpc>
                <a:spcPct val="100000"/>
              </a:lnSpc>
              <a:spcBef>
                <a:spcPts val="1000"/>
              </a:spcBef>
              <a:spcAft>
                <a:spcPts val="600"/>
              </a:spcAft>
              <a:buNone/>
              <a:defRPr sz="1800"/>
            </a:lvl2pPr>
            <a:lvl3pPr marL="914400" indent="0">
              <a:lnSpc>
                <a:spcPct val="100000"/>
              </a:lnSpc>
              <a:spcBef>
                <a:spcPts val="1000"/>
              </a:spcBef>
              <a:spcAft>
                <a:spcPts val="600"/>
              </a:spcAft>
              <a:buNone/>
              <a:defRPr sz="1800"/>
            </a:lvl3pPr>
            <a:lvl4pPr marL="1143000" indent="0">
              <a:lnSpc>
                <a:spcPct val="100000"/>
              </a:lnSpc>
              <a:spcBef>
                <a:spcPts val="1000"/>
              </a:spcBef>
              <a:spcAft>
                <a:spcPts val="600"/>
              </a:spcAft>
              <a:buNone/>
              <a:defRPr sz="1800"/>
            </a:lvl4pPr>
            <a:lvl5pPr marL="1600200" indent="0">
              <a:lnSpc>
                <a:spcPct val="100000"/>
              </a:lnSpc>
              <a:spcBef>
                <a:spcPts val="1000"/>
              </a:spcBef>
              <a:spcAft>
                <a:spcPts val="600"/>
              </a:spcAft>
              <a:buNone/>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10/15/2024</a:t>
            </a:fld>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
        <p:nvSpPr>
          <p:cNvPr id="10" name="Content Placeholder 2">
            <a:extLst>
              <a:ext uri="{FF2B5EF4-FFF2-40B4-BE49-F238E27FC236}">
                <a16:creationId xmlns:a16="http://schemas.microsoft.com/office/drawing/2014/main" id="{C2AA9CA0-D45C-FE27-D4E4-DD219364E4FB}"/>
              </a:ext>
            </a:extLst>
          </p:cNvPr>
          <p:cNvSpPr>
            <a:spLocks noGrp="1"/>
          </p:cNvSpPr>
          <p:nvPr>
            <p:ph sz="half" idx="13" hasCustomPrompt="1"/>
          </p:nvPr>
        </p:nvSpPr>
        <p:spPr>
          <a:xfrm>
            <a:off x="5150734" y="2261313"/>
            <a:ext cx="5594236" cy="3653350"/>
          </a:xfrm>
        </p:spPr>
        <p:txBody>
          <a:bodyPr>
            <a:normAutofit/>
          </a:bodyPr>
          <a:lstStyle>
            <a:lvl1pPr marL="0" indent="0">
              <a:spcBef>
                <a:spcPts val="600"/>
              </a:spcBef>
              <a:spcAft>
                <a:spcPts val="600"/>
              </a:spcAft>
              <a:buNone/>
              <a:defRPr sz="1800"/>
            </a:lvl1pPr>
            <a:lvl2pPr marL="228600">
              <a:spcBef>
                <a:spcPts val="600"/>
              </a:spcBef>
              <a:spcAft>
                <a:spcPts val="600"/>
              </a:spcAft>
              <a:defRPr sz="1800"/>
            </a:lvl2pPr>
            <a:lvl3pPr marL="685800">
              <a:spcBef>
                <a:spcPts val="600"/>
              </a:spcBef>
              <a:spcAft>
                <a:spcPts val="600"/>
              </a:spcAft>
              <a:defRPr sz="1800"/>
            </a:lvl3pPr>
            <a:lvl4pPr marL="1143000">
              <a:spcBef>
                <a:spcPts val="600"/>
              </a:spcBef>
              <a:spcAft>
                <a:spcPts val="600"/>
              </a:spcAft>
              <a:defRPr sz="1800"/>
            </a:lvl4pPr>
            <a:lvl5pPr marL="1600200">
              <a:spcBef>
                <a:spcPts val="600"/>
              </a:spcBef>
              <a:spcAft>
                <a:spcPts val="600"/>
              </a:spcAft>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578526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 subtitle">
    <p:spTree>
      <p:nvGrpSpPr>
        <p:cNvPr id="1" name=""/>
        <p:cNvGrpSpPr/>
        <p:nvPr/>
      </p:nvGrpSpPr>
      <p:grpSpPr>
        <a:xfrm>
          <a:off x="0" y="0"/>
          <a:ext cx="0" cy="0"/>
          <a:chOff x="0" y="0"/>
          <a:chExt cx="0" cy="0"/>
        </a:xfrm>
      </p:grpSpPr>
      <p:pic>
        <p:nvPicPr>
          <p:cNvPr id="7" name="Picture Placeholder 8">
            <a:extLst>
              <a:ext uri="{FF2B5EF4-FFF2-40B4-BE49-F238E27FC236}">
                <a16:creationId xmlns:a16="http://schemas.microsoft.com/office/drawing/2014/main" id="{F1219773-33FA-E4F9-4EAE-0764613F6213}"/>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8" name="Rectangle 7">
            <a:extLst>
              <a:ext uri="{FF2B5EF4-FFF2-40B4-BE49-F238E27FC236}">
                <a16:creationId xmlns:a16="http://schemas.microsoft.com/office/drawing/2014/main" id="{92817C37-9292-1CF3-6529-DEF7174273E0}"/>
              </a:ext>
              <a:ext uri="{C183D7F6-B498-43B3-948B-1728B52AA6E4}">
                <adec:decorative xmlns:adec="http://schemas.microsoft.com/office/drawing/2017/decorative" val="1"/>
              </a:ext>
            </a:extLst>
          </p:cNvPr>
          <p:cNvSpPr/>
          <p:nvPr userDrawn="1"/>
        </p:nvSpPr>
        <p:spPr>
          <a:xfrm>
            <a:off x="915924" y="777240"/>
            <a:ext cx="10360152" cy="5303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2772C41-A024-2F33-1F04-21E003FA7291}"/>
              </a:ext>
            </a:extLst>
          </p:cNvPr>
          <p:cNvSpPr>
            <a:spLocks noGrp="1"/>
          </p:cNvSpPr>
          <p:nvPr>
            <p:ph type="ctrTitle" hasCustomPrompt="1"/>
          </p:nvPr>
        </p:nvSpPr>
        <p:spPr>
          <a:xfrm>
            <a:off x="6061275" y="1134320"/>
            <a:ext cx="4803494" cy="1956122"/>
          </a:xfrm>
        </p:spPr>
        <p:txBody>
          <a:bodyPr anchor="b">
            <a:noAutofit/>
          </a:bodyPr>
          <a:lstStyle>
            <a:lvl1pPr algn="l">
              <a:defRPr sz="3600"/>
            </a:lvl1pPr>
          </a:lstStyle>
          <a:p>
            <a:r>
              <a:rPr lang="en-US" dirty="0"/>
              <a:t>Click to add title</a:t>
            </a:r>
          </a:p>
        </p:txBody>
      </p:sp>
      <p:sp>
        <p:nvSpPr>
          <p:cNvPr id="3" name="Subtitle 2">
            <a:extLst>
              <a:ext uri="{FF2B5EF4-FFF2-40B4-BE49-F238E27FC236}">
                <a16:creationId xmlns:a16="http://schemas.microsoft.com/office/drawing/2014/main" id="{473BC2DF-9C2A-052C-AD2C-0A8ABAA50374}"/>
              </a:ext>
            </a:extLst>
          </p:cNvPr>
          <p:cNvSpPr>
            <a:spLocks noGrp="1"/>
          </p:cNvSpPr>
          <p:nvPr>
            <p:ph type="subTitle" idx="1" hasCustomPrompt="1"/>
          </p:nvPr>
        </p:nvSpPr>
        <p:spPr>
          <a:xfrm>
            <a:off x="6061275" y="3418271"/>
            <a:ext cx="4803494" cy="2305409"/>
          </a:xfrm>
        </p:spPr>
        <p:txBody>
          <a:bodyPr>
            <a:noAutofit/>
          </a:bodyPr>
          <a:lstStyle>
            <a:lvl1pPr marL="0" indent="0" algn="l">
              <a:spcAft>
                <a:spcPts val="1000"/>
              </a:spcAft>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add text</a:t>
            </a:r>
          </a:p>
        </p:txBody>
      </p:sp>
      <p:sp>
        <p:nvSpPr>
          <p:cNvPr id="12" name="Picture Placeholder 11">
            <a:extLst>
              <a:ext uri="{FF2B5EF4-FFF2-40B4-BE49-F238E27FC236}">
                <a16:creationId xmlns:a16="http://schemas.microsoft.com/office/drawing/2014/main" id="{E5D7B0DF-23EB-406B-9FAA-0182626A919B}"/>
              </a:ext>
            </a:extLst>
          </p:cNvPr>
          <p:cNvSpPr>
            <a:spLocks noGrp="1"/>
          </p:cNvSpPr>
          <p:nvPr>
            <p:ph type="pic" sz="quarter" idx="13"/>
          </p:nvPr>
        </p:nvSpPr>
        <p:spPr>
          <a:xfrm>
            <a:off x="1308563" y="1146638"/>
            <a:ext cx="4389120" cy="4572000"/>
          </a:xfrm>
        </p:spPr>
        <p:txBody>
          <a:bodyPr>
            <a:normAutofit/>
          </a:bodyPr>
          <a:lstStyle>
            <a:lvl1pPr marL="0" indent="0" algn="ctr">
              <a:buNone/>
              <a:defRPr sz="2000"/>
            </a:lvl1pPr>
          </a:lstStyle>
          <a:p>
            <a:r>
              <a:rPr lang="en-US"/>
              <a:t>Click icon to add picture</a:t>
            </a:r>
            <a:endParaRPr lang="en-US" dirty="0"/>
          </a:p>
        </p:txBody>
      </p:sp>
      <p:sp>
        <p:nvSpPr>
          <p:cNvPr id="4" name="Date Placeholder 3">
            <a:extLst>
              <a:ext uri="{FF2B5EF4-FFF2-40B4-BE49-F238E27FC236}">
                <a16:creationId xmlns:a16="http://schemas.microsoft.com/office/drawing/2014/main" id="{C0070940-5919-2C95-2278-32E50BF14DD1}"/>
              </a:ext>
            </a:extLst>
          </p:cNvPr>
          <p:cNvSpPr>
            <a:spLocks noGrp="1"/>
          </p:cNvSpPr>
          <p:nvPr>
            <p:ph type="dt" sz="half" idx="10"/>
          </p:nvPr>
        </p:nvSpPr>
        <p:spPr/>
        <p:txBody>
          <a:bodyPr/>
          <a:lstStyle/>
          <a:p>
            <a:fld id="{D6D8061D-18C3-4F4F-85EF-561633F58754}" type="datetimeFigureOut">
              <a:rPr lang="en-US" smtClean="0"/>
              <a:t>10/15/2024</a:t>
            </a:fld>
            <a:endParaRPr lang="en-US" dirty="0"/>
          </a:p>
        </p:txBody>
      </p:sp>
      <p:sp>
        <p:nvSpPr>
          <p:cNvPr id="5" name="Footer Placeholder 4">
            <a:extLst>
              <a:ext uri="{FF2B5EF4-FFF2-40B4-BE49-F238E27FC236}">
                <a16:creationId xmlns:a16="http://schemas.microsoft.com/office/drawing/2014/main" id="{1957D599-49CF-19FE-6D86-C5EDB765F41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8931DF1-1C8D-86B9-BFDD-098FFC00FDC2}"/>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15637277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D97564-C310-6E8C-8689-CE18881B4A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FAD99FA-26D9-873B-BE7F-26FEC5C233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19819E-0266-97DD-DFD1-BAAA06AE32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6D8061D-18C3-4F4F-85EF-561633F58754}" type="datetimeFigureOut">
              <a:rPr lang="en-US" smtClean="0"/>
              <a:t>10/15/2024</a:t>
            </a:fld>
            <a:endParaRPr lang="en-US" dirty="0"/>
          </a:p>
        </p:txBody>
      </p:sp>
      <p:sp>
        <p:nvSpPr>
          <p:cNvPr id="5" name="Footer Placeholder 4">
            <a:extLst>
              <a:ext uri="{FF2B5EF4-FFF2-40B4-BE49-F238E27FC236}">
                <a16:creationId xmlns:a16="http://schemas.microsoft.com/office/drawing/2014/main" id="{2BFD19C9-01CE-9E2A-CDA5-C15940F055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A1801085-7B28-048D-E3D3-9C3614268D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BD12358-51D2-46B3-9BDE-DF29528B9454}" type="slidenum">
              <a:rPr lang="en-US" smtClean="0"/>
              <a:t>‹#›</a:t>
            </a:fld>
            <a:endParaRPr lang="en-US" dirty="0"/>
          </a:p>
        </p:txBody>
      </p:sp>
    </p:spTree>
    <p:extLst>
      <p:ext uri="{BB962C8B-B14F-4D97-AF65-F5344CB8AC3E}">
        <p14:creationId xmlns:p14="http://schemas.microsoft.com/office/powerpoint/2010/main" val="1965934658"/>
      </p:ext>
    </p:extLst>
  </p:cSld>
  <p:clrMap bg1="lt1" tx1="dk1" bg2="lt2" tx2="dk2" accent1="accent1" accent2="accent2" accent3="accent3" accent4="accent4" accent5="accent5" accent6="accent6" hlink="hlink" folHlink="folHlink"/>
  <p:sldLayoutIdLst>
    <p:sldLayoutId id="2147483654" r:id="rId1"/>
    <p:sldLayoutId id="2147483660" r:id="rId2"/>
    <p:sldLayoutId id="2147483658" r:id="rId3"/>
    <p:sldLayoutId id="2147483659" r:id="rId4"/>
    <p:sldLayoutId id="2147483650" r:id="rId5"/>
    <p:sldLayoutId id="2147483652" r:id="rId6"/>
    <p:sldLayoutId id="2147483662" r:id="rId7"/>
    <p:sldLayoutId id="2147483663" r:id="rId8"/>
    <p:sldLayoutId id="2147483649" r:id="rId9"/>
    <p:sldLayoutId id="2147483666" r:id="rId10"/>
    <p:sldLayoutId id="2147483664" r:id="rId11"/>
    <p:sldLayoutId id="2147483665"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mailto:Krysti.Deines@eauclairecounty.gov" TargetMode="External"/><Relationship Id="rId2" Type="http://schemas.openxmlformats.org/officeDocument/2006/relationships/notesSlide" Target="../notesSlides/notesSlide28.xml"/><Relationship Id="rId1" Type="http://schemas.openxmlformats.org/officeDocument/2006/relationships/slideLayout" Target="../slideLayouts/slideLayout13.xml"/><Relationship Id="rId5" Type="http://schemas.openxmlformats.org/officeDocument/2006/relationships/hyperlink" Target="mailto:kfatzinger@unifiedservices.org" TargetMode="External"/><Relationship Id="rId4" Type="http://schemas.openxmlformats.org/officeDocument/2006/relationships/hyperlink" Target="mailto:khagen@optionstx.com"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047101-8D42-6100-9CEA-AEC0FAEAB606}"/>
              </a:ext>
            </a:extLst>
          </p:cNvPr>
          <p:cNvSpPr>
            <a:spLocks noGrp="1"/>
          </p:cNvSpPr>
          <p:nvPr>
            <p:ph type="ctrTitle"/>
          </p:nvPr>
        </p:nvSpPr>
        <p:spPr>
          <a:xfrm>
            <a:off x="1524000" y="2286000"/>
            <a:ext cx="9144000" cy="2286000"/>
          </a:xfrm>
          <a:noFill/>
        </p:spPr>
        <p:txBody>
          <a:bodyPr>
            <a:noAutofit/>
          </a:bodyPr>
          <a:lstStyle/>
          <a:p>
            <a:r>
              <a:rPr lang="en-US" sz="4800" dirty="0"/>
              <a:t>Alphabet Soup:</a:t>
            </a:r>
            <a:br>
              <a:rPr lang="en-US" sz="4800" dirty="0"/>
            </a:br>
            <a:r>
              <a:rPr lang="en-US" sz="4000" dirty="0"/>
              <a:t>Understanding Treatment Language, Reports &amp; Phasing Up</a:t>
            </a:r>
            <a:endParaRPr lang="en-US" dirty="0"/>
          </a:p>
        </p:txBody>
      </p:sp>
    </p:spTree>
    <p:extLst>
      <p:ext uri="{BB962C8B-B14F-4D97-AF65-F5344CB8AC3E}">
        <p14:creationId xmlns:p14="http://schemas.microsoft.com/office/powerpoint/2010/main" val="20830284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ABE40-AA00-F366-A36A-B3F1AADBF025}"/>
              </a:ext>
            </a:extLst>
          </p:cNvPr>
          <p:cNvSpPr>
            <a:spLocks noGrp="1"/>
          </p:cNvSpPr>
          <p:nvPr>
            <p:ph type="ctrTitle"/>
          </p:nvPr>
        </p:nvSpPr>
        <p:spPr>
          <a:xfrm>
            <a:off x="1429789" y="1124887"/>
            <a:ext cx="9346906" cy="1485309"/>
          </a:xfrm>
          <a:noFill/>
        </p:spPr>
        <p:txBody>
          <a:bodyPr>
            <a:noAutofit/>
          </a:bodyPr>
          <a:lstStyle/>
          <a:p>
            <a:r>
              <a:rPr lang="en-US" dirty="0"/>
              <a:t>CBI-SA: Cognitive Behavioral Interventions – Substance Abuse</a:t>
            </a:r>
          </a:p>
        </p:txBody>
      </p:sp>
      <p:sp>
        <p:nvSpPr>
          <p:cNvPr id="11" name="Subtitle 10">
            <a:extLst>
              <a:ext uri="{FF2B5EF4-FFF2-40B4-BE49-F238E27FC236}">
                <a16:creationId xmlns:a16="http://schemas.microsoft.com/office/drawing/2014/main" id="{F4583933-95EE-13B0-55ED-7B10E3D3867E}"/>
              </a:ext>
            </a:extLst>
          </p:cNvPr>
          <p:cNvSpPr>
            <a:spLocks noGrp="1"/>
          </p:cNvSpPr>
          <p:nvPr>
            <p:ph type="subTitle" idx="1"/>
          </p:nvPr>
        </p:nvSpPr>
        <p:spPr>
          <a:xfrm>
            <a:off x="1426197" y="2610196"/>
            <a:ext cx="9346906" cy="3084549"/>
          </a:xfrm>
        </p:spPr>
        <p:txBody>
          <a:bodyPr/>
          <a:lstStyle/>
          <a:p>
            <a:r>
              <a:rPr lang="en-US" dirty="0"/>
              <a:t>CBI-SA is a curriculum designed for individuals who are moderate to high need in the area of substance use. The University of Cincinnati Corrections Institute (UCCI) developed the curriculum, it refers frequently to the legal effects of substance use and works well with those involved in the criminal justice system.</a:t>
            </a:r>
          </a:p>
        </p:txBody>
      </p:sp>
    </p:spTree>
    <p:extLst>
      <p:ext uri="{BB962C8B-B14F-4D97-AF65-F5344CB8AC3E}">
        <p14:creationId xmlns:p14="http://schemas.microsoft.com/office/powerpoint/2010/main" val="29353559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5F5E3-2B1C-7C0A-8581-67A9052D13AA}"/>
              </a:ext>
            </a:extLst>
          </p:cNvPr>
          <p:cNvSpPr>
            <a:spLocks noGrp="1"/>
          </p:cNvSpPr>
          <p:nvPr>
            <p:ph type="title"/>
          </p:nvPr>
        </p:nvSpPr>
        <p:spPr>
          <a:xfrm>
            <a:off x="1616598" y="995425"/>
            <a:ext cx="8958805" cy="1077230"/>
          </a:xfrm>
          <a:noFill/>
        </p:spPr>
        <p:txBody>
          <a:bodyPr/>
          <a:lstStyle/>
          <a:p>
            <a:r>
              <a:rPr lang="en-US" dirty="0"/>
              <a:t>CBI-SA</a:t>
            </a:r>
          </a:p>
        </p:txBody>
      </p:sp>
      <p:sp>
        <p:nvSpPr>
          <p:cNvPr id="6" name="Content Placeholder 2">
            <a:extLst>
              <a:ext uri="{FF2B5EF4-FFF2-40B4-BE49-F238E27FC236}">
                <a16:creationId xmlns:a16="http://schemas.microsoft.com/office/drawing/2014/main" id="{58091B18-1D90-7600-9C95-C8DD0593B7A5}"/>
              </a:ext>
            </a:extLst>
          </p:cNvPr>
          <p:cNvSpPr txBox="1">
            <a:spLocks/>
          </p:cNvSpPr>
          <p:nvPr/>
        </p:nvSpPr>
        <p:spPr>
          <a:xfrm>
            <a:off x="1447029" y="2261313"/>
            <a:ext cx="4420370" cy="365335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US" sz="1800" dirty="0"/>
              <a:t>Elements of CBI-SA</a:t>
            </a:r>
          </a:p>
          <a:p>
            <a:pPr marL="285750" indent="-285750">
              <a:lnSpc>
                <a:spcPct val="110000"/>
              </a:lnSpc>
              <a:buFontTx/>
              <a:buChar char="-"/>
            </a:pPr>
            <a:r>
              <a:rPr lang="en-US" sz="1800" dirty="0"/>
              <a:t>Cognitive, social, emotional, and coping skills development</a:t>
            </a:r>
          </a:p>
          <a:p>
            <a:pPr marL="0" indent="0">
              <a:lnSpc>
                <a:spcPct val="110000"/>
              </a:lnSpc>
              <a:buNone/>
            </a:pPr>
            <a:endParaRPr lang="en-US" sz="1800" dirty="0"/>
          </a:p>
          <a:p>
            <a:pPr marL="0" indent="0">
              <a:buNone/>
            </a:pPr>
            <a:r>
              <a:rPr lang="en-US" sz="1800" dirty="0"/>
              <a:t>Duration:</a:t>
            </a:r>
          </a:p>
          <a:p>
            <a:pPr marL="0" indent="0">
              <a:buNone/>
            </a:pPr>
            <a:r>
              <a:rPr lang="en-US" sz="1800" dirty="0"/>
              <a:t>- 39 Sessions</a:t>
            </a:r>
          </a:p>
          <a:p>
            <a:pPr marL="0" indent="0">
              <a:lnSpc>
                <a:spcPct val="110000"/>
              </a:lnSpc>
              <a:buNone/>
            </a:pPr>
            <a:endParaRPr lang="en-US" sz="1800" dirty="0"/>
          </a:p>
        </p:txBody>
      </p:sp>
      <p:sp>
        <p:nvSpPr>
          <p:cNvPr id="7" name="Content Placeholder 3">
            <a:extLst>
              <a:ext uri="{FF2B5EF4-FFF2-40B4-BE49-F238E27FC236}">
                <a16:creationId xmlns:a16="http://schemas.microsoft.com/office/drawing/2014/main" id="{2B17B890-5CC1-3447-FCEA-CAE4F33735A5}"/>
              </a:ext>
            </a:extLst>
          </p:cNvPr>
          <p:cNvSpPr txBox="1">
            <a:spLocks/>
          </p:cNvSpPr>
          <p:nvPr/>
        </p:nvSpPr>
        <p:spPr>
          <a:xfrm>
            <a:off x="6324600" y="2261313"/>
            <a:ext cx="4420370" cy="365335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Focus:</a:t>
            </a:r>
          </a:p>
          <a:p>
            <a:pPr marL="285750" indent="-285750">
              <a:lnSpc>
                <a:spcPct val="110000"/>
              </a:lnSpc>
              <a:buFontTx/>
              <a:buChar char="-"/>
            </a:pPr>
            <a:r>
              <a:rPr lang="en-US" sz="1800" dirty="0"/>
              <a:t>Pre-Treatment</a:t>
            </a:r>
          </a:p>
          <a:p>
            <a:pPr marL="285750" indent="-285750">
              <a:lnSpc>
                <a:spcPct val="110000"/>
              </a:lnSpc>
              <a:buFontTx/>
              <a:buChar char="-"/>
            </a:pPr>
            <a:r>
              <a:rPr lang="en-US" sz="1800" dirty="0"/>
              <a:t>Motivational Engagement</a:t>
            </a:r>
          </a:p>
          <a:p>
            <a:pPr marL="285750" indent="-285750">
              <a:lnSpc>
                <a:spcPct val="110000"/>
              </a:lnSpc>
              <a:buFontTx/>
              <a:buChar char="-"/>
            </a:pPr>
            <a:r>
              <a:rPr lang="en-US" sz="1800" dirty="0"/>
              <a:t>Cognitive Restructuring</a:t>
            </a:r>
          </a:p>
          <a:p>
            <a:pPr marL="285750" indent="-285750">
              <a:lnSpc>
                <a:spcPct val="110000"/>
              </a:lnSpc>
              <a:buFontTx/>
              <a:buChar char="-"/>
            </a:pPr>
            <a:r>
              <a:rPr lang="en-US" sz="1800" dirty="0"/>
              <a:t>Emotional Regulation</a:t>
            </a:r>
          </a:p>
          <a:p>
            <a:pPr marL="285750" indent="-285750">
              <a:lnSpc>
                <a:spcPct val="110000"/>
              </a:lnSpc>
              <a:buFontTx/>
              <a:buChar char="-"/>
            </a:pPr>
            <a:r>
              <a:rPr lang="en-US" sz="1800" dirty="0"/>
              <a:t>Social Skills</a:t>
            </a:r>
          </a:p>
          <a:p>
            <a:pPr marL="285750" indent="-285750">
              <a:lnSpc>
                <a:spcPct val="110000"/>
              </a:lnSpc>
              <a:buFontTx/>
              <a:buChar char="-"/>
            </a:pPr>
            <a:r>
              <a:rPr lang="en-US" sz="1800" dirty="0"/>
              <a:t>Problem Solving</a:t>
            </a:r>
          </a:p>
          <a:p>
            <a:pPr marL="285750" indent="-285750">
              <a:lnSpc>
                <a:spcPct val="110000"/>
              </a:lnSpc>
              <a:buFontTx/>
              <a:buChar char="-"/>
            </a:pPr>
            <a:r>
              <a:rPr lang="en-US" sz="1800" dirty="0"/>
              <a:t>Success Planning</a:t>
            </a:r>
          </a:p>
        </p:txBody>
      </p:sp>
    </p:spTree>
    <p:extLst>
      <p:ext uri="{BB962C8B-B14F-4D97-AF65-F5344CB8AC3E}">
        <p14:creationId xmlns:p14="http://schemas.microsoft.com/office/powerpoint/2010/main" val="4058343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5F5E3-2B1C-7C0A-8581-67A9052D13AA}"/>
              </a:ext>
            </a:extLst>
          </p:cNvPr>
          <p:cNvSpPr>
            <a:spLocks noGrp="1"/>
          </p:cNvSpPr>
          <p:nvPr>
            <p:ph type="title"/>
          </p:nvPr>
        </p:nvSpPr>
        <p:spPr>
          <a:xfrm>
            <a:off x="1616598" y="995425"/>
            <a:ext cx="8958805" cy="1077230"/>
          </a:xfrm>
          <a:noFill/>
        </p:spPr>
        <p:txBody>
          <a:bodyPr/>
          <a:lstStyle/>
          <a:p>
            <a:r>
              <a:rPr lang="en-US" dirty="0"/>
              <a:t>CBI-SA</a:t>
            </a:r>
          </a:p>
        </p:txBody>
      </p:sp>
      <p:sp>
        <p:nvSpPr>
          <p:cNvPr id="3" name="Content Placeholder 2">
            <a:extLst>
              <a:ext uri="{FF2B5EF4-FFF2-40B4-BE49-F238E27FC236}">
                <a16:creationId xmlns:a16="http://schemas.microsoft.com/office/drawing/2014/main" id="{A6A33159-D030-2F82-A142-F75940728319}"/>
              </a:ext>
            </a:extLst>
          </p:cNvPr>
          <p:cNvSpPr>
            <a:spLocks noGrp="1"/>
          </p:cNvSpPr>
          <p:nvPr>
            <p:ph sz="half" idx="14"/>
          </p:nvPr>
        </p:nvSpPr>
        <p:spPr>
          <a:xfrm>
            <a:off x="1616075" y="2257425"/>
            <a:ext cx="4036580" cy="3541713"/>
          </a:xfrm>
          <a:noFill/>
        </p:spPr>
        <p:txBody>
          <a:bodyPr vert="horz" lIns="91440" tIns="45720" rIns="91440" bIns="45720" rtlCol="0" anchor="t">
            <a:normAutofit/>
          </a:bodyPr>
          <a:lstStyle/>
          <a:p>
            <a:r>
              <a:rPr lang="en-US" dirty="0"/>
              <a:t>When should someone be referred</a:t>
            </a:r>
          </a:p>
          <a:p>
            <a:pPr marL="285750" indent="-285750">
              <a:buFontTx/>
              <a:buChar char="-"/>
            </a:pPr>
            <a:r>
              <a:rPr lang="en-US" dirty="0"/>
              <a:t>Moderate to High need on COMPAS</a:t>
            </a:r>
          </a:p>
          <a:p>
            <a:pPr marL="285750" indent="-285750">
              <a:buFontTx/>
              <a:buChar char="-"/>
            </a:pPr>
            <a:r>
              <a:rPr lang="en-US" dirty="0"/>
              <a:t>ASAM level of care</a:t>
            </a:r>
          </a:p>
        </p:txBody>
      </p:sp>
      <p:pic>
        <p:nvPicPr>
          <p:cNvPr id="3074" name="Picture 2">
            <a:extLst>
              <a:ext uri="{FF2B5EF4-FFF2-40B4-BE49-F238E27FC236}">
                <a16:creationId xmlns:a16="http://schemas.microsoft.com/office/drawing/2014/main" id="{B1B84B9A-8B65-2E73-D69C-07931A4560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3211" y="4341813"/>
            <a:ext cx="3143250" cy="1457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05834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5F5E3-2B1C-7C0A-8581-67A9052D13AA}"/>
              </a:ext>
            </a:extLst>
          </p:cNvPr>
          <p:cNvSpPr>
            <a:spLocks noGrp="1"/>
          </p:cNvSpPr>
          <p:nvPr>
            <p:ph type="title"/>
          </p:nvPr>
        </p:nvSpPr>
        <p:spPr>
          <a:xfrm>
            <a:off x="1616598" y="995425"/>
            <a:ext cx="8958805" cy="1077230"/>
          </a:xfrm>
          <a:noFill/>
        </p:spPr>
        <p:txBody>
          <a:bodyPr/>
          <a:lstStyle/>
          <a:p>
            <a:r>
              <a:rPr lang="en-US" dirty="0"/>
              <a:t>CBI-SA</a:t>
            </a:r>
          </a:p>
        </p:txBody>
      </p:sp>
      <p:sp>
        <p:nvSpPr>
          <p:cNvPr id="6" name="Content Placeholder 2">
            <a:extLst>
              <a:ext uri="{FF2B5EF4-FFF2-40B4-BE49-F238E27FC236}">
                <a16:creationId xmlns:a16="http://schemas.microsoft.com/office/drawing/2014/main" id="{F9D0D2E2-1F0A-9484-B690-B8EE39797DB6}"/>
              </a:ext>
            </a:extLst>
          </p:cNvPr>
          <p:cNvSpPr txBox="1">
            <a:spLocks/>
          </p:cNvSpPr>
          <p:nvPr/>
        </p:nvSpPr>
        <p:spPr>
          <a:xfrm>
            <a:off x="1412240" y="2257425"/>
            <a:ext cx="9163163" cy="3541713"/>
          </a:xfrm>
          <a:prstGeom prst="rect">
            <a:avLst/>
          </a:prstGeom>
          <a:noFill/>
        </p:spPr>
        <p:txBody>
          <a:bodyPr vert="horz" lIns="91440" tIns="45720" rIns="91440" bIns="45720" rtlCol="0" anchor="t">
            <a:normAutofit fontScale="32500" lnSpcReduction="20000"/>
          </a:bodyPr>
          <a:lstStyle>
            <a:lvl1pPr marL="0" indent="0" algn="l" defTabSz="914400" rtl="0" eaLnBrk="1" latinLnBrk="0" hangingPunct="1">
              <a:lnSpc>
                <a:spcPct val="90000"/>
              </a:lnSpc>
              <a:spcBef>
                <a:spcPts val="1000"/>
              </a:spcBef>
              <a:spcAft>
                <a:spcPts val="1000"/>
              </a:spcAft>
              <a:buFont typeface="Arial" panose="020B0604020202020204" pitchFamily="34" charset="0"/>
              <a:buNone/>
              <a:defRPr sz="1800" kern="1200">
                <a:solidFill>
                  <a:schemeClr val="tx1"/>
                </a:solidFill>
                <a:latin typeface="+mn-lt"/>
                <a:ea typeface="+mn-ea"/>
                <a:cs typeface="+mn-cs"/>
              </a:defRPr>
            </a:lvl1pPr>
            <a:lvl2pPr marL="228600" indent="-228600" algn="l" defTabSz="914400" rtl="0" eaLnBrk="1" latinLnBrk="0" hangingPunct="1">
              <a:lnSpc>
                <a:spcPct val="9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3pPr>
            <a:lvl4pPr marL="1143000" indent="-228600" algn="l" defTabSz="914400" rtl="0" eaLnBrk="1" latinLnBrk="0" hangingPunct="1">
              <a:lnSpc>
                <a:spcPct val="9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4pPr>
            <a:lvl5pPr marL="1600200" indent="-228600" algn="l" defTabSz="914400" rtl="0" eaLnBrk="1" latinLnBrk="0" hangingPunct="1">
              <a:lnSpc>
                <a:spcPct val="9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900" dirty="0"/>
              <a:t>When completed, participants should be able to:</a:t>
            </a:r>
          </a:p>
          <a:p>
            <a:pPr marL="285750" indent="-285750">
              <a:buFontTx/>
              <a:buChar char="-"/>
            </a:pPr>
            <a:r>
              <a:rPr lang="en-US" sz="4900" dirty="0"/>
              <a:t>Tell you the components of a behavior chain and in the proper order</a:t>
            </a:r>
          </a:p>
          <a:p>
            <a:pPr marL="285750" indent="-285750">
              <a:buFontTx/>
              <a:buChar char="-"/>
            </a:pPr>
            <a:r>
              <a:rPr lang="en-US" sz="4900" dirty="0"/>
              <a:t>Share with you a variety of social skills and how they use them</a:t>
            </a:r>
          </a:p>
          <a:p>
            <a:pPr marL="285750" indent="-285750">
              <a:buFontTx/>
              <a:buChar char="-"/>
            </a:pPr>
            <a:r>
              <a:rPr lang="en-US" sz="4900" dirty="0"/>
              <a:t>Identify which emotion regulations skills they use most often and how to stack emotional regulation skills</a:t>
            </a:r>
          </a:p>
          <a:p>
            <a:pPr marL="285750" indent="-285750">
              <a:buFontTx/>
              <a:buChar char="-"/>
            </a:pPr>
            <a:r>
              <a:rPr lang="en-US" sz="4900" dirty="0"/>
              <a:t>State the components of problem solving and how they have used it when they have two conflicting wants</a:t>
            </a:r>
          </a:p>
          <a:p>
            <a:pPr marL="285750" indent="-285750">
              <a:buFontTx/>
              <a:buChar char="-"/>
            </a:pPr>
            <a:r>
              <a:rPr lang="en-US" sz="4900" dirty="0"/>
              <a:t>Tell you what makes up their Success Plan</a:t>
            </a:r>
          </a:p>
          <a:p>
            <a:pPr marL="285750" indent="-285750">
              <a:buFontTx/>
              <a:buChar char="-"/>
            </a:pPr>
            <a:r>
              <a:rPr lang="en-US" sz="4900" dirty="0"/>
              <a:t>At the end, participants should be able to identify a risky situation and be confident in navigating the situation to make a responsible decision</a:t>
            </a:r>
          </a:p>
          <a:p>
            <a:endParaRPr lang="en-US" dirty="0"/>
          </a:p>
        </p:txBody>
      </p:sp>
    </p:spTree>
    <p:extLst>
      <p:ext uri="{BB962C8B-B14F-4D97-AF65-F5344CB8AC3E}">
        <p14:creationId xmlns:p14="http://schemas.microsoft.com/office/powerpoint/2010/main" val="35730114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842265-4FF9-1B44-FEB5-821C943C6086}"/>
              </a:ext>
            </a:extLst>
          </p:cNvPr>
          <p:cNvSpPr>
            <a:spLocks noGrp="1"/>
          </p:cNvSpPr>
          <p:nvPr>
            <p:ph type="title"/>
          </p:nvPr>
        </p:nvSpPr>
        <p:spPr>
          <a:xfrm>
            <a:off x="1416937" y="879674"/>
            <a:ext cx="5377406" cy="2550005"/>
          </a:xfrm>
        </p:spPr>
        <p:txBody>
          <a:bodyPr/>
          <a:lstStyle/>
          <a:p>
            <a:r>
              <a:rPr lang="en-US" dirty="0"/>
              <a:t>Advance Practice - AP</a:t>
            </a:r>
          </a:p>
        </p:txBody>
      </p:sp>
      <p:sp>
        <p:nvSpPr>
          <p:cNvPr id="7" name="Text Placeholder 6">
            <a:extLst>
              <a:ext uri="{FF2B5EF4-FFF2-40B4-BE49-F238E27FC236}">
                <a16:creationId xmlns:a16="http://schemas.microsoft.com/office/drawing/2014/main" id="{7B45969B-1704-F63D-6589-8EFA988FBC3F}"/>
              </a:ext>
            </a:extLst>
          </p:cNvPr>
          <p:cNvSpPr>
            <a:spLocks noGrp="1"/>
          </p:cNvSpPr>
          <p:nvPr>
            <p:ph type="body" sz="quarter" idx="13"/>
          </p:nvPr>
        </p:nvSpPr>
        <p:spPr>
          <a:xfrm>
            <a:off x="1417638" y="3576900"/>
            <a:ext cx="4126635" cy="2233613"/>
          </a:xfrm>
        </p:spPr>
        <p:txBody>
          <a:bodyPr/>
          <a:lstStyle/>
          <a:p>
            <a:r>
              <a:rPr lang="en-US" dirty="0"/>
              <a:t>Aftercare for CBI-SA</a:t>
            </a:r>
          </a:p>
        </p:txBody>
      </p:sp>
    </p:spTree>
    <p:extLst>
      <p:ext uri="{BB962C8B-B14F-4D97-AF65-F5344CB8AC3E}">
        <p14:creationId xmlns:p14="http://schemas.microsoft.com/office/powerpoint/2010/main" val="21660341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9874B-BCA9-8420-1595-EDD1865A099A}"/>
              </a:ext>
            </a:extLst>
          </p:cNvPr>
          <p:cNvSpPr>
            <a:spLocks noGrp="1"/>
          </p:cNvSpPr>
          <p:nvPr>
            <p:ph type="title"/>
          </p:nvPr>
        </p:nvSpPr>
        <p:spPr>
          <a:xfrm>
            <a:off x="1269357" y="891251"/>
            <a:ext cx="9653286" cy="1158254"/>
          </a:xfrm>
          <a:noFill/>
        </p:spPr>
        <p:txBody>
          <a:bodyPr/>
          <a:lstStyle/>
          <a:p>
            <a:r>
              <a:rPr lang="en-US" dirty="0"/>
              <a:t>AP</a:t>
            </a:r>
          </a:p>
        </p:txBody>
      </p:sp>
      <p:sp>
        <p:nvSpPr>
          <p:cNvPr id="3" name="Content Placeholder 2">
            <a:extLst>
              <a:ext uri="{FF2B5EF4-FFF2-40B4-BE49-F238E27FC236}">
                <a16:creationId xmlns:a16="http://schemas.microsoft.com/office/drawing/2014/main" id="{68A5FD2B-E3E5-1C2B-0151-21F216B14A33}"/>
              </a:ext>
            </a:extLst>
          </p:cNvPr>
          <p:cNvSpPr>
            <a:spLocks noGrp="1"/>
          </p:cNvSpPr>
          <p:nvPr>
            <p:ph sz="half" idx="13"/>
          </p:nvPr>
        </p:nvSpPr>
        <p:spPr>
          <a:xfrm>
            <a:off x="1400540" y="2257062"/>
            <a:ext cx="9330720" cy="3541853"/>
          </a:xfrm>
          <a:noFill/>
        </p:spPr>
        <p:txBody>
          <a:bodyPr>
            <a:normAutofit/>
          </a:bodyPr>
          <a:lstStyle/>
          <a:p>
            <a:r>
              <a:rPr lang="en-US" dirty="0"/>
              <a:t>Purpose of AP:</a:t>
            </a:r>
          </a:p>
          <a:p>
            <a:pPr marL="285750" indent="-285750">
              <a:buFontTx/>
              <a:buChar char="-"/>
            </a:pPr>
            <a:r>
              <a:rPr lang="en-US" dirty="0"/>
              <a:t>Structured way to assist participants in practicing skills they learned in CBI-SA</a:t>
            </a:r>
          </a:p>
          <a:p>
            <a:pPr marL="285750" indent="-285750">
              <a:buFontTx/>
              <a:buChar char="-"/>
            </a:pPr>
            <a:endParaRPr lang="en-US" dirty="0"/>
          </a:p>
          <a:p>
            <a:r>
              <a:rPr lang="en-US" dirty="0"/>
              <a:t>Refer when:</a:t>
            </a:r>
          </a:p>
          <a:p>
            <a:pPr marL="285750" indent="-285750">
              <a:buFontTx/>
              <a:buChar char="-"/>
            </a:pPr>
            <a:r>
              <a:rPr lang="en-US" dirty="0"/>
              <a:t>Participants have completed all components of CBI-SA, including their success plan</a:t>
            </a:r>
          </a:p>
          <a:p>
            <a:pPr marL="285750" indent="-285750">
              <a:buFontTx/>
              <a:buChar char="-"/>
            </a:pPr>
            <a:endParaRPr lang="en-US" dirty="0"/>
          </a:p>
          <a:p>
            <a:r>
              <a:rPr lang="en-US" dirty="0"/>
              <a:t>Duration:</a:t>
            </a:r>
          </a:p>
          <a:p>
            <a:pPr marL="285750" indent="-285750">
              <a:buFontTx/>
              <a:buChar char="-"/>
            </a:pPr>
            <a:r>
              <a:rPr lang="en-US" dirty="0"/>
              <a:t>Average 6-12 weeks</a:t>
            </a:r>
          </a:p>
          <a:p>
            <a:pPr marL="285750" indent="-285750">
              <a:buFontTx/>
              <a:buChar char="-"/>
            </a:pPr>
            <a:r>
              <a:rPr lang="en-US" dirty="0"/>
              <a:t>Individualized based on participant need</a:t>
            </a:r>
          </a:p>
        </p:txBody>
      </p:sp>
    </p:spTree>
    <p:extLst>
      <p:ext uri="{BB962C8B-B14F-4D97-AF65-F5344CB8AC3E}">
        <p14:creationId xmlns:p14="http://schemas.microsoft.com/office/powerpoint/2010/main" val="19327155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9874B-BCA9-8420-1595-EDD1865A099A}"/>
              </a:ext>
            </a:extLst>
          </p:cNvPr>
          <p:cNvSpPr>
            <a:spLocks noGrp="1"/>
          </p:cNvSpPr>
          <p:nvPr>
            <p:ph type="title"/>
          </p:nvPr>
        </p:nvSpPr>
        <p:spPr>
          <a:xfrm>
            <a:off x="1269357" y="891251"/>
            <a:ext cx="9653286" cy="1158254"/>
          </a:xfrm>
          <a:noFill/>
        </p:spPr>
        <p:txBody>
          <a:bodyPr/>
          <a:lstStyle/>
          <a:p>
            <a:r>
              <a:rPr lang="en-US" dirty="0"/>
              <a:t>AP</a:t>
            </a:r>
          </a:p>
        </p:txBody>
      </p:sp>
      <p:sp>
        <p:nvSpPr>
          <p:cNvPr id="3" name="Content Placeholder 2">
            <a:extLst>
              <a:ext uri="{FF2B5EF4-FFF2-40B4-BE49-F238E27FC236}">
                <a16:creationId xmlns:a16="http://schemas.microsoft.com/office/drawing/2014/main" id="{68A5FD2B-E3E5-1C2B-0151-21F216B14A33}"/>
              </a:ext>
            </a:extLst>
          </p:cNvPr>
          <p:cNvSpPr>
            <a:spLocks noGrp="1"/>
          </p:cNvSpPr>
          <p:nvPr>
            <p:ph sz="half" idx="13"/>
          </p:nvPr>
        </p:nvSpPr>
        <p:spPr>
          <a:xfrm>
            <a:off x="1400540" y="2257062"/>
            <a:ext cx="4235489" cy="3541853"/>
          </a:xfrm>
          <a:noFill/>
        </p:spPr>
        <p:txBody>
          <a:bodyPr>
            <a:normAutofit/>
          </a:bodyPr>
          <a:lstStyle/>
          <a:p>
            <a:r>
              <a:rPr lang="en-US" dirty="0"/>
              <a:t>Four levels of AP:</a:t>
            </a:r>
          </a:p>
          <a:p>
            <a:pPr marL="342900" indent="-342900">
              <a:buAutoNum type="arabicPeriod"/>
            </a:pPr>
            <a:r>
              <a:rPr lang="en-US" dirty="0"/>
              <a:t>Graduated Practice </a:t>
            </a:r>
          </a:p>
          <a:p>
            <a:pPr marL="342900" indent="-342900">
              <a:buAutoNum type="arabicPeriod"/>
            </a:pPr>
            <a:r>
              <a:rPr lang="en-US" dirty="0"/>
              <a:t>Skill Selection</a:t>
            </a:r>
          </a:p>
          <a:p>
            <a:pPr marL="342900" indent="-342900">
              <a:buAutoNum type="arabicPeriod"/>
            </a:pPr>
            <a:r>
              <a:rPr lang="en-US" dirty="0"/>
              <a:t>Multiple Skill Use</a:t>
            </a:r>
          </a:p>
          <a:p>
            <a:pPr marL="342900" indent="-342900">
              <a:buAutoNum type="arabicPeriod"/>
            </a:pPr>
            <a:r>
              <a:rPr lang="en-US" dirty="0"/>
              <a:t>Unguided Practice</a:t>
            </a:r>
          </a:p>
        </p:txBody>
      </p:sp>
      <p:sp>
        <p:nvSpPr>
          <p:cNvPr id="4" name="Content Placeholder 2">
            <a:extLst>
              <a:ext uri="{FF2B5EF4-FFF2-40B4-BE49-F238E27FC236}">
                <a16:creationId xmlns:a16="http://schemas.microsoft.com/office/drawing/2014/main" id="{131CE449-6B17-7179-61B7-6A398CE8735F}"/>
              </a:ext>
            </a:extLst>
          </p:cNvPr>
          <p:cNvSpPr txBox="1">
            <a:spLocks/>
          </p:cNvSpPr>
          <p:nvPr/>
        </p:nvSpPr>
        <p:spPr>
          <a:xfrm>
            <a:off x="6555971" y="2257062"/>
            <a:ext cx="4235489" cy="3541853"/>
          </a:xfrm>
          <a:prstGeom prst="rect">
            <a:avLst/>
          </a:prstGeom>
          <a:noFill/>
        </p:spPr>
        <p:txBody>
          <a:bodyPr vert="horz" lIns="91440" tIns="45720" rIns="91440" bIns="45720" rtlCol="0">
            <a:normAutofit/>
          </a:bodyPr>
          <a:lstStyle>
            <a:lvl1pPr marL="0" indent="0" algn="l" defTabSz="914400" rtl="0" eaLnBrk="1" latinLnBrk="0" hangingPunct="1">
              <a:lnSpc>
                <a:spcPct val="90000"/>
              </a:lnSpc>
              <a:spcBef>
                <a:spcPts val="600"/>
              </a:spcBef>
              <a:spcAft>
                <a:spcPts val="600"/>
              </a:spcAft>
              <a:buFont typeface="Arial" panose="020B0604020202020204" pitchFamily="34" charset="0"/>
              <a:buNone/>
              <a:defRPr sz="1800" kern="1200">
                <a:solidFill>
                  <a:schemeClr val="tx1"/>
                </a:solidFill>
                <a:latin typeface="+mn-lt"/>
                <a:ea typeface="+mn-ea"/>
                <a:cs typeface="+mn-cs"/>
              </a:defRPr>
            </a:lvl1pPr>
            <a:lvl2pPr marL="228600" indent="-228600" algn="l" defTabSz="914400" rtl="0" eaLnBrk="1" latinLnBrk="0" hangingPunct="1">
              <a:lnSpc>
                <a:spcPct val="9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3pPr>
            <a:lvl4pPr marL="1143000" indent="-228600" algn="l" defTabSz="914400" rtl="0" eaLnBrk="1" latinLnBrk="0" hangingPunct="1">
              <a:lnSpc>
                <a:spcPct val="9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4pPr>
            <a:lvl5pPr marL="1600200" indent="-228600" algn="l" defTabSz="914400" rtl="0" eaLnBrk="1" latinLnBrk="0" hangingPunct="1">
              <a:lnSpc>
                <a:spcPct val="9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When completed, participants should be able to:</a:t>
            </a:r>
          </a:p>
          <a:p>
            <a:endParaRPr lang="en-US" dirty="0"/>
          </a:p>
          <a:p>
            <a:pPr marL="285750" indent="-285750">
              <a:buFontTx/>
              <a:buChar char="-"/>
            </a:pPr>
            <a:r>
              <a:rPr lang="en-US" dirty="0"/>
              <a:t>Recognize and manage high risk situations on their own – within the community – with confidence and accuracy</a:t>
            </a:r>
          </a:p>
          <a:p>
            <a:endParaRPr lang="en-US" dirty="0"/>
          </a:p>
        </p:txBody>
      </p:sp>
    </p:spTree>
    <p:extLst>
      <p:ext uri="{BB962C8B-B14F-4D97-AF65-F5344CB8AC3E}">
        <p14:creationId xmlns:p14="http://schemas.microsoft.com/office/powerpoint/2010/main" val="33568090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5F5E3-2B1C-7C0A-8581-67A9052D13AA}"/>
              </a:ext>
            </a:extLst>
          </p:cNvPr>
          <p:cNvSpPr>
            <a:spLocks noGrp="1"/>
          </p:cNvSpPr>
          <p:nvPr>
            <p:ph type="title"/>
          </p:nvPr>
        </p:nvSpPr>
        <p:spPr>
          <a:xfrm>
            <a:off x="1616598" y="995425"/>
            <a:ext cx="8958805" cy="1077230"/>
          </a:xfrm>
          <a:noFill/>
        </p:spPr>
        <p:txBody>
          <a:bodyPr/>
          <a:lstStyle/>
          <a:p>
            <a:r>
              <a:rPr lang="en-US" dirty="0"/>
              <a:t>Thinking 4 Change</a:t>
            </a:r>
          </a:p>
        </p:txBody>
      </p:sp>
      <p:sp>
        <p:nvSpPr>
          <p:cNvPr id="6" name="Content Placeholder 2">
            <a:extLst>
              <a:ext uri="{FF2B5EF4-FFF2-40B4-BE49-F238E27FC236}">
                <a16:creationId xmlns:a16="http://schemas.microsoft.com/office/drawing/2014/main" id="{58091B18-1D90-7600-9C95-C8DD0593B7A5}"/>
              </a:ext>
            </a:extLst>
          </p:cNvPr>
          <p:cNvSpPr txBox="1">
            <a:spLocks/>
          </p:cNvSpPr>
          <p:nvPr/>
        </p:nvSpPr>
        <p:spPr>
          <a:xfrm>
            <a:off x="1447029" y="2261313"/>
            <a:ext cx="4420370" cy="365335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US" sz="1800" dirty="0"/>
              <a:t>Elements of T4C</a:t>
            </a:r>
          </a:p>
          <a:p>
            <a:pPr marL="285750" indent="-285750">
              <a:lnSpc>
                <a:spcPct val="110000"/>
              </a:lnSpc>
              <a:buFontTx/>
              <a:buChar char="-"/>
            </a:pPr>
            <a:r>
              <a:rPr lang="en-US" sz="1800" dirty="0"/>
              <a:t>Gender specific group</a:t>
            </a:r>
          </a:p>
          <a:p>
            <a:pPr marL="285750" indent="-285750">
              <a:lnSpc>
                <a:spcPct val="110000"/>
              </a:lnSpc>
              <a:buFontTx/>
              <a:buChar char="-"/>
            </a:pPr>
            <a:r>
              <a:rPr lang="en-US" sz="1800" dirty="0"/>
              <a:t>90 minute groups</a:t>
            </a:r>
          </a:p>
          <a:p>
            <a:pPr marL="0" indent="0">
              <a:lnSpc>
                <a:spcPct val="110000"/>
              </a:lnSpc>
              <a:buNone/>
            </a:pPr>
            <a:endParaRPr lang="en-US" sz="1800" dirty="0"/>
          </a:p>
          <a:p>
            <a:pPr marL="0" indent="0">
              <a:buNone/>
            </a:pPr>
            <a:r>
              <a:rPr lang="en-US" sz="1800" dirty="0"/>
              <a:t>Duration:</a:t>
            </a:r>
          </a:p>
          <a:p>
            <a:pPr>
              <a:buFontTx/>
              <a:buChar char="-"/>
            </a:pPr>
            <a:r>
              <a:rPr lang="en-US" sz="1800" dirty="0"/>
              <a:t>26 sessions</a:t>
            </a:r>
          </a:p>
          <a:p>
            <a:pPr>
              <a:buFontTx/>
              <a:buChar char="-"/>
            </a:pPr>
            <a:r>
              <a:rPr lang="en-US" sz="1800" dirty="0"/>
              <a:t>Weekly or twice weekly depending on agency</a:t>
            </a:r>
          </a:p>
          <a:p>
            <a:pPr marL="0" indent="0">
              <a:buNone/>
            </a:pPr>
            <a:endParaRPr lang="en-US" sz="1800" dirty="0"/>
          </a:p>
          <a:p>
            <a:pPr marL="0" indent="0">
              <a:lnSpc>
                <a:spcPct val="110000"/>
              </a:lnSpc>
              <a:buNone/>
            </a:pPr>
            <a:endParaRPr lang="en-US" sz="1800" dirty="0"/>
          </a:p>
        </p:txBody>
      </p:sp>
      <p:pic>
        <p:nvPicPr>
          <p:cNvPr id="4098" name="Picture 2" descr="Thinking for a Change” Curriculum 3.1 - Trainer Counselor for T4C">
            <a:extLst>
              <a:ext uri="{FF2B5EF4-FFF2-40B4-BE49-F238E27FC236}">
                <a16:creationId xmlns:a16="http://schemas.microsoft.com/office/drawing/2014/main" id="{32ED7D8F-29F3-3021-70E6-EFAED5F37D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7608" y="2261313"/>
            <a:ext cx="2667190" cy="3420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45423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5F5E3-2B1C-7C0A-8581-67A9052D13AA}"/>
              </a:ext>
            </a:extLst>
          </p:cNvPr>
          <p:cNvSpPr>
            <a:spLocks noGrp="1"/>
          </p:cNvSpPr>
          <p:nvPr>
            <p:ph type="title"/>
          </p:nvPr>
        </p:nvSpPr>
        <p:spPr>
          <a:xfrm>
            <a:off x="1616598" y="995425"/>
            <a:ext cx="8958805" cy="1077230"/>
          </a:xfrm>
          <a:noFill/>
        </p:spPr>
        <p:txBody>
          <a:bodyPr/>
          <a:lstStyle/>
          <a:p>
            <a:r>
              <a:rPr lang="en-US" dirty="0"/>
              <a:t>T4C</a:t>
            </a:r>
          </a:p>
        </p:txBody>
      </p:sp>
      <p:sp>
        <p:nvSpPr>
          <p:cNvPr id="3" name="Content Placeholder 2">
            <a:extLst>
              <a:ext uri="{FF2B5EF4-FFF2-40B4-BE49-F238E27FC236}">
                <a16:creationId xmlns:a16="http://schemas.microsoft.com/office/drawing/2014/main" id="{A6A33159-D030-2F82-A142-F75940728319}"/>
              </a:ext>
            </a:extLst>
          </p:cNvPr>
          <p:cNvSpPr>
            <a:spLocks noGrp="1"/>
          </p:cNvSpPr>
          <p:nvPr>
            <p:ph sz="half" idx="14"/>
          </p:nvPr>
        </p:nvSpPr>
        <p:spPr>
          <a:xfrm>
            <a:off x="1616075" y="2257425"/>
            <a:ext cx="4036580" cy="3541713"/>
          </a:xfrm>
          <a:noFill/>
        </p:spPr>
        <p:txBody>
          <a:bodyPr vert="horz" lIns="91440" tIns="45720" rIns="91440" bIns="45720" rtlCol="0" anchor="t">
            <a:normAutofit/>
          </a:bodyPr>
          <a:lstStyle/>
          <a:p>
            <a:r>
              <a:rPr lang="en-US" dirty="0"/>
              <a:t>When should someone be referred</a:t>
            </a:r>
          </a:p>
          <a:p>
            <a:pPr marL="285750" indent="-285750">
              <a:buFontTx/>
              <a:buChar char="-"/>
            </a:pPr>
            <a:r>
              <a:rPr lang="en-US" dirty="0"/>
              <a:t>Someone struggles with antisocial thinking, antisocial personality disorder, or antisocial peers, and/or someone struggles with criminal thinking</a:t>
            </a:r>
          </a:p>
          <a:p>
            <a:pPr marL="285750" indent="-285750">
              <a:buFontTx/>
              <a:buChar char="-"/>
            </a:pPr>
            <a:endParaRPr lang="en-US" dirty="0"/>
          </a:p>
        </p:txBody>
      </p:sp>
      <p:sp>
        <p:nvSpPr>
          <p:cNvPr id="4" name="Content Placeholder 2">
            <a:extLst>
              <a:ext uri="{FF2B5EF4-FFF2-40B4-BE49-F238E27FC236}">
                <a16:creationId xmlns:a16="http://schemas.microsoft.com/office/drawing/2014/main" id="{88E4CD25-0E62-D638-7F00-84B053C74B56}"/>
              </a:ext>
            </a:extLst>
          </p:cNvPr>
          <p:cNvSpPr txBox="1">
            <a:spLocks/>
          </p:cNvSpPr>
          <p:nvPr/>
        </p:nvSpPr>
        <p:spPr>
          <a:xfrm>
            <a:off x="6539347" y="2257424"/>
            <a:ext cx="4036580" cy="3541713"/>
          </a:xfrm>
          <a:prstGeom prst="rect">
            <a:avLst/>
          </a:prstGeom>
          <a:noFill/>
        </p:spPr>
        <p:txBody>
          <a:bodyPr vert="horz" lIns="91440" tIns="45720" rIns="91440" bIns="45720" rtlCol="0" anchor="t">
            <a:normAutofit/>
          </a:bodyPr>
          <a:lstStyle>
            <a:lvl1pPr marL="0" indent="0" algn="l" defTabSz="914400" rtl="0" eaLnBrk="1" latinLnBrk="0" hangingPunct="1">
              <a:lnSpc>
                <a:spcPct val="90000"/>
              </a:lnSpc>
              <a:spcBef>
                <a:spcPts val="1000"/>
              </a:spcBef>
              <a:spcAft>
                <a:spcPts val="1000"/>
              </a:spcAft>
              <a:buFont typeface="Arial" panose="020B0604020202020204" pitchFamily="34" charset="0"/>
              <a:buNone/>
              <a:defRPr sz="1800" kern="1200">
                <a:solidFill>
                  <a:schemeClr val="tx1"/>
                </a:solidFill>
                <a:latin typeface="+mn-lt"/>
                <a:ea typeface="+mn-ea"/>
                <a:cs typeface="+mn-cs"/>
              </a:defRPr>
            </a:lvl1pPr>
            <a:lvl2pPr marL="228600" indent="-228600" algn="l" defTabSz="914400" rtl="0" eaLnBrk="1" latinLnBrk="0" hangingPunct="1">
              <a:lnSpc>
                <a:spcPct val="9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3pPr>
            <a:lvl4pPr marL="1143000" indent="-228600" algn="l" defTabSz="914400" rtl="0" eaLnBrk="1" latinLnBrk="0" hangingPunct="1">
              <a:lnSpc>
                <a:spcPct val="9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4pPr>
            <a:lvl5pPr marL="1600200" indent="-228600" algn="l" defTabSz="914400" rtl="0" eaLnBrk="1" latinLnBrk="0" hangingPunct="1">
              <a:lnSpc>
                <a:spcPct val="9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When completed, participants should be able to:</a:t>
            </a:r>
          </a:p>
          <a:p>
            <a:pPr marL="285750" indent="-285750">
              <a:buFontTx/>
              <a:buChar char="-"/>
            </a:pPr>
            <a:r>
              <a:rPr lang="en-US" dirty="0"/>
              <a:t>See a risky criminal situation and know how to reduce or eliminate risks using skills they learned</a:t>
            </a:r>
          </a:p>
          <a:p>
            <a:pPr marL="514350" lvl="1" indent="-285750">
              <a:buFontTx/>
              <a:buChar char="-"/>
            </a:pPr>
            <a:r>
              <a:rPr lang="en-US" dirty="0"/>
              <a:t>Skills include thinking reports and social skills</a:t>
            </a:r>
          </a:p>
        </p:txBody>
      </p:sp>
    </p:spTree>
    <p:extLst>
      <p:ext uri="{BB962C8B-B14F-4D97-AF65-F5344CB8AC3E}">
        <p14:creationId xmlns:p14="http://schemas.microsoft.com/office/powerpoint/2010/main" val="6258880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C6CD1-8BA1-ED00-28BF-03111A18E1F5}"/>
              </a:ext>
            </a:extLst>
          </p:cNvPr>
          <p:cNvSpPr>
            <a:spLocks noGrp="1"/>
          </p:cNvSpPr>
          <p:nvPr>
            <p:ph type="title"/>
          </p:nvPr>
        </p:nvSpPr>
        <p:spPr/>
        <p:txBody>
          <a:bodyPr/>
          <a:lstStyle/>
          <a:p>
            <a:r>
              <a:rPr lang="en-US" dirty="0"/>
              <a:t>Seeking Safety</a:t>
            </a:r>
          </a:p>
        </p:txBody>
      </p:sp>
      <p:sp>
        <p:nvSpPr>
          <p:cNvPr id="3" name="Content Placeholder 2">
            <a:extLst>
              <a:ext uri="{FF2B5EF4-FFF2-40B4-BE49-F238E27FC236}">
                <a16:creationId xmlns:a16="http://schemas.microsoft.com/office/drawing/2014/main" id="{68BDE810-0052-A98F-E85E-FE2EB2DCAB44}"/>
              </a:ext>
            </a:extLst>
          </p:cNvPr>
          <p:cNvSpPr>
            <a:spLocks noGrp="1"/>
          </p:cNvSpPr>
          <p:nvPr>
            <p:ph sz="half" idx="13"/>
          </p:nvPr>
        </p:nvSpPr>
        <p:spPr/>
        <p:txBody>
          <a:bodyPr/>
          <a:lstStyle/>
          <a:p>
            <a:r>
              <a:rPr lang="en-US" dirty="0"/>
              <a:t>Summary of program:</a:t>
            </a:r>
          </a:p>
          <a:p>
            <a:pPr marL="285750" indent="-285750">
              <a:buFontTx/>
              <a:buChar char="-"/>
            </a:pPr>
            <a:r>
              <a:rPr lang="en-US" dirty="0"/>
              <a:t>Present-focused coping skills group</a:t>
            </a:r>
          </a:p>
          <a:p>
            <a:pPr marL="285750" indent="-285750">
              <a:buFontTx/>
              <a:buChar char="-"/>
            </a:pPr>
            <a:r>
              <a:rPr lang="en-US" dirty="0"/>
              <a:t>Focuses on trauma and addiction</a:t>
            </a:r>
          </a:p>
          <a:p>
            <a:pPr marL="285750" indent="-285750">
              <a:buFontTx/>
              <a:buChar char="-"/>
            </a:pPr>
            <a:r>
              <a:rPr lang="en-US" dirty="0"/>
              <a:t>Group should be gender specific</a:t>
            </a:r>
          </a:p>
          <a:p>
            <a:endParaRPr lang="en-US" dirty="0"/>
          </a:p>
          <a:p>
            <a:r>
              <a:rPr lang="en-US" dirty="0"/>
              <a:t>Duration: </a:t>
            </a:r>
          </a:p>
          <a:p>
            <a:pPr marL="285750" indent="-285750">
              <a:buFontTx/>
              <a:buChar char="-"/>
            </a:pPr>
            <a:r>
              <a:rPr lang="en-US" dirty="0"/>
              <a:t>25 topics, generally done in a weekly group</a:t>
            </a:r>
          </a:p>
          <a:p>
            <a:pPr marL="285750" indent="-285750">
              <a:buFontTx/>
              <a:buChar char="-"/>
            </a:pPr>
            <a:endParaRPr lang="en-US" dirty="0"/>
          </a:p>
        </p:txBody>
      </p:sp>
      <p:sp>
        <p:nvSpPr>
          <p:cNvPr id="4" name="Content Placeholder 3">
            <a:extLst>
              <a:ext uri="{FF2B5EF4-FFF2-40B4-BE49-F238E27FC236}">
                <a16:creationId xmlns:a16="http://schemas.microsoft.com/office/drawing/2014/main" id="{6179EC04-4487-2F90-66AB-DEEE12119E0A}"/>
              </a:ext>
            </a:extLst>
          </p:cNvPr>
          <p:cNvSpPr>
            <a:spLocks noGrp="1"/>
          </p:cNvSpPr>
          <p:nvPr>
            <p:ph sz="half" idx="14"/>
          </p:nvPr>
        </p:nvSpPr>
        <p:spPr/>
        <p:txBody>
          <a:bodyPr/>
          <a:lstStyle/>
          <a:p>
            <a:r>
              <a:rPr lang="en-US" dirty="0"/>
              <a:t>When to refer:</a:t>
            </a:r>
          </a:p>
          <a:p>
            <a:pPr marL="285750" indent="-285750">
              <a:buFontTx/>
              <a:buChar char="-"/>
            </a:pPr>
            <a:r>
              <a:rPr lang="en-US" dirty="0"/>
              <a:t>Anytime! This group is stabilization focused</a:t>
            </a:r>
          </a:p>
          <a:p>
            <a:pPr marL="285750" indent="-285750">
              <a:buFontTx/>
              <a:buChar char="-"/>
            </a:pPr>
            <a:r>
              <a:rPr lang="en-US" dirty="0"/>
              <a:t>Considerations</a:t>
            </a:r>
          </a:p>
          <a:p>
            <a:pPr marL="514350" lvl="1" indent="-285750">
              <a:buFontTx/>
              <a:buChar char="-"/>
            </a:pPr>
            <a:r>
              <a:rPr lang="en-US" dirty="0"/>
              <a:t>Ability to attend/schedule</a:t>
            </a:r>
          </a:p>
          <a:p>
            <a:pPr marL="514350" lvl="1" indent="-285750">
              <a:buFontTx/>
              <a:buChar char="-"/>
            </a:pPr>
            <a:r>
              <a:rPr lang="en-US" dirty="0"/>
              <a:t>Sobriety </a:t>
            </a:r>
          </a:p>
          <a:p>
            <a:pPr marL="285750" indent="-285750">
              <a:buFontTx/>
              <a:buChar char="-"/>
            </a:pPr>
            <a:endParaRPr lang="en-US" dirty="0"/>
          </a:p>
        </p:txBody>
      </p:sp>
    </p:spTree>
    <p:extLst>
      <p:ext uri="{BB962C8B-B14F-4D97-AF65-F5344CB8AC3E}">
        <p14:creationId xmlns:p14="http://schemas.microsoft.com/office/powerpoint/2010/main" val="355669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2181D-911C-1343-7267-E35AC86CCA0E}"/>
              </a:ext>
            </a:extLst>
          </p:cNvPr>
          <p:cNvSpPr>
            <a:spLocks noGrp="1"/>
          </p:cNvSpPr>
          <p:nvPr>
            <p:ph type="title"/>
          </p:nvPr>
        </p:nvSpPr>
        <p:spPr>
          <a:xfrm>
            <a:off x="6724649" y="1895474"/>
            <a:ext cx="3200400" cy="3057526"/>
          </a:xfrm>
          <a:noFill/>
        </p:spPr>
        <p:txBody>
          <a:bodyPr anchor="ctr">
            <a:noAutofit/>
          </a:bodyPr>
          <a:lstStyle/>
          <a:p>
            <a:r>
              <a:rPr lang="en-US" dirty="0"/>
              <a:t>Introductions</a:t>
            </a:r>
          </a:p>
        </p:txBody>
      </p:sp>
      <p:sp>
        <p:nvSpPr>
          <p:cNvPr id="3" name="Content Placeholder 2">
            <a:extLst>
              <a:ext uri="{FF2B5EF4-FFF2-40B4-BE49-F238E27FC236}">
                <a16:creationId xmlns:a16="http://schemas.microsoft.com/office/drawing/2014/main" id="{9BEA8735-F1DC-1DE6-0A38-429B2F660F8A}"/>
              </a:ext>
            </a:extLst>
          </p:cNvPr>
          <p:cNvSpPr>
            <a:spLocks noGrp="1"/>
          </p:cNvSpPr>
          <p:nvPr>
            <p:ph idx="1"/>
          </p:nvPr>
        </p:nvSpPr>
        <p:spPr>
          <a:xfrm>
            <a:off x="533400" y="342900"/>
            <a:ext cx="7791449" cy="6162675"/>
          </a:xfrm>
          <a:noFill/>
        </p:spPr>
        <p:txBody>
          <a:bodyPr anchor="t">
            <a:noAutofit/>
          </a:bodyPr>
          <a:lstStyle/>
          <a:p>
            <a:pPr>
              <a:lnSpc>
                <a:spcPct val="100000"/>
              </a:lnSpc>
            </a:pPr>
            <a:r>
              <a:rPr lang="en-US" dirty="0"/>
              <a:t>Krysti Deines, LPC, SAC</a:t>
            </a:r>
          </a:p>
          <a:p>
            <a:pPr>
              <a:lnSpc>
                <a:spcPct val="100000"/>
              </a:lnSpc>
            </a:pPr>
            <a:r>
              <a:rPr lang="en-US" sz="1800" dirty="0"/>
              <a:t>Eau Claire County DHS</a:t>
            </a:r>
          </a:p>
          <a:p>
            <a:pPr>
              <a:lnSpc>
                <a:spcPct val="100000"/>
              </a:lnSpc>
            </a:pPr>
            <a:r>
              <a:rPr lang="en-US" sz="1800" dirty="0"/>
              <a:t>Treatment Court Liaison</a:t>
            </a:r>
          </a:p>
          <a:p>
            <a:pPr>
              <a:lnSpc>
                <a:spcPct val="100000"/>
              </a:lnSpc>
            </a:pPr>
            <a:endParaRPr lang="en-US" dirty="0"/>
          </a:p>
          <a:p>
            <a:pPr>
              <a:lnSpc>
                <a:spcPct val="100000"/>
              </a:lnSpc>
            </a:pPr>
            <a:r>
              <a:rPr lang="en-US" dirty="0"/>
              <a:t>Kimeko Hagan, MS, CSAC, ICS</a:t>
            </a:r>
          </a:p>
          <a:p>
            <a:pPr>
              <a:lnSpc>
                <a:spcPct val="100000"/>
              </a:lnSpc>
            </a:pPr>
            <a:r>
              <a:rPr lang="en-US" sz="1800" dirty="0"/>
              <a:t>Executive Director</a:t>
            </a:r>
          </a:p>
          <a:p>
            <a:pPr>
              <a:lnSpc>
                <a:spcPct val="100000"/>
              </a:lnSpc>
            </a:pPr>
            <a:r>
              <a:rPr lang="en-US" sz="1800" dirty="0"/>
              <a:t>Options Treatment</a:t>
            </a:r>
          </a:p>
          <a:p>
            <a:pPr>
              <a:lnSpc>
                <a:spcPct val="100000"/>
              </a:lnSpc>
            </a:pPr>
            <a:endParaRPr lang="en-US" sz="1800" dirty="0"/>
          </a:p>
          <a:p>
            <a:pPr>
              <a:lnSpc>
                <a:spcPct val="100000"/>
              </a:lnSpc>
            </a:pPr>
            <a:r>
              <a:rPr lang="en-US" dirty="0"/>
              <a:t>Keri Fatzinger, CSAC, LCSW, ICS</a:t>
            </a:r>
          </a:p>
          <a:p>
            <a:pPr>
              <a:lnSpc>
                <a:spcPct val="100000"/>
              </a:lnSpc>
            </a:pPr>
            <a:r>
              <a:rPr lang="en-US" sz="1800" dirty="0"/>
              <a:t>Treatment Provider </a:t>
            </a:r>
          </a:p>
          <a:p>
            <a:pPr>
              <a:lnSpc>
                <a:spcPct val="100000"/>
              </a:lnSpc>
            </a:pPr>
            <a:r>
              <a:rPr lang="en-US" sz="1800" dirty="0"/>
              <a:t>Grant County OWI and Drug Courts</a:t>
            </a:r>
          </a:p>
          <a:p>
            <a:pPr>
              <a:lnSpc>
                <a:spcPct val="100000"/>
              </a:lnSpc>
            </a:pPr>
            <a:endParaRPr lang="en-US" dirty="0"/>
          </a:p>
        </p:txBody>
      </p:sp>
    </p:spTree>
    <p:extLst>
      <p:ext uri="{BB962C8B-B14F-4D97-AF65-F5344CB8AC3E}">
        <p14:creationId xmlns:p14="http://schemas.microsoft.com/office/powerpoint/2010/main" val="20708176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C6CD1-8BA1-ED00-28BF-03111A18E1F5}"/>
              </a:ext>
            </a:extLst>
          </p:cNvPr>
          <p:cNvSpPr>
            <a:spLocks noGrp="1"/>
          </p:cNvSpPr>
          <p:nvPr>
            <p:ph type="title"/>
          </p:nvPr>
        </p:nvSpPr>
        <p:spPr>
          <a:xfrm>
            <a:off x="1276351" y="891251"/>
            <a:ext cx="9646292" cy="1158254"/>
          </a:xfrm>
        </p:spPr>
        <p:txBody>
          <a:bodyPr/>
          <a:lstStyle/>
          <a:p>
            <a:r>
              <a:rPr lang="en-US" dirty="0"/>
              <a:t>Seeking Safety Topics</a:t>
            </a:r>
          </a:p>
        </p:txBody>
      </p:sp>
      <p:sp>
        <p:nvSpPr>
          <p:cNvPr id="3" name="Content Placeholder 2">
            <a:extLst>
              <a:ext uri="{FF2B5EF4-FFF2-40B4-BE49-F238E27FC236}">
                <a16:creationId xmlns:a16="http://schemas.microsoft.com/office/drawing/2014/main" id="{68BDE810-0052-A98F-E85E-FE2EB2DCAB44}"/>
              </a:ext>
            </a:extLst>
          </p:cNvPr>
          <p:cNvSpPr>
            <a:spLocks noGrp="1"/>
          </p:cNvSpPr>
          <p:nvPr>
            <p:ph sz="half" idx="13"/>
          </p:nvPr>
        </p:nvSpPr>
        <p:spPr>
          <a:xfrm>
            <a:off x="1276351" y="2313092"/>
            <a:ext cx="9646292" cy="3541853"/>
          </a:xfrm>
        </p:spPr>
        <p:txBody>
          <a:bodyPr>
            <a:normAutofit fontScale="92500" lnSpcReduction="10000"/>
          </a:bodyPr>
          <a:lstStyle/>
          <a:p>
            <a:pPr marL="285750" indent="-285750">
              <a:buFontTx/>
              <a:buChar char="-"/>
            </a:pPr>
            <a:r>
              <a:rPr lang="en-US" u="sng" dirty="0"/>
              <a:t>Interpersonal topics</a:t>
            </a:r>
            <a:r>
              <a:rPr lang="en-US" dirty="0"/>
              <a:t>:</a:t>
            </a:r>
          </a:p>
          <a:p>
            <a:pPr marL="514350" lvl="1" indent="-285750">
              <a:buFontTx/>
              <a:buChar char="-"/>
            </a:pPr>
            <a:r>
              <a:rPr lang="en-US" dirty="0"/>
              <a:t>Honesty, Asking for Help, Setting Boundaries in Relationships, Getting Others to Support Your Recovery, Healthy Relationships, Community Resources</a:t>
            </a:r>
          </a:p>
          <a:p>
            <a:pPr marL="285750" indent="-285750">
              <a:buFontTx/>
              <a:buChar char="-"/>
            </a:pPr>
            <a:r>
              <a:rPr lang="en-US" u="sng" dirty="0"/>
              <a:t>Cognitive topics</a:t>
            </a:r>
            <a:r>
              <a:rPr lang="en-US" dirty="0"/>
              <a:t>:</a:t>
            </a:r>
          </a:p>
          <a:p>
            <a:pPr marL="514350" lvl="1" indent="-285750">
              <a:buFontTx/>
              <a:buChar char="-"/>
            </a:pPr>
            <a:r>
              <a:rPr lang="en-US" dirty="0"/>
              <a:t>PTSD: Taking Back Your Power, Compassion, When Substances Control You, Creating Meaning, Discovery, Integrating the Split Self, Recovery Thinking</a:t>
            </a:r>
          </a:p>
          <a:p>
            <a:pPr marL="285750" indent="-285750">
              <a:buFontTx/>
              <a:buChar char="-"/>
            </a:pPr>
            <a:r>
              <a:rPr lang="en-US" u="sng" dirty="0"/>
              <a:t>Behavioral topics</a:t>
            </a:r>
            <a:r>
              <a:rPr lang="en-US" dirty="0"/>
              <a:t>:</a:t>
            </a:r>
          </a:p>
          <a:p>
            <a:pPr marL="514350" lvl="1" indent="-285750">
              <a:buFontTx/>
              <a:buChar char="-"/>
            </a:pPr>
            <a:r>
              <a:rPr lang="en-US" dirty="0"/>
              <a:t>Taking Good Care of Yourself, Commitment, Respecting Your Time, Coping with Triggers, Self-Nurturing, Red and Green Flags, Detaching from Emotional Pain (Grounding)</a:t>
            </a:r>
          </a:p>
          <a:p>
            <a:pPr marL="285750" indent="-285750">
              <a:buFontTx/>
              <a:buChar char="-"/>
            </a:pPr>
            <a:r>
              <a:rPr lang="en-US" u="sng" dirty="0"/>
              <a:t>Combination topics</a:t>
            </a:r>
            <a:r>
              <a:rPr lang="en-US" dirty="0"/>
              <a:t>:</a:t>
            </a:r>
          </a:p>
          <a:p>
            <a:pPr marL="514350" lvl="1" indent="-285750">
              <a:buFontTx/>
              <a:buChar char="-"/>
            </a:pPr>
            <a:r>
              <a:rPr lang="en-US" dirty="0"/>
              <a:t>Introduction/Case Management, Safety, Life Choices, Termination</a:t>
            </a:r>
          </a:p>
        </p:txBody>
      </p:sp>
    </p:spTree>
    <p:extLst>
      <p:ext uri="{BB962C8B-B14F-4D97-AF65-F5344CB8AC3E}">
        <p14:creationId xmlns:p14="http://schemas.microsoft.com/office/powerpoint/2010/main" val="31514423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81364-4D26-C081-BC62-AAFA3CE12272}"/>
              </a:ext>
            </a:extLst>
          </p:cNvPr>
          <p:cNvSpPr>
            <a:spLocks noGrp="1"/>
          </p:cNvSpPr>
          <p:nvPr>
            <p:ph type="title"/>
          </p:nvPr>
        </p:nvSpPr>
        <p:spPr/>
        <p:txBody>
          <a:bodyPr/>
          <a:lstStyle/>
          <a:p>
            <a:r>
              <a:rPr lang="en-US" dirty="0"/>
              <a:t>Dialectical Behavioral Therapy Skills Group</a:t>
            </a:r>
          </a:p>
        </p:txBody>
      </p:sp>
      <p:sp>
        <p:nvSpPr>
          <p:cNvPr id="3" name="Content Placeholder 2">
            <a:extLst>
              <a:ext uri="{FF2B5EF4-FFF2-40B4-BE49-F238E27FC236}">
                <a16:creationId xmlns:a16="http://schemas.microsoft.com/office/drawing/2014/main" id="{01FA3C3C-0934-4E1D-2E36-15BB80474C52}"/>
              </a:ext>
            </a:extLst>
          </p:cNvPr>
          <p:cNvSpPr>
            <a:spLocks noGrp="1"/>
          </p:cNvSpPr>
          <p:nvPr>
            <p:ph sz="half" idx="1"/>
          </p:nvPr>
        </p:nvSpPr>
        <p:spPr>
          <a:xfrm>
            <a:off x="1447029" y="2261313"/>
            <a:ext cx="4420370" cy="3653350"/>
          </a:xfrm>
        </p:spPr>
        <p:txBody>
          <a:bodyPr>
            <a:normAutofit/>
          </a:bodyPr>
          <a:lstStyle/>
          <a:p>
            <a:r>
              <a:rPr lang="en-US" dirty="0"/>
              <a:t>Elements of DBT</a:t>
            </a:r>
          </a:p>
          <a:p>
            <a:pPr marL="285750" indent="-285750">
              <a:buFontTx/>
              <a:buChar char="-"/>
            </a:pPr>
            <a:r>
              <a:rPr lang="en-US" dirty="0"/>
              <a:t>Educational and skills based group </a:t>
            </a:r>
          </a:p>
          <a:p>
            <a:r>
              <a:rPr lang="en-US" dirty="0"/>
              <a:t>Modules</a:t>
            </a:r>
          </a:p>
          <a:p>
            <a:pPr marL="285750" indent="-285750">
              <a:buFontTx/>
              <a:buChar char="-"/>
            </a:pPr>
            <a:r>
              <a:rPr lang="en-US" dirty="0"/>
              <a:t>Mindfulness</a:t>
            </a:r>
          </a:p>
          <a:p>
            <a:pPr marL="285750" indent="-285750">
              <a:buFontTx/>
              <a:buChar char="-"/>
            </a:pPr>
            <a:r>
              <a:rPr lang="en-US" dirty="0"/>
              <a:t>Interpersonal Effectiveness</a:t>
            </a:r>
          </a:p>
          <a:p>
            <a:pPr marL="285750" indent="-285750">
              <a:buFontTx/>
              <a:buChar char="-"/>
            </a:pPr>
            <a:r>
              <a:rPr lang="en-US" dirty="0"/>
              <a:t>Emotion Regulation</a:t>
            </a:r>
          </a:p>
          <a:p>
            <a:pPr marL="285750" indent="-285750">
              <a:buFontTx/>
              <a:buChar char="-"/>
            </a:pPr>
            <a:r>
              <a:rPr lang="en-US" dirty="0"/>
              <a:t>Distress Tolerance</a:t>
            </a:r>
          </a:p>
        </p:txBody>
      </p:sp>
      <p:sp>
        <p:nvSpPr>
          <p:cNvPr id="4" name="Content Placeholder 3">
            <a:extLst>
              <a:ext uri="{FF2B5EF4-FFF2-40B4-BE49-F238E27FC236}">
                <a16:creationId xmlns:a16="http://schemas.microsoft.com/office/drawing/2014/main" id="{CE587C86-E522-8329-708F-5AEED0F7D2E4}"/>
              </a:ext>
            </a:extLst>
          </p:cNvPr>
          <p:cNvSpPr>
            <a:spLocks noGrp="1"/>
          </p:cNvSpPr>
          <p:nvPr>
            <p:ph sz="half" idx="13"/>
          </p:nvPr>
        </p:nvSpPr>
        <p:spPr>
          <a:xfrm>
            <a:off x="6324600" y="2261313"/>
            <a:ext cx="4420370" cy="3653350"/>
          </a:xfrm>
        </p:spPr>
        <p:txBody>
          <a:bodyPr/>
          <a:lstStyle/>
          <a:p>
            <a:r>
              <a:rPr lang="en-US" dirty="0"/>
              <a:t>Duration:</a:t>
            </a:r>
          </a:p>
          <a:p>
            <a:pPr marL="285750" indent="-285750">
              <a:buFontTx/>
              <a:buChar char="-"/>
            </a:pPr>
            <a:r>
              <a:rPr lang="en-US" dirty="0"/>
              <a:t>About 34 weeks (8 months)</a:t>
            </a:r>
          </a:p>
          <a:p>
            <a:endParaRPr lang="en-US" dirty="0"/>
          </a:p>
          <a:p>
            <a:r>
              <a:rPr lang="en-US" dirty="0"/>
              <a:t>When should someone be referred:</a:t>
            </a:r>
          </a:p>
          <a:p>
            <a:pPr marL="285750" indent="-285750">
              <a:buFontTx/>
              <a:buChar char="-"/>
            </a:pPr>
            <a:r>
              <a:rPr lang="en-US" dirty="0"/>
              <a:t>Able to maintain some periods of sobriety</a:t>
            </a:r>
          </a:p>
          <a:p>
            <a:pPr marL="285750" indent="-285750">
              <a:buFontTx/>
              <a:buChar char="-"/>
            </a:pPr>
            <a:r>
              <a:rPr lang="en-US" dirty="0"/>
              <a:t>In need of coping skills for strong emotions</a:t>
            </a:r>
          </a:p>
          <a:p>
            <a:pPr marL="285750" indent="-285750">
              <a:buFontTx/>
              <a:buChar char="-"/>
            </a:pPr>
            <a:r>
              <a:rPr lang="en-US" dirty="0"/>
              <a:t>Identifying and regulating emotions</a:t>
            </a:r>
          </a:p>
        </p:txBody>
      </p:sp>
    </p:spTree>
    <p:extLst>
      <p:ext uri="{BB962C8B-B14F-4D97-AF65-F5344CB8AC3E}">
        <p14:creationId xmlns:p14="http://schemas.microsoft.com/office/powerpoint/2010/main" val="32250202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81364-4D26-C081-BC62-AAFA3CE12272}"/>
              </a:ext>
            </a:extLst>
          </p:cNvPr>
          <p:cNvSpPr>
            <a:spLocks noGrp="1"/>
          </p:cNvSpPr>
          <p:nvPr>
            <p:ph type="title"/>
          </p:nvPr>
        </p:nvSpPr>
        <p:spPr/>
        <p:txBody>
          <a:bodyPr/>
          <a:lstStyle/>
          <a:p>
            <a:r>
              <a:rPr lang="en-US" dirty="0"/>
              <a:t>Dialectical Behavioral Therapy Skills Group</a:t>
            </a:r>
          </a:p>
        </p:txBody>
      </p:sp>
      <p:sp>
        <p:nvSpPr>
          <p:cNvPr id="4" name="Content Placeholder 3">
            <a:extLst>
              <a:ext uri="{FF2B5EF4-FFF2-40B4-BE49-F238E27FC236}">
                <a16:creationId xmlns:a16="http://schemas.microsoft.com/office/drawing/2014/main" id="{CE587C86-E522-8329-708F-5AEED0F7D2E4}"/>
              </a:ext>
            </a:extLst>
          </p:cNvPr>
          <p:cNvSpPr>
            <a:spLocks noGrp="1"/>
          </p:cNvSpPr>
          <p:nvPr>
            <p:ph sz="half" idx="13"/>
          </p:nvPr>
        </p:nvSpPr>
        <p:spPr>
          <a:xfrm>
            <a:off x="1237211" y="2211436"/>
            <a:ext cx="9718964" cy="3653350"/>
          </a:xfrm>
        </p:spPr>
        <p:txBody>
          <a:bodyPr/>
          <a:lstStyle/>
          <a:p>
            <a:r>
              <a:rPr lang="en-US" dirty="0"/>
              <a:t>When completed, participants will be able to :</a:t>
            </a:r>
          </a:p>
          <a:p>
            <a:pPr marL="285750" indent="-285750">
              <a:buFontTx/>
              <a:buChar char="-"/>
            </a:pPr>
            <a:r>
              <a:rPr lang="en-US" dirty="0"/>
              <a:t>Have improved relationships</a:t>
            </a:r>
          </a:p>
          <a:p>
            <a:pPr marL="285750" indent="-285750">
              <a:buFontTx/>
              <a:buChar char="-"/>
            </a:pPr>
            <a:r>
              <a:rPr lang="en-US" dirty="0"/>
              <a:t>Regulate emotions </a:t>
            </a:r>
          </a:p>
          <a:p>
            <a:pPr marL="285750" indent="-285750">
              <a:buFontTx/>
              <a:buChar char="-"/>
            </a:pPr>
            <a:r>
              <a:rPr lang="en-US" dirty="0"/>
              <a:t>Apply skills to future situations </a:t>
            </a:r>
          </a:p>
        </p:txBody>
      </p:sp>
      <p:pic>
        <p:nvPicPr>
          <p:cNvPr id="2050" name="Picture 2" descr="What Is Dialectical Behavior Therapy (DBT)?">
            <a:extLst>
              <a:ext uri="{FF2B5EF4-FFF2-40B4-BE49-F238E27FC236}">
                <a16:creationId xmlns:a16="http://schemas.microsoft.com/office/drawing/2014/main" id="{6338875D-B18B-E5D5-C243-930FC81A2F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3310" y="2263724"/>
            <a:ext cx="3624349" cy="3548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0548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034E89-1952-5288-08A0-70A4A73BE39E}"/>
              </a:ext>
            </a:extLst>
          </p:cNvPr>
          <p:cNvSpPr>
            <a:spLocks noGrp="1"/>
          </p:cNvSpPr>
          <p:nvPr>
            <p:ph type="ctrTitle"/>
          </p:nvPr>
        </p:nvSpPr>
        <p:spPr>
          <a:xfrm>
            <a:off x="918259" y="798653"/>
            <a:ext cx="5166167" cy="5289630"/>
          </a:xfrm>
          <a:solidFill>
            <a:schemeClr val="bg1">
              <a:alpha val="95000"/>
            </a:schemeClr>
          </a:solidFill>
        </p:spPr>
        <p:txBody>
          <a:bodyPr anchor="ctr"/>
          <a:lstStyle/>
          <a:p>
            <a:r>
              <a:rPr lang="en-US" dirty="0"/>
              <a:t>Individual Therapy</a:t>
            </a:r>
          </a:p>
        </p:txBody>
      </p:sp>
      <p:sp>
        <p:nvSpPr>
          <p:cNvPr id="4" name="Picture Placeholder 3">
            <a:extLst>
              <a:ext uri="{FF2B5EF4-FFF2-40B4-BE49-F238E27FC236}">
                <a16:creationId xmlns:a16="http://schemas.microsoft.com/office/drawing/2014/main" id="{589CE91F-B87B-9948-E8BB-3DA667CA8277}"/>
              </a:ext>
            </a:extLst>
          </p:cNvPr>
          <p:cNvSpPr>
            <a:spLocks noGrp="1"/>
          </p:cNvSpPr>
          <p:nvPr>
            <p:ph type="pic" sz="quarter" idx="13"/>
          </p:nvPr>
        </p:nvSpPr>
        <p:spPr/>
        <p:txBody>
          <a:bodyPr/>
          <a:lstStyle/>
          <a:p>
            <a:endParaRPr lang="en-US"/>
          </a:p>
        </p:txBody>
      </p:sp>
      <p:pic>
        <p:nvPicPr>
          <p:cNvPr id="5122" name="Picture 2" descr="What Makes Psychotherapy Work? - Lakefront Psychology">
            <a:extLst>
              <a:ext uri="{FF2B5EF4-FFF2-40B4-BE49-F238E27FC236}">
                <a16:creationId xmlns:a16="http://schemas.microsoft.com/office/drawing/2014/main" id="{571C88DD-283C-01DD-0C36-6CF0ADC70F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5170" y="775502"/>
            <a:ext cx="5295421" cy="5295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36102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9874B-BCA9-8420-1595-EDD1865A099A}"/>
              </a:ext>
            </a:extLst>
          </p:cNvPr>
          <p:cNvSpPr>
            <a:spLocks noGrp="1"/>
          </p:cNvSpPr>
          <p:nvPr>
            <p:ph type="title"/>
          </p:nvPr>
        </p:nvSpPr>
        <p:spPr>
          <a:xfrm>
            <a:off x="1269357" y="891251"/>
            <a:ext cx="9653286" cy="1158254"/>
          </a:xfrm>
          <a:noFill/>
        </p:spPr>
        <p:txBody>
          <a:bodyPr/>
          <a:lstStyle/>
          <a:p>
            <a:r>
              <a:rPr lang="en-US" dirty="0"/>
              <a:t>Individual Therapy</a:t>
            </a:r>
          </a:p>
        </p:txBody>
      </p:sp>
      <p:sp>
        <p:nvSpPr>
          <p:cNvPr id="3" name="Content Placeholder 2">
            <a:extLst>
              <a:ext uri="{FF2B5EF4-FFF2-40B4-BE49-F238E27FC236}">
                <a16:creationId xmlns:a16="http://schemas.microsoft.com/office/drawing/2014/main" id="{68A5FD2B-E3E5-1C2B-0151-21F216B14A33}"/>
              </a:ext>
            </a:extLst>
          </p:cNvPr>
          <p:cNvSpPr>
            <a:spLocks noGrp="1"/>
          </p:cNvSpPr>
          <p:nvPr>
            <p:ph sz="half" idx="13"/>
          </p:nvPr>
        </p:nvSpPr>
        <p:spPr>
          <a:xfrm>
            <a:off x="1400540" y="2257062"/>
            <a:ext cx="9330720" cy="3541853"/>
          </a:xfrm>
          <a:noFill/>
        </p:spPr>
        <p:txBody>
          <a:bodyPr>
            <a:normAutofit/>
          </a:bodyPr>
          <a:lstStyle/>
          <a:p>
            <a:r>
              <a:rPr lang="en-US" dirty="0"/>
              <a:t>Treatment Court Standards indicate this should be weekly in initial phases</a:t>
            </a:r>
          </a:p>
          <a:p>
            <a:endParaRPr lang="en-US" dirty="0"/>
          </a:p>
          <a:p>
            <a:r>
              <a:rPr lang="en-US" dirty="0"/>
              <a:t>Modalities</a:t>
            </a:r>
          </a:p>
          <a:p>
            <a:pPr marL="514350" lvl="1" indent="-285750">
              <a:buFontTx/>
              <a:buChar char="-"/>
            </a:pPr>
            <a:r>
              <a:rPr lang="en-US" dirty="0"/>
              <a:t>Eye Movement Desensitization and Reprocessing (EMDR)</a:t>
            </a:r>
          </a:p>
          <a:p>
            <a:pPr marL="514350" lvl="1" indent="-285750">
              <a:buFontTx/>
              <a:buChar char="-"/>
            </a:pPr>
            <a:r>
              <a:rPr lang="en-US" dirty="0"/>
              <a:t>Cognitive Behavioral Therapy (CBT)</a:t>
            </a:r>
          </a:p>
          <a:p>
            <a:pPr marL="514350" lvl="1" indent="-285750">
              <a:buFontTx/>
              <a:buChar char="-"/>
            </a:pPr>
            <a:r>
              <a:rPr lang="en-US" dirty="0"/>
              <a:t>Solution Focused</a:t>
            </a:r>
          </a:p>
          <a:p>
            <a:pPr marL="514350" lvl="1" indent="-285750">
              <a:buFontTx/>
              <a:buChar char="-"/>
            </a:pPr>
            <a:r>
              <a:rPr lang="en-US" dirty="0"/>
              <a:t>Motivational Interviewing</a:t>
            </a:r>
          </a:p>
        </p:txBody>
      </p:sp>
      <p:sp>
        <p:nvSpPr>
          <p:cNvPr id="4" name="TextBox 3">
            <a:extLst>
              <a:ext uri="{FF2B5EF4-FFF2-40B4-BE49-F238E27FC236}">
                <a16:creationId xmlns:a16="http://schemas.microsoft.com/office/drawing/2014/main" id="{6CE68B48-F98B-02F2-DAA7-3B68883C99EC}"/>
              </a:ext>
            </a:extLst>
          </p:cNvPr>
          <p:cNvSpPr txBox="1"/>
          <p:nvPr/>
        </p:nvSpPr>
        <p:spPr>
          <a:xfrm>
            <a:off x="1146810" y="5699808"/>
            <a:ext cx="3400425" cy="307777"/>
          </a:xfrm>
          <a:prstGeom prst="rect">
            <a:avLst/>
          </a:prstGeom>
          <a:noFill/>
        </p:spPr>
        <p:txBody>
          <a:bodyPr wrap="square" rtlCol="0">
            <a:spAutoFit/>
          </a:bodyPr>
          <a:lstStyle/>
          <a:p>
            <a:r>
              <a:rPr lang="en-US" sz="1400" dirty="0"/>
              <a:t>All Rise Standard V, Section D</a:t>
            </a:r>
          </a:p>
        </p:txBody>
      </p:sp>
    </p:spTree>
    <p:extLst>
      <p:ext uri="{BB962C8B-B14F-4D97-AF65-F5344CB8AC3E}">
        <p14:creationId xmlns:p14="http://schemas.microsoft.com/office/powerpoint/2010/main" val="11810810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9874B-BCA9-8420-1595-EDD1865A099A}"/>
              </a:ext>
            </a:extLst>
          </p:cNvPr>
          <p:cNvSpPr>
            <a:spLocks noGrp="1"/>
          </p:cNvSpPr>
          <p:nvPr>
            <p:ph type="title"/>
          </p:nvPr>
        </p:nvSpPr>
        <p:spPr>
          <a:xfrm>
            <a:off x="1269357" y="891251"/>
            <a:ext cx="9653286" cy="1158254"/>
          </a:xfrm>
          <a:noFill/>
        </p:spPr>
        <p:txBody>
          <a:bodyPr/>
          <a:lstStyle/>
          <a:p>
            <a:r>
              <a:rPr lang="en-US" dirty="0"/>
              <a:t>Individual Therapy</a:t>
            </a:r>
          </a:p>
        </p:txBody>
      </p:sp>
      <p:sp>
        <p:nvSpPr>
          <p:cNvPr id="3" name="Content Placeholder 2">
            <a:extLst>
              <a:ext uri="{FF2B5EF4-FFF2-40B4-BE49-F238E27FC236}">
                <a16:creationId xmlns:a16="http://schemas.microsoft.com/office/drawing/2014/main" id="{68A5FD2B-E3E5-1C2B-0151-21F216B14A33}"/>
              </a:ext>
            </a:extLst>
          </p:cNvPr>
          <p:cNvSpPr>
            <a:spLocks noGrp="1"/>
          </p:cNvSpPr>
          <p:nvPr>
            <p:ph sz="half" idx="13"/>
          </p:nvPr>
        </p:nvSpPr>
        <p:spPr>
          <a:xfrm>
            <a:off x="1400540" y="2257062"/>
            <a:ext cx="9330720" cy="3541853"/>
          </a:xfrm>
          <a:noFill/>
        </p:spPr>
        <p:txBody>
          <a:bodyPr>
            <a:normAutofit/>
          </a:bodyPr>
          <a:lstStyle/>
          <a:p>
            <a:r>
              <a:rPr lang="en-US" dirty="0"/>
              <a:t>How do we know it’s working? </a:t>
            </a:r>
          </a:p>
          <a:p>
            <a:pPr marL="285750" indent="-285750">
              <a:buFontTx/>
              <a:buChar char="-"/>
            </a:pPr>
            <a:r>
              <a:rPr lang="en-US" dirty="0"/>
              <a:t>Increased use of coping skills</a:t>
            </a:r>
          </a:p>
          <a:p>
            <a:pPr marL="285750" indent="-285750">
              <a:buFontTx/>
              <a:buChar char="-"/>
            </a:pPr>
            <a:r>
              <a:rPr lang="en-US" dirty="0"/>
              <a:t>Recognition of triggers and warning signs</a:t>
            </a:r>
          </a:p>
          <a:p>
            <a:pPr marL="285750" indent="-285750">
              <a:buFontTx/>
              <a:buChar char="-"/>
            </a:pPr>
            <a:r>
              <a:rPr lang="en-US" dirty="0"/>
              <a:t>Decrease in substance use</a:t>
            </a:r>
          </a:p>
          <a:p>
            <a:pPr marL="285750" indent="-285750">
              <a:buFontTx/>
              <a:buChar char="-"/>
            </a:pPr>
            <a:r>
              <a:rPr lang="en-US" dirty="0"/>
              <a:t>Progression through stages of change and motivation</a:t>
            </a:r>
          </a:p>
        </p:txBody>
      </p:sp>
      <p:pic>
        <p:nvPicPr>
          <p:cNvPr id="1026" name="Picture 2" descr="The Stages of Change Model - Behavior Change Guide">
            <a:extLst>
              <a:ext uri="{FF2B5EF4-FFF2-40B4-BE49-F238E27FC236}">
                <a16:creationId xmlns:a16="http://schemas.microsoft.com/office/drawing/2014/main" id="{3CE4D67D-7E80-17F8-4878-546BE38E46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0348" y="2956560"/>
            <a:ext cx="4758131" cy="3717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58715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42309-7450-6ACC-CD05-CF35824FC19B}"/>
              </a:ext>
            </a:extLst>
          </p:cNvPr>
          <p:cNvSpPr>
            <a:spLocks noGrp="1"/>
          </p:cNvSpPr>
          <p:nvPr>
            <p:ph type="title"/>
          </p:nvPr>
        </p:nvSpPr>
        <p:spPr/>
        <p:txBody>
          <a:bodyPr/>
          <a:lstStyle/>
          <a:p>
            <a:r>
              <a:rPr lang="en-US" dirty="0"/>
              <a:t>Putting it together</a:t>
            </a:r>
          </a:p>
        </p:txBody>
      </p:sp>
      <p:sp>
        <p:nvSpPr>
          <p:cNvPr id="3" name="Content Placeholder 2">
            <a:extLst>
              <a:ext uri="{FF2B5EF4-FFF2-40B4-BE49-F238E27FC236}">
                <a16:creationId xmlns:a16="http://schemas.microsoft.com/office/drawing/2014/main" id="{235902A7-0A74-037E-6E9C-13E8DE4F6E60}"/>
              </a:ext>
            </a:extLst>
          </p:cNvPr>
          <p:cNvSpPr>
            <a:spLocks noGrp="1"/>
          </p:cNvSpPr>
          <p:nvPr>
            <p:ph sz="half" idx="14"/>
          </p:nvPr>
        </p:nvSpPr>
        <p:spPr/>
        <p:txBody>
          <a:bodyPr/>
          <a:lstStyle/>
          <a:p>
            <a:pPr marL="285750" indent="-285750">
              <a:buFontTx/>
              <a:buChar char="-"/>
            </a:pPr>
            <a:r>
              <a:rPr lang="en-US" dirty="0"/>
              <a:t>How to facilitate these conversations with teams</a:t>
            </a:r>
          </a:p>
          <a:p>
            <a:pPr marL="628650" lvl="1" indent="-285750">
              <a:buFontTx/>
              <a:buChar char="-"/>
            </a:pPr>
            <a:r>
              <a:rPr lang="en-US" dirty="0"/>
              <a:t>Be curious!</a:t>
            </a:r>
          </a:p>
          <a:p>
            <a:pPr marL="971550" lvl="2" indent="-285750">
              <a:buFontTx/>
              <a:buChar char="-"/>
            </a:pPr>
            <a:r>
              <a:rPr lang="en-US" dirty="0"/>
              <a:t>Does your treatment program use the ASAM?</a:t>
            </a:r>
          </a:p>
          <a:p>
            <a:pPr marL="971550" lvl="2" indent="-285750">
              <a:buFontTx/>
              <a:buChar char="-"/>
            </a:pPr>
            <a:r>
              <a:rPr lang="en-US" dirty="0"/>
              <a:t>What treatments do your programs provide?</a:t>
            </a:r>
          </a:p>
          <a:p>
            <a:pPr marL="971550" lvl="2" indent="-285750">
              <a:buFontTx/>
              <a:buChar char="-"/>
            </a:pPr>
            <a:r>
              <a:rPr lang="en-US" dirty="0"/>
              <a:t>Are you aware of some of the evidenced based practices in this area or open to training? </a:t>
            </a:r>
          </a:p>
          <a:p>
            <a:endParaRPr lang="en-US" dirty="0"/>
          </a:p>
          <a:p>
            <a:pPr marL="285750" indent="-285750">
              <a:buFontTx/>
              <a:buChar char="-"/>
            </a:pPr>
            <a:endParaRPr lang="en-US" dirty="0"/>
          </a:p>
          <a:p>
            <a:endParaRPr lang="en-US" dirty="0"/>
          </a:p>
        </p:txBody>
      </p:sp>
    </p:spTree>
    <p:extLst>
      <p:ext uri="{BB962C8B-B14F-4D97-AF65-F5344CB8AC3E}">
        <p14:creationId xmlns:p14="http://schemas.microsoft.com/office/powerpoint/2010/main" val="1691052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48EE3-3E62-8A3A-1D9E-67498462CEDC}"/>
              </a:ext>
            </a:extLst>
          </p:cNvPr>
          <p:cNvSpPr>
            <a:spLocks noGrp="1"/>
          </p:cNvSpPr>
          <p:nvPr>
            <p:ph type="title"/>
          </p:nvPr>
        </p:nvSpPr>
        <p:spPr/>
        <p:txBody>
          <a:bodyPr/>
          <a:lstStyle/>
          <a:p>
            <a:r>
              <a:rPr lang="en-US" dirty="0"/>
              <a:t>Phase Structure Changes</a:t>
            </a:r>
          </a:p>
        </p:txBody>
      </p:sp>
      <p:sp>
        <p:nvSpPr>
          <p:cNvPr id="3" name="Content Placeholder 2">
            <a:extLst>
              <a:ext uri="{FF2B5EF4-FFF2-40B4-BE49-F238E27FC236}">
                <a16:creationId xmlns:a16="http://schemas.microsoft.com/office/drawing/2014/main" id="{B38EDFFD-E121-043A-3384-C84E161160AA}"/>
              </a:ext>
            </a:extLst>
          </p:cNvPr>
          <p:cNvSpPr>
            <a:spLocks noGrp="1"/>
          </p:cNvSpPr>
          <p:nvPr>
            <p:ph sz="half" idx="13"/>
          </p:nvPr>
        </p:nvSpPr>
        <p:spPr>
          <a:xfrm>
            <a:off x="1400540" y="2257062"/>
            <a:ext cx="9356129" cy="3541853"/>
          </a:xfrm>
        </p:spPr>
        <p:txBody>
          <a:bodyPr/>
          <a:lstStyle/>
          <a:p>
            <a:r>
              <a:rPr lang="en-US" dirty="0"/>
              <a:t>Clinical stability</a:t>
            </a:r>
          </a:p>
          <a:p>
            <a:pPr marL="285750" indent="-285750">
              <a:buFontTx/>
              <a:buChar char="-"/>
            </a:pPr>
            <a:r>
              <a:rPr lang="en-US" dirty="0"/>
              <a:t>Determined by treatment provider</a:t>
            </a:r>
          </a:p>
          <a:p>
            <a:pPr marL="285750" indent="-285750">
              <a:buFontTx/>
              <a:buChar char="-"/>
            </a:pPr>
            <a:r>
              <a:rPr lang="en-US" dirty="0"/>
              <a:t>“No longer experiencing clinical symptoms that are likely to interfere  with their ability to attend sessions, benefit from the interventions, and avoid substance use, including withdrawal symptoms, persistent substance cravings, anhedonia, executive dysfunction, and acute mental health symptoms like depression or anxiety.”</a:t>
            </a:r>
          </a:p>
          <a:p>
            <a:pPr marL="514350" lvl="1" indent="-285750">
              <a:buFontTx/>
              <a:buChar char="-"/>
            </a:pPr>
            <a:r>
              <a:rPr lang="en-US" sz="1600" dirty="0"/>
              <a:t>(p. 76 All Rise Standards, Standard IV, Section A)</a:t>
            </a:r>
          </a:p>
          <a:p>
            <a:pPr marL="285750" indent="-285750">
              <a:buFontTx/>
              <a:buChar char="-"/>
            </a:pPr>
            <a:endParaRPr lang="en-US" dirty="0"/>
          </a:p>
        </p:txBody>
      </p:sp>
    </p:spTree>
    <p:extLst>
      <p:ext uri="{BB962C8B-B14F-4D97-AF65-F5344CB8AC3E}">
        <p14:creationId xmlns:p14="http://schemas.microsoft.com/office/powerpoint/2010/main" val="6258392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FEF6A3-89DD-A4F2-22F3-C301FFDE5E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EA9DB4-D9EE-0410-360A-F656F5F1D3EE}"/>
              </a:ext>
            </a:extLst>
          </p:cNvPr>
          <p:cNvSpPr>
            <a:spLocks noGrp="1"/>
          </p:cNvSpPr>
          <p:nvPr>
            <p:ph type="title"/>
          </p:nvPr>
        </p:nvSpPr>
        <p:spPr/>
        <p:txBody>
          <a:bodyPr/>
          <a:lstStyle/>
          <a:p>
            <a:r>
              <a:rPr lang="en-US" dirty="0"/>
              <a:t>Phase Structure Changes</a:t>
            </a:r>
          </a:p>
        </p:txBody>
      </p:sp>
      <p:sp>
        <p:nvSpPr>
          <p:cNvPr id="3" name="Content Placeholder 2">
            <a:extLst>
              <a:ext uri="{FF2B5EF4-FFF2-40B4-BE49-F238E27FC236}">
                <a16:creationId xmlns:a16="http://schemas.microsoft.com/office/drawing/2014/main" id="{B6937334-FF37-2E41-72BA-2747C691B421}"/>
              </a:ext>
            </a:extLst>
          </p:cNvPr>
          <p:cNvSpPr>
            <a:spLocks noGrp="1"/>
          </p:cNvSpPr>
          <p:nvPr>
            <p:ph sz="half" idx="13"/>
          </p:nvPr>
        </p:nvSpPr>
        <p:spPr>
          <a:xfrm>
            <a:off x="1400540" y="2257062"/>
            <a:ext cx="9356129" cy="3541853"/>
          </a:xfrm>
        </p:spPr>
        <p:txBody>
          <a:bodyPr>
            <a:normAutofit/>
          </a:bodyPr>
          <a:lstStyle/>
          <a:p>
            <a:r>
              <a:rPr lang="en-US" dirty="0"/>
              <a:t>Abstinence</a:t>
            </a:r>
          </a:p>
          <a:p>
            <a:pPr marL="285750" indent="-285750">
              <a:buFontTx/>
              <a:buChar char="-"/>
            </a:pPr>
            <a:r>
              <a:rPr lang="en-US" sz="1600" dirty="0"/>
              <a:t>Phase 1: Distal Goal</a:t>
            </a:r>
          </a:p>
          <a:p>
            <a:pPr marL="285750" indent="-285750">
              <a:buFontTx/>
              <a:buChar char="-"/>
            </a:pPr>
            <a:r>
              <a:rPr lang="en-US" sz="1600" dirty="0"/>
              <a:t>Phase 2: Distal Goal</a:t>
            </a:r>
          </a:p>
          <a:p>
            <a:pPr marL="514350" lvl="1" indent="-285750">
              <a:buFontTx/>
              <a:buChar char="-"/>
            </a:pPr>
            <a:r>
              <a:rPr lang="en-US" sz="1600" dirty="0"/>
              <a:t>Often can have a few days or weeks sober</a:t>
            </a:r>
          </a:p>
          <a:p>
            <a:pPr marL="285750" indent="-285750">
              <a:buFontTx/>
              <a:buChar char="-"/>
            </a:pPr>
            <a:r>
              <a:rPr lang="en-US" sz="1600" dirty="0"/>
              <a:t>Phase 3: May be a Proximal Goal</a:t>
            </a:r>
          </a:p>
          <a:p>
            <a:pPr marL="285750" indent="-285750">
              <a:buFontTx/>
              <a:buChar char="-"/>
            </a:pPr>
            <a:r>
              <a:rPr lang="en-US" sz="1600" dirty="0"/>
              <a:t>Phase 4: Proximal Goal</a:t>
            </a:r>
          </a:p>
          <a:p>
            <a:pPr marL="514350" lvl="1" indent="-285750">
              <a:buFontTx/>
              <a:buChar char="-"/>
            </a:pPr>
            <a:r>
              <a:rPr lang="en-US" sz="1600" dirty="0"/>
              <a:t>This phase is the only one with a time requirement</a:t>
            </a:r>
          </a:p>
          <a:p>
            <a:pPr marL="285750" indent="-285750">
              <a:buFontTx/>
              <a:buChar char="-"/>
            </a:pPr>
            <a:r>
              <a:rPr lang="en-US" sz="1600" dirty="0"/>
              <a:t>Phase 5: Managed Goal</a:t>
            </a:r>
          </a:p>
          <a:p>
            <a:pPr algn="ctr"/>
            <a:r>
              <a:rPr lang="en-US" sz="1600" b="1" dirty="0"/>
              <a:t>Always verify with treatment!</a:t>
            </a:r>
          </a:p>
          <a:p>
            <a:pPr marL="285750" indent="-285750">
              <a:buFontTx/>
              <a:buChar char="-"/>
            </a:pPr>
            <a:endParaRPr lang="en-US" dirty="0"/>
          </a:p>
        </p:txBody>
      </p:sp>
    </p:spTree>
    <p:extLst>
      <p:ext uri="{BB962C8B-B14F-4D97-AF65-F5344CB8AC3E}">
        <p14:creationId xmlns:p14="http://schemas.microsoft.com/office/powerpoint/2010/main" val="36517672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48EE3-3E62-8A3A-1D9E-67498462CEDC}"/>
              </a:ext>
            </a:extLst>
          </p:cNvPr>
          <p:cNvSpPr>
            <a:spLocks noGrp="1"/>
          </p:cNvSpPr>
          <p:nvPr>
            <p:ph type="title"/>
          </p:nvPr>
        </p:nvSpPr>
        <p:spPr/>
        <p:txBody>
          <a:bodyPr/>
          <a:lstStyle/>
          <a:p>
            <a:r>
              <a:rPr lang="en-US" dirty="0"/>
              <a:t>Phase Structure Changes</a:t>
            </a:r>
          </a:p>
        </p:txBody>
      </p:sp>
      <p:sp>
        <p:nvSpPr>
          <p:cNvPr id="3" name="Content Placeholder 2">
            <a:extLst>
              <a:ext uri="{FF2B5EF4-FFF2-40B4-BE49-F238E27FC236}">
                <a16:creationId xmlns:a16="http://schemas.microsoft.com/office/drawing/2014/main" id="{B38EDFFD-E121-043A-3384-C84E161160AA}"/>
              </a:ext>
            </a:extLst>
          </p:cNvPr>
          <p:cNvSpPr>
            <a:spLocks noGrp="1"/>
          </p:cNvSpPr>
          <p:nvPr>
            <p:ph sz="half" idx="13"/>
          </p:nvPr>
        </p:nvSpPr>
        <p:spPr>
          <a:xfrm>
            <a:off x="1400540" y="2257062"/>
            <a:ext cx="9356129" cy="3541853"/>
          </a:xfrm>
        </p:spPr>
        <p:txBody>
          <a:bodyPr/>
          <a:lstStyle/>
          <a:p>
            <a:r>
              <a:rPr lang="en-US" dirty="0"/>
              <a:t>Sanctions v. Service Adjustments</a:t>
            </a:r>
          </a:p>
          <a:p>
            <a:pPr marL="285750" indent="-285750">
              <a:buFontTx/>
              <a:buChar char="-"/>
            </a:pPr>
            <a:r>
              <a:rPr lang="en-US" dirty="0"/>
              <a:t>Use service adjustments NOT sanctions until distal goals become proximal</a:t>
            </a:r>
          </a:p>
          <a:p>
            <a:pPr marL="285750" indent="-285750">
              <a:buFontTx/>
              <a:buChar char="-"/>
            </a:pPr>
            <a:r>
              <a:rPr lang="en-US" dirty="0"/>
              <a:t>This is after participants are in early remission</a:t>
            </a:r>
          </a:p>
          <a:p>
            <a:pPr marL="514350" lvl="1" indent="-285750">
              <a:buFontTx/>
              <a:buChar char="-"/>
            </a:pPr>
            <a:r>
              <a:rPr lang="en-US" dirty="0"/>
              <a:t>Early remission is 90 days without clinical symptoms that interfere with ability to attend sessions, benefit from interventions, or avoid substance use</a:t>
            </a:r>
          </a:p>
          <a:p>
            <a:pPr marL="514350" lvl="1" indent="-285750">
              <a:buFontTx/>
              <a:buChar char="-"/>
            </a:pPr>
            <a:r>
              <a:rPr lang="en-US" dirty="0"/>
              <a:t>Treatment providers notify team when the participant has been clinically stable long enough for abstinence to be considered a proximal goal</a:t>
            </a:r>
          </a:p>
          <a:p>
            <a:pPr marL="514350" lvl="1" indent="-285750">
              <a:buFontTx/>
              <a:buChar char="-"/>
            </a:pPr>
            <a:r>
              <a:rPr lang="en-US" dirty="0"/>
              <a:t>Treatment provider also notifies team if the goal returns to being a distal goal</a:t>
            </a:r>
          </a:p>
        </p:txBody>
      </p:sp>
      <p:sp>
        <p:nvSpPr>
          <p:cNvPr id="4" name="TextBox 3">
            <a:extLst>
              <a:ext uri="{FF2B5EF4-FFF2-40B4-BE49-F238E27FC236}">
                <a16:creationId xmlns:a16="http://schemas.microsoft.com/office/drawing/2014/main" id="{C35FA707-E8EE-B953-092E-C365A268C074}"/>
              </a:ext>
            </a:extLst>
          </p:cNvPr>
          <p:cNvSpPr txBox="1"/>
          <p:nvPr/>
        </p:nvSpPr>
        <p:spPr>
          <a:xfrm>
            <a:off x="1146810" y="5699808"/>
            <a:ext cx="3400425" cy="307777"/>
          </a:xfrm>
          <a:prstGeom prst="rect">
            <a:avLst/>
          </a:prstGeom>
          <a:noFill/>
        </p:spPr>
        <p:txBody>
          <a:bodyPr wrap="square" rtlCol="0">
            <a:spAutoFit/>
          </a:bodyPr>
          <a:lstStyle/>
          <a:p>
            <a:r>
              <a:rPr lang="en-US" sz="1400" dirty="0"/>
              <a:t>All Rise Standard IV, Section A</a:t>
            </a:r>
          </a:p>
        </p:txBody>
      </p:sp>
    </p:spTree>
    <p:extLst>
      <p:ext uri="{BB962C8B-B14F-4D97-AF65-F5344CB8AC3E}">
        <p14:creationId xmlns:p14="http://schemas.microsoft.com/office/powerpoint/2010/main" val="4135481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CDD95-7C8C-9A23-2947-DC7BF311405B}"/>
              </a:ext>
            </a:extLst>
          </p:cNvPr>
          <p:cNvSpPr>
            <a:spLocks noGrp="1"/>
          </p:cNvSpPr>
          <p:nvPr>
            <p:ph type="title"/>
          </p:nvPr>
        </p:nvSpPr>
        <p:spPr/>
        <p:txBody>
          <a:bodyPr/>
          <a:lstStyle/>
          <a:p>
            <a:r>
              <a:rPr lang="en-US" dirty="0"/>
              <a:t>Treatment providers</a:t>
            </a:r>
          </a:p>
        </p:txBody>
      </p:sp>
      <p:sp>
        <p:nvSpPr>
          <p:cNvPr id="3" name="Content Placeholder 2">
            <a:extLst>
              <a:ext uri="{FF2B5EF4-FFF2-40B4-BE49-F238E27FC236}">
                <a16:creationId xmlns:a16="http://schemas.microsoft.com/office/drawing/2014/main" id="{88962678-15DF-92D7-4D1D-6CFAD810464A}"/>
              </a:ext>
            </a:extLst>
          </p:cNvPr>
          <p:cNvSpPr>
            <a:spLocks noGrp="1"/>
          </p:cNvSpPr>
          <p:nvPr>
            <p:ph sz="half" idx="13"/>
          </p:nvPr>
        </p:nvSpPr>
        <p:spPr/>
        <p:txBody>
          <a:bodyPr>
            <a:normAutofit lnSpcReduction="10000"/>
          </a:bodyPr>
          <a:lstStyle/>
          <a:p>
            <a:r>
              <a:rPr lang="en-US" dirty="0"/>
              <a:t>Role on the team</a:t>
            </a:r>
          </a:p>
          <a:p>
            <a:pPr marL="285750" indent="-285750">
              <a:buFontTx/>
              <a:buChar char="-"/>
            </a:pPr>
            <a:r>
              <a:rPr lang="en-US" dirty="0"/>
              <a:t>Attend staffings and status hearings</a:t>
            </a:r>
          </a:p>
          <a:p>
            <a:pPr marL="285750" indent="-285750">
              <a:buFontTx/>
              <a:buChar char="-"/>
            </a:pPr>
            <a:r>
              <a:rPr lang="en-US" dirty="0"/>
              <a:t>Report on progress towards treatment goals</a:t>
            </a:r>
          </a:p>
          <a:p>
            <a:pPr marL="285750" indent="-285750">
              <a:buFontTx/>
              <a:buChar char="-"/>
            </a:pPr>
            <a:r>
              <a:rPr lang="en-US" dirty="0"/>
              <a:t>Conduct assessments</a:t>
            </a:r>
          </a:p>
          <a:p>
            <a:pPr marL="514350" lvl="1" indent="-285750">
              <a:buFontTx/>
              <a:buChar char="-"/>
            </a:pPr>
            <a:r>
              <a:rPr lang="en-US" dirty="0"/>
              <a:t>Determine appropriateness for treatment court</a:t>
            </a:r>
          </a:p>
          <a:p>
            <a:pPr marL="514350" lvl="1" indent="-285750">
              <a:buFontTx/>
              <a:buChar char="-"/>
            </a:pPr>
            <a:r>
              <a:rPr lang="en-US" dirty="0"/>
              <a:t>Determine level of care</a:t>
            </a:r>
          </a:p>
          <a:p>
            <a:pPr marL="285750" indent="-285750">
              <a:buFontTx/>
              <a:buChar char="-"/>
            </a:pPr>
            <a:r>
              <a:rPr lang="en-US" dirty="0"/>
              <a:t>Advocate for teams to refer to Evidenced Based Practices</a:t>
            </a:r>
          </a:p>
          <a:p>
            <a:pPr marL="285750" indent="-285750">
              <a:buFontTx/>
              <a:buChar char="-"/>
            </a:pPr>
            <a:endParaRPr lang="en-US" dirty="0"/>
          </a:p>
        </p:txBody>
      </p:sp>
      <p:sp>
        <p:nvSpPr>
          <p:cNvPr id="4" name="Content Placeholder 3">
            <a:extLst>
              <a:ext uri="{FF2B5EF4-FFF2-40B4-BE49-F238E27FC236}">
                <a16:creationId xmlns:a16="http://schemas.microsoft.com/office/drawing/2014/main" id="{6DC55AFC-46BA-3870-28F7-FE3040D3B826}"/>
              </a:ext>
            </a:extLst>
          </p:cNvPr>
          <p:cNvSpPr>
            <a:spLocks noGrp="1"/>
          </p:cNvSpPr>
          <p:nvPr>
            <p:ph sz="half" idx="14"/>
          </p:nvPr>
        </p:nvSpPr>
        <p:spPr/>
        <p:txBody>
          <a:bodyPr/>
          <a:lstStyle/>
          <a:p>
            <a:r>
              <a:rPr lang="en-US" dirty="0"/>
              <a:t>Our training</a:t>
            </a:r>
          </a:p>
          <a:p>
            <a:pPr marL="285750" indent="-285750">
              <a:buFontTx/>
              <a:buChar char="-"/>
            </a:pPr>
            <a:r>
              <a:rPr lang="en-US" dirty="0"/>
              <a:t>Meet them where they’re at</a:t>
            </a:r>
          </a:p>
          <a:p>
            <a:pPr marL="285750" indent="-285750">
              <a:buFontTx/>
              <a:buChar char="-"/>
            </a:pPr>
            <a:r>
              <a:rPr lang="en-US" dirty="0"/>
              <a:t>Harm reduction</a:t>
            </a:r>
          </a:p>
          <a:p>
            <a:pPr marL="285750" indent="-285750">
              <a:buFontTx/>
              <a:buChar char="-"/>
            </a:pPr>
            <a:r>
              <a:rPr lang="en-US" dirty="0"/>
              <a:t>Biopsychosocial approach</a:t>
            </a:r>
          </a:p>
        </p:txBody>
      </p:sp>
      <p:sp>
        <p:nvSpPr>
          <p:cNvPr id="5" name="TextBox 4">
            <a:extLst>
              <a:ext uri="{FF2B5EF4-FFF2-40B4-BE49-F238E27FC236}">
                <a16:creationId xmlns:a16="http://schemas.microsoft.com/office/drawing/2014/main" id="{084E83D2-47DF-7100-0621-290E725415A9}"/>
              </a:ext>
            </a:extLst>
          </p:cNvPr>
          <p:cNvSpPr txBox="1"/>
          <p:nvPr/>
        </p:nvSpPr>
        <p:spPr>
          <a:xfrm>
            <a:off x="1146810" y="5699808"/>
            <a:ext cx="3400425" cy="307777"/>
          </a:xfrm>
          <a:prstGeom prst="rect">
            <a:avLst/>
          </a:prstGeom>
          <a:noFill/>
        </p:spPr>
        <p:txBody>
          <a:bodyPr wrap="square" rtlCol="0">
            <a:spAutoFit/>
          </a:bodyPr>
          <a:lstStyle/>
          <a:p>
            <a:r>
              <a:rPr lang="en-US" sz="1400" dirty="0"/>
              <a:t>All Rise Standard V, Section A</a:t>
            </a:r>
          </a:p>
        </p:txBody>
      </p:sp>
      <p:pic>
        <p:nvPicPr>
          <p:cNvPr id="6" name="Picture 5" descr="Biopsychosocial model - Wikipedia">
            <a:extLst>
              <a:ext uri="{FF2B5EF4-FFF2-40B4-BE49-F238E27FC236}">
                <a16:creationId xmlns:a16="http://schemas.microsoft.com/office/drawing/2014/main" id="{54D529E8-880F-58CA-C0E8-174B6223E18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96300" y="3509443"/>
            <a:ext cx="3305175" cy="3074237"/>
          </a:xfrm>
          <a:prstGeom prst="rect">
            <a:avLst/>
          </a:prstGeom>
          <a:noFill/>
          <a:ln w="9525">
            <a:noFill/>
          </a:ln>
        </p:spPr>
      </p:pic>
    </p:spTree>
    <p:extLst>
      <p:ext uri="{BB962C8B-B14F-4D97-AF65-F5344CB8AC3E}">
        <p14:creationId xmlns:p14="http://schemas.microsoft.com/office/powerpoint/2010/main" val="23976223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48EE3-3E62-8A3A-1D9E-67498462CEDC}"/>
              </a:ext>
            </a:extLst>
          </p:cNvPr>
          <p:cNvSpPr>
            <a:spLocks noGrp="1"/>
          </p:cNvSpPr>
          <p:nvPr>
            <p:ph type="title"/>
          </p:nvPr>
        </p:nvSpPr>
        <p:spPr/>
        <p:txBody>
          <a:bodyPr/>
          <a:lstStyle/>
          <a:p>
            <a:r>
              <a:rPr lang="en-US" dirty="0"/>
              <a:t>Phase Structure Changes</a:t>
            </a:r>
          </a:p>
        </p:txBody>
      </p:sp>
      <p:sp>
        <p:nvSpPr>
          <p:cNvPr id="3" name="Content Placeholder 2">
            <a:extLst>
              <a:ext uri="{FF2B5EF4-FFF2-40B4-BE49-F238E27FC236}">
                <a16:creationId xmlns:a16="http://schemas.microsoft.com/office/drawing/2014/main" id="{B38EDFFD-E121-043A-3384-C84E161160AA}"/>
              </a:ext>
            </a:extLst>
          </p:cNvPr>
          <p:cNvSpPr>
            <a:spLocks noGrp="1"/>
          </p:cNvSpPr>
          <p:nvPr>
            <p:ph sz="half" idx="13"/>
          </p:nvPr>
        </p:nvSpPr>
        <p:spPr>
          <a:xfrm>
            <a:off x="1400540" y="2257062"/>
            <a:ext cx="9356129" cy="3541853"/>
          </a:xfrm>
        </p:spPr>
        <p:txBody>
          <a:bodyPr/>
          <a:lstStyle/>
          <a:p>
            <a:r>
              <a:rPr lang="en-US" dirty="0"/>
              <a:t>Psychosocial stability</a:t>
            </a:r>
          </a:p>
          <a:p>
            <a:pPr marL="285750" indent="-285750">
              <a:buFontTx/>
              <a:buChar char="-"/>
            </a:pPr>
            <a:r>
              <a:rPr lang="en-US" dirty="0"/>
              <a:t>Stable housing</a:t>
            </a:r>
          </a:p>
          <a:p>
            <a:pPr marL="285750" indent="-285750">
              <a:buFontTx/>
              <a:buChar char="-"/>
            </a:pPr>
            <a:r>
              <a:rPr lang="en-US" dirty="0"/>
              <a:t>Reliable attendance</a:t>
            </a:r>
          </a:p>
          <a:p>
            <a:pPr marL="285750" indent="-285750">
              <a:buFontTx/>
              <a:buChar char="-"/>
            </a:pPr>
            <a:r>
              <a:rPr lang="en-US" dirty="0"/>
              <a:t>Therapeutic alliance</a:t>
            </a:r>
          </a:p>
          <a:p>
            <a:pPr marL="285750" indent="-285750">
              <a:buFontTx/>
              <a:buChar char="-"/>
            </a:pPr>
            <a:r>
              <a:rPr lang="en-US" dirty="0"/>
              <a:t>Clinical stability</a:t>
            </a:r>
          </a:p>
        </p:txBody>
      </p:sp>
      <p:sp>
        <p:nvSpPr>
          <p:cNvPr id="4" name="TextBox 3">
            <a:extLst>
              <a:ext uri="{FF2B5EF4-FFF2-40B4-BE49-F238E27FC236}">
                <a16:creationId xmlns:a16="http://schemas.microsoft.com/office/drawing/2014/main" id="{C35FA707-E8EE-B953-092E-C365A268C074}"/>
              </a:ext>
            </a:extLst>
          </p:cNvPr>
          <p:cNvSpPr txBox="1"/>
          <p:nvPr/>
        </p:nvSpPr>
        <p:spPr>
          <a:xfrm>
            <a:off x="1146810" y="5699808"/>
            <a:ext cx="3400425" cy="307777"/>
          </a:xfrm>
          <a:prstGeom prst="rect">
            <a:avLst/>
          </a:prstGeom>
          <a:noFill/>
        </p:spPr>
        <p:txBody>
          <a:bodyPr wrap="square" rtlCol="0">
            <a:spAutoFit/>
          </a:bodyPr>
          <a:lstStyle/>
          <a:p>
            <a:r>
              <a:rPr lang="en-US" sz="1400" dirty="0"/>
              <a:t>All Rise Standard IV, Section I</a:t>
            </a:r>
          </a:p>
        </p:txBody>
      </p:sp>
    </p:spTree>
    <p:extLst>
      <p:ext uri="{BB962C8B-B14F-4D97-AF65-F5344CB8AC3E}">
        <p14:creationId xmlns:p14="http://schemas.microsoft.com/office/powerpoint/2010/main" val="24975459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AC361-0D7A-DC05-86B5-6DD77D322F5B}"/>
              </a:ext>
            </a:extLst>
          </p:cNvPr>
          <p:cNvSpPr>
            <a:spLocks noGrp="1"/>
          </p:cNvSpPr>
          <p:nvPr>
            <p:ph type="title"/>
          </p:nvPr>
        </p:nvSpPr>
        <p:spPr>
          <a:xfrm>
            <a:off x="4143375" y="92598"/>
            <a:ext cx="3905250" cy="1669528"/>
          </a:xfrm>
          <a:noFill/>
        </p:spPr>
        <p:txBody>
          <a:bodyPr anchor="b"/>
          <a:lstStyle/>
          <a:p>
            <a:r>
              <a:rPr lang="en-US" dirty="0"/>
              <a:t>Thank you!</a:t>
            </a:r>
          </a:p>
        </p:txBody>
      </p:sp>
      <p:sp>
        <p:nvSpPr>
          <p:cNvPr id="3" name="Content Placeholder 2">
            <a:extLst>
              <a:ext uri="{FF2B5EF4-FFF2-40B4-BE49-F238E27FC236}">
                <a16:creationId xmlns:a16="http://schemas.microsoft.com/office/drawing/2014/main" id="{1BE98EFF-197D-3136-70B9-7BBD30A48931}"/>
              </a:ext>
            </a:extLst>
          </p:cNvPr>
          <p:cNvSpPr>
            <a:spLocks noGrp="1"/>
          </p:cNvSpPr>
          <p:nvPr>
            <p:ph type="body" sz="quarter" idx="10"/>
          </p:nvPr>
        </p:nvSpPr>
        <p:spPr>
          <a:xfrm>
            <a:off x="4143375" y="1990725"/>
            <a:ext cx="3905250" cy="4115435"/>
          </a:xfrm>
          <a:noFill/>
        </p:spPr>
        <p:txBody>
          <a:bodyPr anchor="t">
            <a:normAutofit/>
          </a:bodyPr>
          <a:lstStyle/>
          <a:p>
            <a:endParaRPr lang="en-US" dirty="0"/>
          </a:p>
          <a:p>
            <a:r>
              <a:rPr lang="en-US" dirty="0"/>
              <a:t>Krysti Deines, LPC, SAC</a:t>
            </a:r>
          </a:p>
          <a:p>
            <a:r>
              <a:rPr lang="en-US" dirty="0">
                <a:hlinkClick r:id="rId3"/>
              </a:rPr>
              <a:t>Krysti.Deines@eauclairecounty.gov</a:t>
            </a:r>
            <a:endParaRPr lang="en-US" dirty="0"/>
          </a:p>
          <a:p>
            <a:endParaRPr lang="en-US" dirty="0"/>
          </a:p>
          <a:p>
            <a:r>
              <a:rPr lang="en-US" dirty="0"/>
              <a:t>Kimeko Hagen, MS, CSAC, ICS</a:t>
            </a:r>
          </a:p>
          <a:p>
            <a:r>
              <a:rPr lang="en-US" dirty="0">
                <a:hlinkClick r:id="rId4"/>
              </a:rPr>
              <a:t>khagen@optionstx.com</a:t>
            </a:r>
            <a:endParaRPr lang="en-US" dirty="0"/>
          </a:p>
          <a:p>
            <a:endParaRPr lang="en-US" dirty="0"/>
          </a:p>
          <a:p>
            <a:r>
              <a:rPr lang="en-US" dirty="0"/>
              <a:t>Keri Fatzinger, CSAC, LCSW, ICS</a:t>
            </a:r>
          </a:p>
          <a:p>
            <a:r>
              <a:rPr lang="en-US" dirty="0">
                <a:hlinkClick r:id="rId5"/>
              </a:rPr>
              <a:t>kfatzinger@unifiedservices.org</a:t>
            </a:r>
            <a:endParaRPr lang="en-US" dirty="0"/>
          </a:p>
        </p:txBody>
      </p:sp>
    </p:spTree>
    <p:extLst>
      <p:ext uri="{BB962C8B-B14F-4D97-AF65-F5344CB8AC3E}">
        <p14:creationId xmlns:p14="http://schemas.microsoft.com/office/powerpoint/2010/main" val="6115671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7B8C4-371A-3D9C-4E5F-118BA26E75D0}"/>
              </a:ext>
            </a:extLst>
          </p:cNvPr>
          <p:cNvSpPr>
            <a:spLocks noGrp="1"/>
          </p:cNvSpPr>
          <p:nvPr>
            <p:ph type="ctrTitle"/>
          </p:nvPr>
        </p:nvSpPr>
        <p:spPr/>
        <p:txBody>
          <a:bodyPr/>
          <a:lstStyle/>
          <a:p>
            <a:r>
              <a:rPr lang="en-US" dirty="0"/>
              <a:t>Evidenced Based Practice</a:t>
            </a:r>
          </a:p>
        </p:txBody>
      </p:sp>
      <p:sp>
        <p:nvSpPr>
          <p:cNvPr id="3" name="Picture Placeholder 2">
            <a:extLst>
              <a:ext uri="{FF2B5EF4-FFF2-40B4-BE49-F238E27FC236}">
                <a16:creationId xmlns:a16="http://schemas.microsoft.com/office/drawing/2014/main" id="{349045B9-EF1D-6121-9366-43360791A3FF}"/>
              </a:ext>
            </a:extLst>
          </p:cNvPr>
          <p:cNvSpPr>
            <a:spLocks noGrp="1"/>
          </p:cNvSpPr>
          <p:nvPr>
            <p:ph type="pic" sz="quarter" idx="13"/>
          </p:nvPr>
        </p:nvSpPr>
        <p:spPr>
          <a:xfrm>
            <a:off x="6084424" y="787077"/>
            <a:ext cx="5166167" cy="5301206"/>
          </a:xfrm>
        </p:spPr>
        <p:txBody>
          <a:bodyPr/>
          <a:lstStyle/>
          <a:p>
            <a:pPr algn="l">
              <a:buFontTx/>
              <a:buChar char="-"/>
            </a:pPr>
            <a:endParaRPr lang="en-US" dirty="0"/>
          </a:p>
          <a:p>
            <a:pPr algn="l">
              <a:buFontTx/>
              <a:buChar char="-"/>
            </a:pPr>
            <a:endParaRPr lang="en-US" dirty="0"/>
          </a:p>
          <a:p>
            <a:pPr algn="l">
              <a:buFontTx/>
              <a:buChar char="-"/>
            </a:pPr>
            <a:endParaRPr lang="en-US" dirty="0"/>
          </a:p>
          <a:p>
            <a:pPr algn="l">
              <a:buFontTx/>
              <a:buChar char="-"/>
            </a:pPr>
            <a:r>
              <a:rPr lang="en-US" dirty="0"/>
              <a:t>Behavioral therapy or cognitive behavioral therapy</a:t>
            </a:r>
          </a:p>
          <a:p>
            <a:pPr algn="l">
              <a:buFontTx/>
              <a:buChar char="-"/>
            </a:pPr>
            <a:r>
              <a:rPr lang="en-US" dirty="0"/>
              <a:t>Interventions are documented in treatment manuals</a:t>
            </a:r>
          </a:p>
          <a:p>
            <a:pPr algn="l">
              <a:buFontTx/>
              <a:buChar char="-"/>
            </a:pPr>
            <a:r>
              <a:rPr lang="en-US" dirty="0"/>
              <a:t>Treatment providers are trained to provide within fidelity</a:t>
            </a:r>
          </a:p>
          <a:p>
            <a:pPr algn="l">
              <a:buFontTx/>
              <a:buChar char="-"/>
            </a:pPr>
            <a:r>
              <a:rPr lang="en-US" dirty="0"/>
              <a:t>Adherence to the treatment is maintained</a:t>
            </a:r>
          </a:p>
        </p:txBody>
      </p:sp>
      <p:sp>
        <p:nvSpPr>
          <p:cNvPr id="6" name="TextBox 5">
            <a:extLst>
              <a:ext uri="{FF2B5EF4-FFF2-40B4-BE49-F238E27FC236}">
                <a16:creationId xmlns:a16="http://schemas.microsoft.com/office/drawing/2014/main" id="{9321F58E-BC8F-0098-5A21-6086471789C9}"/>
              </a:ext>
            </a:extLst>
          </p:cNvPr>
          <p:cNvSpPr txBox="1"/>
          <p:nvPr/>
        </p:nvSpPr>
        <p:spPr>
          <a:xfrm>
            <a:off x="1146810" y="5699808"/>
            <a:ext cx="3400425" cy="307777"/>
          </a:xfrm>
          <a:prstGeom prst="rect">
            <a:avLst/>
          </a:prstGeom>
          <a:noFill/>
        </p:spPr>
        <p:txBody>
          <a:bodyPr wrap="square" rtlCol="0">
            <a:spAutoFit/>
          </a:bodyPr>
          <a:lstStyle/>
          <a:p>
            <a:r>
              <a:rPr lang="en-US" sz="1400" dirty="0"/>
              <a:t>All Rise Standard V, Section E</a:t>
            </a:r>
          </a:p>
        </p:txBody>
      </p:sp>
    </p:spTree>
    <p:extLst>
      <p:ext uri="{BB962C8B-B14F-4D97-AF65-F5344CB8AC3E}">
        <p14:creationId xmlns:p14="http://schemas.microsoft.com/office/powerpoint/2010/main" val="38809519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6BD96-55AA-0606-1D4F-A66A1FCA891A}"/>
              </a:ext>
            </a:extLst>
          </p:cNvPr>
          <p:cNvSpPr>
            <a:spLocks noGrp="1"/>
          </p:cNvSpPr>
          <p:nvPr>
            <p:ph type="ctrTitle"/>
          </p:nvPr>
        </p:nvSpPr>
        <p:spPr>
          <a:xfrm>
            <a:off x="6296135" y="1124887"/>
            <a:ext cx="4480560" cy="1335680"/>
          </a:xfrm>
        </p:spPr>
        <p:txBody>
          <a:bodyPr/>
          <a:lstStyle/>
          <a:p>
            <a:r>
              <a:rPr lang="en-US" dirty="0"/>
              <a:t>Cognitive Behavioral Therapy (CBT)</a:t>
            </a:r>
          </a:p>
        </p:txBody>
      </p:sp>
      <p:sp>
        <p:nvSpPr>
          <p:cNvPr id="3" name="Subtitle 2">
            <a:extLst>
              <a:ext uri="{FF2B5EF4-FFF2-40B4-BE49-F238E27FC236}">
                <a16:creationId xmlns:a16="http://schemas.microsoft.com/office/drawing/2014/main" id="{8CB417EA-7B23-52A3-0388-E55498839E13}"/>
              </a:ext>
            </a:extLst>
          </p:cNvPr>
          <p:cNvSpPr>
            <a:spLocks noGrp="1"/>
          </p:cNvSpPr>
          <p:nvPr>
            <p:ph type="subTitle" idx="1"/>
          </p:nvPr>
        </p:nvSpPr>
        <p:spPr>
          <a:xfrm>
            <a:off x="6296135" y="2610197"/>
            <a:ext cx="4476967" cy="3084548"/>
          </a:xfrm>
        </p:spPr>
        <p:txBody>
          <a:bodyPr/>
          <a:lstStyle/>
          <a:p>
            <a:pPr marL="457200" indent="-457200">
              <a:buFontTx/>
              <a:buChar char="-"/>
            </a:pPr>
            <a:r>
              <a:rPr lang="en-US" sz="1800" dirty="0"/>
              <a:t>CBT is the basis to many treatment modalities</a:t>
            </a:r>
          </a:p>
          <a:p>
            <a:pPr marL="457200" indent="-457200">
              <a:buFontTx/>
              <a:buChar char="-"/>
            </a:pPr>
            <a:r>
              <a:rPr lang="en-US" sz="1800" dirty="0"/>
              <a:t>Interrupting this cycle helps lead to more prosocial behavior</a:t>
            </a:r>
          </a:p>
          <a:p>
            <a:pPr marL="457200" indent="-457200">
              <a:buFontTx/>
              <a:buChar char="-"/>
            </a:pPr>
            <a:r>
              <a:rPr lang="en-US" sz="1800" dirty="0"/>
              <a:t>All models we discuss today are CBT based</a:t>
            </a:r>
          </a:p>
          <a:p>
            <a:endParaRPr lang="en-US" dirty="0"/>
          </a:p>
        </p:txBody>
      </p:sp>
      <p:sp>
        <p:nvSpPr>
          <p:cNvPr id="4" name="Picture Placeholder 3">
            <a:extLst>
              <a:ext uri="{FF2B5EF4-FFF2-40B4-BE49-F238E27FC236}">
                <a16:creationId xmlns:a16="http://schemas.microsoft.com/office/drawing/2014/main" id="{C7FC2CD9-F01C-B21F-09E4-961A3FD50392}"/>
              </a:ext>
            </a:extLst>
          </p:cNvPr>
          <p:cNvSpPr>
            <a:spLocks noGrp="1"/>
          </p:cNvSpPr>
          <p:nvPr>
            <p:ph type="pic" sz="quarter" idx="13"/>
          </p:nvPr>
        </p:nvSpPr>
        <p:spPr/>
        <p:txBody>
          <a:bodyPr/>
          <a:lstStyle/>
          <a:p>
            <a:endParaRPr lang="en-US"/>
          </a:p>
        </p:txBody>
      </p:sp>
      <p:pic>
        <p:nvPicPr>
          <p:cNvPr id="1030" name="Picture 6">
            <a:extLst>
              <a:ext uri="{FF2B5EF4-FFF2-40B4-BE49-F238E27FC236}">
                <a16:creationId xmlns:a16="http://schemas.microsoft.com/office/drawing/2014/main" id="{26E4F74A-4236-7808-8C4C-B34B1F8E12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1022" y="777846"/>
            <a:ext cx="5434807" cy="5290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12441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81364-4D26-C081-BC62-AAFA3CE12272}"/>
              </a:ext>
            </a:extLst>
          </p:cNvPr>
          <p:cNvSpPr>
            <a:spLocks noGrp="1"/>
          </p:cNvSpPr>
          <p:nvPr>
            <p:ph type="title"/>
          </p:nvPr>
        </p:nvSpPr>
        <p:spPr/>
        <p:txBody>
          <a:bodyPr/>
          <a:lstStyle/>
          <a:p>
            <a:r>
              <a:rPr lang="en-US" dirty="0"/>
              <a:t>Matrix</a:t>
            </a:r>
          </a:p>
        </p:txBody>
      </p:sp>
      <p:sp>
        <p:nvSpPr>
          <p:cNvPr id="3" name="Content Placeholder 2">
            <a:extLst>
              <a:ext uri="{FF2B5EF4-FFF2-40B4-BE49-F238E27FC236}">
                <a16:creationId xmlns:a16="http://schemas.microsoft.com/office/drawing/2014/main" id="{01FA3C3C-0934-4E1D-2E36-15BB80474C52}"/>
              </a:ext>
            </a:extLst>
          </p:cNvPr>
          <p:cNvSpPr>
            <a:spLocks noGrp="1"/>
          </p:cNvSpPr>
          <p:nvPr>
            <p:ph sz="half" idx="1"/>
          </p:nvPr>
        </p:nvSpPr>
        <p:spPr>
          <a:xfrm>
            <a:off x="1447029" y="2261313"/>
            <a:ext cx="4420370" cy="3653350"/>
          </a:xfrm>
        </p:spPr>
        <p:txBody>
          <a:bodyPr>
            <a:normAutofit fontScale="85000" lnSpcReduction="10000"/>
          </a:bodyPr>
          <a:lstStyle/>
          <a:p>
            <a:pPr>
              <a:lnSpc>
                <a:spcPct val="110000"/>
              </a:lnSpc>
            </a:pPr>
            <a:r>
              <a:rPr lang="en-US" dirty="0"/>
              <a:t>Elements of Matrix</a:t>
            </a:r>
          </a:p>
          <a:p>
            <a:pPr marL="285750" indent="-285750">
              <a:lnSpc>
                <a:spcPct val="110000"/>
              </a:lnSpc>
              <a:buFontTx/>
              <a:buChar char="-"/>
            </a:pPr>
            <a:r>
              <a:rPr lang="en-US" dirty="0"/>
              <a:t>The Matrix Model Intensive Outpatient Program is a treatment approach for substance use.</a:t>
            </a:r>
          </a:p>
          <a:p>
            <a:pPr>
              <a:lnSpc>
                <a:spcPct val="110000"/>
              </a:lnSpc>
            </a:pPr>
            <a:r>
              <a:rPr lang="en-US" dirty="0"/>
              <a:t>Treatment includes: </a:t>
            </a:r>
          </a:p>
          <a:p>
            <a:pPr marL="514350" lvl="1" indent="-285750">
              <a:lnSpc>
                <a:spcPct val="110000"/>
              </a:lnSpc>
              <a:buFontTx/>
              <a:buChar char="-"/>
            </a:pPr>
            <a:r>
              <a:rPr lang="en-US" dirty="0"/>
              <a:t>Relapse Prevention Group</a:t>
            </a:r>
          </a:p>
          <a:p>
            <a:pPr marL="514350" lvl="1" indent="-285750">
              <a:lnSpc>
                <a:spcPct val="110000"/>
              </a:lnSpc>
              <a:buFontTx/>
              <a:buChar char="-"/>
            </a:pPr>
            <a:r>
              <a:rPr lang="en-US" dirty="0"/>
              <a:t>Family Education Group</a:t>
            </a:r>
          </a:p>
          <a:p>
            <a:pPr marL="514350" lvl="1" indent="-285750">
              <a:lnSpc>
                <a:spcPct val="110000"/>
              </a:lnSpc>
              <a:buFontTx/>
              <a:buChar char="-"/>
            </a:pPr>
            <a:r>
              <a:rPr lang="en-US" dirty="0"/>
              <a:t>Early Recovery Skills Group </a:t>
            </a:r>
          </a:p>
          <a:p>
            <a:pPr marL="514350" lvl="1" indent="-285750">
              <a:lnSpc>
                <a:spcPct val="110000"/>
              </a:lnSpc>
              <a:buFontTx/>
              <a:buChar char="-"/>
            </a:pPr>
            <a:r>
              <a:rPr lang="en-US" dirty="0"/>
              <a:t>Social Support Group</a:t>
            </a:r>
          </a:p>
          <a:p>
            <a:pPr marL="514350" lvl="1" indent="-285750">
              <a:lnSpc>
                <a:spcPct val="110000"/>
              </a:lnSpc>
              <a:buFontTx/>
              <a:buChar char="-"/>
            </a:pPr>
            <a:r>
              <a:rPr lang="en-US" dirty="0"/>
              <a:t>Individual Counseling</a:t>
            </a:r>
          </a:p>
        </p:txBody>
      </p:sp>
      <p:sp>
        <p:nvSpPr>
          <p:cNvPr id="4" name="Content Placeholder 3">
            <a:extLst>
              <a:ext uri="{FF2B5EF4-FFF2-40B4-BE49-F238E27FC236}">
                <a16:creationId xmlns:a16="http://schemas.microsoft.com/office/drawing/2014/main" id="{CE587C86-E522-8329-708F-5AEED0F7D2E4}"/>
              </a:ext>
            </a:extLst>
          </p:cNvPr>
          <p:cNvSpPr>
            <a:spLocks noGrp="1"/>
          </p:cNvSpPr>
          <p:nvPr>
            <p:ph sz="half" idx="13"/>
          </p:nvPr>
        </p:nvSpPr>
        <p:spPr>
          <a:xfrm>
            <a:off x="6324600" y="2261313"/>
            <a:ext cx="4420370" cy="3653350"/>
          </a:xfrm>
        </p:spPr>
        <p:txBody>
          <a:bodyPr>
            <a:normAutofit/>
          </a:bodyPr>
          <a:lstStyle/>
          <a:p>
            <a:r>
              <a:rPr lang="en-US" sz="1500" dirty="0"/>
              <a:t>Duration:</a:t>
            </a:r>
          </a:p>
          <a:p>
            <a:r>
              <a:rPr lang="en-US" sz="1500" dirty="0"/>
              <a:t>- 23 weeks</a:t>
            </a:r>
          </a:p>
          <a:p>
            <a:endParaRPr lang="en-US" sz="1500" dirty="0"/>
          </a:p>
          <a:p>
            <a:r>
              <a:rPr lang="en-US" sz="1500" dirty="0"/>
              <a:t>When should someone be referred</a:t>
            </a:r>
          </a:p>
          <a:p>
            <a:pPr marL="285750" indent="-285750">
              <a:buFontTx/>
              <a:buChar char="-"/>
            </a:pPr>
            <a:r>
              <a:rPr lang="en-US" sz="1500" dirty="0"/>
              <a:t>This program is where participants often start</a:t>
            </a:r>
          </a:p>
          <a:p>
            <a:pPr marL="285750" indent="-285750">
              <a:buFontTx/>
              <a:buChar char="-"/>
            </a:pPr>
            <a:r>
              <a:rPr lang="en-US" sz="1500" dirty="0"/>
              <a:t>If a participant returns to use while in the program, a return to a portion of Early Recovery Skills group is recommended</a:t>
            </a:r>
          </a:p>
          <a:p>
            <a:pPr marL="285750" indent="-285750">
              <a:buFontTx/>
              <a:buChar char="-"/>
            </a:pPr>
            <a:r>
              <a:rPr lang="en-US" sz="1500" dirty="0"/>
              <a:t>Participants should be encouraged to remain in Social Support post-graduation as long as it is mutually beneficial</a:t>
            </a:r>
          </a:p>
        </p:txBody>
      </p:sp>
    </p:spTree>
    <p:extLst>
      <p:ext uri="{BB962C8B-B14F-4D97-AF65-F5344CB8AC3E}">
        <p14:creationId xmlns:p14="http://schemas.microsoft.com/office/powerpoint/2010/main" val="34037072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81364-4D26-C081-BC62-AAFA3CE12272}"/>
              </a:ext>
            </a:extLst>
          </p:cNvPr>
          <p:cNvSpPr>
            <a:spLocks noGrp="1"/>
          </p:cNvSpPr>
          <p:nvPr>
            <p:ph type="title"/>
          </p:nvPr>
        </p:nvSpPr>
        <p:spPr/>
        <p:txBody>
          <a:bodyPr/>
          <a:lstStyle/>
          <a:p>
            <a:r>
              <a:rPr lang="en-US" dirty="0"/>
              <a:t>Matrix</a:t>
            </a:r>
          </a:p>
        </p:txBody>
      </p:sp>
      <p:sp>
        <p:nvSpPr>
          <p:cNvPr id="4" name="Content Placeholder 3">
            <a:extLst>
              <a:ext uri="{FF2B5EF4-FFF2-40B4-BE49-F238E27FC236}">
                <a16:creationId xmlns:a16="http://schemas.microsoft.com/office/drawing/2014/main" id="{CE587C86-E522-8329-708F-5AEED0F7D2E4}"/>
              </a:ext>
            </a:extLst>
          </p:cNvPr>
          <p:cNvSpPr>
            <a:spLocks noGrp="1"/>
          </p:cNvSpPr>
          <p:nvPr>
            <p:ph sz="half" idx="13"/>
          </p:nvPr>
        </p:nvSpPr>
        <p:spPr>
          <a:xfrm>
            <a:off x="1253837" y="2194811"/>
            <a:ext cx="4420370" cy="3653350"/>
          </a:xfrm>
        </p:spPr>
        <p:txBody>
          <a:bodyPr/>
          <a:lstStyle/>
          <a:p>
            <a:r>
              <a:rPr lang="en-US" dirty="0"/>
              <a:t>When completed, participants should be able to:</a:t>
            </a:r>
          </a:p>
          <a:p>
            <a:pPr marL="285750" indent="-285750">
              <a:buFontTx/>
              <a:buChar char="-"/>
            </a:pPr>
            <a:r>
              <a:rPr lang="en-US" dirty="0"/>
              <a:t>Identify triggers</a:t>
            </a:r>
          </a:p>
          <a:p>
            <a:pPr marL="285750" indent="-285750">
              <a:buFontTx/>
              <a:buChar char="-"/>
            </a:pPr>
            <a:r>
              <a:rPr lang="en-US" dirty="0"/>
              <a:t>Identify coping skills</a:t>
            </a:r>
          </a:p>
          <a:p>
            <a:pPr marL="285750" indent="-285750">
              <a:buFontTx/>
              <a:buChar char="-"/>
            </a:pPr>
            <a:r>
              <a:rPr lang="en-US" dirty="0"/>
              <a:t>Identify warning signs of relapse</a:t>
            </a:r>
          </a:p>
          <a:p>
            <a:pPr marL="285750" indent="-285750">
              <a:buFontTx/>
              <a:buChar char="-"/>
            </a:pPr>
            <a:r>
              <a:rPr lang="en-US" dirty="0"/>
              <a:t>Identify and use sober supports</a:t>
            </a:r>
          </a:p>
        </p:txBody>
      </p:sp>
      <p:pic>
        <p:nvPicPr>
          <p:cNvPr id="1026" name="Picture 2" descr="Hazelden Store: The Matrix Model Criminal Justice Collection">
            <a:extLst>
              <a:ext uri="{FF2B5EF4-FFF2-40B4-BE49-F238E27FC236}">
                <a16:creationId xmlns:a16="http://schemas.microsoft.com/office/drawing/2014/main" id="{86A758C0-78B2-AAC8-BEAA-FDC7038D1BB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8" t="2808" r="29428" b="4678"/>
          <a:stretch/>
        </p:blipFill>
        <p:spPr bwMode="auto">
          <a:xfrm>
            <a:off x="7315893" y="1225993"/>
            <a:ext cx="3371157" cy="4406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25824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C6CD1-8BA1-ED00-28BF-03111A18E1F5}"/>
              </a:ext>
            </a:extLst>
          </p:cNvPr>
          <p:cNvSpPr>
            <a:spLocks noGrp="1"/>
          </p:cNvSpPr>
          <p:nvPr>
            <p:ph type="title"/>
          </p:nvPr>
        </p:nvSpPr>
        <p:spPr/>
        <p:txBody>
          <a:bodyPr/>
          <a:lstStyle/>
          <a:p>
            <a:r>
              <a:rPr lang="en-US" dirty="0"/>
              <a:t>Moral Reconation Therapy</a:t>
            </a:r>
          </a:p>
        </p:txBody>
      </p:sp>
      <p:sp>
        <p:nvSpPr>
          <p:cNvPr id="3" name="Content Placeholder 2">
            <a:extLst>
              <a:ext uri="{FF2B5EF4-FFF2-40B4-BE49-F238E27FC236}">
                <a16:creationId xmlns:a16="http://schemas.microsoft.com/office/drawing/2014/main" id="{68BDE810-0052-A98F-E85E-FE2EB2DCAB44}"/>
              </a:ext>
            </a:extLst>
          </p:cNvPr>
          <p:cNvSpPr>
            <a:spLocks noGrp="1"/>
          </p:cNvSpPr>
          <p:nvPr>
            <p:ph sz="half" idx="13"/>
          </p:nvPr>
        </p:nvSpPr>
        <p:spPr/>
        <p:txBody>
          <a:bodyPr/>
          <a:lstStyle/>
          <a:p>
            <a:r>
              <a:rPr lang="en-US" dirty="0"/>
              <a:t>Summary of program:</a:t>
            </a:r>
          </a:p>
          <a:p>
            <a:pPr marL="285750" indent="-285750">
              <a:buFontTx/>
              <a:buChar char="-"/>
            </a:pPr>
            <a:r>
              <a:rPr lang="en-US" dirty="0"/>
              <a:t>MRT is a cognitive based group</a:t>
            </a:r>
          </a:p>
          <a:p>
            <a:pPr marL="285750" indent="-285750">
              <a:buFontTx/>
              <a:buChar char="-"/>
            </a:pPr>
            <a:r>
              <a:rPr lang="en-US" dirty="0"/>
              <a:t>Focus is to address criminal thinking and increase healthy decision making</a:t>
            </a:r>
          </a:p>
          <a:p>
            <a:pPr marL="285750" indent="-285750">
              <a:buFontTx/>
              <a:buChar char="-"/>
            </a:pPr>
            <a:r>
              <a:rPr lang="en-US" dirty="0"/>
              <a:t>Group should be gender specific</a:t>
            </a:r>
          </a:p>
          <a:p>
            <a:endParaRPr lang="en-US" dirty="0"/>
          </a:p>
          <a:p>
            <a:r>
              <a:rPr lang="en-US" dirty="0"/>
              <a:t>Duration: </a:t>
            </a:r>
          </a:p>
          <a:p>
            <a:r>
              <a:rPr lang="en-US" dirty="0"/>
              <a:t>- About 24 weeks</a:t>
            </a:r>
          </a:p>
        </p:txBody>
      </p:sp>
      <p:sp>
        <p:nvSpPr>
          <p:cNvPr id="4" name="Content Placeholder 3">
            <a:extLst>
              <a:ext uri="{FF2B5EF4-FFF2-40B4-BE49-F238E27FC236}">
                <a16:creationId xmlns:a16="http://schemas.microsoft.com/office/drawing/2014/main" id="{6179EC04-4487-2F90-66AB-DEEE12119E0A}"/>
              </a:ext>
            </a:extLst>
          </p:cNvPr>
          <p:cNvSpPr>
            <a:spLocks noGrp="1"/>
          </p:cNvSpPr>
          <p:nvPr>
            <p:ph sz="half" idx="14"/>
          </p:nvPr>
        </p:nvSpPr>
        <p:spPr/>
        <p:txBody>
          <a:bodyPr/>
          <a:lstStyle/>
          <a:p>
            <a:r>
              <a:rPr lang="en-US" dirty="0"/>
              <a:t>When to refer:</a:t>
            </a:r>
          </a:p>
          <a:p>
            <a:pPr marL="285750" indent="-285750">
              <a:buFontTx/>
              <a:buChar char="-"/>
            </a:pPr>
            <a:r>
              <a:rPr lang="en-US" dirty="0"/>
              <a:t>Early in the program</a:t>
            </a:r>
          </a:p>
          <a:p>
            <a:pPr marL="514350" lvl="1" indent="-285750">
              <a:buFontTx/>
              <a:buChar char="-"/>
            </a:pPr>
            <a:r>
              <a:rPr lang="en-US" dirty="0"/>
              <a:t>Consider schedules and clinical stability</a:t>
            </a:r>
          </a:p>
        </p:txBody>
      </p:sp>
    </p:spTree>
    <p:extLst>
      <p:ext uri="{BB962C8B-B14F-4D97-AF65-F5344CB8AC3E}">
        <p14:creationId xmlns:p14="http://schemas.microsoft.com/office/powerpoint/2010/main" val="9869262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C6CD1-8BA1-ED00-28BF-03111A18E1F5}"/>
              </a:ext>
            </a:extLst>
          </p:cNvPr>
          <p:cNvSpPr>
            <a:spLocks noGrp="1"/>
          </p:cNvSpPr>
          <p:nvPr>
            <p:ph type="title"/>
          </p:nvPr>
        </p:nvSpPr>
        <p:spPr>
          <a:xfrm>
            <a:off x="1276351" y="891251"/>
            <a:ext cx="9646292" cy="1158254"/>
          </a:xfrm>
        </p:spPr>
        <p:txBody>
          <a:bodyPr/>
          <a:lstStyle/>
          <a:p>
            <a:r>
              <a:rPr lang="en-US" dirty="0"/>
              <a:t>MRT Steps</a:t>
            </a:r>
          </a:p>
        </p:txBody>
      </p:sp>
      <p:sp>
        <p:nvSpPr>
          <p:cNvPr id="3" name="Content Placeholder 2">
            <a:extLst>
              <a:ext uri="{FF2B5EF4-FFF2-40B4-BE49-F238E27FC236}">
                <a16:creationId xmlns:a16="http://schemas.microsoft.com/office/drawing/2014/main" id="{68BDE810-0052-A98F-E85E-FE2EB2DCAB44}"/>
              </a:ext>
            </a:extLst>
          </p:cNvPr>
          <p:cNvSpPr>
            <a:spLocks noGrp="1"/>
          </p:cNvSpPr>
          <p:nvPr>
            <p:ph sz="half" idx="13"/>
          </p:nvPr>
        </p:nvSpPr>
        <p:spPr>
          <a:xfrm>
            <a:off x="1276351" y="2266587"/>
            <a:ext cx="9646291" cy="3541853"/>
          </a:xfrm>
        </p:spPr>
        <p:txBody>
          <a:bodyPr numCol="2">
            <a:normAutofit/>
          </a:bodyPr>
          <a:lstStyle/>
          <a:p>
            <a:r>
              <a:rPr lang="en-US" dirty="0"/>
              <a:t>Participants will progress through</a:t>
            </a:r>
          </a:p>
          <a:p>
            <a:endParaRPr lang="en-US" dirty="0"/>
          </a:p>
          <a:p>
            <a:pPr marL="342900" indent="-342900">
              <a:buAutoNum type="arabicPeriod"/>
            </a:pPr>
            <a:r>
              <a:rPr lang="en-US" dirty="0"/>
              <a:t>Honesty</a:t>
            </a:r>
          </a:p>
          <a:p>
            <a:pPr marL="342900" indent="-342900">
              <a:buAutoNum type="arabicPeriod"/>
            </a:pPr>
            <a:r>
              <a:rPr lang="en-US" dirty="0"/>
              <a:t>Trust</a:t>
            </a:r>
          </a:p>
          <a:p>
            <a:pPr marL="342900" indent="-342900">
              <a:buAutoNum type="arabicPeriod"/>
            </a:pPr>
            <a:r>
              <a:rPr lang="en-US" dirty="0"/>
              <a:t>Acceptance</a:t>
            </a:r>
          </a:p>
          <a:p>
            <a:pPr marL="342900" indent="-342900">
              <a:buAutoNum type="arabicPeriod"/>
            </a:pPr>
            <a:r>
              <a:rPr lang="en-US" dirty="0"/>
              <a:t>Raising Awareness</a:t>
            </a:r>
          </a:p>
          <a:p>
            <a:pPr marL="342900" indent="-342900">
              <a:buAutoNum type="arabicPeriod"/>
            </a:pPr>
            <a:r>
              <a:rPr lang="en-US" dirty="0"/>
              <a:t>Healing damaged relationships</a:t>
            </a:r>
          </a:p>
          <a:p>
            <a:pPr marL="342900" indent="-342900">
              <a:buAutoNum type="arabicPeriod"/>
            </a:pPr>
            <a:r>
              <a:rPr lang="en-US" dirty="0"/>
              <a:t>Helping others</a:t>
            </a:r>
          </a:p>
          <a:p>
            <a:pPr marL="342900" indent="-342900">
              <a:buAutoNum type="arabicPeriod"/>
            </a:pPr>
            <a:endParaRPr lang="en-US" dirty="0"/>
          </a:p>
          <a:p>
            <a:pPr marL="342900" indent="-342900">
              <a:buAutoNum type="arabicPeriod"/>
            </a:pPr>
            <a:endParaRPr lang="en-US" dirty="0"/>
          </a:p>
          <a:p>
            <a:pPr marL="342900" indent="-342900">
              <a:buAutoNum type="arabicPeriod"/>
            </a:pPr>
            <a:endParaRPr lang="en-US" dirty="0"/>
          </a:p>
          <a:p>
            <a:pPr marL="342900" indent="-342900">
              <a:buAutoNum type="arabicPeriod"/>
            </a:pPr>
            <a:r>
              <a:rPr lang="en-US" dirty="0"/>
              <a:t>Long term goals and identity</a:t>
            </a:r>
          </a:p>
          <a:p>
            <a:pPr marL="342900" indent="-342900">
              <a:buAutoNum type="arabicPeriod"/>
            </a:pPr>
            <a:r>
              <a:rPr lang="en-US" dirty="0"/>
              <a:t>Short term goals and consistency</a:t>
            </a:r>
          </a:p>
          <a:p>
            <a:pPr marL="342900" indent="-342900">
              <a:buAutoNum type="arabicPeriod"/>
            </a:pPr>
            <a:r>
              <a:rPr lang="en-US" dirty="0"/>
              <a:t>Commitment to change</a:t>
            </a:r>
          </a:p>
          <a:p>
            <a:pPr marL="342900" indent="-342900">
              <a:buAutoNum type="arabicPeriod"/>
            </a:pPr>
            <a:r>
              <a:rPr lang="en-US" dirty="0"/>
              <a:t>Maintain positive change</a:t>
            </a:r>
          </a:p>
          <a:p>
            <a:pPr marL="342900" indent="-342900">
              <a:buAutoNum type="arabicPeriod"/>
            </a:pPr>
            <a:r>
              <a:rPr lang="en-US" dirty="0"/>
              <a:t>Keeping moral commitments</a:t>
            </a:r>
          </a:p>
          <a:p>
            <a:pPr marL="342900" indent="-342900">
              <a:buAutoNum type="arabicPeriod"/>
            </a:pPr>
            <a:r>
              <a:rPr lang="en-US" dirty="0"/>
              <a:t>Choosing moral goals</a:t>
            </a:r>
          </a:p>
        </p:txBody>
      </p:sp>
    </p:spTree>
    <p:extLst>
      <p:ext uri="{BB962C8B-B14F-4D97-AF65-F5344CB8AC3E}">
        <p14:creationId xmlns:p14="http://schemas.microsoft.com/office/powerpoint/2010/main" val="21940129"/>
      </p:ext>
    </p:extLst>
  </p:cSld>
  <p:clrMapOvr>
    <a:masterClrMapping/>
  </p:clrMapOvr>
</p:sld>
</file>

<file path=ppt/theme/theme1.xml><?xml version="1.0" encoding="utf-8"?>
<a:theme xmlns:a="http://schemas.openxmlformats.org/drawingml/2006/main" name="Custom">
  <a:themeElements>
    <a:clrScheme name="TM10081922">
      <a:dk1>
        <a:srgbClr val="000000"/>
      </a:dk1>
      <a:lt1>
        <a:srgbClr val="FFFFFF"/>
      </a:lt1>
      <a:dk2>
        <a:srgbClr val="435369"/>
      </a:dk2>
      <a:lt2>
        <a:srgbClr val="E7E5E5"/>
      </a:lt2>
      <a:accent1>
        <a:srgbClr val="F2E5D8"/>
      </a:accent1>
      <a:accent2>
        <a:srgbClr val="8C3A27"/>
      </a:accent2>
      <a:accent3>
        <a:srgbClr val="F0C8BC"/>
      </a:accent3>
      <a:accent4>
        <a:srgbClr val="D9A390"/>
      </a:accent4>
      <a:accent5>
        <a:srgbClr val="FFF6F4"/>
      </a:accent5>
      <a:accent6>
        <a:srgbClr val="183F1E"/>
      </a:accent6>
      <a:hlink>
        <a:srgbClr val="467886"/>
      </a:hlink>
      <a:folHlink>
        <a:srgbClr val="96607D"/>
      </a:folHlink>
    </a:clrScheme>
    <a:fontScheme name="Custom 100">
      <a:majorFont>
        <a:latin typeface="Tisa Offc Serif Pro"/>
        <a:ea typeface=""/>
        <a:cs typeface=""/>
      </a:majorFont>
      <a:minorFont>
        <a:latin typeface="Quire Sans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M10081922_Win32_SL_V4" id="{CCBED28E-3218-45D8-920F-A2D91CCE8680}" vid="{A1C6549C-A185-4AC8-97B3-DFFFA73555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A349358-775F-4CF9-9AE6-33A7901637EF}">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FAF1DBB7-4BA2-49E3-BEC8-A38406CA50E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B2D96AF-4C9E-4DD0-A165-CD22BB87D090}">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{360A21B2-138D-477F-98A0-46169C4988CD}tf10081922_win32</Template>
  <TotalTime>11763</TotalTime>
  <Words>1462</Words>
  <Application>Microsoft Office PowerPoint</Application>
  <PresentationFormat>Widescreen</PresentationFormat>
  <Paragraphs>314</Paragraphs>
  <Slides>31</Slides>
  <Notes>28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Aptos</vt:lpstr>
      <vt:lpstr>Arial</vt:lpstr>
      <vt:lpstr>Calibri</vt:lpstr>
      <vt:lpstr>Quire Sans Pro Light</vt:lpstr>
      <vt:lpstr>Tisa Offc Serif Pro</vt:lpstr>
      <vt:lpstr>Custom</vt:lpstr>
      <vt:lpstr>Alphabet Soup: Understanding Treatment Language, Reports &amp; Phasing Up</vt:lpstr>
      <vt:lpstr>Introductions</vt:lpstr>
      <vt:lpstr>Treatment providers</vt:lpstr>
      <vt:lpstr>Evidenced Based Practice</vt:lpstr>
      <vt:lpstr>Cognitive Behavioral Therapy (CBT)</vt:lpstr>
      <vt:lpstr>Matrix</vt:lpstr>
      <vt:lpstr>Matrix</vt:lpstr>
      <vt:lpstr>Moral Reconation Therapy</vt:lpstr>
      <vt:lpstr>MRT Steps</vt:lpstr>
      <vt:lpstr>CBI-SA: Cognitive Behavioral Interventions – Substance Abuse</vt:lpstr>
      <vt:lpstr>CBI-SA</vt:lpstr>
      <vt:lpstr>CBI-SA</vt:lpstr>
      <vt:lpstr>CBI-SA</vt:lpstr>
      <vt:lpstr>Advance Practice - AP</vt:lpstr>
      <vt:lpstr>AP</vt:lpstr>
      <vt:lpstr>AP</vt:lpstr>
      <vt:lpstr>Thinking 4 Change</vt:lpstr>
      <vt:lpstr>T4C</vt:lpstr>
      <vt:lpstr>Seeking Safety</vt:lpstr>
      <vt:lpstr>Seeking Safety Topics</vt:lpstr>
      <vt:lpstr>Dialectical Behavioral Therapy Skills Group</vt:lpstr>
      <vt:lpstr>Dialectical Behavioral Therapy Skills Group</vt:lpstr>
      <vt:lpstr>Individual Therapy</vt:lpstr>
      <vt:lpstr>Individual Therapy</vt:lpstr>
      <vt:lpstr>Individual Therapy</vt:lpstr>
      <vt:lpstr>Putting it together</vt:lpstr>
      <vt:lpstr>Phase Structure Changes</vt:lpstr>
      <vt:lpstr>Phase Structure Changes</vt:lpstr>
      <vt:lpstr>Phase Structure Changes</vt:lpstr>
      <vt:lpstr>Phase Structure Changes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Krysti Deines</dc:creator>
  <cp:lastModifiedBy>Krysti Deines</cp:lastModifiedBy>
  <cp:revision>21</cp:revision>
  <dcterms:created xsi:type="dcterms:W3CDTF">2024-06-28T21:06:46Z</dcterms:created>
  <dcterms:modified xsi:type="dcterms:W3CDTF">2024-10-16T12:29:02Z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SIP_Label_76c43dbc-e2cf-47e7-9277-a8ab6bdc0d54_Enabled">
    <vt:lpwstr>true</vt:lpwstr>
  </property>
  <property fmtid="{D5CDD505-2E9C-101B-9397-08002B2CF9AE}" pid="4" name="MSIP_Label_76c43dbc-e2cf-47e7-9277-a8ab6bdc0d54_SetDate">
    <vt:lpwstr>2024-09-03T13:09:37Z</vt:lpwstr>
  </property>
  <property fmtid="{D5CDD505-2E9C-101B-9397-08002B2CF9AE}" pid="5" name="MSIP_Label_76c43dbc-e2cf-47e7-9277-a8ab6bdc0d54_Method">
    <vt:lpwstr>Standard</vt:lpwstr>
  </property>
  <property fmtid="{D5CDD505-2E9C-101B-9397-08002B2CF9AE}" pid="6" name="MSIP_Label_76c43dbc-e2cf-47e7-9277-a8ab6bdc0d54_Name">
    <vt:lpwstr>defa4170-0d19-0005-0004-bc88714345d2</vt:lpwstr>
  </property>
  <property fmtid="{D5CDD505-2E9C-101B-9397-08002B2CF9AE}" pid="7" name="MSIP_Label_76c43dbc-e2cf-47e7-9277-a8ab6bdc0d54_SiteId">
    <vt:lpwstr>ac2b7ae7-6ed4-4247-9b8f-bc29c3be4b3e</vt:lpwstr>
  </property>
  <property fmtid="{D5CDD505-2E9C-101B-9397-08002B2CF9AE}" pid="8" name="MSIP_Label_76c43dbc-e2cf-47e7-9277-a8ab6bdc0d54_ActionId">
    <vt:lpwstr>33306bcb-7f1a-404f-8b9b-229c556f7508</vt:lpwstr>
  </property>
  <property fmtid="{D5CDD505-2E9C-101B-9397-08002B2CF9AE}" pid="9" name="MSIP_Label_76c43dbc-e2cf-47e7-9277-a8ab6bdc0d54_ContentBits">
    <vt:lpwstr>0</vt:lpwstr>
  </property>
</Properties>
</file>