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63" r:id="rId6"/>
    <p:sldId id="265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0916" autoAdjust="0"/>
  </p:normalViewPr>
  <p:slideViewPr>
    <p:cSldViewPr snapToGrid="0">
      <p:cViewPr varScale="1">
        <p:scale>
          <a:sx n="35" d="100"/>
          <a:sy n="35" d="100"/>
        </p:scale>
        <p:origin x="18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EEF2A-6C02-4A3F-AAA2-AA7584953F5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8D754-BF94-4162-ABDB-82A66E83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51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to implementing peer support, training is provided for all treatment court team members addressing the following topics:</a:t>
            </a:r>
          </a:p>
          <a:p>
            <a:pPr lvl="1"/>
            <a:r>
              <a:rPr lang="en-US" dirty="0" smtClean="0"/>
              <a:t>What is peer support?</a:t>
            </a:r>
          </a:p>
          <a:p>
            <a:pPr lvl="1"/>
            <a:r>
              <a:rPr lang="en-US" dirty="0" smtClean="0"/>
              <a:t>What is a peer support specialist, and what do they do?</a:t>
            </a:r>
          </a:p>
          <a:p>
            <a:pPr lvl="1"/>
            <a:r>
              <a:rPr lang="en-US" dirty="0" smtClean="0"/>
              <a:t>What are the benefits of peer support?</a:t>
            </a:r>
          </a:p>
          <a:p>
            <a:pPr lvl="1"/>
            <a:r>
              <a:rPr lang="en-US" dirty="0" smtClean="0"/>
              <a:t>How are peer support specialists trained?</a:t>
            </a:r>
          </a:p>
          <a:p>
            <a:pPr lvl="1"/>
            <a:r>
              <a:rPr lang="en-US" dirty="0" smtClean="0"/>
              <a:t>How is the peer support specialist’s role different from other roles on the team, including alumni?</a:t>
            </a:r>
          </a:p>
          <a:p>
            <a:endParaRPr lang="en-US" dirty="0" smtClean="0"/>
          </a:p>
          <a:p>
            <a:r>
              <a:rPr lang="en-US" dirty="0" smtClean="0"/>
              <a:t>Treatment court staff are given the opportunity to discuss any concerns they have about incorporating peer support services into the program</a:t>
            </a:r>
          </a:p>
          <a:p>
            <a:endParaRPr lang="en-US" dirty="0" smtClean="0"/>
          </a:p>
          <a:p>
            <a:r>
              <a:rPr lang="en-US" dirty="0" smtClean="0"/>
              <a:t>Peer support is incorporated into the program as an </a:t>
            </a:r>
            <a:r>
              <a:rPr lang="en-US" u="sng" dirty="0" smtClean="0"/>
              <a:t>optional</a:t>
            </a:r>
            <a:r>
              <a:rPr lang="en-US" dirty="0" smtClean="0"/>
              <a:t> recovery support service designed to improve participant engagement and achievement of long-term prosocial behavior and recovery</a:t>
            </a:r>
            <a:endParaRPr lang="en-US" u="sng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D754-BF94-4162-ABDB-82A66E83E8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32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 has a written description of the roles, responsibilities and typical appropriate tasks for the peer support specialist and a job description that is specific to the treatment court</a:t>
            </a:r>
          </a:p>
          <a:p>
            <a:endParaRPr lang="en-US" dirty="0" smtClean="0"/>
          </a:p>
          <a:p>
            <a:r>
              <a:rPr lang="en-US" dirty="0" smtClean="0"/>
              <a:t>Specialists are not used as a substitute for case managers, van drivers/transportation assistants, clinicians, 12-step sponsors or community supervision</a:t>
            </a:r>
          </a:p>
          <a:p>
            <a:endParaRPr lang="en-US" dirty="0" smtClean="0"/>
          </a:p>
          <a:p>
            <a:r>
              <a:rPr lang="en-US" dirty="0" smtClean="0"/>
              <a:t>Specialists do not monitor treatment court compliance</a:t>
            </a:r>
          </a:p>
          <a:p>
            <a:endParaRPr lang="en-US" dirty="0" smtClean="0"/>
          </a:p>
          <a:p>
            <a:r>
              <a:rPr lang="en-US" dirty="0" smtClean="0"/>
              <a:t>Carefully consider the pros and cons of having the specialist attend staffing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When establishing an appropriate and reasonable caseload size for a specialist, it is essential to consider the responsibilities of the specialist and the complexity of the needs of the clients in the program. Typical</a:t>
            </a:r>
            <a:r>
              <a:rPr lang="en-US" baseline="0" dirty="0" smtClean="0"/>
              <a:t> caseload is about 20. Watch out for secondary and vicarious trauma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D754-BF94-4162-ABDB-82A66E83E8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09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Supervision is important!</a:t>
            </a:r>
          </a:p>
          <a:p>
            <a:pPr lvl="1"/>
            <a:r>
              <a:rPr lang="en-US" dirty="0" smtClean="0"/>
              <a:t>Partner with an organization to provide supervision or make sure the supervisor has expertise in peer support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Consider compensation, rates, hours and benefits</a:t>
            </a:r>
          </a:p>
          <a:p>
            <a:endParaRPr lang="en-US" dirty="0" smtClean="0"/>
          </a:p>
          <a:p>
            <a:r>
              <a:rPr lang="en-US" dirty="0" smtClean="0"/>
              <a:t>Create a written orientation plan</a:t>
            </a:r>
          </a:p>
          <a:p>
            <a:endParaRPr lang="en-US" dirty="0" smtClean="0"/>
          </a:p>
          <a:p>
            <a:r>
              <a:rPr lang="en-US" dirty="0" smtClean="0"/>
              <a:t>Plan introductory activities to allow the specialist to interact with the team outside of staffing and court</a:t>
            </a:r>
          </a:p>
          <a:p>
            <a:endParaRPr lang="en-US" dirty="0" smtClean="0"/>
          </a:p>
          <a:p>
            <a:r>
              <a:rPr lang="en-US" dirty="0" smtClean="0"/>
              <a:t>Treatment court has fully oriented all team members to the work that will be done by a peer support specialist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D754-BF94-4162-ABDB-82A66E83E8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10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Supervisor has fundamental understanding of the principles of recovery and the role of peer recovery support services</a:t>
            </a:r>
          </a:p>
          <a:p>
            <a:endParaRPr lang="en-US" dirty="0" smtClean="0"/>
          </a:p>
          <a:p>
            <a:r>
              <a:rPr lang="en-US" dirty="0" smtClean="0"/>
              <a:t>Supervisor understands the core competencies of peer recovery support specialists</a:t>
            </a:r>
          </a:p>
          <a:p>
            <a:endParaRPr lang="en-US" dirty="0" smtClean="0"/>
          </a:p>
          <a:p>
            <a:r>
              <a:rPr lang="en-US" dirty="0" smtClean="0"/>
              <a:t>Supervisor has been trained on best practice standards associated with treatment court</a:t>
            </a:r>
          </a:p>
          <a:p>
            <a:endParaRPr lang="en-US" dirty="0" smtClean="0"/>
          </a:p>
          <a:p>
            <a:r>
              <a:rPr lang="en-US" dirty="0" smtClean="0"/>
              <a:t>Supervisor understands the differences in roles on the team</a:t>
            </a:r>
          </a:p>
          <a:p>
            <a:endParaRPr lang="en-US" dirty="0" smtClean="0"/>
          </a:p>
          <a:p>
            <a:r>
              <a:rPr lang="en-US" dirty="0" smtClean="0"/>
              <a:t>Supervisor advocates for the role of peer recovery support services</a:t>
            </a:r>
          </a:p>
          <a:p>
            <a:endParaRPr lang="en-US" dirty="0" smtClean="0"/>
          </a:p>
          <a:p>
            <a:r>
              <a:rPr lang="en-US" dirty="0" smtClean="0"/>
              <a:t>Specialists regularly network, meet and debrief their roles in support of each other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D754-BF94-4162-ABDB-82A66E83E8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61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Policies and procedures are in place that address appropriate confidentiality, boundaries and dual relationships</a:t>
            </a:r>
          </a:p>
          <a:p>
            <a:endParaRPr lang="en-US" dirty="0" smtClean="0"/>
          </a:p>
          <a:p>
            <a:r>
              <a:rPr lang="en-US" dirty="0" smtClean="0"/>
              <a:t>Peer recovery support specialists participate in annual ethics training</a:t>
            </a:r>
          </a:p>
          <a:p>
            <a:endParaRPr lang="en-US" dirty="0" smtClean="0"/>
          </a:p>
          <a:p>
            <a:r>
              <a:rPr lang="en-US" dirty="0" smtClean="0"/>
              <a:t>Agencies have policies and procedures in place to protect the confidentiality and rights of any peer support specialists who also currently receive services from the agency</a:t>
            </a:r>
          </a:p>
          <a:p>
            <a:endParaRPr lang="en-US" dirty="0" smtClean="0"/>
          </a:p>
          <a:p>
            <a:r>
              <a:rPr lang="en-US" dirty="0" smtClean="0"/>
              <a:t>Treatment courts that use properly trained graduates have policies and procedures in place to protect the confidentiality of the specialist and his/her records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D754-BF94-4162-ABDB-82A66E83E8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6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Peer support in treatment courts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Coordinators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1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182" y="327912"/>
            <a:ext cx="4408487" cy="607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83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support specialist vs. alumni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Peer support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3547012"/>
          </a:xfrm>
        </p:spPr>
        <p:txBody>
          <a:bodyPr>
            <a:normAutofit/>
          </a:bodyPr>
          <a:lstStyle/>
          <a:p>
            <a:r>
              <a:rPr lang="en-US" dirty="0" smtClean="0"/>
              <a:t>Receive specialized training</a:t>
            </a:r>
          </a:p>
          <a:p>
            <a:r>
              <a:rPr lang="en-US" dirty="0" smtClean="0"/>
              <a:t>Sharing experiential knowledge, hope, and skills mentoring and assisting the individual with problem solving, goal setting, building recovery capital, and skill building</a:t>
            </a:r>
          </a:p>
          <a:p>
            <a:r>
              <a:rPr lang="en-US" dirty="0" smtClean="0"/>
              <a:t>Formal relationship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alumni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3547012"/>
          </a:xfrm>
        </p:spPr>
        <p:txBody>
          <a:bodyPr/>
          <a:lstStyle/>
          <a:p>
            <a:r>
              <a:rPr lang="en-US" dirty="0" smtClean="0"/>
              <a:t>Facilitate alumni groups</a:t>
            </a:r>
          </a:p>
          <a:p>
            <a:r>
              <a:rPr lang="en-US" dirty="0" smtClean="0"/>
              <a:t>Organize and host prosocial activities</a:t>
            </a:r>
          </a:p>
          <a:p>
            <a:r>
              <a:rPr lang="en-US" dirty="0" smtClean="0"/>
              <a:t>Increase community awareness</a:t>
            </a:r>
          </a:p>
          <a:p>
            <a:r>
              <a:rPr lang="en-US" dirty="0" smtClean="0"/>
              <a:t>Provide ad hoc mentorship to current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2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857" y="1707104"/>
            <a:ext cx="10351752" cy="2736819"/>
          </a:xfrm>
        </p:spPr>
        <p:txBody>
          <a:bodyPr/>
          <a:lstStyle/>
          <a:p>
            <a:r>
              <a:rPr lang="en-US" dirty="0"/>
              <a:t>Guideline 1: treatment court staff receive training on the core competencies of peer recovery support</a:t>
            </a:r>
          </a:p>
        </p:txBody>
      </p:sp>
    </p:spTree>
    <p:extLst>
      <p:ext uri="{BB962C8B-B14F-4D97-AF65-F5344CB8AC3E}">
        <p14:creationId xmlns:p14="http://schemas.microsoft.com/office/powerpoint/2010/main" val="1231590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857" y="1707104"/>
            <a:ext cx="10351752" cy="3097978"/>
          </a:xfrm>
        </p:spPr>
        <p:txBody>
          <a:bodyPr>
            <a:normAutofit fontScale="90000"/>
          </a:bodyPr>
          <a:lstStyle/>
          <a:p>
            <a:r>
              <a:rPr lang="en-US" dirty="0"/>
              <a:t>Guideline 2: the treatment court has written roles and responsibilities that align with peer recovery support services’ nationally recognized competencies and ethics</a:t>
            </a:r>
          </a:p>
        </p:txBody>
      </p:sp>
    </p:spTree>
    <p:extLst>
      <p:ext uri="{BB962C8B-B14F-4D97-AF65-F5344CB8AC3E}">
        <p14:creationId xmlns:p14="http://schemas.microsoft.com/office/powerpoint/2010/main" val="47152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857" y="1707104"/>
            <a:ext cx="10351752" cy="3097978"/>
          </a:xfrm>
        </p:spPr>
        <p:txBody>
          <a:bodyPr>
            <a:normAutofit/>
          </a:bodyPr>
          <a:lstStyle/>
          <a:p>
            <a:r>
              <a:rPr lang="en-US" dirty="0"/>
              <a:t>Guideline </a:t>
            </a:r>
            <a:r>
              <a:rPr lang="en-US" dirty="0" smtClean="0"/>
              <a:t>3: The treatment court program has established processes for recruiting, hiring, and orienting peer recovery support specialists to the treatment court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48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857" y="1707104"/>
            <a:ext cx="10351752" cy="3097978"/>
          </a:xfrm>
        </p:spPr>
        <p:txBody>
          <a:bodyPr>
            <a:normAutofit/>
          </a:bodyPr>
          <a:lstStyle/>
          <a:p>
            <a:r>
              <a:rPr lang="en-US" dirty="0"/>
              <a:t>Guideline </a:t>
            </a:r>
            <a:r>
              <a:rPr lang="en-US" dirty="0" smtClean="0"/>
              <a:t>4: the treatment court ensures that peer recovery support specialists receive regular and ongoing external supervision from qualified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29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857" y="1238250"/>
            <a:ext cx="10351752" cy="4076700"/>
          </a:xfrm>
        </p:spPr>
        <p:txBody>
          <a:bodyPr>
            <a:normAutofit/>
          </a:bodyPr>
          <a:lstStyle/>
          <a:p>
            <a:r>
              <a:rPr lang="en-US" dirty="0"/>
              <a:t>Guideline </a:t>
            </a:r>
            <a:r>
              <a:rPr lang="en-US" dirty="0" smtClean="0"/>
              <a:t>5: peer recovery support specialists receive annual ethics training, and policies and procedures are in place to address ethics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3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Topics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Summary of national practice guidelines for peer supporters</a:t>
            </a:r>
          </a:p>
          <a:p>
            <a:r>
              <a:rPr lang="en-US" dirty="0" smtClean="0"/>
              <a:t>Common myths and concerns about peer recovery support services</a:t>
            </a:r>
          </a:p>
          <a:p>
            <a:r>
              <a:rPr lang="en-US" dirty="0" smtClean="0"/>
              <a:t>Sample job description</a:t>
            </a:r>
          </a:p>
          <a:p>
            <a:r>
              <a:rPr lang="en-US" dirty="0" smtClean="0"/>
              <a:t>Sample interview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4160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6832</TotalTime>
  <Words>658</Words>
  <Application>Microsoft Office PowerPoint</Application>
  <PresentationFormat>Widescreen</PresentationFormat>
  <Paragraphs>74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Tw Cen MT</vt:lpstr>
      <vt:lpstr>Droplet</vt:lpstr>
      <vt:lpstr>Peer support in treatment courts</vt:lpstr>
      <vt:lpstr>PowerPoint Presentation</vt:lpstr>
      <vt:lpstr>Peer support specialist vs. alumni</vt:lpstr>
      <vt:lpstr>Guideline 1: treatment court staff receive training on the core competencies of peer recovery support</vt:lpstr>
      <vt:lpstr>Guideline 2: the treatment court has written roles and responsibilities that align with peer recovery support services’ nationally recognized competencies and ethics</vt:lpstr>
      <vt:lpstr>Guideline 3: The treatment court program has established processes for recruiting, hiring, and orienting peer recovery support specialists to the treatment court</vt:lpstr>
      <vt:lpstr>Guideline 4: the treatment court ensures that peer recovery support specialists receive regular and ongoing external supervision from qualified staff</vt:lpstr>
      <vt:lpstr>Guideline 5: peer recovery support specialists receive annual ethics training, and policies and procedures are in place to address ethics issues</vt:lpstr>
      <vt:lpstr>Appendix Topics</vt:lpstr>
    </vt:vector>
  </TitlesOfParts>
  <Company>CCAP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support in treatment courts</dc:title>
  <dc:creator>Heather Kierzek</dc:creator>
  <cp:lastModifiedBy>Heather Kierzek</cp:lastModifiedBy>
  <cp:revision>12</cp:revision>
  <dcterms:created xsi:type="dcterms:W3CDTF">2024-08-16T19:17:16Z</dcterms:created>
  <dcterms:modified xsi:type="dcterms:W3CDTF">2024-10-22T20:35:58Z</dcterms:modified>
</cp:coreProperties>
</file>