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569" r:id="rId3"/>
    <p:sldId id="543" r:id="rId4"/>
    <p:sldId id="283" r:id="rId5"/>
    <p:sldId id="588" r:id="rId6"/>
    <p:sldId id="491" r:id="rId7"/>
    <p:sldId id="259" r:id="rId8"/>
    <p:sldId id="285" r:id="rId9"/>
    <p:sldId id="550" r:id="rId10"/>
    <p:sldId id="266" r:id="rId11"/>
    <p:sldId id="564" r:id="rId12"/>
    <p:sldId id="618" r:id="rId13"/>
    <p:sldId id="570" r:id="rId14"/>
    <p:sldId id="547" r:id="rId15"/>
    <p:sldId id="545" r:id="rId16"/>
    <p:sldId id="544" r:id="rId17"/>
    <p:sldId id="554" r:id="rId18"/>
    <p:sldId id="546" r:id="rId19"/>
    <p:sldId id="571" r:id="rId20"/>
    <p:sldId id="284" r:id="rId21"/>
    <p:sldId id="552" r:id="rId22"/>
    <p:sldId id="548" r:id="rId23"/>
    <p:sldId id="553" r:id="rId24"/>
    <p:sldId id="556" r:id="rId25"/>
    <p:sldId id="557" r:id="rId26"/>
    <p:sldId id="555" r:id="rId27"/>
    <p:sldId id="559" r:id="rId28"/>
    <p:sldId id="558" r:id="rId29"/>
    <p:sldId id="572" r:id="rId30"/>
    <p:sldId id="562" r:id="rId31"/>
    <p:sldId id="563" r:id="rId32"/>
    <p:sldId id="31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guide id="3" pos="7680" userDrawn="1">
          <p15:clr>
            <a:srgbClr val="A4A3A4"/>
          </p15:clr>
        </p15:guide>
        <p15:guide id="4" pos="672" userDrawn="1">
          <p15:clr>
            <a:srgbClr val="A4A3A4"/>
          </p15:clr>
        </p15:guide>
        <p15:guide id="5" pos="7008" userDrawn="1">
          <p15:clr>
            <a:srgbClr val="A4A3A4"/>
          </p15:clr>
        </p15:guide>
        <p15:guide id="6" orient="horz" pos="3984" userDrawn="1">
          <p15:clr>
            <a:srgbClr val="A4A3A4"/>
          </p15:clr>
        </p15:guide>
        <p15:guide id="7" pos="7344" userDrawn="1">
          <p15:clr>
            <a:srgbClr val="A4A3A4"/>
          </p15:clr>
        </p15:guide>
        <p15:guide id="8" pos="336" userDrawn="1">
          <p15:clr>
            <a:srgbClr val="A4A3A4"/>
          </p15:clr>
        </p15:guide>
        <p15:guide id="9" orient="horz" pos="336" userDrawn="1">
          <p15:clr>
            <a:srgbClr val="A4A3A4"/>
          </p15:clr>
        </p15:guide>
        <p15:guide id="10" orient="horz" pos="672" userDrawn="1">
          <p15:clr>
            <a:srgbClr val="A4A3A4"/>
          </p15:clr>
        </p15:guide>
        <p15:guide id="11" orient="horz" pos="3648" userDrawn="1">
          <p15:clr>
            <a:srgbClr val="A4A3A4"/>
          </p15:clr>
        </p15:guide>
        <p15:guide id="1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C0F"/>
    <a:srgbClr val="FF9350"/>
    <a:srgbClr val="6E655D"/>
    <a:srgbClr val="00E700"/>
    <a:srgbClr val="32D17E"/>
    <a:srgbClr val="5A5047"/>
    <a:srgbClr val="BEB4AB"/>
    <a:srgbClr val="DAEEDE"/>
    <a:srgbClr val="D9FF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70"/>
    <p:restoredTop sz="97840"/>
  </p:normalViewPr>
  <p:slideViewPr>
    <p:cSldViewPr snapToObjects="1">
      <p:cViewPr varScale="1">
        <p:scale>
          <a:sx n="111" d="100"/>
          <a:sy n="111" d="100"/>
        </p:scale>
        <p:origin x="894" y="96"/>
      </p:cViewPr>
      <p:guideLst>
        <p:guide orient="horz" pos="2160"/>
        <p:guide/>
        <p:guide pos="7680"/>
        <p:guide pos="672"/>
        <p:guide pos="7008"/>
        <p:guide orient="horz" pos="3984"/>
        <p:guide pos="7344"/>
        <p:guide pos="336"/>
        <p:guide orient="horz" pos="336"/>
        <p:guide orient="horz" pos="672"/>
        <p:guide orient="horz" pos="3648"/>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FF348C-ECCC-BE4E-98BC-FCC07CB18EF5}" type="datetimeFigureOut">
              <a:rPr lang="en-US" smtClean="0"/>
              <a:t>10/17/2024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75158-8E0F-A346-B6FB-90F69FC679D4}" type="slidenum">
              <a:rPr lang="en-US" smtClean="0"/>
              <a:t>‹#›</a:t>
            </a:fld>
            <a:endParaRPr lang="en-US" dirty="0"/>
          </a:p>
        </p:txBody>
      </p:sp>
    </p:spTree>
    <p:extLst>
      <p:ext uri="{BB962C8B-B14F-4D97-AF65-F5344CB8AC3E}">
        <p14:creationId xmlns:p14="http://schemas.microsoft.com/office/powerpoint/2010/main" val="177840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75158-8E0F-A346-B6FB-90F69FC679D4}" type="slidenum">
              <a:rPr lang="en-US" smtClean="0"/>
              <a:t>1</a:t>
            </a:fld>
            <a:endParaRPr lang="en-US" dirty="0"/>
          </a:p>
        </p:txBody>
      </p:sp>
    </p:spTree>
    <p:extLst>
      <p:ext uri="{BB962C8B-B14F-4D97-AF65-F5344CB8AC3E}">
        <p14:creationId xmlns:p14="http://schemas.microsoft.com/office/powerpoint/2010/main" val="1646190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E976-9B5E-8C41-8BDB-6C519D11AB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A92D19-F86B-DB4D-92D3-746A7B13E9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7E5F07-055A-1147-B900-FBB9E041BB3E}"/>
              </a:ext>
            </a:extLst>
          </p:cNvPr>
          <p:cNvSpPr>
            <a:spLocks noGrp="1"/>
          </p:cNvSpPr>
          <p:nvPr>
            <p:ph type="dt" sz="half" idx="10"/>
          </p:nvPr>
        </p:nvSpPr>
        <p:spPr/>
        <p:txBody>
          <a:bodyPr/>
          <a:lstStyle/>
          <a:p>
            <a:fld id="{B0504654-3BBD-E946-A049-FD6D6EEB426B}" type="datetimeFigureOut">
              <a:rPr lang="en-US" smtClean="0"/>
              <a:t>10/17/2024</a:t>
            </a:fld>
            <a:endParaRPr lang="en-US" dirty="0"/>
          </a:p>
        </p:txBody>
      </p:sp>
      <p:sp>
        <p:nvSpPr>
          <p:cNvPr id="5" name="Footer Placeholder 4">
            <a:extLst>
              <a:ext uri="{FF2B5EF4-FFF2-40B4-BE49-F238E27FC236}">
                <a16:creationId xmlns:a16="http://schemas.microsoft.com/office/drawing/2014/main" id="{38262501-0A7D-DD4C-A1D0-6E9CD38AD8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3658E5-8643-0A40-91BB-40422063DF05}"/>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903408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8E54-4650-6647-8184-218BF43E6E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19854F-122F-7346-96CB-024EE7BD90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2D0FB-C64E-2745-BA64-3A91DFB16A7A}"/>
              </a:ext>
            </a:extLst>
          </p:cNvPr>
          <p:cNvSpPr>
            <a:spLocks noGrp="1"/>
          </p:cNvSpPr>
          <p:nvPr>
            <p:ph type="dt" sz="half" idx="10"/>
          </p:nvPr>
        </p:nvSpPr>
        <p:spPr/>
        <p:txBody>
          <a:bodyPr/>
          <a:lstStyle/>
          <a:p>
            <a:fld id="{B0504654-3BBD-E946-A049-FD6D6EEB426B}" type="datetimeFigureOut">
              <a:rPr lang="en-US" smtClean="0"/>
              <a:t>10/17/2024</a:t>
            </a:fld>
            <a:endParaRPr lang="en-US" dirty="0"/>
          </a:p>
        </p:txBody>
      </p:sp>
      <p:sp>
        <p:nvSpPr>
          <p:cNvPr id="5" name="Footer Placeholder 4">
            <a:extLst>
              <a:ext uri="{FF2B5EF4-FFF2-40B4-BE49-F238E27FC236}">
                <a16:creationId xmlns:a16="http://schemas.microsoft.com/office/drawing/2014/main" id="{C33C4D0F-B905-7A4C-A857-6E515274E2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913A52-4FE3-F246-9AA3-155BF557215E}"/>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224075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894FCE-212A-3446-B64D-4730B3039A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638076-DD72-7F4E-9E3E-D355A3609C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363B0-A14F-9F42-BFA3-AF80F991F563}"/>
              </a:ext>
            </a:extLst>
          </p:cNvPr>
          <p:cNvSpPr>
            <a:spLocks noGrp="1"/>
          </p:cNvSpPr>
          <p:nvPr>
            <p:ph type="dt" sz="half" idx="10"/>
          </p:nvPr>
        </p:nvSpPr>
        <p:spPr/>
        <p:txBody>
          <a:bodyPr/>
          <a:lstStyle/>
          <a:p>
            <a:fld id="{B0504654-3BBD-E946-A049-FD6D6EEB426B}" type="datetimeFigureOut">
              <a:rPr lang="en-US" smtClean="0"/>
              <a:t>10/17/2024</a:t>
            </a:fld>
            <a:endParaRPr lang="en-US" dirty="0"/>
          </a:p>
        </p:txBody>
      </p:sp>
      <p:sp>
        <p:nvSpPr>
          <p:cNvPr id="5" name="Footer Placeholder 4">
            <a:extLst>
              <a:ext uri="{FF2B5EF4-FFF2-40B4-BE49-F238E27FC236}">
                <a16:creationId xmlns:a16="http://schemas.microsoft.com/office/drawing/2014/main" id="{4B1E3286-5ED8-884B-B69F-E6915A9185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B7D2E6-56C5-F04B-B0B4-520833D8B59E}"/>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78535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6AB4-B48A-BE4B-A400-0970B67D06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36D3A3-E14E-204A-A7E5-C70BE9341E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29419-E7F4-794F-962E-842B408C9378}"/>
              </a:ext>
            </a:extLst>
          </p:cNvPr>
          <p:cNvSpPr>
            <a:spLocks noGrp="1"/>
          </p:cNvSpPr>
          <p:nvPr>
            <p:ph type="dt" sz="half" idx="10"/>
          </p:nvPr>
        </p:nvSpPr>
        <p:spPr/>
        <p:txBody>
          <a:bodyPr/>
          <a:lstStyle/>
          <a:p>
            <a:fld id="{B0504654-3BBD-E946-A049-FD6D6EEB426B}" type="datetimeFigureOut">
              <a:rPr lang="en-US" smtClean="0"/>
              <a:t>10/17/2024</a:t>
            </a:fld>
            <a:endParaRPr lang="en-US" dirty="0"/>
          </a:p>
        </p:txBody>
      </p:sp>
      <p:sp>
        <p:nvSpPr>
          <p:cNvPr id="5" name="Footer Placeholder 4">
            <a:extLst>
              <a:ext uri="{FF2B5EF4-FFF2-40B4-BE49-F238E27FC236}">
                <a16:creationId xmlns:a16="http://schemas.microsoft.com/office/drawing/2014/main" id="{5915A697-A4E7-C146-8DD1-FB758BF954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9A44A4-3B7B-7042-9CA4-CE9CF88C5E1B}"/>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903903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E326-50A3-3E4D-884E-852862DBCF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460ABB-AAC9-BF41-893C-ABBE791CA9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BFDA1C-B32E-8345-B56F-A573D32BF5B7}"/>
              </a:ext>
            </a:extLst>
          </p:cNvPr>
          <p:cNvSpPr>
            <a:spLocks noGrp="1"/>
          </p:cNvSpPr>
          <p:nvPr>
            <p:ph type="dt" sz="half" idx="10"/>
          </p:nvPr>
        </p:nvSpPr>
        <p:spPr/>
        <p:txBody>
          <a:bodyPr/>
          <a:lstStyle/>
          <a:p>
            <a:fld id="{B0504654-3BBD-E946-A049-FD6D6EEB426B}" type="datetimeFigureOut">
              <a:rPr lang="en-US" smtClean="0"/>
              <a:t>10/17/2024</a:t>
            </a:fld>
            <a:endParaRPr lang="en-US" dirty="0"/>
          </a:p>
        </p:txBody>
      </p:sp>
      <p:sp>
        <p:nvSpPr>
          <p:cNvPr id="5" name="Footer Placeholder 4">
            <a:extLst>
              <a:ext uri="{FF2B5EF4-FFF2-40B4-BE49-F238E27FC236}">
                <a16:creationId xmlns:a16="http://schemas.microsoft.com/office/drawing/2014/main" id="{94F4DBFD-B035-E64A-A703-203961BA6F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D4AD27-CC3D-B845-B55A-B3F6D09107CA}"/>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206271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44809-11F2-5446-88D4-427B07FB9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E7C45B-6E13-F142-9678-02E7E2534B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5792B2-4A3F-8446-8D66-B766A9097D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DD6D4C-2E48-6644-8FDB-A638ED795023}"/>
              </a:ext>
            </a:extLst>
          </p:cNvPr>
          <p:cNvSpPr>
            <a:spLocks noGrp="1"/>
          </p:cNvSpPr>
          <p:nvPr>
            <p:ph type="dt" sz="half" idx="10"/>
          </p:nvPr>
        </p:nvSpPr>
        <p:spPr/>
        <p:txBody>
          <a:bodyPr/>
          <a:lstStyle/>
          <a:p>
            <a:fld id="{B0504654-3BBD-E946-A049-FD6D6EEB426B}" type="datetimeFigureOut">
              <a:rPr lang="en-US" smtClean="0"/>
              <a:t>10/17/2024</a:t>
            </a:fld>
            <a:endParaRPr lang="en-US" dirty="0"/>
          </a:p>
        </p:txBody>
      </p:sp>
      <p:sp>
        <p:nvSpPr>
          <p:cNvPr id="6" name="Footer Placeholder 5">
            <a:extLst>
              <a:ext uri="{FF2B5EF4-FFF2-40B4-BE49-F238E27FC236}">
                <a16:creationId xmlns:a16="http://schemas.microsoft.com/office/drawing/2014/main" id="{45CE919C-462F-FC4C-8236-933A126CA2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B69DEA-971D-3140-955C-13924CCC5104}"/>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3441356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E47E-274D-5F47-B2DB-7CDA20E262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45CE06-F8EB-9F4A-86E4-25F04AB7D2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A5DDDF-4E0B-3F44-838E-93109AA0D2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AB03F7-5EE1-6841-9DAB-228B79475E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E1E304-99DA-3346-889D-8CD2C52F7E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7B92C4-F519-2746-A175-9F50449E9ACF}"/>
              </a:ext>
            </a:extLst>
          </p:cNvPr>
          <p:cNvSpPr>
            <a:spLocks noGrp="1"/>
          </p:cNvSpPr>
          <p:nvPr>
            <p:ph type="dt" sz="half" idx="10"/>
          </p:nvPr>
        </p:nvSpPr>
        <p:spPr/>
        <p:txBody>
          <a:bodyPr/>
          <a:lstStyle/>
          <a:p>
            <a:fld id="{B0504654-3BBD-E946-A049-FD6D6EEB426B}" type="datetimeFigureOut">
              <a:rPr lang="en-US" smtClean="0"/>
              <a:t>10/17/2024</a:t>
            </a:fld>
            <a:endParaRPr lang="en-US" dirty="0"/>
          </a:p>
        </p:txBody>
      </p:sp>
      <p:sp>
        <p:nvSpPr>
          <p:cNvPr id="8" name="Footer Placeholder 7">
            <a:extLst>
              <a:ext uri="{FF2B5EF4-FFF2-40B4-BE49-F238E27FC236}">
                <a16:creationId xmlns:a16="http://schemas.microsoft.com/office/drawing/2014/main" id="{C6E50534-08AA-0048-90EF-E05473D583E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8D71FB4-4CD2-6D40-87EF-C2ADC743F09D}"/>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74535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FC89F-0A9F-F34F-828D-3CC0339188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AB3E00-A528-EB4E-AFEF-D8F63341B3C2}"/>
              </a:ext>
            </a:extLst>
          </p:cNvPr>
          <p:cNvSpPr>
            <a:spLocks noGrp="1"/>
          </p:cNvSpPr>
          <p:nvPr>
            <p:ph type="dt" sz="half" idx="10"/>
          </p:nvPr>
        </p:nvSpPr>
        <p:spPr/>
        <p:txBody>
          <a:bodyPr/>
          <a:lstStyle/>
          <a:p>
            <a:fld id="{B0504654-3BBD-E946-A049-FD6D6EEB426B}" type="datetimeFigureOut">
              <a:rPr lang="en-US" smtClean="0"/>
              <a:t>10/17/2024</a:t>
            </a:fld>
            <a:endParaRPr lang="en-US" dirty="0"/>
          </a:p>
        </p:txBody>
      </p:sp>
      <p:sp>
        <p:nvSpPr>
          <p:cNvPr id="4" name="Footer Placeholder 3">
            <a:extLst>
              <a:ext uri="{FF2B5EF4-FFF2-40B4-BE49-F238E27FC236}">
                <a16:creationId xmlns:a16="http://schemas.microsoft.com/office/drawing/2014/main" id="{69EC5029-C291-334C-A817-FBE2146B7F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4D53A42-399F-B342-ACCC-BB9411915EB8}"/>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390671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3C90CC-DA0F-F147-8DF2-66EEB2586575}"/>
              </a:ext>
            </a:extLst>
          </p:cNvPr>
          <p:cNvSpPr>
            <a:spLocks noGrp="1"/>
          </p:cNvSpPr>
          <p:nvPr>
            <p:ph type="dt" sz="half" idx="10"/>
          </p:nvPr>
        </p:nvSpPr>
        <p:spPr/>
        <p:txBody>
          <a:bodyPr/>
          <a:lstStyle/>
          <a:p>
            <a:fld id="{B0504654-3BBD-E946-A049-FD6D6EEB426B}" type="datetimeFigureOut">
              <a:rPr lang="en-US" smtClean="0"/>
              <a:t>10/17/2024</a:t>
            </a:fld>
            <a:endParaRPr lang="en-US" dirty="0"/>
          </a:p>
        </p:txBody>
      </p:sp>
      <p:sp>
        <p:nvSpPr>
          <p:cNvPr id="3" name="Footer Placeholder 2">
            <a:extLst>
              <a:ext uri="{FF2B5EF4-FFF2-40B4-BE49-F238E27FC236}">
                <a16:creationId xmlns:a16="http://schemas.microsoft.com/office/drawing/2014/main" id="{DEF69C82-C4DE-CA40-9B0C-C1412BFDDF9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60B7804-4770-224D-9518-660CFCE52A36}"/>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656463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48EFE-D6A4-DF43-80C1-AA98652285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CE2C0F-98C3-4F4C-B97C-F0DD732531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73FF5-5195-4244-A0FB-FBD7B3E76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C6E81-71CD-5442-B73C-348AEDB98176}"/>
              </a:ext>
            </a:extLst>
          </p:cNvPr>
          <p:cNvSpPr>
            <a:spLocks noGrp="1"/>
          </p:cNvSpPr>
          <p:nvPr>
            <p:ph type="dt" sz="half" idx="10"/>
          </p:nvPr>
        </p:nvSpPr>
        <p:spPr/>
        <p:txBody>
          <a:bodyPr/>
          <a:lstStyle/>
          <a:p>
            <a:fld id="{B0504654-3BBD-E946-A049-FD6D6EEB426B}" type="datetimeFigureOut">
              <a:rPr lang="en-US" smtClean="0"/>
              <a:t>10/17/2024</a:t>
            </a:fld>
            <a:endParaRPr lang="en-US" dirty="0"/>
          </a:p>
        </p:txBody>
      </p:sp>
      <p:sp>
        <p:nvSpPr>
          <p:cNvPr id="6" name="Footer Placeholder 5">
            <a:extLst>
              <a:ext uri="{FF2B5EF4-FFF2-40B4-BE49-F238E27FC236}">
                <a16:creationId xmlns:a16="http://schemas.microsoft.com/office/drawing/2014/main" id="{F2BB9072-D720-544D-9D00-647C71255B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B454D6-64F3-DF46-86EE-3A7DC0D05864}"/>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121740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DCDE-7B62-2D49-ADFD-B7058792DE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42CBD6-042F-9945-8BC1-498A2B6F1D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D710A75-BE2C-2B4D-96E1-55125A0B9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E3F06D-FFE0-B64F-A3E7-0E5B37AF3FAC}"/>
              </a:ext>
            </a:extLst>
          </p:cNvPr>
          <p:cNvSpPr>
            <a:spLocks noGrp="1"/>
          </p:cNvSpPr>
          <p:nvPr>
            <p:ph type="dt" sz="half" idx="10"/>
          </p:nvPr>
        </p:nvSpPr>
        <p:spPr/>
        <p:txBody>
          <a:bodyPr/>
          <a:lstStyle/>
          <a:p>
            <a:fld id="{B0504654-3BBD-E946-A049-FD6D6EEB426B}" type="datetimeFigureOut">
              <a:rPr lang="en-US" smtClean="0"/>
              <a:t>10/17/2024</a:t>
            </a:fld>
            <a:endParaRPr lang="en-US" dirty="0"/>
          </a:p>
        </p:txBody>
      </p:sp>
      <p:sp>
        <p:nvSpPr>
          <p:cNvPr id="6" name="Footer Placeholder 5">
            <a:extLst>
              <a:ext uri="{FF2B5EF4-FFF2-40B4-BE49-F238E27FC236}">
                <a16:creationId xmlns:a16="http://schemas.microsoft.com/office/drawing/2014/main" id="{096A65C6-CE34-9D4A-9CE3-B6951FE295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D38352-3B35-6446-A114-5D0AAFB07868}"/>
              </a:ext>
            </a:extLst>
          </p:cNvPr>
          <p:cNvSpPr>
            <a:spLocks noGrp="1"/>
          </p:cNvSpPr>
          <p:nvPr>
            <p:ph type="sldNum" sz="quarter" idx="12"/>
          </p:nvPr>
        </p:nvSpPr>
        <p:spPr/>
        <p:txBody>
          <a:bodyPr/>
          <a:lstStyle/>
          <a:p>
            <a:fld id="{3F121B19-703E-FA47-A0E4-3C8806D92B9E}" type="slidenum">
              <a:rPr lang="en-US" smtClean="0"/>
              <a:t>‹#›</a:t>
            </a:fld>
            <a:endParaRPr lang="en-US" dirty="0"/>
          </a:p>
        </p:txBody>
      </p:sp>
    </p:spTree>
    <p:extLst>
      <p:ext uri="{BB962C8B-B14F-4D97-AF65-F5344CB8AC3E}">
        <p14:creationId xmlns:p14="http://schemas.microsoft.com/office/powerpoint/2010/main" val="23326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EA1AD5-AA51-6F4F-A930-66E8D23A17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388BB9-746C-D24F-95AA-C5878F45B7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1DD20-59CF-3B46-8DE7-921D065EDC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04654-3BBD-E946-A049-FD6D6EEB426B}" type="datetimeFigureOut">
              <a:rPr lang="en-US" smtClean="0"/>
              <a:t>10/17/2024</a:t>
            </a:fld>
            <a:endParaRPr lang="en-US" dirty="0"/>
          </a:p>
        </p:txBody>
      </p:sp>
      <p:sp>
        <p:nvSpPr>
          <p:cNvPr id="5" name="Footer Placeholder 4">
            <a:extLst>
              <a:ext uri="{FF2B5EF4-FFF2-40B4-BE49-F238E27FC236}">
                <a16:creationId xmlns:a16="http://schemas.microsoft.com/office/drawing/2014/main" id="{6124BCB8-A2ED-A545-8779-A7BE6D5CD6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552E45F-DD57-5F47-BD18-B746E697D1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21B19-703E-FA47-A0E4-3C8806D92B9E}" type="slidenum">
              <a:rPr lang="en-US" smtClean="0"/>
              <a:t>‹#›</a:t>
            </a:fld>
            <a:endParaRPr lang="en-US" dirty="0"/>
          </a:p>
        </p:txBody>
      </p:sp>
    </p:spTree>
    <p:extLst>
      <p:ext uri="{BB962C8B-B14F-4D97-AF65-F5344CB8AC3E}">
        <p14:creationId xmlns:p14="http://schemas.microsoft.com/office/powerpoint/2010/main" val="3427296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www.rexchimex.com/2016/06/successful-people-set-smart-goals.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s://www.flickr.com/photos/nikkvalentine/3928996604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able, indoor&#10;&#10;Description automatically generated">
            <a:extLst>
              <a:ext uri="{FF2B5EF4-FFF2-40B4-BE49-F238E27FC236}">
                <a16:creationId xmlns:a16="http://schemas.microsoft.com/office/drawing/2014/main" id="{67B00B82-0155-3D4C-BEE3-C4F0DB85FC4B}"/>
              </a:ext>
            </a:extLst>
          </p:cNvPr>
          <p:cNvPicPr>
            <a:picLocks noChangeAspect="1"/>
          </p:cNvPicPr>
          <p:nvPr/>
        </p:nvPicPr>
        <p:blipFill rotWithShape="1">
          <a:blip r:embed="rId3">
            <a:alphaModFix/>
            <a:duotone>
              <a:prstClr val="black"/>
              <a:srgbClr val="FF9350">
                <a:tint val="45000"/>
                <a:satMod val="400000"/>
              </a:srgbClr>
            </a:duotone>
          </a:blip>
          <a:srcRect l="7089" t="26950" r="17293" b="9220"/>
          <a:stretch/>
        </p:blipFill>
        <p:spPr>
          <a:xfrm>
            <a:off x="0" y="1"/>
            <a:ext cx="12192000" cy="6857999"/>
          </a:xfrm>
          <a:prstGeom prst="rect">
            <a:avLst/>
          </a:prstGeom>
        </p:spPr>
      </p:pic>
      <p:sp>
        <p:nvSpPr>
          <p:cNvPr id="4" name="Title 3">
            <a:extLst>
              <a:ext uri="{FF2B5EF4-FFF2-40B4-BE49-F238E27FC236}">
                <a16:creationId xmlns:a16="http://schemas.microsoft.com/office/drawing/2014/main" id="{B6057E97-3BB3-5942-BEE1-57294F55B451}"/>
              </a:ext>
            </a:extLst>
          </p:cNvPr>
          <p:cNvSpPr>
            <a:spLocks noGrp="1"/>
          </p:cNvSpPr>
          <p:nvPr>
            <p:ph type="ctrTitle"/>
          </p:nvPr>
        </p:nvSpPr>
        <p:spPr>
          <a:xfrm>
            <a:off x="975360" y="1122363"/>
            <a:ext cx="9692640" cy="2306637"/>
          </a:xfrm>
        </p:spPr>
        <p:txBody>
          <a:bodyPr>
            <a:normAutofit fontScale="90000"/>
          </a:bodyPr>
          <a:lstStyle/>
          <a:p>
            <a:pPr algn="l"/>
            <a:r>
              <a:rPr lang="en-US" sz="8200" b="1" dirty="0">
                <a:solidFill>
                  <a:schemeClr val="bg1"/>
                </a:solidFill>
                <a:latin typeface="Domine" panose="02040503040403060204" pitchFamily="18" charset="0"/>
              </a:rPr>
              <a:t>Solution Focused Case Management</a:t>
            </a:r>
          </a:p>
        </p:txBody>
      </p:sp>
      <p:cxnSp>
        <p:nvCxnSpPr>
          <p:cNvPr id="9" name="Straight Connector 8">
            <a:extLst>
              <a:ext uri="{FF2B5EF4-FFF2-40B4-BE49-F238E27FC236}">
                <a16:creationId xmlns:a16="http://schemas.microsoft.com/office/drawing/2014/main" id="{AD932A3D-E5EC-A449-BBE3-8717683D30DE}"/>
              </a:ext>
            </a:extLst>
          </p:cNvPr>
          <p:cNvCxnSpPr>
            <a:cxnSpLocks/>
          </p:cNvCxnSpPr>
          <p:nvPr/>
        </p:nvCxnSpPr>
        <p:spPr>
          <a:xfrm>
            <a:off x="1066800" y="3429000"/>
            <a:ext cx="8610600" cy="0"/>
          </a:xfrm>
          <a:prstGeom prst="line">
            <a:avLst/>
          </a:prstGeom>
          <a:ln w="57150">
            <a:solidFill>
              <a:schemeClr val="bg1"/>
            </a:solidFill>
          </a:ln>
        </p:spPr>
        <p:style>
          <a:lnRef idx="3">
            <a:schemeClr val="accent6"/>
          </a:lnRef>
          <a:fillRef idx="0">
            <a:schemeClr val="accent6"/>
          </a:fillRef>
          <a:effectRef idx="2">
            <a:schemeClr val="accent6"/>
          </a:effectRef>
          <a:fontRef idx="minor">
            <a:schemeClr val="tx1"/>
          </a:fontRef>
        </p:style>
      </p:cxnSp>
      <p:pic>
        <p:nvPicPr>
          <p:cNvPr id="3" name="Picture 2" descr="Logo&#10;&#10;Description automatically generated with medium confidence">
            <a:extLst>
              <a:ext uri="{FF2B5EF4-FFF2-40B4-BE49-F238E27FC236}">
                <a16:creationId xmlns:a16="http://schemas.microsoft.com/office/drawing/2014/main" id="{664E0ACA-9CCA-614A-836A-E468AF333B28}"/>
              </a:ext>
            </a:extLst>
          </p:cNvPr>
          <p:cNvPicPr>
            <a:picLocks noChangeAspect="1"/>
          </p:cNvPicPr>
          <p:nvPr/>
        </p:nvPicPr>
        <p:blipFill>
          <a:blip r:embed="rId4"/>
          <a:stretch>
            <a:fillRect/>
          </a:stretch>
        </p:blipFill>
        <p:spPr>
          <a:xfrm>
            <a:off x="8382000" y="5276967"/>
            <a:ext cx="3313357" cy="742833"/>
          </a:xfrm>
          <a:prstGeom prst="rect">
            <a:avLst/>
          </a:prstGeom>
        </p:spPr>
      </p:pic>
    </p:spTree>
    <p:extLst>
      <p:ext uri="{BB962C8B-B14F-4D97-AF65-F5344CB8AC3E}">
        <p14:creationId xmlns:p14="http://schemas.microsoft.com/office/powerpoint/2010/main" val="2889060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B5EAD6ED-0C14-D743-87C8-1F7EFFDCA1B2}"/>
              </a:ext>
            </a:extLst>
          </p:cNvPr>
          <p:cNvPicPr>
            <a:picLocks noChangeAspect="1"/>
          </p:cNvPicPr>
          <p:nvPr/>
        </p:nvPicPr>
        <p:blipFill rotWithShape="1">
          <a:blip r:embed="rId2">
            <a:alphaModFix amt="21000"/>
          </a:blip>
          <a:srcRect l="36567" r="27834"/>
          <a:stretch/>
        </p:blipFill>
        <p:spPr>
          <a:xfrm>
            <a:off x="1" y="533399"/>
            <a:ext cx="12192000" cy="4584768"/>
          </a:xfrm>
          <a:prstGeom prst="rect">
            <a:avLst/>
          </a:prstGeom>
        </p:spPr>
      </p:pic>
      <p:sp>
        <p:nvSpPr>
          <p:cNvPr id="10" name="Text Placeholder 2">
            <a:extLst>
              <a:ext uri="{FF2B5EF4-FFF2-40B4-BE49-F238E27FC236}">
                <a16:creationId xmlns:a16="http://schemas.microsoft.com/office/drawing/2014/main" id="{CB1B63A3-E5E5-8246-BE6A-985353CEF7B6}"/>
              </a:ext>
            </a:extLst>
          </p:cNvPr>
          <p:cNvSpPr>
            <a:spLocks noGrp="1"/>
          </p:cNvSpPr>
          <p:nvPr>
            <p:ph type="body" idx="1"/>
          </p:nvPr>
        </p:nvSpPr>
        <p:spPr>
          <a:xfrm>
            <a:off x="990600" y="3581400"/>
            <a:ext cx="10356850" cy="2432044"/>
          </a:xfrm>
        </p:spPr>
        <p:txBody>
          <a:bodyPr/>
          <a:lstStyle/>
          <a:p>
            <a:r>
              <a:rPr lang="en-US" sz="4800" dirty="0">
                <a:solidFill>
                  <a:srgbClr val="5A5047"/>
                </a:solidFill>
                <a:latin typeface="Source Sans Pro" panose="020B0503030403020204" pitchFamily="34" charset="77"/>
              </a:rPr>
              <a:t>“The secret of change is to focus all of your energy, not on fighting the old but on building the new.” - Socrates</a:t>
            </a:r>
          </a:p>
          <a:p>
            <a:endParaRPr lang="en-US" dirty="0">
              <a:solidFill>
                <a:schemeClr val="bg1"/>
              </a:solidFill>
              <a:latin typeface="Source Sans Pro" panose="020B0503030403020204" pitchFamily="34" charset="77"/>
            </a:endParaRPr>
          </a:p>
        </p:txBody>
      </p:sp>
      <p:pic>
        <p:nvPicPr>
          <p:cNvPr id="8" name="Picture 7" descr="Logo&#10;&#10;Description automatically generated with medium confidence">
            <a:extLst>
              <a:ext uri="{FF2B5EF4-FFF2-40B4-BE49-F238E27FC236}">
                <a16:creationId xmlns:a16="http://schemas.microsoft.com/office/drawing/2014/main" id="{F17C3CD1-6872-0044-A5E8-C9E921BFA228}"/>
              </a:ext>
            </a:extLst>
          </p:cNvPr>
          <p:cNvPicPr>
            <a:picLocks noChangeAspect="1"/>
          </p:cNvPicPr>
          <p:nvPr/>
        </p:nvPicPr>
        <p:blipFill rotWithShape="1">
          <a:blip r:embed="rId3"/>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335132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Desired outcome &gt; understanding problem</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800"/>
            <a:ext cx="10210800" cy="3962400"/>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800" b="0" i="0" dirty="0">
                <a:solidFill>
                  <a:srgbClr val="1D1D1D"/>
                </a:solidFill>
                <a:effectLst/>
                <a:latin typeface="Segoe UI" panose="020B0502040204020203" pitchFamily="34" charset="0"/>
              </a:rPr>
              <a:t>"When clients search for causes it is useful to ask them how knowing the cause will be helpful for them in solving their problem. They usually say it will help them understand. The question, "If you could solve your problem without understanding, would that be all right?" usually offers</a:t>
            </a:r>
            <a:br>
              <a:rPr lang="en-US" sz="2800" dirty="0"/>
            </a:br>
            <a:r>
              <a:rPr lang="en-US" sz="2800" b="0" i="0" dirty="0">
                <a:solidFill>
                  <a:srgbClr val="1D1D1D"/>
                </a:solidFill>
                <a:effectLst/>
                <a:latin typeface="Segoe UI" panose="020B0502040204020203" pitchFamily="34" charset="0"/>
              </a:rPr>
              <a:t>another perspective that many clients have never considered.“ - Eve </a:t>
            </a:r>
            <a:r>
              <a:rPr lang="en-US" sz="2800" b="0" i="0" dirty="0" err="1">
                <a:solidFill>
                  <a:srgbClr val="1D1D1D"/>
                </a:solidFill>
                <a:effectLst/>
                <a:latin typeface="Segoe UI" panose="020B0502040204020203" pitchFamily="34" charset="0"/>
              </a:rPr>
              <a:t>Lipchik</a:t>
            </a:r>
            <a:endParaRPr lang="en-US" sz="2800" b="0" i="0" dirty="0">
              <a:solidFill>
                <a:srgbClr val="1D1D1D"/>
              </a:solidFill>
              <a:effectLst/>
              <a:latin typeface="Segoe UI" panose="020B0502040204020203" pitchFamily="34" charset="0"/>
            </a:endParaRPr>
          </a:p>
          <a:p>
            <a:pPr marL="457200" indent="-457200" fontAlgn="t">
              <a:spcAft>
                <a:spcPts val="600"/>
              </a:spcAft>
              <a:buFont typeface="Arial" panose="020B0604020202020204" pitchFamily="34" charset="0"/>
              <a:buChar char="•"/>
            </a:pPr>
            <a:r>
              <a:rPr lang="en-US" sz="2800" dirty="0">
                <a:solidFill>
                  <a:srgbClr val="1D1D1D"/>
                </a:solidFill>
                <a:latin typeface="Segoe UI" panose="020B0502040204020203" pitchFamily="34" charset="0"/>
              </a:rPr>
              <a:t>“Something in the way of your goals? If you search for it, you’ll find it. But, if you focus on the destination instead, nothing will stop you from reaching it.” – Jessica Rana</a:t>
            </a:r>
            <a:endParaRPr lang="en-US" sz="28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67925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A solution focused perspective</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1026" name="Picture 2">
            <a:extLst>
              <a:ext uri="{FF2B5EF4-FFF2-40B4-BE49-F238E27FC236}">
                <a16:creationId xmlns:a16="http://schemas.microsoft.com/office/drawing/2014/main" id="{FE0C7CEF-EF76-9AAC-6B66-C722B9FA2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85" y="1828800"/>
            <a:ext cx="8763000" cy="492918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47E90A7A-14E0-9F13-A9F3-596C181A4757}"/>
              </a:ext>
            </a:extLst>
          </p:cNvPr>
          <p:cNvSpPr/>
          <p:nvPr/>
        </p:nvSpPr>
        <p:spPr>
          <a:xfrm>
            <a:off x="2590800" y="6324600"/>
            <a:ext cx="6858000" cy="386858"/>
          </a:xfrm>
          <a:prstGeom prst="rect">
            <a:avLst/>
          </a:prstGeom>
          <a:solidFill>
            <a:srgbClr val="080C0F"/>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6382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B5EAD6ED-0C14-D743-87C8-1F7EFFDCA1B2}"/>
              </a:ext>
            </a:extLst>
          </p:cNvPr>
          <p:cNvPicPr>
            <a:picLocks noChangeAspect="1"/>
          </p:cNvPicPr>
          <p:nvPr/>
        </p:nvPicPr>
        <p:blipFill rotWithShape="1">
          <a:blip r:embed="rId2">
            <a:alphaModFix amt="21000"/>
          </a:blip>
          <a:srcRect l="36567" r="27834"/>
          <a:stretch/>
        </p:blipFill>
        <p:spPr>
          <a:xfrm>
            <a:off x="1" y="533399"/>
            <a:ext cx="12192000" cy="4584768"/>
          </a:xfrm>
          <a:prstGeom prst="rect">
            <a:avLst/>
          </a:prstGeom>
        </p:spPr>
      </p:pic>
      <p:sp>
        <p:nvSpPr>
          <p:cNvPr id="10" name="Text Placeholder 2">
            <a:extLst>
              <a:ext uri="{FF2B5EF4-FFF2-40B4-BE49-F238E27FC236}">
                <a16:creationId xmlns:a16="http://schemas.microsoft.com/office/drawing/2014/main" id="{CB1B63A3-E5E5-8246-BE6A-985353CEF7B6}"/>
              </a:ext>
            </a:extLst>
          </p:cNvPr>
          <p:cNvSpPr>
            <a:spLocks noGrp="1"/>
          </p:cNvSpPr>
          <p:nvPr>
            <p:ph type="body" idx="1"/>
          </p:nvPr>
        </p:nvSpPr>
        <p:spPr>
          <a:xfrm>
            <a:off x="990600" y="3581400"/>
            <a:ext cx="10356850" cy="2432044"/>
          </a:xfrm>
        </p:spPr>
        <p:txBody>
          <a:bodyPr/>
          <a:lstStyle/>
          <a:p>
            <a:pPr fontAlgn="t">
              <a:spcAft>
                <a:spcPts val="600"/>
              </a:spcAft>
            </a:pPr>
            <a:r>
              <a:rPr lang="en-US" sz="4800" b="0" i="0" dirty="0">
                <a:solidFill>
                  <a:srgbClr val="1D1D1D"/>
                </a:solidFill>
                <a:effectLst/>
                <a:latin typeface="Source Sans Pro" panose="020B0503030403020204" pitchFamily="34" charset="0"/>
                <a:ea typeface="Source Sans Pro" panose="020B0503030403020204" pitchFamily="34" charset="0"/>
              </a:rPr>
              <a:t>“We don't solve our problems, we outgrow them.” - Carl Jung</a:t>
            </a:r>
            <a:endParaRPr lang="en-US" sz="4800" dirty="0">
              <a:solidFill>
                <a:srgbClr val="5A5047"/>
              </a:solidFill>
              <a:latin typeface="Source Sans Pro" panose="020B0503030403020204" pitchFamily="34" charset="0"/>
              <a:ea typeface="Source Sans Pro" panose="020B0503030403020204" pitchFamily="34" charset="0"/>
            </a:endParaRPr>
          </a:p>
          <a:p>
            <a:endParaRPr lang="en-US" dirty="0">
              <a:solidFill>
                <a:schemeClr val="bg1"/>
              </a:solidFill>
              <a:latin typeface="Source Sans Pro" panose="020B0503030403020204" pitchFamily="34" charset="77"/>
            </a:endParaRPr>
          </a:p>
        </p:txBody>
      </p:sp>
      <p:pic>
        <p:nvPicPr>
          <p:cNvPr id="8" name="Picture 7" descr="Logo&#10;&#10;Description automatically generated with medium confidence">
            <a:extLst>
              <a:ext uri="{FF2B5EF4-FFF2-40B4-BE49-F238E27FC236}">
                <a16:creationId xmlns:a16="http://schemas.microsoft.com/office/drawing/2014/main" id="{F17C3CD1-6872-0044-A5E8-C9E921BFA228}"/>
              </a:ext>
            </a:extLst>
          </p:cNvPr>
          <p:cNvPicPr>
            <a:picLocks noChangeAspect="1"/>
          </p:cNvPicPr>
          <p:nvPr/>
        </p:nvPicPr>
        <p:blipFill rotWithShape="1">
          <a:blip r:embed="rId3"/>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2728174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Problems within the context of “better”</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800"/>
            <a:ext cx="10210800" cy="3962400"/>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“Build back better” </a:t>
            </a:r>
          </a:p>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The client already knows the problem</a:t>
            </a:r>
          </a:p>
          <a:p>
            <a:pPr marL="914400" lvl="1"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They are an expert at it</a:t>
            </a:r>
          </a:p>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The client already knows the solution</a:t>
            </a:r>
          </a:p>
          <a:p>
            <a:pPr marL="914400" lvl="1"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They know what they want to experience instead of the problem</a:t>
            </a:r>
          </a:p>
          <a:p>
            <a:pPr marL="914400" lvl="1"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They may be in denial or don’t think it’s possible, but they know what it is</a:t>
            </a:r>
          </a:p>
          <a:p>
            <a:pPr marL="914400" lvl="1"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When we presuppose that the solution needs to come from us, we are devaluing the client and their experience</a:t>
            </a:r>
          </a:p>
          <a:p>
            <a:pPr marL="457200"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The client already has the tools they need to succeed </a:t>
            </a:r>
          </a:p>
          <a:p>
            <a:pPr marL="914400" lvl="1"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If they didn’t change wouldn’t be possible in the first place</a:t>
            </a:r>
          </a:p>
          <a:p>
            <a:pPr marL="914400" lvl="1"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146055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3 rules</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800"/>
            <a:ext cx="10210800" cy="3962400"/>
          </a:xfrm>
          <a:prstGeom prst="rect">
            <a:avLst/>
          </a:prstGeom>
          <a:noFill/>
        </p:spPr>
        <p:txBody>
          <a:bodyPr wrap="square" numCol="1" spcCol="182880" rtlCol="0">
            <a:noAutofit/>
          </a:bodyPr>
          <a:lstStyle/>
          <a:p>
            <a:pPr marL="514350" indent="-514350" fontAlgn="t">
              <a:spcAft>
                <a:spcPts val="600"/>
              </a:spcAft>
              <a:buFont typeface="+mj-lt"/>
              <a:buAutoNum type="arabicPeriod"/>
            </a:pPr>
            <a:r>
              <a:rPr lang="en-US" sz="4000" dirty="0">
                <a:solidFill>
                  <a:srgbClr val="5A5047"/>
                </a:solidFill>
                <a:latin typeface="Source Sans Pro" panose="020B0503030403020204" pitchFamily="34" charset="77"/>
              </a:rPr>
              <a:t>  If it </a:t>
            </a:r>
            <a:r>
              <a:rPr lang="en-US" sz="4000" dirty="0" err="1">
                <a:solidFill>
                  <a:srgbClr val="5A5047"/>
                </a:solidFill>
                <a:latin typeface="Source Sans Pro" panose="020B0503030403020204" pitchFamily="34" charset="77"/>
              </a:rPr>
              <a:t>ain’t</a:t>
            </a:r>
            <a:r>
              <a:rPr lang="en-US" sz="4000" dirty="0">
                <a:solidFill>
                  <a:srgbClr val="5A5047"/>
                </a:solidFill>
                <a:latin typeface="Source Sans Pro" panose="020B0503030403020204" pitchFamily="34" charset="77"/>
              </a:rPr>
              <a:t> broke, don’t fix it</a:t>
            </a:r>
          </a:p>
          <a:p>
            <a:pPr marL="1028700" lvl="1" indent="-571500" fontAlgn="t">
              <a:spcAft>
                <a:spcPts val="600"/>
              </a:spcAft>
              <a:buFont typeface="Arial" panose="020B0604020202020204" pitchFamily="34" charset="0"/>
              <a:buChar char="•"/>
            </a:pPr>
            <a:r>
              <a:rPr lang="en-US" sz="4000" dirty="0">
                <a:solidFill>
                  <a:srgbClr val="5A5047"/>
                </a:solidFill>
                <a:latin typeface="Source Sans Pro" panose="020B0503030403020204" pitchFamily="34" charset="77"/>
              </a:rPr>
              <a:t>Maintenance is acceptable</a:t>
            </a:r>
          </a:p>
          <a:p>
            <a:pPr fontAlgn="t">
              <a:spcAft>
                <a:spcPts val="600"/>
              </a:spcAft>
            </a:pPr>
            <a:endParaRPr lang="en-US" sz="4000" dirty="0">
              <a:solidFill>
                <a:srgbClr val="5A5047"/>
              </a:solidFill>
              <a:latin typeface="Source Sans Pro" panose="020B0503030403020204" pitchFamily="34" charset="77"/>
            </a:endParaRPr>
          </a:p>
          <a:p>
            <a:pPr marL="742950" indent="-742950" fontAlgn="t">
              <a:spcAft>
                <a:spcPts val="600"/>
              </a:spcAft>
              <a:buFont typeface="+mj-lt"/>
              <a:buAutoNum type="arabicPeriod" startAt="2"/>
            </a:pPr>
            <a:r>
              <a:rPr lang="en-US" sz="4000" dirty="0">
                <a:solidFill>
                  <a:srgbClr val="5A5047"/>
                </a:solidFill>
                <a:latin typeface="Source Sans Pro" panose="020B0503030403020204" pitchFamily="34" charset="77"/>
              </a:rPr>
              <a:t>If it works, do more of it</a:t>
            </a:r>
          </a:p>
          <a:p>
            <a:pPr fontAlgn="t">
              <a:spcAft>
                <a:spcPts val="600"/>
              </a:spcAft>
            </a:pPr>
            <a:endParaRPr lang="en-US" sz="4000" dirty="0">
              <a:solidFill>
                <a:srgbClr val="5A5047"/>
              </a:solidFill>
              <a:latin typeface="Source Sans Pro" panose="020B0503030403020204" pitchFamily="34" charset="77"/>
            </a:endParaRPr>
          </a:p>
          <a:p>
            <a:pPr marL="742950" indent="-742950" fontAlgn="t">
              <a:spcAft>
                <a:spcPts val="600"/>
              </a:spcAft>
              <a:buFont typeface="+mj-lt"/>
              <a:buAutoNum type="arabicPeriod" startAt="3"/>
            </a:pPr>
            <a:r>
              <a:rPr lang="en-US" sz="4000" dirty="0">
                <a:solidFill>
                  <a:srgbClr val="5A5047"/>
                </a:solidFill>
                <a:latin typeface="Source Sans Pro" panose="020B0503030403020204" pitchFamily="34" charset="77"/>
              </a:rPr>
              <a:t>If it doesn’t work, don’t try harder; try something different</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78339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4 principles</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800"/>
            <a:ext cx="10210800" cy="3962400"/>
          </a:xfrm>
          <a:prstGeom prst="rect">
            <a:avLst/>
          </a:prstGeom>
          <a:noFill/>
        </p:spPr>
        <p:txBody>
          <a:bodyPr wrap="square" numCol="1" spcCol="182880" rtlCol="0">
            <a:noAutofit/>
          </a:bodyPr>
          <a:lstStyle/>
          <a:p>
            <a:pPr marL="514350" indent="-514350" fontAlgn="t">
              <a:spcAft>
                <a:spcPts val="600"/>
              </a:spcAft>
              <a:buFont typeface="+mj-lt"/>
              <a:buAutoNum type="arabicPeriod"/>
            </a:pPr>
            <a:r>
              <a:rPr lang="en-US" sz="2000" dirty="0">
                <a:solidFill>
                  <a:srgbClr val="5A5047"/>
                </a:solidFill>
                <a:latin typeface="Source Sans Pro" panose="020B0503030403020204" pitchFamily="34" charset="77"/>
              </a:rPr>
              <a:t>Clients CAN change</a:t>
            </a:r>
          </a:p>
          <a:p>
            <a:pPr marL="971550" lvl="1" indent="-51435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Unconditional Positive Regard</a:t>
            </a:r>
          </a:p>
          <a:p>
            <a:pPr marL="1428750" lvl="2" indent="-51435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Always kind, not always nice</a:t>
            </a:r>
          </a:p>
          <a:p>
            <a:pPr marL="971550" lvl="1" indent="-51435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Our role is NOT to save or fix, our role is to increase capacity and reorient client’s perspective</a:t>
            </a:r>
          </a:p>
          <a:p>
            <a:pPr marL="514350" indent="-514350" fontAlgn="t">
              <a:spcAft>
                <a:spcPts val="600"/>
              </a:spcAft>
              <a:buFont typeface="+mj-lt"/>
              <a:buAutoNum type="arabicPeriod"/>
            </a:pPr>
            <a:r>
              <a:rPr lang="en-US" sz="2000" dirty="0">
                <a:solidFill>
                  <a:srgbClr val="5A5047"/>
                </a:solidFill>
                <a:latin typeface="Source Sans Pro" panose="020B0503030403020204" pitchFamily="34" charset="77"/>
              </a:rPr>
              <a:t>Draw on intrinsic qualities, strengths, and relationships</a:t>
            </a:r>
          </a:p>
          <a:p>
            <a:pPr marL="514350" indent="-514350" fontAlgn="t">
              <a:spcAft>
                <a:spcPts val="600"/>
              </a:spcAft>
              <a:buFont typeface="+mj-lt"/>
              <a:buAutoNum type="arabicPeriod"/>
            </a:pPr>
            <a:r>
              <a:rPr lang="en-US" sz="2000" dirty="0">
                <a:solidFill>
                  <a:srgbClr val="5A5047"/>
                </a:solidFill>
                <a:latin typeface="Source Sans Pro" panose="020B0503030403020204" pitchFamily="34" charset="77"/>
              </a:rPr>
              <a:t>Expectancy and Hope </a:t>
            </a:r>
          </a:p>
          <a:p>
            <a:pPr marL="971550" lvl="1" indent="-51435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Be the voice assuming successful change is </a:t>
            </a:r>
            <a:r>
              <a:rPr lang="en-US" sz="2000" u="sng" dirty="0">
                <a:solidFill>
                  <a:srgbClr val="5A5047"/>
                </a:solidFill>
                <a:latin typeface="Source Sans Pro" panose="020B0503030403020204" pitchFamily="34" charset="77"/>
              </a:rPr>
              <a:t>inevitable</a:t>
            </a:r>
          </a:p>
          <a:p>
            <a:pPr marL="971550" lvl="1" indent="-51435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Without this, “questions turn into techniques, not therapy” – Elliot Connie</a:t>
            </a:r>
          </a:p>
          <a:p>
            <a:pPr marL="1428750" lvl="2" indent="-51435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Are they feeling interrogated</a:t>
            </a:r>
          </a:p>
          <a:p>
            <a:pPr marL="514350" indent="-514350" fontAlgn="t">
              <a:spcAft>
                <a:spcPts val="600"/>
              </a:spcAft>
              <a:buFont typeface="+mj-lt"/>
              <a:buAutoNum type="arabicPeriod"/>
            </a:pPr>
            <a:r>
              <a:rPr lang="en-US" sz="2000" dirty="0">
                <a:solidFill>
                  <a:srgbClr val="5A5047"/>
                </a:solidFill>
                <a:latin typeface="Source Sans Pro" panose="020B0503030403020204" pitchFamily="34" charset="77"/>
              </a:rPr>
              <a:t>Focus on </a:t>
            </a:r>
            <a:r>
              <a:rPr lang="en-US" sz="2000" b="1" i="1" dirty="0">
                <a:solidFill>
                  <a:srgbClr val="5A5047"/>
                </a:solidFill>
                <a:latin typeface="Source Sans Pro" panose="020B0503030403020204" pitchFamily="34" charset="77"/>
              </a:rPr>
              <a:t>Desired Outcomes &amp; Best Possible Self</a:t>
            </a:r>
            <a:endParaRPr lang="en-US" sz="2000" b="1" dirty="0">
              <a:solidFill>
                <a:srgbClr val="5A5047"/>
              </a:solidFill>
              <a:latin typeface="Source Sans Pro" panose="020B0503030403020204" pitchFamily="34" charset="77"/>
            </a:endParaRP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391900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Desired outcome &gt; Solution</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
        <p:nvSpPr>
          <p:cNvPr id="10" name="Isosceles Triangle 9">
            <a:extLst>
              <a:ext uri="{FF2B5EF4-FFF2-40B4-BE49-F238E27FC236}">
                <a16:creationId xmlns:a16="http://schemas.microsoft.com/office/drawing/2014/main" id="{8C2A08AC-4912-0E31-679A-9A30904657D9}"/>
              </a:ext>
            </a:extLst>
          </p:cNvPr>
          <p:cNvSpPr/>
          <p:nvPr/>
        </p:nvSpPr>
        <p:spPr>
          <a:xfrm>
            <a:off x="5527258" y="5664200"/>
            <a:ext cx="812800" cy="812800"/>
          </a:xfrm>
          <a:prstGeom prst="triangle">
            <a:avLst/>
          </a:prstGeom>
        </p:spPr>
        <p:style>
          <a:lnRef idx="2">
            <a:schemeClr val="accent2">
              <a:tint val="40000"/>
              <a:alpha val="90000"/>
              <a:hueOff val="-566151"/>
              <a:satOff val="-50231"/>
              <a:lumOff val="-513"/>
              <a:alphaOff val="0"/>
            </a:schemeClr>
          </a:lnRef>
          <a:fillRef idx="1">
            <a:schemeClr val="accent2">
              <a:tint val="40000"/>
              <a:alpha val="90000"/>
              <a:hueOff val="-566151"/>
              <a:satOff val="-50231"/>
              <a:lumOff val="-513"/>
              <a:alphaOff val="0"/>
            </a:schemeClr>
          </a:fillRef>
          <a:effectRef idx="0">
            <a:schemeClr val="accent2">
              <a:tint val="40000"/>
              <a:alpha val="90000"/>
              <a:hueOff val="-566151"/>
              <a:satOff val="-50231"/>
              <a:lumOff val="-513"/>
              <a:alphaOff val="0"/>
            </a:schemeClr>
          </a:effectRef>
          <a:fontRef idx="minor">
            <a:schemeClr val="dk1">
              <a:hueOff val="0"/>
              <a:satOff val="0"/>
              <a:lumOff val="0"/>
              <a:alphaOff val="0"/>
            </a:schemeClr>
          </a:fontRef>
        </p:style>
        <p:txBody>
          <a:bodyPr/>
          <a:lstStyle/>
          <a:p>
            <a:endParaRPr lang="en-US"/>
          </a:p>
        </p:txBody>
      </p:sp>
      <p:sp>
        <p:nvSpPr>
          <p:cNvPr id="11" name="Rectangle 10">
            <a:extLst>
              <a:ext uri="{FF2B5EF4-FFF2-40B4-BE49-F238E27FC236}">
                <a16:creationId xmlns:a16="http://schemas.microsoft.com/office/drawing/2014/main" id="{EF3A7C10-A4B0-F7B9-4962-46F41872B96E}"/>
              </a:ext>
            </a:extLst>
          </p:cNvPr>
          <p:cNvSpPr/>
          <p:nvPr/>
        </p:nvSpPr>
        <p:spPr>
          <a:xfrm rot="240000">
            <a:off x="3494514" y="5315907"/>
            <a:ext cx="4878289" cy="341123"/>
          </a:xfrm>
          <a:prstGeom prst="rect">
            <a:avLst/>
          </a:prstGeom>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txBody>
          <a:bodyPr/>
          <a:lstStyle/>
          <a:p>
            <a:endParaRPr lang="en-US"/>
          </a:p>
        </p:txBody>
      </p:sp>
      <p:sp>
        <p:nvSpPr>
          <p:cNvPr id="12" name="Freeform: Shape 11">
            <a:extLst>
              <a:ext uri="{FF2B5EF4-FFF2-40B4-BE49-F238E27FC236}">
                <a16:creationId xmlns:a16="http://schemas.microsoft.com/office/drawing/2014/main" id="{5CF127C6-91FC-E2F7-86CF-84147943ED64}"/>
              </a:ext>
            </a:extLst>
          </p:cNvPr>
          <p:cNvSpPr/>
          <p:nvPr/>
        </p:nvSpPr>
        <p:spPr>
          <a:xfrm rot="240000">
            <a:off x="6392697" y="3944342"/>
            <a:ext cx="2008002" cy="1423973"/>
          </a:xfrm>
          <a:custGeom>
            <a:avLst/>
            <a:gdLst>
              <a:gd name="connsiteX0" fmla="*/ 0 w 2008002"/>
              <a:gd name="connsiteY0" fmla="*/ 237334 h 1423973"/>
              <a:gd name="connsiteX1" fmla="*/ 237334 w 2008002"/>
              <a:gd name="connsiteY1" fmla="*/ 0 h 1423973"/>
              <a:gd name="connsiteX2" fmla="*/ 1770668 w 2008002"/>
              <a:gd name="connsiteY2" fmla="*/ 0 h 1423973"/>
              <a:gd name="connsiteX3" fmla="*/ 2008002 w 2008002"/>
              <a:gd name="connsiteY3" fmla="*/ 237334 h 1423973"/>
              <a:gd name="connsiteX4" fmla="*/ 2008002 w 2008002"/>
              <a:gd name="connsiteY4" fmla="*/ 1186639 h 1423973"/>
              <a:gd name="connsiteX5" fmla="*/ 1770668 w 2008002"/>
              <a:gd name="connsiteY5" fmla="*/ 1423973 h 1423973"/>
              <a:gd name="connsiteX6" fmla="*/ 237334 w 2008002"/>
              <a:gd name="connsiteY6" fmla="*/ 1423973 h 1423973"/>
              <a:gd name="connsiteX7" fmla="*/ 0 w 2008002"/>
              <a:gd name="connsiteY7" fmla="*/ 1186639 h 1423973"/>
              <a:gd name="connsiteX8" fmla="*/ 0 w 2008002"/>
              <a:gd name="connsiteY8" fmla="*/ 237334 h 14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002" h="1423973">
                <a:moveTo>
                  <a:pt x="0" y="237334"/>
                </a:moveTo>
                <a:cubicBezTo>
                  <a:pt x="0" y="106258"/>
                  <a:pt x="106258" y="0"/>
                  <a:pt x="237334" y="0"/>
                </a:cubicBezTo>
                <a:lnTo>
                  <a:pt x="1770668" y="0"/>
                </a:lnTo>
                <a:cubicBezTo>
                  <a:pt x="1901744" y="0"/>
                  <a:pt x="2008002" y="106258"/>
                  <a:pt x="2008002" y="237334"/>
                </a:cubicBezTo>
                <a:lnTo>
                  <a:pt x="2008002" y="1186639"/>
                </a:lnTo>
                <a:cubicBezTo>
                  <a:pt x="2008002" y="1317715"/>
                  <a:pt x="1901744" y="1423973"/>
                  <a:pt x="1770668" y="1423973"/>
                </a:cubicBezTo>
                <a:lnTo>
                  <a:pt x="237334" y="1423973"/>
                </a:lnTo>
                <a:cubicBezTo>
                  <a:pt x="106258" y="1423973"/>
                  <a:pt x="0" y="1317715"/>
                  <a:pt x="0" y="1186639"/>
                </a:cubicBezTo>
                <a:lnTo>
                  <a:pt x="0" y="23733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4763" tIns="164762" rIns="164762" bIns="164763" numCol="1" spcCol="1270" anchor="ctr" anchorCtr="0">
            <a:noAutofit/>
          </a:bodyPr>
          <a:lstStyle/>
          <a:p>
            <a:pPr marL="0" lvl="0" indent="0" algn="ctr" defTabSz="1111250">
              <a:lnSpc>
                <a:spcPct val="90000"/>
              </a:lnSpc>
              <a:spcBef>
                <a:spcPct val="0"/>
              </a:spcBef>
              <a:spcAft>
                <a:spcPct val="35000"/>
              </a:spcAft>
              <a:buNone/>
            </a:pPr>
            <a:r>
              <a:rPr lang="en-US" sz="2500" kern="1200" dirty="0"/>
              <a:t>Identifying the best possible self</a:t>
            </a:r>
          </a:p>
        </p:txBody>
      </p:sp>
      <p:sp>
        <p:nvSpPr>
          <p:cNvPr id="13" name="Freeform: Shape 12">
            <a:extLst>
              <a:ext uri="{FF2B5EF4-FFF2-40B4-BE49-F238E27FC236}">
                <a16:creationId xmlns:a16="http://schemas.microsoft.com/office/drawing/2014/main" id="{E268027A-4AC5-6511-4FB1-3E9144B81566}"/>
              </a:ext>
            </a:extLst>
          </p:cNvPr>
          <p:cNvSpPr/>
          <p:nvPr/>
        </p:nvSpPr>
        <p:spPr>
          <a:xfrm rot="240000">
            <a:off x="6501071" y="2470464"/>
            <a:ext cx="2008002" cy="1423973"/>
          </a:xfrm>
          <a:custGeom>
            <a:avLst/>
            <a:gdLst>
              <a:gd name="connsiteX0" fmla="*/ 0 w 2008002"/>
              <a:gd name="connsiteY0" fmla="*/ 237334 h 1423973"/>
              <a:gd name="connsiteX1" fmla="*/ 237334 w 2008002"/>
              <a:gd name="connsiteY1" fmla="*/ 0 h 1423973"/>
              <a:gd name="connsiteX2" fmla="*/ 1770668 w 2008002"/>
              <a:gd name="connsiteY2" fmla="*/ 0 h 1423973"/>
              <a:gd name="connsiteX3" fmla="*/ 2008002 w 2008002"/>
              <a:gd name="connsiteY3" fmla="*/ 237334 h 1423973"/>
              <a:gd name="connsiteX4" fmla="*/ 2008002 w 2008002"/>
              <a:gd name="connsiteY4" fmla="*/ 1186639 h 1423973"/>
              <a:gd name="connsiteX5" fmla="*/ 1770668 w 2008002"/>
              <a:gd name="connsiteY5" fmla="*/ 1423973 h 1423973"/>
              <a:gd name="connsiteX6" fmla="*/ 237334 w 2008002"/>
              <a:gd name="connsiteY6" fmla="*/ 1423973 h 1423973"/>
              <a:gd name="connsiteX7" fmla="*/ 0 w 2008002"/>
              <a:gd name="connsiteY7" fmla="*/ 1186639 h 1423973"/>
              <a:gd name="connsiteX8" fmla="*/ 0 w 2008002"/>
              <a:gd name="connsiteY8" fmla="*/ 237334 h 14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002" h="1423973">
                <a:moveTo>
                  <a:pt x="0" y="237334"/>
                </a:moveTo>
                <a:cubicBezTo>
                  <a:pt x="0" y="106258"/>
                  <a:pt x="106258" y="0"/>
                  <a:pt x="237334" y="0"/>
                </a:cubicBezTo>
                <a:lnTo>
                  <a:pt x="1770668" y="0"/>
                </a:lnTo>
                <a:cubicBezTo>
                  <a:pt x="1901744" y="0"/>
                  <a:pt x="2008002" y="106258"/>
                  <a:pt x="2008002" y="237334"/>
                </a:cubicBezTo>
                <a:lnTo>
                  <a:pt x="2008002" y="1186639"/>
                </a:lnTo>
                <a:cubicBezTo>
                  <a:pt x="2008002" y="1317715"/>
                  <a:pt x="1901744" y="1423973"/>
                  <a:pt x="1770668" y="1423973"/>
                </a:cubicBezTo>
                <a:lnTo>
                  <a:pt x="237334" y="1423973"/>
                </a:lnTo>
                <a:cubicBezTo>
                  <a:pt x="106258" y="1423973"/>
                  <a:pt x="0" y="1317715"/>
                  <a:pt x="0" y="1186639"/>
                </a:cubicBezTo>
                <a:lnTo>
                  <a:pt x="0" y="237334"/>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164763" tIns="164762" rIns="164762" bIns="164763" numCol="1" spcCol="1270" anchor="ctr" anchorCtr="0">
            <a:noAutofit/>
          </a:bodyPr>
          <a:lstStyle/>
          <a:p>
            <a:pPr marL="0" lvl="0" indent="0" algn="ctr" defTabSz="1111250">
              <a:lnSpc>
                <a:spcPct val="90000"/>
              </a:lnSpc>
              <a:spcBef>
                <a:spcPct val="0"/>
              </a:spcBef>
              <a:spcAft>
                <a:spcPct val="35000"/>
              </a:spcAft>
              <a:buNone/>
            </a:pPr>
            <a:r>
              <a:rPr lang="en-US" sz="2500" kern="1200" dirty="0"/>
              <a:t>Detailing a preferred future</a:t>
            </a:r>
          </a:p>
        </p:txBody>
      </p:sp>
      <p:sp>
        <p:nvSpPr>
          <p:cNvPr id="14" name="Freeform: Shape 13">
            <a:extLst>
              <a:ext uri="{FF2B5EF4-FFF2-40B4-BE49-F238E27FC236}">
                <a16:creationId xmlns:a16="http://schemas.microsoft.com/office/drawing/2014/main" id="{D88B6B73-342B-FF74-A8DE-5F8EBDD13436}"/>
              </a:ext>
            </a:extLst>
          </p:cNvPr>
          <p:cNvSpPr/>
          <p:nvPr/>
        </p:nvSpPr>
        <p:spPr>
          <a:xfrm rot="240000">
            <a:off x="3602084" y="3749270"/>
            <a:ext cx="2008002" cy="1423973"/>
          </a:xfrm>
          <a:custGeom>
            <a:avLst/>
            <a:gdLst>
              <a:gd name="connsiteX0" fmla="*/ 0 w 2008002"/>
              <a:gd name="connsiteY0" fmla="*/ 237334 h 1423973"/>
              <a:gd name="connsiteX1" fmla="*/ 237334 w 2008002"/>
              <a:gd name="connsiteY1" fmla="*/ 0 h 1423973"/>
              <a:gd name="connsiteX2" fmla="*/ 1770668 w 2008002"/>
              <a:gd name="connsiteY2" fmla="*/ 0 h 1423973"/>
              <a:gd name="connsiteX3" fmla="*/ 2008002 w 2008002"/>
              <a:gd name="connsiteY3" fmla="*/ 237334 h 1423973"/>
              <a:gd name="connsiteX4" fmla="*/ 2008002 w 2008002"/>
              <a:gd name="connsiteY4" fmla="*/ 1186639 h 1423973"/>
              <a:gd name="connsiteX5" fmla="*/ 1770668 w 2008002"/>
              <a:gd name="connsiteY5" fmla="*/ 1423973 h 1423973"/>
              <a:gd name="connsiteX6" fmla="*/ 237334 w 2008002"/>
              <a:gd name="connsiteY6" fmla="*/ 1423973 h 1423973"/>
              <a:gd name="connsiteX7" fmla="*/ 0 w 2008002"/>
              <a:gd name="connsiteY7" fmla="*/ 1186639 h 1423973"/>
              <a:gd name="connsiteX8" fmla="*/ 0 w 2008002"/>
              <a:gd name="connsiteY8" fmla="*/ 237334 h 14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002" h="1423973">
                <a:moveTo>
                  <a:pt x="0" y="237334"/>
                </a:moveTo>
                <a:cubicBezTo>
                  <a:pt x="0" y="106258"/>
                  <a:pt x="106258" y="0"/>
                  <a:pt x="237334" y="0"/>
                </a:cubicBezTo>
                <a:lnTo>
                  <a:pt x="1770668" y="0"/>
                </a:lnTo>
                <a:cubicBezTo>
                  <a:pt x="1901744" y="0"/>
                  <a:pt x="2008002" y="106258"/>
                  <a:pt x="2008002" y="237334"/>
                </a:cubicBezTo>
                <a:lnTo>
                  <a:pt x="2008002" y="1186639"/>
                </a:lnTo>
                <a:cubicBezTo>
                  <a:pt x="2008002" y="1317715"/>
                  <a:pt x="1901744" y="1423973"/>
                  <a:pt x="1770668" y="1423973"/>
                </a:cubicBezTo>
                <a:lnTo>
                  <a:pt x="237334" y="1423973"/>
                </a:lnTo>
                <a:cubicBezTo>
                  <a:pt x="106258" y="1423973"/>
                  <a:pt x="0" y="1317715"/>
                  <a:pt x="0" y="1186639"/>
                </a:cubicBezTo>
                <a:lnTo>
                  <a:pt x="0" y="237334"/>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64763" tIns="164762" rIns="164762" bIns="164763" numCol="1" spcCol="1270" anchor="ctr" anchorCtr="0">
            <a:noAutofit/>
          </a:bodyPr>
          <a:lstStyle/>
          <a:p>
            <a:pPr marL="0" lvl="0" indent="0" algn="ctr" defTabSz="1111250">
              <a:lnSpc>
                <a:spcPct val="90000"/>
              </a:lnSpc>
              <a:spcBef>
                <a:spcPct val="0"/>
              </a:spcBef>
              <a:spcAft>
                <a:spcPct val="35000"/>
              </a:spcAft>
              <a:buNone/>
            </a:pPr>
            <a:r>
              <a:rPr lang="en-US" sz="2500" kern="1200" dirty="0"/>
              <a:t>Identifying a solution</a:t>
            </a:r>
          </a:p>
        </p:txBody>
      </p:sp>
    </p:spTree>
    <p:extLst>
      <p:ext uri="{BB962C8B-B14F-4D97-AF65-F5344CB8AC3E}">
        <p14:creationId xmlns:p14="http://schemas.microsoft.com/office/powerpoint/2010/main" val="1668471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63A907B-794E-A44D-7ACB-7EE7B276F5AE}"/>
              </a:ext>
            </a:extLst>
          </p:cNvPr>
          <p:cNvSpPr/>
          <p:nvPr/>
        </p:nvSpPr>
        <p:spPr>
          <a:xfrm>
            <a:off x="1005839" y="1904099"/>
            <a:ext cx="4515005" cy="950400"/>
          </a:xfrm>
          <a:custGeom>
            <a:avLst/>
            <a:gdLst>
              <a:gd name="connsiteX0" fmla="*/ 0 w 4515005"/>
              <a:gd name="connsiteY0" fmla="*/ 0 h 950400"/>
              <a:gd name="connsiteX1" fmla="*/ 4515005 w 4515005"/>
              <a:gd name="connsiteY1" fmla="*/ 0 h 950400"/>
              <a:gd name="connsiteX2" fmla="*/ 4515005 w 4515005"/>
              <a:gd name="connsiteY2" fmla="*/ 950400 h 950400"/>
              <a:gd name="connsiteX3" fmla="*/ 0 w 4515005"/>
              <a:gd name="connsiteY3" fmla="*/ 950400 h 950400"/>
              <a:gd name="connsiteX4" fmla="*/ 0 w 4515005"/>
              <a:gd name="connsiteY4" fmla="*/ 0 h 95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005" h="950400">
                <a:moveTo>
                  <a:pt x="0" y="0"/>
                </a:moveTo>
                <a:lnTo>
                  <a:pt x="4515005" y="0"/>
                </a:lnTo>
                <a:lnTo>
                  <a:pt x="4515005" y="950400"/>
                </a:lnTo>
                <a:lnTo>
                  <a:pt x="0" y="9504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Source Sans Pro" panose="020B0503030403020204" pitchFamily="34" charset="0"/>
                <a:ea typeface="Source Sans Pro" panose="020B0503030403020204" pitchFamily="34" charset="0"/>
                <a:cs typeface="Sabon Next LT" panose="02000500000000000000" pitchFamily="2" charset="0"/>
              </a:rPr>
              <a:t>Status Quo</a:t>
            </a:r>
          </a:p>
        </p:txBody>
      </p:sp>
      <p:sp>
        <p:nvSpPr>
          <p:cNvPr id="9" name="Freeform: Shape 8">
            <a:extLst>
              <a:ext uri="{FF2B5EF4-FFF2-40B4-BE49-F238E27FC236}">
                <a16:creationId xmlns:a16="http://schemas.microsoft.com/office/drawing/2014/main" id="{A5269D95-E640-2ECE-F5B9-179281105EFB}"/>
              </a:ext>
            </a:extLst>
          </p:cNvPr>
          <p:cNvSpPr/>
          <p:nvPr/>
        </p:nvSpPr>
        <p:spPr>
          <a:xfrm>
            <a:off x="1005839" y="2854500"/>
            <a:ext cx="4515005" cy="3623400"/>
          </a:xfrm>
          <a:custGeom>
            <a:avLst/>
            <a:gdLst>
              <a:gd name="connsiteX0" fmla="*/ 0 w 4515005"/>
              <a:gd name="connsiteY0" fmla="*/ 0 h 3623400"/>
              <a:gd name="connsiteX1" fmla="*/ 4515005 w 4515005"/>
              <a:gd name="connsiteY1" fmla="*/ 0 h 3623400"/>
              <a:gd name="connsiteX2" fmla="*/ 4515005 w 4515005"/>
              <a:gd name="connsiteY2" fmla="*/ 3623400 h 3623400"/>
              <a:gd name="connsiteX3" fmla="*/ 0 w 4515005"/>
              <a:gd name="connsiteY3" fmla="*/ 3623400 h 3623400"/>
              <a:gd name="connsiteX4" fmla="*/ 0 w 4515005"/>
              <a:gd name="connsiteY4" fmla="*/ 0 h 362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005" h="3623400">
                <a:moveTo>
                  <a:pt x="0" y="0"/>
                </a:moveTo>
                <a:lnTo>
                  <a:pt x="4515005" y="0"/>
                </a:lnTo>
                <a:lnTo>
                  <a:pt x="4515005" y="3623400"/>
                </a:lnTo>
                <a:lnTo>
                  <a:pt x="0" y="3623400"/>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latin typeface="Source Sans Pro" panose="020B0503030403020204" pitchFamily="34" charset="0"/>
                <a:ea typeface="Source Sans Pro" panose="020B0503030403020204" pitchFamily="34" charset="0"/>
              </a:rPr>
              <a:t>CM is the expert</a:t>
            </a:r>
          </a:p>
          <a:p>
            <a:pPr marL="285750" lvl="1" indent="-285750" algn="l" defTabSz="1466850">
              <a:lnSpc>
                <a:spcPct val="90000"/>
              </a:lnSpc>
              <a:spcBef>
                <a:spcPct val="0"/>
              </a:spcBef>
              <a:spcAft>
                <a:spcPct val="15000"/>
              </a:spcAft>
              <a:buChar char="•"/>
            </a:pPr>
            <a:r>
              <a:rPr lang="en-US" sz="3300" kern="1200" dirty="0">
                <a:latin typeface="Source Sans Pro" panose="020B0503030403020204" pitchFamily="34" charset="0"/>
                <a:ea typeface="Source Sans Pro" panose="020B0503030403020204" pitchFamily="34" charset="0"/>
              </a:rPr>
              <a:t>Focus on the problem</a:t>
            </a:r>
          </a:p>
          <a:p>
            <a:pPr marL="285750" lvl="1" indent="-285750" algn="l" defTabSz="1466850">
              <a:lnSpc>
                <a:spcPct val="90000"/>
              </a:lnSpc>
              <a:spcBef>
                <a:spcPct val="0"/>
              </a:spcBef>
              <a:spcAft>
                <a:spcPct val="15000"/>
              </a:spcAft>
              <a:buChar char="•"/>
            </a:pPr>
            <a:r>
              <a:rPr lang="en-US" sz="3300" kern="1200" dirty="0">
                <a:latin typeface="Source Sans Pro" panose="020B0503030403020204" pitchFamily="34" charset="0"/>
                <a:ea typeface="Source Sans Pro" panose="020B0503030403020204" pitchFamily="34" charset="0"/>
              </a:rPr>
              <a:t>Focus on past</a:t>
            </a:r>
          </a:p>
          <a:p>
            <a:pPr marL="285750" lvl="1" indent="-285750" algn="l" defTabSz="1466850">
              <a:lnSpc>
                <a:spcPct val="90000"/>
              </a:lnSpc>
              <a:spcBef>
                <a:spcPct val="0"/>
              </a:spcBef>
              <a:spcAft>
                <a:spcPct val="15000"/>
              </a:spcAft>
              <a:buChar char="•"/>
            </a:pPr>
            <a:r>
              <a:rPr lang="en-US" sz="3300" kern="1200" dirty="0">
                <a:latin typeface="Source Sans Pro" panose="020B0503030403020204" pitchFamily="34" charset="0"/>
                <a:ea typeface="Source Sans Pro" panose="020B0503030403020204" pitchFamily="34" charset="0"/>
              </a:rPr>
              <a:t>Focus on deficits</a:t>
            </a:r>
          </a:p>
          <a:p>
            <a:pPr marL="285750" lvl="1" indent="-285750" algn="l" defTabSz="1466850">
              <a:lnSpc>
                <a:spcPct val="90000"/>
              </a:lnSpc>
              <a:spcBef>
                <a:spcPct val="0"/>
              </a:spcBef>
              <a:spcAft>
                <a:spcPct val="15000"/>
              </a:spcAft>
              <a:buChar char="•"/>
            </a:pPr>
            <a:r>
              <a:rPr lang="en-US" sz="3300" kern="1200" dirty="0">
                <a:latin typeface="Source Sans Pro" panose="020B0503030403020204" pitchFamily="34" charset="0"/>
                <a:ea typeface="Source Sans Pro" panose="020B0503030403020204" pitchFamily="34" charset="0"/>
              </a:rPr>
              <a:t>Preventing failure is success</a:t>
            </a:r>
          </a:p>
        </p:txBody>
      </p:sp>
      <p:sp>
        <p:nvSpPr>
          <p:cNvPr id="10" name="Freeform: Shape 9">
            <a:extLst>
              <a:ext uri="{FF2B5EF4-FFF2-40B4-BE49-F238E27FC236}">
                <a16:creationId xmlns:a16="http://schemas.microsoft.com/office/drawing/2014/main" id="{E5CD05B6-BD25-96E8-B784-2B4D36D2004D}"/>
              </a:ext>
            </a:extLst>
          </p:cNvPr>
          <p:cNvSpPr/>
          <p:nvPr/>
        </p:nvSpPr>
        <p:spPr>
          <a:xfrm>
            <a:off x="6152945" y="1904099"/>
            <a:ext cx="4515005" cy="950400"/>
          </a:xfrm>
          <a:custGeom>
            <a:avLst/>
            <a:gdLst>
              <a:gd name="connsiteX0" fmla="*/ 0 w 4515005"/>
              <a:gd name="connsiteY0" fmla="*/ 0 h 950400"/>
              <a:gd name="connsiteX1" fmla="*/ 4515005 w 4515005"/>
              <a:gd name="connsiteY1" fmla="*/ 0 h 950400"/>
              <a:gd name="connsiteX2" fmla="*/ 4515005 w 4515005"/>
              <a:gd name="connsiteY2" fmla="*/ 950400 h 950400"/>
              <a:gd name="connsiteX3" fmla="*/ 0 w 4515005"/>
              <a:gd name="connsiteY3" fmla="*/ 950400 h 950400"/>
              <a:gd name="connsiteX4" fmla="*/ 0 w 4515005"/>
              <a:gd name="connsiteY4" fmla="*/ 0 h 95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005" h="950400">
                <a:moveTo>
                  <a:pt x="0" y="0"/>
                </a:moveTo>
                <a:lnTo>
                  <a:pt x="4515005" y="0"/>
                </a:lnTo>
                <a:lnTo>
                  <a:pt x="4515005" y="950400"/>
                </a:lnTo>
                <a:lnTo>
                  <a:pt x="0" y="9504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Source Sans Pro" panose="020B0503030403020204" pitchFamily="34" charset="0"/>
                <a:ea typeface="Source Sans Pro" panose="020B0503030403020204" pitchFamily="34" charset="0"/>
              </a:rPr>
              <a:t>Solution Focused</a:t>
            </a:r>
          </a:p>
        </p:txBody>
      </p:sp>
      <p:sp>
        <p:nvSpPr>
          <p:cNvPr id="11" name="Freeform: Shape 10">
            <a:extLst>
              <a:ext uri="{FF2B5EF4-FFF2-40B4-BE49-F238E27FC236}">
                <a16:creationId xmlns:a16="http://schemas.microsoft.com/office/drawing/2014/main" id="{03B82453-2246-0CA6-FE79-C042E3733DEF}"/>
              </a:ext>
            </a:extLst>
          </p:cNvPr>
          <p:cNvSpPr/>
          <p:nvPr/>
        </p:nvSpPr>
        <p:spPr>
          <a:xfrm>
            <a:off x="6152945" y="2854500"/>
            <a:ext cx="4515005" cy="3623400"/>
          </a:xfrm>
          <a:custGeom>
            <a:avLst/>
            <a:gdLst>
              <a:gd name="connsiteX0" fmla="*/ 0 w 4515005"/>
              <a:gd name="connsiteY0" fmla="*/ 0 h 3623400"/>
              <a:gd name="connsiteX1" fmla="*/ 4515005 w 4515005"/>
              <a:gd name="connsiteY1" fmla="*/ 0 h 3623400"/>
              <a:gd name="connsiteX2" fmla="*/ 4515005 w 4515005"/>
              <a:gd name="connsiteY2" fmla="*/ 3623400 h 3623400"/>
              <a:gd name="connsiteX3" fmla="*/ 0 w 4515005"/>
              <a:gd name="connsiteY3" fmla="*/ 3623400 h 3623400"/>
              <a:gd name="connsiteX4" fmla="*/ 0 w 4515005"/>
              <a:gd name="connsiteY4" fmla="*/ 0 h 362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005" h="3623400">
                <a:moveTo>
                  <a:pt x="0" y="0"/>
                </a:moveTo>
                <a:lnTo>
                  <a:pt x="4515005" y="0"/>
                </a:lnTo>
                <a:lnTo>
                  <a:pt x="4515005" y="3623400"/>
                </a:lnTo>
                <a:lnTo>
                  <a:pt x="0" y="3623400"/>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latin typeface="Source Sans Pro" panose="020B0503030403020204" pitchFamily="34" charset="0"/>
                <a:ea typeface="Source Sans Pro" panose="020B0503030403020204" pitchFamily="34" charset="0"/>
              </a:rPr>
              <a:t>Client is the expert</a:t>
            </a:r>
          </a:p>
          <a:p>
            <a:pPr marL="285750" lvl="1" indent="-285750" algn="l" defTabSz="1466850">
              <a:lnSpc>
                <a:spcPct val="90000"/>
              </a:lnSpc>
              <a:spcBef>
                <a:spcPct val="0"/>
              </a:spcBef>
              <a:spcAft>
                <a:spcPct val="15000"/>
              </a:spcAft>
              <a:buChar char="•"/>
            </a:pPr>
            <a:r>
              <a:rPr lang="en-US" sz="3300" kern="1200" dirty="0">
                <a:latin typeface="Source Sans Pro" panose="020B0503030403020204" pitchFamily="34" charset="0"/>
                <a:ea typeface="Source Sans Pro" panose="020B0503030403020204" pitchFamily="34" charset="0"/>
              </a:rPr>
              <a:t>Focus on the solution</a:t>
            </a:r>
          </a:p>
          <a:p>
            <a:pPr marL="285750" lvl="1" indent="-285750" algn="l" defTabSz="1466850">
              <a:lnSpc>
                <a:spcPct val="90000"/>
              </a:lnSpc>
              <a:spcBef>
                <a:spcPct val="0"/>
              </a:spcBef>
              <a:spcAft>
                <a:spcPct val="15000"/>
              </a:spcAft>
              <a:buChar char="•"/>
            </a:pPr>
            <a:r>
              <a:rPr lang="en-US" sz="3300" kern="1200" dirty="0">
                <a:latin typeface="Source Sans Pro" panose="020B0503030403020204" pitchFamily="34" charset="0"/>
                <a:ea typeface="Source Sans Pro" panose="020B0503030403020204" pitchFamily="34" charset="0"/>
              </a:rPr>
              <a:t>Focus on future</a:t>
            </a:r>
          </a:p>
          <a:p>
            <a:pPr marL="285750" lvl="1" indent="-285750" algn="l" defTabSz="1466850">
              <a:lnSpc>
                <a:spcPct val="90000"/>
              </a:lnSpc>
              <a:spcBef>
                <a:spcPct val="0"/>
              </a:spcBef>
              <a:spcAft>
                <a:spcPct val="15000"/>
              </a:spcAft>
              <a:buChar char="•"/>
            </a:pPr>
            <a:r>
              <a:rPr lang="en-US" sz="3300" kern="1200" dirty="0">
                <a:latin typeface="Source Sans Pro" panose="020B0503030403020204" pitchFamily="34" charset="0"/>
                <a:ea typeface="Source Sans Pro" panose="020B0503030403020204" pitchFamily="34" charset="0"/>
              </a:rPr>
              <a:t>Focus on strengths</a:t>
            </a:r>
          </a:p>
          <a:p>
            <a:pPr marL="285750" lvl="1" indent="-285750" algn="l" defTabSz="1466850">
              <a:lnSpc>
                <a:spcPct val="90000"/>
              </a:lnSpc>
              <a:spcBef>
                <a:spcPct val="0"/>
              </a:spcBef>
              <a:spcAft>
                <a:spcPct val="15000"/>
              </a:spcAft>
              <a:buChar char="•"/>
            </a:pPr>
            <a:r>
              <a:rPr lang="en-US" sz="3300" kern="1200" dirty="0">
                <a:latin typeface="Source Sans Pro" panose="020B0503030403020204" pitchFamily="34" charset="0"/>
                <a:ea typeface="Source Sans Pro" panose="020B0503030403020204" pitchFamily="34" charset="0"/>
              </a:rPr>
              <a:t>Build success from failure</a:t>
            </a:r>
          </a:p>
        </p:txBody>
      </p:sp>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Comparison </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47201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5832D1C-86EE-68E5-9C34-328FB934D77D}"/>
              </a:ext>
            </a:extLst>
          </p:cNvPr>
          <p:cNvSpPr/>
          <p:nvPr/>
        </p:nvSpPr>
        <p:spPr>
          <a:xfrm>
            <a:off x="1005839" y="1764507"/>
            <a:ext cx="4515005" cy="662400"/>
          </a:xfrm>
          <a:custGeom>
            <a:avLst/>
            <a:gdLst>
              <a:gd name="connsiteX0" fmla="*/ 0 w 4515005"/>
              <a:gd name="connsiteY0" fmla="*/ 0 h 662400"/>
              <a:gd name="connsiteX1" fmla="*/ 4515005 w 4515005"/>
              <a:gd name="connsiteY1" fmla="*/ 0 h 662400"/>
              <a:gd name="connsiteX2" fmla="*/ 4515005 w 4515005"/>
              <a:gd name="connsiteY2" fmla="*/ 662400 h 662400"/>
              <a:gd name="connsiteX3" fmla="*/ 0 w 4515005"/>
              <a:gd name="connsiteY3" fmla="*/ 662400 h 662400"/>
              <a:gd name="connsiteX4" fmla="*/ 0 w 4515005"/>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005" h="662400">
                <a:moveTo>
                  <a:pt x="0" y="0"/>
                </a:moveTo>
                <a:lnTo>
                  <a:pt x="4515005" y="0"/>
                </a:lnTo>
                <a:lnTo>
                  <a:pt x="4515005" y="662400"/>
                </a:lnTo>
                <a:lnTo>
                  <a:pt x="0" y="6624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Source Sans Pro" panose="020B0503030403020204" pitchFamily="34" charset="0"/>
                <a:ea typeface="Source Sans Pro" panose="020B0503030403020204" pitchFamily="34" charset="0"/>
                <a:cs typeface="Sabon Next LT" panose="02000500000000000000" pitchFamily="2" charset="0"/>
              </a:rPr>
              <a:t>Problem Focused</a:t>
            </a:r>
          </a:p>
        </p:txBody>
      </p:sp>
      <p:sp>
        <p:nvSpPr>
          <p:cNvPr id="8" name="Freeform: Shape 7">
            <a:extLst>
              <a:ext uri="{FF2B5EF4-FFF2-40B4-BE49-F238E27FC236}">
                <a16:creationId xmlns:a16="http://schemas.microsoft.com/office/drawing/2014/main" id="{050C0F3C-6A1F-9AD2-FDE1-BE13C3B275E7}"/>
              </a:ext>
            </a:extLst>
          </p:cNvPr>
          <p:cNvSpPr/>
          <p:nvPr/>
        </p:nvSpPr>
        <p:spPr>
          <a:xfrm>
            <a:off x="1005839" y="2426907"/>
            <a:ext cx="4515005" cy="4190585"/>
          </a:xfrm>
          <a:custGeom>
            <a:avLst/>
            <a:gdLst>
              <a:gd name="connsiteX0" fmla="*/ 0 w 4515005"/>
              <a:gd name="connsiteY0" fmla="*/ 0 h 4190585"/>
              <a:gd name="connsiteX1" fmla="*/ 4515005 w 4515005"/>
              <a:gd name="connsiteY1" fmla="*/ 0 h 4190585"/>
              <a:gd name="connsiteX2" fmla="*/ 4515005 w 4515005"/>
              <a:gd name="connsiteY2" fmla="*/ 4190585 h 4190585"/>
              <a:gd name="connsiteX3" fmla="*/ 0 w 4515005"/>
              <a:gd name="connsiteY3" fmla="*/ 4190585 h 4190585"/>
              <a:gd name="connsiteX4" fmla="*/ 0 w 4515005"/>
              <a:gd name="connsiteY4" fmla="*/ 0 h 4190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005" h="4190585">
                <a:moveTo>
                  <a:pt x="0" y="0"/>
                </a:moveTo>
                <a:lnTo>
                  <a:pt x="4515005" y="0"/>
                </a:lnTo>
                <a:lnTo>
                  <a:pt x="4515005" y="4190585"/>
                </a:lnTo>
                <a:lnTo>
                  <a:pt x="0" y="4190585"/>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latin typeface="Source Sans Pro" panose="020B0503030403020204" pitchFamily="34" charset="0"/>
                <a:ea typeface="Source Sans Pro" panose="020B0503030403020204" pitchFamily="34" charset="0"/>
              </a:rPr>
              <a:t>What’s Wrong</a:t>
            </a:r>
          </a:p>
          <a:p>
            <a:pPr marL="228600" lvl="1" indent="-228600" algn="l" defTabSz="1022350">
              <a:lnSpc>
                <a:spcPct val="90000"/>
              </a:lnSpc>
              <a:spcBef>
                <a:spcPct val="0"/>
              </a:spcBef>
              <a:spcAft>
                <a:spcPct val="15000"/>
              </a:spcAft>
              <a:buChar char="•"/>
            </a:pPr>
            <a:r>
              <a:rPr lang="en-US" sz="2300" kern="1200" dirty="0">
                <a:latin typeface="Source Sans Pro" panose="020B0503030403020204" pitchFamily="34" charset="0"/>
                <a:ea typeface="Source Sans Pro" panose="020B0503030403020204" pitchFamily="34" charset="0"/>
              </a:rPr>
              <a:t>What needs fixing</a:t>
            </a:r>
          </a:p>
          <a:p>
            <a:pPr marL="228600" lvl="1" indent="-228600" algn="l" defTabSz="1022350">
              <a:lnSpc>
                <a:spcPct val="90000"/>
              </a:lnSpc>
              <a:spcBef>
                <a:spcPct val="0"/>
              </a:spcBef>
              <a:spcAft>
                <a:spcPct val="15000"/>
              </a:spcAft>
              <a:buChar char="•"/>
            </a:pPr>
            <a:r>
              <a:rPr lang="en-US" sz="2300" kern="1200" dirty="0">
                <a:latin typeface="Source Sans Pro" panose="020B0503030403020204" pitchFamily="34" charset="0"/>
                <a:ea typeface="Source Sans Pro" panose="020B0503030403020204" pitchFamily="34" charset="0"/>
              </a:rPr>
              <a:t>Cause in the past</a:t>
            </a:r>
          </a:p>
          <a:p>
            <a:pPr marL="228600" lvl="1" indent="-228600" algn="l" defTabSz="1022350">
              <a:lnSpc>
                <a:spcPct val="90000"/>
              </a:lnSpc>
              <a:spcBef>
                <a:spcPct val="0"/>
              </a:spcBef>
              <a:spcAft>
                <a:spcPct val="15000"/>
              </a:spcAft>
              <a:buChar char="•"/>
            </a:pPr>
            <a:r>
              <a:rPr lang="en-US" sz="2300" kern="1200" dirty="0">
                <a:latin typeface="Source Sans Pro" panose="020B0503030403020204" pitchFamily="34" charset="0"/>
                <a:ea typeface="Source Sans Pro" panose="020B0503030403020204" pitchFamily="34" charset="0"/>
              </a:rPr>
              <a:t>Blame</a:t>
            </a:r>
          </a:p>
          <a:p>
            <a:pPr marL="228600" lvl="1" indent="-228600" algn="l" defTabSz="1022350">
              <a:lnSpc>
                <a:spcPct val="90000"/>
              </a:lnSpc>
              <a:spcBef>
                <a:spcPct val="0"/>
              </a:spcBef>
              <a:spcAft>
                <a:spcPct val="15000"/>
              </a:spcAft>
              <a:buChar char="•"/>
            </a:pPr>
            <a:r>
              <a:rPr lang="en-US" sz="2300" kern="1200" dirty="0">
                <a:latin typeface="Source Sans Pro" panose="020B0503030403020204" pitchFamily="34" charset="0"/>
                <a:ea typeface="Source Sans Pro" panose="020B0503030403020204" pitchFamily="34" charset="0"/>
              </a:rPr>
              <a:t>Control</a:t>
            </a:r>
          </a:p>
          <a:p>
            <a:pPr marL="228600" lvl="1" indent="-228600" algn="l" defTabSz="1022350">
              <a:lnSpc>
                <a:spcPct val="90000"/>
              </a:lnSpc>
              <a:spcBef>
                <a:spcPct val="0"/>
              </a:spcBef>
              <a:spcAft>
                <a:spcPct val="15000"/>
              </a:spcAft>
              <a:buChar char="•"/>
            </a:pPr>
            <a:r>
              <a:rPr lang="en-US" sz="2300" kern="1200" dirty="0">
                <a:latin typeface="Source Sans Pro" panose="020B0503030403020204" pitchFamily="34" charset="0"/>
                <a:ea typeface="Source Sans Pro" panose="020B0503030403020204" pitchFamily="34" charset="0"/>
              </a:rPr>
              <a:t>Deficits</a:t>
            </a:r>
          </a:p>
          <a:p>
            <a:pPr marL="228600" lvl="1" indent="-228600" algn="l" defTabSz="1022350">
              <a:lnSpc>
                <a:spcPct val="90000"/>
              </a:lnSpc>
              <a:spcBef>
                <a:spcPct val="0"/>
              </a:spcBef>
              <a:spcAft>
                <a:spcPct val="15000"/>
              </a:spcAft>
              <a:buChar char="•"/>
            </a:pPr>
            <a:r>
              <a:rPr lang="en-US" sz="2300" kern="1200" dirty="0">
                <a:latin typeface="Source Sans Pro" panose="020B0503030403020204" pitchFamily="34" charset="0"/>
                <a:ea typeface="Source Sans Pro" panose="020B0503030403020204" pitchFamily="34" charset="0"/>
              </a:rPr>
              <a:t>Weakness</a:t>
            </a:r>
          </a:p>
          <a:p>
            <a:pPr marL="228600" lvl="1" indent="-228600" algn="l" defTabSz="1022350">
              <a:lnSpc>
                <a:spcPct val="90000"/>
              </a:lnSpc>
              <a:spcBef>
                <a:spcPct val="0"/>
              </a:spcBef>
              <a:spcAft>
                <a:spcPct val="15000"/>
              </a:spcAft>
              <a:buChar char="•"/>
            </a:pPr>
            <a:r>
              <a:rPr lang="en-US" sz="2300" kern="1200" dirty="0">
                <a:latin typeface="Source Sans Pro" panose="020B0503030403020204" pitchFamily="34" charset="0"/>
                <a:ea typeface="Source Sans Pro" panose="020B0503030403020204" pitchFamily="34" charset="0"/>
              </a:rPr>
              <a:t>Complications (Why)</a:t>
            </a:r>
          </a:p>
          <a:p>
            <a:pPr marL="228600" lvl="1" indent="-228600" algn="l" defTabSz="1022350">
              <a:lnSpc>
                <a:spcPct val="90000"/>
              </a:lnSpc>
              <a:spcBef>
                <a:spcPct val="0"/>
              </a:spcBef>
              <a:spcAft>
                <a:spcPct val="15000"/>
              </a:spcAft>
              <a:buChar char="•"/>
            </a:pPr>
            <a:r>
              <a:rPr lang="en-US" sz="2300" kern="1200" dirty="0">
                <a:latin typeface="Source Sans Pro" panose="020B0503030403020204" pitchFamily="34" charset="0"/>
                <a:ea typeface="Source Sans Pro" panose="020B0503030403020204" pitchFamily="34" charset="0"/>
              </a:rPr>
              <a:t>Definitions</a:t>
            </a:r>
          </a:p>
        </p:txBody>
      </p:sp>
      <p:sp>
        <p:nvSpPr>
          <p:cNvPr id="9" name="Freeform: Shape 8">
            <a:extLst>
              <a:ext uri="{FF2B5EF4-FFF2-40B4-BE49-F238E27FC236}">
                <a16:creationId xmlns:a16="http://schemas.microsoft.com/office/drawing/2014/main" id="{47F46164-BBE8-B639-E09F-D7F29816EA88}"/>
              </a:ext>
            </a:extLst>
          </p:cNvPr>
          <p:cNvSpPr/>
          <p:nvPr/>
        </p:nvSpPr>
        <p:spPr>
          <a:xfrm>
            <a:off x="6152945" y="1764507"/>
            <a:ext cx="4515005" cy="662400"/>
          </a:xfrm>
          <a:custGeom>
            <a:avLst/>
            <a:gdLst>
              <a:gd name="connsiteX0" fmla="*/ 0 w 4515005"/>
              <a:gd name="connsiteY0" fmla="*/ 0 h 662400"/>
              <a:gd name="connsiteX1" fmla="*/ 4515005 w 4515005"/>
              <a:gd name="connsiteY1" fmla="*/ 0 h 662400"/>
              <a:gd name="connsiteX2" fmla="*/ 4515005 w 4515005"/>
              <a:gd name="connsiteY2" fmla="*/ 662400 h 662400"/>
              <a:gd name="connsiteX3" fmla="*/ 0 w 4515005"/>
              <a:gd name="connsiteY3" fmla="*/ 662400 h 662400"/>
              <a:gd name="connsiteX4" fmla="*/ 0 w 4515005"/>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005" h="662400">
                <a:moveTo>
                  <a:pt x="0" y="0"/>
                </a:moveTo>
                <a:lnTo>
                  <a:pt x="4515005" y="0"/>
                </a:lnTo>
                <a:lnTo>
                  <a:pt x="4515005" y="662400"/>
                </a:lnTo>
                <a:lnTo>
                  <a:pt x="0" y="6624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Source Sans Pro" panose="020B0503030403020204" pitchFamily="34" charset="0"/>
                <a:ea typeface="Source Sans Pro" panose="020B0503030403020204" pitchFamily="34" charset="0"/>
              </a:rPr>
              <a:t>Solution Focused</a:t>
            </a:r>
          </a:p>
        </p:txBody>
      </p:sp>
      <p:sp>
        <p:nvSpPr>
          <p:cNvPr id="10" name="Freeform: Shape 9">
            <a:extLst>
              <a:ext uri="{FF2B5EF4-FFF2-40B4-BE49-F238E27FC236}">
                <a16:creationId xmlns:a16="http://schemas.microsoft.com/office/drawing/2014/main" id="{A2DE5E6E-A632-BEF7-0616-867C004A09DC}"/>
              </a:ext>
            </a:extLst>
          </p:cNvPr>
          <p:cNvSpPr/>
          <p:nvPr/>
        </p:nvSpPr>
        <p:spPr>
          <a:xfrm>
            <a:off x="6152945" y="2426907"/>
            <a:ext cx="4515005" cy="4190585"/>
          </a:xfrm>
          <a:custGeom>
            <a:avLst/>
            <a:gdLst>
              <a:gd name="connsiteX0" fmla="*/ 0 w 4515005"/>
              <a:gd name="connsiteY0" fmla="*/ 0 h 4190585"/>
              <a:gd name="connsiteX1" fmla="*/ 4515005 w 4515005"/>
              <a:gd name="connsiteY1" fmla="*/ 0 h 4190585"/>
              <a:gd name="connsiteX2" fmla="*/ 4515005 w 4515005"/>
              <a:gd name="connsiteY2" fmla="*/ 4190585 h 4190585"/>
              <a:gd name="connsiteX3" fmla="*/ 0 w 4515005"/>
              <a:gd name="connsiteY3" fmla="*/ 4190585 h 4190585"/>
              <a:gd name="connsiteX4" fmla="*/ 0 w 4515005"/>
              <a:gd name="connsiteY4" fmla="*/ 0 h 4190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005" h="4190585">
                <a:moveTo>
                  <a:pt x="0" y="0"/>
                </a:moveTo>
                <a:lnTo>
                  <a:pt x="4515005" y="0"/>
                </a:lnTo>
                <a:lnTo>
                  <a:pt x="4515005" y="4190585"/>
                </a:lnTo>
                <a:lnTo>
                  <a:pt x="0" y="4190585"/>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latin typeface="Source Sans Pro" panose="020B0503030403020204" pitchFamily="34" charset="0"/>
                <a:ea typeface="Source Sans Pro" panose="020B0503030403020204" pitchFamily="34" charset="0"/>
              </a:rPr>
              <a:t>What’s wanted</a:t>
            </a:r>
          </a:p>
          <a:p>
            <a:pPr marL="228600" lvl="1" indent="-228600" algn="l" defTabSz="1022350">
              <a:lnSpc>
                <a:spcPct val="90000"/>
              </a:lnSpc>
              <a:spcBef>
                <a:spcPct val="0"/>
              </a:spcBef>
              <a:spcAft>
                <a:spcPct val="15000"/>
              </a:spcAft>
              <a:buChar char="•"/>
            </a:pPr>
            <a:r>
              <a:rPr lang="en-US" sz="2300" kern="1200" dirty="0">
                <a:latin typeface="Source Sans Pro" panose="020B0503030403020204" pitchFamily="34" charset="0"/>
                <a:ea typeface="Source Sans Pro" panose="020B0503030403020204" pitchFamily="34" charset="0"/>
              </a:rPr>
              <a:t>What’s working</a:t>
            </a:r>
          </a:p>
          <a:p>
            <a:pPr marL="228600" lvl="1" indent="-228600" algn="l" defTabSz="1022350">
              <a:lnSpc>
                <a:spcPct val="90000"/>
              </a:lnSpc>
              <a:spcBef>
                <a:spcPct val="0"/>
              </a:spcBef>
              <a:spcAft>
                <a:spcPct val="15000"/>
              </a:spcAft>
              <a:buChar char="•"/>
            </a:pPr>
            <a:r>
              <a:rPr lang="en-US" sz="2300" kern="1200" dirty="0">
                <a:latin typeface="Source Sans Pro" panose="020B0503030403020204" pitchFamily="34" charset="0"/>
                <a:ea typeface="Source Sans Pro" panose="020B0503030403020204" pitchFamily="34" charset="0"/>
              </a:rPr>
              <a:t>“Counters” in the past</a:t>
            </a:r>
          </a:p>
          <a:p>
            <a:pPr marL="228600" lvl="1" indent="-228600" algn="l" defTabSz="1022350">
              <a:lnSpc>
                <a:spcPct val="90000"/>
              </a:lnSpc>
              <a:spcBef>
                <a:spcPct val="0"/>
              </a:spcBef>
              <a:spcAft>
                <a:spcPct val="15000"/>
              </a:spcAft>
              <a:buChar char="•"/>
            </a:pPr>
            <a:r>
              <a:rPr lang="en-US" sz="2300" kern="1200" dirty="0">
                <a:latin typeface="Source Sans Pro" panose="020B0503030403020204" pitchFamily="34" charset="0"/>
                <a:ea typeface="Source Sans Pro" panose="020B0503030403020204" pitchFamily="34" charset="0"/>
              </a:rPr>
              <a:t>Progress</a:t>
            </a:r>
          </a:p>
          <a:p>
            <a:pPr marL="228600" lvl="1" indent="-228600" algn="l" defTabSz="1022350">
              <a:lnSpc>
                <a:spcPct val="90000"/>
              </a:lnSpc>
              <a:spcBef>
                <a:spcPct val="0"/>
              </a:spcBef>
              <a:spcAft>
                <a:spcPct val="15000"/>
              </a:spcAft>
              <a:buChar char="•"/>
            </a:pPr>
            <a:r>
              <a:rPr lang="en-US" sz="2300" kern="1200" dirty="0">
                <a:latin typeface="Source Sans Pro" panose="020B0503030403020204" pitchFamily="34" charset="0"/>
                <a:ea typeface="Source Sans Pro" panose="020B0503030403020204" pitchFamily="34" charset="0"/>
              </a:rPr>
              <a:t>Influence</a:t>
            </a:r>
          </a:p>
          <a:p>
            <a:pPr marL="228600" lvl="1" indent="-228600" algn="l" defTabSz="1022350">
              <a:lnSpc>
                <a:spcPct val="90000"/>
              </a:lnSpc>
              <a:spcBef>
                <a:spcPct val="0"/>
              </a:spcBef>
              <a:spcAft>
                <a:spcPct val="15000"/>
              </a:spcAft>
              <a:buChar char="•"/>
            </a:pPr>
            <a:r>
              <a:rPr lang="en-US" sz="2300" kern="1200" dirty="0">
                <a:latin typeface="Source Sans Pro" panose="020B0503030403020204" pitchFamily="34" charset="0"/>
                <a:ea typeface="Source Sans Pro" panose="020B0503030403020204" pitchFamily="34" charset="0"/>
              </a:rPr>
              <a:t>Resources </a:t>
            </a:r>
          </a:p>
          <a:p>
            <a:pPr marL="228600" lvl="1" indent="-228600" algn="l" defTabSz="1022350">
              <a:lnSpc>
                <a:spcPct val="90000"/>
              </a:lnSpc>
              <a:spcBef>
                <a:spcPct val="0"/>
              </a:spcBef>
              <a:spcAft>
                <a:spcPct val="15000"/>
              </a:spcAft>
              <a:buChar char="•"/>
            </a:pPr>
            <a:r>
              <a:rPr lang="en-US" sz="2300" kern="1200" dirty="0">
                <a:latin typeface="Source Sans Pro" panose="020B0503030403020204" pitchFamily="34" charset="0"/>
                <a:ea typeface="Source Sans Pro" panose="020B0503030403020204" pitchFamily="34" charset="0"/>
              </a:rPr>
              <a:t>Strengths</a:t>
            </a:r>
          </a:p>
          <a:p>
            <a:pPr marL="228600" lvl="1" indent="-228600" algn="l" defTabSz="1022350">
              <a:lnSpc>
                <a:spcPct val="90000"/>
              </a:lnSpc>
              <a:spcBef>
                <a:spcPct val="0"/>
              </a:spcBef>
              <a:spcAft>
                <a:spcPct val="15000"/>
              </a:spcAft>
              <a:buChar char="•"/>
            </a:pPr>
            <a:r>
              <a:rPr lang="en-US" sz="2300" kern="1200" dirty="0">
                <a:latin typeface="Source Sans Pro" panose="020B0503030403020204" pitchFamily="34" charset="0"/>
                <a:ea typeface="Source Sans Pro" panose="020B0503030403020204" pitchFamily="34" charset="0"/>
              </a:rPr>
              <a:t>Simplicity (Workability)</a:t>
            </a:r>
          </a:p>
          <a:p>
            <a:pPr marL="228600" lvl="1" indent="-228600" algn="l" defTabSz="1022350">
              <a:lnSpc>
                <a:spcPct val="90000"/>
              </a:lnSpc>
              <a:spcBef>
                <a:spcPct val="0"/>
              </a:spcBef>
              <a:spcAft>
                <a:spcPct val="15000"/>
              </a:spcAft>
              <a:buChar char="•"/>
            </a:pPr>
            <a:r>
              <a:rPr lang="en-US" sz="2300" kern="1200" dirty="0">
                <a:latin typeface="Source Sans Pro" panose="020B0503030403020204" pitchFamily="34" charset="0"/>
                <a:ea typeface="Source Sans Pro" panose="020B0503030403020204" pitchFamily="34" charset="0"/>
              </a:rPr>
              <a:t>Actions</a:t>
            </a:r>
          </a:p>
          <a:p>
            <a:pPr marL="228600" lvl="1" indent="-228600" algn="l" defTabSz="1022350">
              <a:lnSpc>
                <a:spcPct val="90000"/>
              </a:lnSpc>
              <a:spcBef>
                <a:spcPct val="0"/>
              </a:spcBef>
              <a:spcAft>
                <a:spcPct val="15000"/>
              </a:spcAft>
              <a:buChar char="•"/>
            </a:pPr>
            <a:endParaRPr lang="en-US" sz="2300" kern="1200" dirty="0">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Comparison </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282632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B5EAD6ED-0C14-D743-87C8-1F7EFFDCA1B2}"/>
              </a:ext>
            </a:extLst>
          </p:cNvPr>
          <p:cNvPicPr>
            <a:picLocks noChangeAspect="1"/>
          </p:cNvPicPr>
          <p:nvPr/>
        </p:nvPicPr>
        <p:blipFill rotWithShape="1">
          <a:blip r:embed="rId2">
            <a:alphaModFix amt="21000"/>
          </a:blip>
          <a:srcRect l="36567" r="27834"/>
          <a:stretch/>
        </p:blipFill>
        <p:spPr>
          <a:xfrm>
            <a:off x="1" y="533399"/>
            <a:ext cx="12192000" cy="4584768"/>
          </a:xfrm>
          <a:prstGeom prst="rect">
            <a:avLst/>
          </a:prstGeom>
        </p:spPr>
      </p:pic>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9"/>
            <a:ext cx="10356850" cy="1719262"/>
          </a:xfrm>
        </p:spPr>
        <p:txBody>
          <a:bodyPr>
            <a:normAutofit/>
          </a:bodyPr>
          <a:lstStyle/>
          <a:p>
            <a:r>
              <a:rPr lang="en-US" sz="4500" dirty="0">
                <a:solidFill>
                  <a:srgbClr val="FF9350"/>
                </a:solidFill>
                <a:latin typeface="Domine" panose="02040503040403060204" pitchFamily="18" charset="0"/>
              </a:rPr>
              <a:t>Presentation Focus</a:t>
            </a:r>
          </a:p>
        </p:txBody>
      </p:sp>
      <p:sp>
        <p:nvSpPr>
          <p:cNvPr id="10" name="Text Placeholder 2">
            <a:extLst>
              <a:ext uri="{FF2B5EF4-FFF2-40B4-BE49-F238E27FC236}">
                <a16:creationId xmlns:a16="http://schemas.microsoft.com/office/drawing/2014/main" id="{CB1B63A3-E5E5-8246-BE6A-985353CEF7B6}"/>
              </a:ext>
            </a:extLst>
          </p:cNvPr>
          <p:cNvSpPr>
            <a:spLocks noGrp="1"/>
          </p:cNvSpPr>
          <p:nvPr>
            <p:ph type="body" idx="1"/>
          </p:nvPr>
        </p:nvSpPr>
        <p:spPr>
          <a:xfrm>
            <a:off x="990600" y="3581400"/>
            <a:ext cx="10356850" cy="2432044"/>
          </a:xfrm>
        </p:spPr>
        <p:txBody>
          <a:bodyPr/>
          <a:lstStyle/>
          <a:p>
            <a:r>
              <a:rPr lang="en-US" sz="3200" dirty="0">
                <a:solidFill>
                  <a:srgbClr val="5A5047"/>
                </a:solidFill>
                <a:latin typeface="Source Sans Pro" panose="020B0503030403020204" pitchFamily="34" charset="77"/>
              </a:rPr>
              <a:t>While I will be presenting solution focused techniques and skills, much like motivational interviewing, the solution focused SPIRIT or perspective is really what I want you to look for in the presentation.</a:t>
            </a:r>
          </a:p>
          <a:p>
            <a:endParaRPr lang="en-US" dirty="0">
              <a:solidFill>
                <a:schemeClr val="bg1"/>
              </a:solidFill>
              <a:latin typeface="Source Sans Pro" panose="020B0503030403020204" pitchFamily="34" charset="77"/>
            </a:endParaRPr>
          </a:p>
        </p:txBody>
      </p:sp>
      <p:pic>
        <p:nvPicPr>
          <p:cNvPr id="8" name="Picture 7" descr="Logo&#10;&#10;Description automatically generated with medium confidence">
            <a:extLst>
              <a:ext uri="{FF2B5EF4-FFF2-40B4-BE49-F238E27FC236}">
                <a16:creationId xmlns:a16="http://schemas.microsoft.com/office/drawing/2014/main" id="{F17C3CD1-6872-0044-A5E8-C9E921BFA228}"/>
              </a:ext>
            </a:extLst>
          </p:cNvPr>
          <p:cNvPicPr>
            <a:picLocks noChangeAspect="1"/>
          </p:cNvPicPr>
          <p:nvPr/>
        </p:nvPicPr>
        <p:blipFill rotWithShape="1">
          <a:blip r:embed="rId3"/>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2129928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B5EAD6ED-0C14-D743-87C8-1F7EFFDCA1B2}"/>
              </a:ext>
            </a:extLst>
          </p:cNvPr>
          <p:cNvPicPr>
            <a:picLocks noChangeAspect="1"/>
          </p:cNvPicPr>
          <p:nvPr/>
        </p:nvPicPr>
        <p:blipFill rotWithShape="1">
          <a:blip r:embed="rId2">
            <a:alphaModFix amt="21000"/>
          </a:blip>
          <a:srcRect l="36567" r="27834"/>
          <a:stretch/>
        </p:blipFill>
        <p:spPr>
          <a:xfrm>
            <a:off x="1" y="533399"/>
            <a:ext cx="12192000" cy="4584768"/>
          </a:xfrm>
          <a:prstGeom prst="rect">
            <a:avLst/>
          </a:prstGeom>
        </p:spPr>
      </p:pic>
      <p:sp>
        <p:nvSpPr>
          <p:cNvPr id="10" name="Text Placeholder 2">
            <a:extLst>
              <a:ext uri="{FF2B5EF4-FFF2-40B4-BE49-F238E27FC236}">
                <a16:creationId xmlns:a16="http://schemas.microsoft.com/office/drawing/2014/main" id="{CB1B63A3-E5E5-8246-BE6A-985353CEF7B6}"/>
              </a:ext>
            </a:extLst>
          </p:cNvPr>
          <p:cNvSpPr>
            <a:spLocks noGrp="1"/>
          </p:cNvSpPr>
          <p:nvPr>
            <p:ph type="body" idx="1"/>
          </p:nvPr>
        </p:nvSpPr>
        <p:spPr>
          <a:xfrm>
            <a:off x="990600" y="3581400"/>
            <a:ext cx="10356850" cy="3048000"/>
          </a:xfrm>
        </p:spPr>
        <p:txBody>
          <a:bodyPr>
            <a:normAutofit/>
          </a:bodyPr>
          <a:lstStyle/>
          <a:p>
            <a:r>
              <a:rPr lang="en-US" sz="3200" dirty="0">
                <a:solidFill>
                  <a:schemeClr val="tx1"/>
                </a:solidFill>
              </a:rPr>
              <a:t>“The tragedy story and the hero story are the exact same story. It just depends on how you listen. . . Our responsibility is to listen, with a very specific ear to the hero in the trauma story. If you can train yourself to hear heroes whenever you hear tragedy, now you are doing solution-focused brief therapy at a very high level.” – Elliot Connie</a:t>
            </a:r>
          </a:p>
          <a:p>
            <a:endParaRPr lang="en-US" dirty="0">
              <a:solidFill>
                <a:schemeClr val="bg1"/>
              </a:solidFill>
              <a:latin typeface="Source Sans Pro" panose="020B0503030403020204" pitchFamily="34" charset="77"/>
            </a:endParaRPr>
          </a:p>
        </p:txBody>
      </p:sp>
      <p:pic>
        <p:nvPicPr>
          <p:cNvPr id="8" name="Picture 7" descr="Logo&#10;&#10;Description automatically generated with medium confidence">
            <a:extLst>
              <a:ext uri="{FF2B5EF4-FFF2-40B4-BE49-F238E27FC236}">
                <a16:creationId xmlns:a16="http://schemas.microsoft.com/office/drawing/2014/main" id="{F17C3CD1-6872-0044-A5E8-C9E921BFA228}"/>
              </a:ext>
            </a:extLst>
          </p:cNvPr>
          <p:cNvPicPr>
            <a:picLocks noChangeAspect="1"/>
          </p:cNvPicPr>
          <p:nvPr/>
        </p:nvPicPr>
        <p:blipFill rotWithShape="1">
          <a:blip r:embed="rId3"/>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1327505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clipart&#10;&#10;Description automatically generated">
            <a:extLst>
              <a:ext uri="{FF2B5EF4-FFF2-40B4-BE49-F238E27FC236}">
                <a16:creationId xmlns:a16="http://schemas.microsoft.com/office/drawing/2014/main" id="{5B2E00B6-AA91-604A-AE5B-FBF13F7D7541}"/>
              </a:ext>
            </a:extLst>
          </p:cNvPr>
          <p:cNvPicPr>
            <a:picLocks noChangeAspect="1"/>
          </p:cNvPicPr>
          <p:nvPr/>
        </p:nvPicPr>
        <p:blipFill rotWithShape="1">
          <a:blip r:embed="rId2">
            <a:alphaModFix amt="21000"/>
          </a:blip>
          <a:srcRect l="38125" r="27834"/>
          <a:stretch/>
        </p:blipFill>
        <p:spPr>
          <a:xfrm>
            <a:off x="533399" y="533399"/>
            <a:ext cx="11658601" cy="4584768"/>
          </a:xfrm>
          <a:prstGeom prst="rect">
            <a:avLst/>
          </a:prstGeom>
        </p:spPr>
      </p:pic>
      <p:sp>
        <p:nvSpPr>
          <p:cNvPr id="9" name="Rectangle 8">
            <a:extLst>
              <a:ext uri="{FF2B5EF4-FFF2-40B4-BE49-F238E27FC236}">
                <a16:creationId xmlns:a16="http://schemas.microsoft.com/office/drawing/2014/main" id="{5D6F3EB4-61A3-5345-ABB1-871A4DA9BB7F}"/>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9"/>
            <a:ext cx="10356850" cy="1719262"/>
          </a:xfrm>
        </p:spPr>
        <p:txBody>
          <a:bodyPr>
            <a:normAutofit/>
          </a:bodyPr>
          <a:lstStyle/>
          <a:p>
            <a:r>
              <a:rPr lang="en-US" sz="4500" dirty="0">
                <a:solidFill>
                  <a:srgbClr val="FF9350"/>
                </a:solidFill>
                <a:latin typeface="Domine" panose="02040503040403060204" pitchFamily="18" charset="0"/>
              </a:rPr>
              <a:t>Solution Focused Techniques</a:t>
            </a:r>
          </a:p>
        </p:txBody>
      </p:sp>
      <p:pic>
        <p:nvPicPr>
          <p:cNvPr id="8" name="Picture 7" descr="Logo&#10;&#10;Description automatically generated with medium confidence">
            <a:extLst>
              <a:ext uri="{FF2B5EF4-FFF2-40B4-BE49-F238E27FC236}">
                <a16:creationId xmlns:a16="http://schemas.microsoft.com/office/drawing/2014/main" id="{7A3C1A9A-DA5A-6342-B54A-64F211A1DD53}"/>
              </a:ext>
            </a:extLst>
          </p:cNvPr>
          <p:cNvPicPr>
            <a:picLocks noChangeAspect="1"/>
          </p:cNvPicPr>
          <p:nvPr/>
        </p:nvPicPr>
        <p:blipFill rotWithShape="1">
          <a:blip r:embed="rId3"/>
          <a:srcRect l="20697" t="38452" r="19507"/>
          <a:stretch/>
        </p:blipFill>
        <p:spPr>
          <a:xfrm>
            <a:off x="10287000" y="6477000"/>
            <a:ext cx="1676400" cy="386862"/>
          </a:xfrm>
          <a:prstGeom prst="rect">
            <a:avLst/>
          </a:prstGeom>
        </p:spPr>
      </p:pic>
      <p:sp>
        <p:nvSpPr>
          <p:cNvPr id="4" name="Text Placeholder 3">
            <a:extLst>
              <a:ext uri="{FF2B5EF4-FFF2-40B4-BE49-F238E27FC236}">
                <a16:creationId xmlns:a16="http://schemas.microsoft.com/office/drawing/2014/main" id="{7C75A974-ED82-DE51-62CE-490DACDBF74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61621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The Miracle Question</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800"/>
            <a:ext cx="10210800" cy="3962400"/>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Although it is one of the primary identifiers of SFBT I am not going to address it in detail</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The technique requires skill</a:t>
            </a:r>
          </a:p>
          <a:p>
            <a:pPr marL="914400" lvl="1"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How you present it, and the word choices you make, are critical to having it “land” right</a:t>
            </a:r>
          </a:p>
          <a:p>
            <a:pPr marL="914400" lvl="1"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Rooted in </a:t>
            </a:r>
            <a:r>
              <a:rPr lang="en-US" sz="2800" dirty="0" err="1">
                <a:solidFill>
                  <a:srgbClr val="5A5047"/>
                </a:solidFill>
                <a:latin typeface="Source Sans Pro" panose="020B0503030403020204" pitchFamily="34" charset="77"/>
              </a:rPr>
              <a:t>Ericksonian</a:t>
            </a:r>
            <a:r>
              <a:rPr lang="en-US" sz="2800" dirty="0">
                <a:solidFill>
                  <a:srgbClr val="5A5047"/>
                </a:solidFill>
                <a:latin typeface="Source Sans Pro" panose="020B0503030403020204" pitchFamily="34" charset="77"/>
              </a:rPr>
              <a:t> Hypnosis</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Summary for context:</a:t>
            </a:r>
          </a:p>
          <a:p>
            <a:pPr marL="914400" lvl="1" indent="-457200" fontAlgn="t">
              <a:spcAft>
                <a:spcPts val="600"/>
              </a:spcAft>
              <a:buFont typeface="Arial" panose="020B0604020202020204" pitchFamily="34" charset="0"/>
              <a:buChar char="•"/>
            </a:pPr>
            <a:r>
              <a:rPr lang="en-US" sz="2400" dirty="0">
                <a:solidFill>
                  <a:srgbClr val="5A5047"/>
                </a:solidFill>
                <a:latin typeface="Source Sans Pro" panose="020B0503030403020204" pitchFamily="34" charset="77"/>
              </a:rPr>
              <a:t>“Imagine you go to sleep and while you sleep a miracle happens. Your problem goes away completely. You were asleep though, so you don’t know the miracle happened. When you wake up, what would be different that let you know the problem was gone?”</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70677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Exception Questions</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618004"/>
            <a:ext cx="10210800" cy="3962400"/>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100" dirty="0">
                <a:solidFill>
                  <a:srgbClr val="5A5047"/>
                </a:solidFill>
                <a:latin typeface="Source Sans Pro" panose="020B0503030403020204" pitchFamily="34" charset="77"/>
              </a:rPr>
              <a:t>Purpose</a:t>
            </a:r>
          </a:p>
          <a:p>
            <a:pPr marL="914400" lvl="1" indent="-457200" fontAlgn="t">
              <a:spcAft>
                <a:spcPts val="600"/>
              </a:spcAft>
              <a:buFont typeface="Arial" panose="020B0604020202020204" pitchFamily="34" charset="0"/>
              <a:buChar char="•"/>
            </a:pPr>
            <a:r>
              <a:rPr lang="en-US" sz="2100" dirty="0">
                <a:solidFill>
                  <a:srgbClr val="5A5047"/>
                </a:solidFill>
                <a:latin typeface="Source Sans Pro" panose="020B0503030403020204" pitchFamily="34" charset="77"/>
              </a:rPr>
              <a:t>Demonstrate the problem isn’t all encompassing</a:t>
            </a:r>
          </a:p>
          <a:p>
            <a:pPr marL="914400" lvl="1" indent="-457200" fontAlgn="t">
              <a:spcAft>
                <a:spcPts val="600"/>
              </a:spcAft>
              <a:buFont typeface="Arial" panose="020B0604020202020204" pitchFamily="34" charset="0"/>
              <a:buChar char="•"/>
            </a:pPr>
            <a:r>
              <a:rPr lang="en-US" sz="2100" dirty="0">
                <a:solidFill>
                  <a:srgbClr val="5A5047"/>
                </a:solidFill>
                <a:latin typeface="Source Sans Pro" panose="020B0503030403020204" pitchFamily="34" charset="77"/>
              </a:rPr>
              <a:t>Discover previous successes and solutions</a:t>
            </a:r>
          </a:p>
          <a:p>
            <a:pPr marL="914400" lvl="1" indent="-457200" fontAlgn="t">
              <a:spcAft>
                <a:spcPts val="600"/>
              </a:spcAft>
              <a:buFont typeface="Arial" panose="020B0604020202020204" pitchFamily="34" charset="0"/>
              <a:buChar char="•"/>
            </a:pPr>
            <a:r>
              <a:rPr lang="en-US" sz="2100" dirty="0">
                <a:solidFill>
                  <a:srgbClr val="5A5047"/>
                </a:solidFill>
                <a:latin typeface="Source Sans Pro" panose="020B0503030403020204" pitchFamily="34" charset="77"/>
              </a:rPr>
              <a:t>Identify differences between what is working and not working</a:t>
            </a:r>
          </a:p>
          <a:p>
            <a:pPr marL="914400" lvl="1" indent="-457200" fontAlgn="t">
              <a:spcAft>
                <a:spcPts val="600"/>
              </a:spcAft>
              <a:buFont typeface="Arial" panose="020B0604020202020204" pitchFamily="34" charset="0"/>
              <a:buChar char="•"/>
            </a:pPr>
            <a:r>
              <a:rPr lang="en-US" sz="2100" dirty="0">
                <a:solidFill>
                  <a:srgbClr val="5A5047"/>
                </a:solidFill>
                <a:latin typeface="Source Sans Pro" panose="020B0503030403020204" pitchFamily="34" charset="77"/>
              </a:rPr>
              <a:t>Amplify Strengths/Resources</a:t>
            </a:r>
          </a:p>
          <a:p>
            <a:pPr marL="457200" indent="-457200" fontAlgn="t">
              <a:spcAft>
                <a:spcPts val="600"/>
              </a:spcAft>
              <a:buFont typeface="Arial" panose="020B0604020202020204" pitchFamily="34" charset="0"/>
              <a:buChar char="•"/>
            </a:pPr>
            <a:r>
              <a:rPr lang="en-US" sz="2100" dirty="0">
                <a:solidFill>
                  <a:srgbClr val="5A5047"/>
                </a:solidFill>
                <a:latin typeface="Source Sans Pro" panose="020B0503030403020204" pitchFamily="34" charset="77"/>
              </a:rPr>
              <a:t>Examples:</a:t>
            </a:r>
          </a:p>
          <a:p>
            <a:pPr marL="914400" lvl="1" indent="-457200" fontAlgn="t">
              <a:spcAft>
                <a:spcPts val="600"/>
              </a:spcAft>
              <a:buFont typeface="Arial" panose="020B0604020202020204" pitchFamily="34" charset="0"/>
              <a:buChar char="•"/>
            </a:pPr>
            <a:r>
              <a:rPr lang="en-US" sz="2100" dirty="0">
                <a:solidFill>
                  <a:srgbClr val="5A5047"/>
                </a:solidFill>
                <a:latin typeface="Source Sans Pro" panose="020B0503030403020204" pitchFamily="34" charset="77"/>
              </a:rPr>
              <a:t>“When was the last time this wasn’t as much of a problem?”</a:t>
            </a:r>
          </a:p>
          <a:p>
            <a:pPr marL="914400" lvl="1" indent="-457200" fontAlgn="t">
              <a:spcAft>
                <a:spcPts val="600"/>
              </a:spcAft>
              <a:buFont typeface="Arial" panose="020B0604020202020204" pitchFamily="34" charset="0"/>
              <a:buChar char="•"/>
            </a:pPr>
            <a:r>
              <a:rPr lang="en-US" sz="2100" dirty="0">
                <a:solidFill>
                  <a:srgbClr val="5A5047"/>
                </a:solidFill>
                <a:latin typeface="Source Sans Pro" panose="020B0503030403020204" pitchFamily="34" charset="77"/>
              </a:rPr>
              <a:t>“Tell me about the times you’ve abstained.”</a:t>
            </a:r>
          </a:p>
          <a:p>
            <a:pPr marL="914400" lvl="1" indent="-457200" fontAlgn="t">
              <a:spcAft>
                <a:spcPts val="600"/>
              </a:spcAft>
              <a:buFont typeface="Arial" panose="020B0604020202020204" pitchFamily="34" charset="0"/>
              <a:buChar char="•"/>
            </a:pPr>
            <a:r>
              <a:rPr lang="en-US" sz="2100" dirty="0">
                <a:solidFill>
                  <a:srgbClr val="5A5047"/>
                </a:solidFill>
                <a:latin typeface="Source Sans Pro" panose="020B0503030403020204" pitchFamily="34" charset="77"/>
              </a:rPr>
              <a:t>“When you aren’t feeling that way, what is different?”</a:t>
            </a:r>
          </a:p>
          <a:p>
            <a:pPr marL="914400" lvl="1" indent="-457200" fontAlgn="t">
              <a:spcAft>
                <a:spcPts val="600"/>
              </a:spcAft>
              <a:buFont typeface="Arial" panose="020B0604020202020204" pitchFamily="34" charset="0"/>
              <a:buChar char="•"/>
            </a:pPr>
            <a:r>
              <a:rPr lang="en-US" sz="2100" dirty="0">
                <a:solidFill>
                  <a:srgbClr val="5A5047"/>
                </a:solidFill>
                <a:latin typeface="Source Sans Pro" panose="020B0503030403020204" pitchFamily="34" charset="77"/>
              </a:rPr>
              <a:t>“Tell me about the times when you are using less.”</a:t>
            </a:r>
          </a:p>
          <a:p>
            <a:pPr marL="914400" lvl="1" indent="-457200" fontAlgn="t">
              <a:spcAft>
                <a:spcPts val="600"/>
              </a:spcAft>
              <a:buFont typeface="Arial" panose="020B0604020202020204" pitchFamily="34" charset="0"/>
              <a:buChar char="•"/>
            </a:pPr>
            <a:r>
              <a:rPr lang="en-US" sz="2100" dirty="0">
                <a:solidFill>
                  <a:srgbClr val="5A5047"/>
                </a:solidFill>
                <a:latin typeface="Source Sans Pro" panose="020B0503030403020204" pitchFamily="34" charset="77"/>
              </a:rPr>
              <a:t>“What do you like to feel instead of the way you do right now?”</a:t>
            </a:r>
          </a:p>
          <a:p>
            <a:pPr marL="914400" lvl="1" indent="-457200" fontAlgn="t">
              <a:spcAft>
                <a:spcPts val="600"/>
              </a:spcAft>
              <a:buFont typeface="Arial" panose="020B0604020202020204" pitchFamily="34" charset="0"/>
              <a:buChar char="•"/>
            </a:pPr>
            <a:r>
              <a:rPr lang="en-US" sz="2100" dirty="0">
                <a:solidFill>
                  <a:srgbClr val="5A5047"/>
                </a:solidFill>
                <a:latin typeface="Source Sans Pro" panose="020B0503030403020204" pitchFamily="34" charset="77"/>
              </a:rPr>
              <a:t>“What would you like to be doing right now instead of being angry?”</a:t>
            </a:r>
          </a:p>
          <a:p>
            <a:pPr marL="914400" lvl="1" indent="-457200" fontAlgn="t">
              <a:spcAft>
                <a:spcPts val="600"/>
              </a:spcAft>
              <a:buFont typeface="Arial" panose="020B0604020202020204" pitchFamily="34" charset="0"/>
              <a:buChar char="•"/>
            </a:pPr>
            <a:r>
              <a:rPr lang="en-US" sz="2100" dirty="0">
                <a:solidFill>
                  <a:srgbClr val="5A5047"/>
                </a:solidFill>
                <a:latin typeface="Source Sans Pro" panose="020B0503030403020204" pitchFamily="34" charset="77"/>
              </a:rPr>
              <a:t>“What is better, even if just a little bit, since last week?”</a:t>
            </a:r>
          </a:p>
          <a:p>
            <a:pPr lvl="1" fontAlgn="t">
              <a:spcAft>
                <a:spcPts val="600"/>
              </a:spcAft>
            </a:pPr>
            <a:endParaRPr lang="en-US" sz="2200" dirty="0">
              <a:solidFill>
                <a:srgbClr val="5A5047"/>
              </a:solidFill>
              <a:latin typeface="Source Sans Pro" panose="020B0503030403020204" pitchFamily="34" charset="77"/>
            </a:endParaRPr>
          </a:p>
          <a:p>
            <a:pPr marL="914400" lvl="1" indent="-457200" fontAlgn="t">
              <a:spcAft>
                <a:spcPts val="600"/>
              </a:spcAft>
              <a:buFont typeface="Arial" panose="020B0604020202020204" pitchFamily="34" charset="0"/>
              <a:buChar char="•"/>
            </a:pPr>
            <a:endParaRPr lang="en-US" sz="24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317662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Instead/Imagine</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752600"/>
            <a:ext cx="10210800" cy="3962400"/>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Purpose</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Flip the script from discussing the problem to discussing a preferred outcome</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Remember identifying a preferred future &gt; than identifying a solution</a:t>
            </a:r>
          </a:p>
          <a:p>
            <a:pPr marL="457200"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Examples</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“What would you like to experience </a:t>
            </a:r>
            <a:r>
              <a:rPr lang="en-US" sz="2200" u="sng" dirty="0">
                <a:solidFill>
                  <a:srgbClr val="5A5047"/>
                </a:solidFill>
                <a:latin typeface="Source Sans Pro" panose="020B0503030403020204" pitchFamily="34" charset="77"/>
              </a:rPr>
              <a:t>instead</a:t>
            </a:r>
            <a:r>
              <a:rPr lang="en-US" sz="2200" dirty="0">
                <a:solidFill>
                  <a:srgbClr val="5A5047"/>
                </a:solidFill>
                <a:latin typeface="Source Sans Pro" panose="020B0503030403020204" pitchFamily="34" charset="77"/>
              </a:rPr>
              <a:t> of being angry?”</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“What do you like to do </a:t>
            </a:r>
            <a:r>
              <a:rPr lang="en-US" sz="2200" u="sng" dirty="0">
                <a:solidFill>
                  <a:srgbClr val="5A5047"/>
                </a:solidFill>
                <a:latin typeface="Source Sans Pro" panose="020B0503030403020204" pitchFamily="34" charset="77"/>
              </a:rPr>
              <a:t>instead</a:t>
            </a:r>
            <a:r>
              <a:rPr lang="en-US" sz="2200" dirty="0">
                <a:solidFill>
                  <a:srgbClr val="5A5047"/>
                </a:solidFill>
                <a:latin typeface="Source Sans Pro" panose="020B0503030403020204" pitchFamily="34" charset="77"/>
              </a:rPr>
              <a:t> of using?”</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“If you didn’t use, what would you be doing </a:t>
            </a:r>
            <a:r>
              <a:rPr lang="en-US" sz="2200" u="sng" dirty="0">
                <a:solidFill>
                  <a:srgbClr val="5A5047"/>
                </a:solidFill>
                <a:latin typeface="Source Sans Pro" panose="020B0503030403020204" pitchFamily="34" charset="77"/>
              </a:rPr>
              <a:t>instead</a:t>
            </a:r>
            <a:r>
              <a:rPr lang="en-US" sz="2200" dirty="0">
                <a:solidFill>
                  <a:srgbClr val="5A5047"/>
                </a:solidFill>
                <a:latin typeface="Source Sans Pro" panose="020B0503030403020204" pitchFamily="34" charset="77"/>
              </a:rPr>
              <a:t>?</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“What do you </a:t>
            </a:r>
            <a:r>
              <a:rPr lang="en-US" sz="2200" u="sng" dirty="0">
                <a:solidFill>
                  <a:srgbClr val="5A5047"/>
                </a:solidFill>
                <a:latin typeface="Source Sans Pro" panose="020B0503030403020204" pitchFamily="34" charset="77"/>
              </a:rPr>
              <a:t>imagine</a:t>
            </a:r>
            <a:r>
              <a:rPr lang="en-US" sz="2200" dirty="0">
                <a:solidFill>
                  <a:srgbClr val="5A5047"/>
                </a:solidFill>
                <a:latin typeface="Source Sans Pro" panose="020B0503030403020204" pitchFamily="34" charset="77"/>
              </a:rPr>
              <a:t> would be different if you weren’t using?”</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“What do you </a:t>
            </a:r>
            <a:r>
              <a:rPr lang="en-US" sz="2200" u="sng" dirty="0">
                <a:solidFill>
                  <a:srgbClr val="5A5047"/>
                </a:solidFill>
                <a:latin typeface="Source Sans Pro" panose="020B0503030403020204" pitchFamily="34" charset="77"/>
              </a:rPr>
              <a:t>imagine</a:t>
            </a:r>
            <a:r>
              <a:rPr lang="en-US" sz="2200" dirty="0">
                <a:solidFill>
                  <a:srgbClr val="5A5047"/>
                </a:solidFill>
                <a:latin typeface="Source Sans Pro" panose="020B0503030403020204" pitchFamily="34" charset="77"/>
              </a:rPr>
              <a:t> the answer might be?”</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“If you did know what your next step should be, what do you </a:t>
            </a:r>
            <a:r>
              <a:rPr lang="en-US" sz="2200" u="sng" dirty="0">
                <a:solidFill>
                  <a:srgbClr val="5A5047"/>
                </a:solidFill>
                <a:latin typeface="Source Sans Pro" panose="020B0503030403020204" pitchFamily="34" charset="77"/>
              </a:rPr>
              <a:t>imagine</a:t>
            </a:r>
            <a:r>
              <a:rPr lang="en-US" sz="2200" dirty="0">
                <a:solidFill>
                  <a:srgbClr val="5A5047"/>
                </a:solidFill>
                <a:latin typeface="Source Sans Pro" panose="020B0503030403020204" pitchFamily="34" charset="77"/>
              </a:rPr>
              <a:t> you would say?”</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“What advice do you </a:t>
            </a:r>
            <a:r>
              <a:rPr lang="en-US" sz="2200" u="sng" dirty="0">
                <a:solidFill>
                  <a:srgbClr val="5A5047"/>
                </a:solidFill>
                <a:latin typeface="Source Sans Pro" panose="020B0503030403020204" pitchFamily="34" charset="77"/>
              </a:rPr>
              <a:t>imagine</a:t>
            </a:r>
            <a:r>
              <a:rPr lang="en-US" sz="2200" dirty="0">
                <a:solidFill>
                  <a:srgbClr val="5A5047"/>
                </a:solidFill>
                <a:latin typeface="Source Sans Pro" panose="020B0503030403020204" pitchFamily="34" charset="77"/>
              </a:rPr>
              <a:t> your future self would give your present self?”</a:t>
            </a:r>
          </a:p>
          <a:p>
            <a:pPr marL="914400" lvl="1"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142723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presupposing questions</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676400"/>
            <a:ext cx="10210800" cy="3962400"/>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Purpose</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Orient the clients toward belief in change</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Elicit the recognition of strengths</a:t>
            </a:r>
          </a:p>
          <a:p>
            <a:pPr marL="457200"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Examples</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“What is different or better since last time?”</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“Despite your slip, what stopped total disaster from happening?”</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“You are here now talking to me about it, what prevented you from falling apart completely?</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“What does success look like to you?”</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“When you start to make these changes, what will you notice that will be different? What might others notice?”</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“Tomorrow, what will be different that shows you that it is better than today?”</a:t>
            </a:r>
          </a:p>
          <a:p>
            <a:pPr marL="914400" lvl="1" indent="-457200" fontAlgn="t">
              <a:spcAft>
                <a:spcPts val="600"/>
              </a:spcAft>
              <a:buFont typeface="Arial" panose="020B0604020202020204" pitchFamily="34" charset="0"/>
              <a:buChar char="•"/>
            </a:pPr>
            <a:endParaRPr lang="en-US" sz="2200" dirty="0">
              <a:solidFill>
                <a:srgbClr val="5A5047"/>
              </a:solidFill>
              <a:latin typeface="Source Sans Pro" panose="020B0503030403020204" pitchFamily="34" charset="77"/>
            </a:endParaRP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182580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Coping questions</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800"/>
            <a:ext cx="10210800" cy="3962400"/>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Purpose</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Elicit client strengths and resources</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Improve self-efficacy</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Find successes</a:t>
            </a:r>
          </a:p>
          <a:p>
            <a:pPr marL="457200"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Examples</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“Given what happened, how did you manage to still come in?”</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“What are you doing so things are not worse?”</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“How did you learn to cope with such a difficult situation?”</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“What would it take for you to keep doing what you are doing?”</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“When you feel hopeless you’ve kept going. How did you keep going?”</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“What are you doing that makes things better?”</a:t>
            </a: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207727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Scaling Questions</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800"/>
            <a:ext cx="10210800" cy="3962400"/>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Purpose</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Reduce black and white thinking</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Break big problems into smaller pieces</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Build discretion and discernment  </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Focus on noticing change</a:t>
            </a:r>
          </a:p>
          <a:p>
            <a:pPr marL="457200"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Examples</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“On a scale of 1-10, with 0 being the least and 10 being the most. . .?”</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“If you started at a 0 and your goal is a 10, where are you today?”</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“Last week you said you were [X], on the same scale, where are you today?”</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“On a scale of 1-10, how hopeful are you that your problem can be solved?”</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“On a scale of 1-10, how helpful have you found group to be?”</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410023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744200" y="6501926"/>
            <a:ext cx="1676400" cy="386862"/>
          </a:xfrm>
          <a:prstGeom prst="rect">
            <a:avLst/>
          </a:prstGeom>
        </p:spPr>
      </p:pic>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Scaling questions</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600200"/>
            <a:ext cx="10668000" cy="4800600"/>
          </a:xfrm>
          <a:prstGeom prst="rect">
            <a:avLst/>
          </a:prstGeom>
          <a:noFill/>
        </p:spPr>
        <p:txBody>
          <a:bodyPr wrap="square" numCol="1" spcCol="182880" rtlCol="0">
            <a:noAutofit/>
          </a:bodyPr>
          <a:lstStyle/>
          <a:p>
            <a:pPr marL="914400" lvl="1" indent="-457200" fontAlgn="t">
              <a:spcAft>
                <a:spcPts val="600"/>
              </a:spcAft>
              <a:buFont typeface="Arial" panose="020B0604020202020204" pitchFamily="34" charset="0"/>
              <a:buChar char="•"/>
            </a:pPr>
            <a:r>
              <a:rPr lang="en-US" sz="2000" b="1" dirty="0">
                <a:solidFill>
                  <a:srgbClr val="5A5047"/>
                </a:solidFill>
                <a:latin typeface="Source Sans Pro" panose="020B0503030403020204" pitchFamily="34" charset="77"/>
              </a:rPr>
              <a:t>Important: follow-up questions are always about 1 number lower</a:t>
            </a:r>
          </a:p>
          <a:p>
            <a:pPr marL="1371600" lvl="2"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“What makes you a [X] instead of a [X-1]?”</a:t>
            </a:r>
          </a:p>
          <a:p>
            <a:pPr marL="1371600" lvl="2"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“What prevented you from being a [X-1] instead?”</a:t>
            </a:r>
          </a:p>
          <a:p>
            <a:pPr marL="914400" lvl="1"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Exception is when you are asking what they will notice or what will change </a:t>
            </a:r>
            <a:r>
              <a:rPr lang="en-US" sz="2000" i="1" dirty="0">
                <a:solidFill>
                  <a:srgbClr val="5A5047"/>
                </a:solidFill>
                <a:latin typeface="Source Sans Pro" panose="020B0503030403020204" pitchFamily="34" charset="77"/>
              </a:rPr>
              <a:t>when</a:t>
            </a:r>
            <a:r>
              <a:rPr lang="en-US" sz="2000" dirty="0">
                <a:solidFill>
                  <a:srgbClr val="5A5047"/>
                </a:solidFill>
                <a:latin typeface="Source Sans Pro" panose="020B0503030403020204" pitchFamily="34" charset="77"/>
              </a:rPr>
              <a:t> at 1 number higher (future focus)</a:t>
            </a:r>
          </a:p>
          <a:p>
            <a:pPr marL="1371600" lvl="2"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“What will you be doing differently when you get to [X+1]?”</a:t>
            </a:r>
          </a:p>
          <a:p>
            <a:pPr marL="1371600" lvl="2"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“What would have to change for you to be at [X+1]?” </a:t>
            </a:r>
          </a:p>
          <a:p>
            <a:pPr marL="1371600" lvl="2"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“What is the easiest change you could make to start moving from [X] to [X+1]?”</a:t>
            </a:r>
          </a:p>
          <a:p>
            <a:pPr marL="1371600" lvl="2"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With some clients consider asking in half or quarter steps if they perceive change to be difficult</a:t>
            </a:r>
          </a:p>
          <a:p>
            <a:pPr marL="914400" lvl="1"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Use imagery instead of numbers</a:t>
            </a:r>
          </a:p>
          <a:p>
            <a:pPr marL="1371600" lvl="2"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“Here is a picture of a mountain, point to where you are at right now.”</a:t>
            </a:r>
          </a:p>
          <a:p>
            <a:pPr marL="1371600" lvl="2"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“Imagine a staircase. At the bottom is ‘where I was at my worst’ and the top of the stairs is ‘the best possible life I can imagine for myself’, where are you at right now?”</a:t>
            </a:r>
          </a:p>
          <a:p>
            <a:pPr marL="1371600" lvl="2" indent="-457200" fontAlgn="t">
              <a:spcAft>
                <a:spcPts val="600"/>
              </a:spcAft>
              <a:buFont typeface="Arial" panose="020B0604020202020204" pitchFamily="34" charset="0"/>
              <a:buChar char="•"/>
            </a:pPr>
            <a:endParaRPr lang="en-US" sz="2400" dirty="0">
              <a:solidFill>
                <a:srgbClr val="5A5047"/>
              </a:solidFill>
              <a:latin typeface="Source Sans Pro" panose="020B0503030403020204" pitchFamily="34" charset="77"/>
            </a:endParaRPr>
          </a:p>
        </p:txBody>
      </p:sp>
    </p:spTree>
    <p:extLst>
      <p:ext uri="{BB962C8B-B14F-4D97-AF65-F5344CB8AC3E}">
        <p14:creationId xmlns:p14="http://schemas.microsoft.com/office/powerpoint/2010/main" val="166368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B5EAD6ED-0C14-D743-87C8-1F7EFFDCA1B2}"/>
              </a:ext>
            </a:extLst>
          </p:cNvPr>
          <p:cNvPicPr>
            <a:picLocks noChangeAspect="1"/>
          </p:cNvPicPr>
          <p:nvPr/>
        </p:nvPicPr>
        <p:blipFill rotWithShape="1">
          <a:blip r:embed="rId2">
            <a:alphaModFix amt="21000"/>
          </a:blip>
          <a:srcRect l="36567" r="27834"/>
          <a:stretch/>
        </p:blipFill>
        <p:spPr>
          <a:xfrm>
            <a:off x="1" y="533399"/>
            <a:ext cx="12192000" cy="4584768"/>
          </a:xfrm>
          <a:prstGeom prst="rect">
            <a:avLst/>
          </a:prstGeom>
        </p:spPr>
      </p:pic>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9"/>
            <a:ext cx="10356850" cy="1719262"/>
          </a:xfrm>
        </p:spPr>
        <p:txBody>
          <a:bodyPr>
            <a:normAutofit/>
          </a:bodyPr>
          <a:lstStyle/>
          <a:p>
            <a:r>
              <a:rPr lang="en-US" sz="4500" dirty="0">
                <a:solidFill>
                  <a:srgbClr val="FF9350"/>
                </a:solidFill>
                <a:latin typeface="Domine" panose="02040503040403060204" pitchFamily="18" charset="0"/>
              </a:rPr>
              <a:t>Notice No “Why” Questions</a:t>
            </a:r>
          </a:p>
        </p:txBody>
      </p:sp>
      <p:sp>
        <p:nvSpPr>
          <p:cNvPr id="10" name="Text Placeholder 2">
            <a:extLst>
              <a:ext uri="{FF2B5EF4-FFF2-40B4-BE49-F238E27FC236}">
                <a16:creationId xmlns:a16="http://schemas.microsoft.com/office/drawing/2014/main" id="{CB1B63A3-E5E5-8246-BE6A-985353CEF7B6}"/>
              </a:ext>
            </a:extLst>
          </p:cNvPr>
          <p:cNvSpPr>
            <a:spLocks noGrp="1"/>
          </p:cNvSpPr>
          <p:nvPr>
            <p:ph type="body" idx="1"/>
          </p:nvPr>
        </p:nvSpPr>
        <p:spPr>
          <a:xfrm>
            <a:off x="990600" y="3581400"/>
            <a:ext cx="10356850" cy="2895600"/>
          </a:xfrm>
        </p:spPr>
        <p:txBody>
          <a:bodyPr>
            <a:noAutofit/>
          </a:bodyPr>
          <a:lstStyle/>
          <a:p>
            <a:r>
              <a:rPr lang="en-US" sz="2800" dirty="0">
                <a:latin typeface="Source Sans Pro" panose="020B0503030403020204" pitchFamily="34" charset="77"/>
              </a:rPr>
              <a:t>“Too many people ask nothing but “Why” questions. They analyze and analyze problems - but no solution. “you can analyze a glass of water and you’re left with a lot of chemical components, but nothing you can drink”. “Why?” questions can drive us crazy. “What?” questions drive us sane. What questions lead us to practical solutions.” ― Peter McWilliams</a:t>
            </a:r>
            <a:endParaRPr lang="en-US" sz="2800" dirty="0">
              <a:solidFill>
                <a:schemeClr val="bg1"/>
              </a:solidFill>
              <a:latin typeface="Source Sans Pro" panose="020B0503030403020204" pitchFamily="34" charset="77"/>
            </a:endParaRPr>
          </a:p>
        </p:txBody>
      </p:sp>
      <p:pic>
        <p:nvPicPr>
          <p:cNvPr id="8" name="Picture 7" descr="Logo&#10;&#10;Description automatically generated with medium confidence">
            <a:extLst>
              <a:ext uri="{FF2B5EF4-FFF2-40B4-BE49-F238E27FC236}">
                <a16:creationId xmlns:a16="http://schemas.microsoft.com/office/drawing/2014/main" id="{F17C3CD1-6872-0044-A5E8-C9E921BFA228}"/>
              </a:ext>
            </a:extLst>
          </p:cNvPr>
          <p:cNvPicPr>
            <a:picLocks noChangeAspect="1"/>
          </p:cNvPicPr>
          <p:nvPr/>
        </p:nvPicPr>
        <p:blipFill rotWithShape="1">
          <a:blip r:embed="rId3"/>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304017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Programming interventions and role</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graphicFrame>
        <p:nvGraphicFramePr>
          <p:cNvPr id="4" name="Table 3">
            <a:extLst>
              <a:ext uri="{FF2B5EF4-FFF2-40B4-BE49-F238E27FC236}">
                <a16:creationId xmlns:a16="http://schemas.microsoft.com/office/drawing/2014/main" id="{28F389BE-DD0B-09A5-D624-43D612F5C005}"/>
              </a:ext>
            </a:extLst>
          </p:cNvPr>
          <p:cNvGraphicFramePr>
            <a:graphicFrameLocks noGrp="1"/>
          </p:cNvGraphicFramePr>
          <p:nvPr>
            <p:extLst>
              <p:ext uri="{D42A27DB-BD31-4B8C-83A1-F6EECF244321}">
                <p14:modId xmlns:p14="http://schemas.microsoft.com/office/powerpoint/2010/main" val="3271266628"/>
              </p:ext>
            </p:extLst>
          </p:nvPr>
        </p:nvGraphicFramePr>
        <p:xfrm>
          <a:off x="609599" y="1971920"/>
          <a:ext cx="10972802" cy="4276480"/>
        </p:xfrm>
        <a:graphic>
          <a:graphicData uri="http://schemas.openxmlformats.org/drawingml/2006/table">
            <a:tbl>
              <a:tblPr firstRow="1" bandRow="1">
                <a:tableStyleId>{8A107856-5554-42FB-B03E-39F5DBC370BA}</a:tableStyleId>
              </a:tblPr>
              <a:tblGrid>
                <a:gridCol w="3976232">
                  <a:extLst>
                    <a:ext uri="{9D8B030D-6E8A-4147-A177-3AD203B41FA5}">
                      <a16:colId xmlns:a16="http://schemas.microsoft.com/office/drawing/2014/main" val="20000"/>
                    </a:ext>
                  </a:extLst>
                </a:gridCol>
                <a:gridCol w="3852264">
                  <a:extLst>
                    <a:ext uri="{9D8B030D-6E8A-4147-A177-3AD203B41FA5}">
                      <a16:colId xmlns:a16="http://schemas.microsoft.com/office/drawing/2014/main" val="20001"/>
                    </a:ext>
                  </a:extLst>
                </a:gridCol>
                <a:gridCol w="3144306">
                  <a:extLst>
                    <a:ext uri="{9D8B030D-6E8A-4147-A177-3AD203B41FA5}">
                      <a16:colId xmlns:a16="http://schemas.microsoft.com/office/drawing/2014/main" val="1691014632"/>
                    </a:ext>
                  </a:extLst>
                </a:gridCol>
              </a:tblGrid>
              <a:tr h="605162">
                <a:tc>
                  <a:txBody>
                    <a:bodyPr/>
                    <a:lstStyle/>
                    <a:p>
                      <a:pPr algn="ctr"/>
                      <a:r>
                        <a:rPr lang="en-US" sz="2400" b="1" dirty="0"/>
                        <a:t>Therapy</a:t>
                      </a:r>
                    </a:p>
                  </a:txBody>
                  <a:tcPr>
                    <a:solidFill>
                      <a:schemeClr val="accent2">
                        <a:lumMod val="60000"/>
                        <a:lumOff val="40000"/>
                      </a:schemeClr>
                    </a:solidFill>
                  </a:tcPr>
                </a:tc>
                <a:tc>
                  <a:txBody>
                    <a:bodyPr/>
                    <a:lstStyle/>
                    <a:p>
                      <a:pPr algn="ctr"/>
                      <a:r>
                        <a:rPr lang="en-US" sz="2400" b="1" dirty="0"/>
                        <a:t>Case Management</a:t>
                      </a:r>
                    </a:p>
                  </a:txBody>
                  <a:tcPr>
                    <a:solidFill>
                      <a:schemeClr val="accent2">
                        <a:lumMod val="60000"/>
                        <a:lumOff val="40000"/>
                      </a:schemeClr>
                    </a:solidFill>
                  </a:tcPr>
                </a:tc>
                <a:tc>
                  <a:txBody>
                    <a:bodyPr/>
                    <a:lstStyle/>
                    <a:p>
                      <a:pPr algn="ctr"/>
                      <a:r>
                        <a:rPr lang="en-US" sz="2400" b="1" dirty="0"/>
                        <a:t>Peer Support</a:t>
                      </a:r>
                    </a:p>
                  </a:txBody>
                  <a:tcPr>
                    <a:solidFill>
                      <a:schemeClr val="accent2">
                        <a:lumMod val="60000"/>
                        <a:lumOff val="40000"/>
                      </a:schemeClr>
                    </a:solidFill>
                  </a:tcPr>
                </a:tc>
                <a:extLst>
                  <a:ext uri="{0D108BD9-81ED-4DB2-BD59-A6C34878D82A}">
                    <a16:rowId xmlns:a16="http://schemas.microsoft.com/office/drawing/2014/main" val="10000"/>
                  </a:ext>
                </a:extLst>
              </a:tr>
              <a:tr h="524474">
                <a:tc>
                  <a:txBody>
                    <a:bodyPr/>
                    <a:lstStyle/>
                    <a:p>
                      <a:r>
                        <a:rPr lang="en-US" sz="2000" dirty="0"/>
                        <a:t>Retrospective</a:t>
                      </a:r>
                    </a:p>
                  </a:txBody>
                  <a:tcPr/>
                </a:tc>
                <a:tc gridSpan="2">
                  <a:txBody>
                    <a:bodyPr/>
                    <a:lstStyle/>
                    <a:p>
                      <a:pPr algn="ctr"/>
                      <a:r>
                        <a:rPr lang="en-US" sz="2000" dirty="0"/>
                        <a:t>Present</a:t>
                      </a:r>
                      <a:r>
                        <a:rPr lang="en-US" sz="2000" baseline="0" dirty="0"/>
                        <a:t> Focus or Prospective</a:t>
                      </a:r>
                      <a:endParaRPr lang="en-US" sz="2000" dirty="0"/>
                    </a:p>
                  </a:txBody>
                  <a:tcPr/>
                </a:tc>
                <a:tc hMerge="1">
                  <a:txBody>
                    <a:bodyPr/>
                    <a:lstStyle/>
                    <a:p>
                      <a:endParaRPr lang="en-US" sz="2000" dirty="0"/>
                    </a:p>
                  </a:txBody>
                  <a:tcPr/>
                </a:tc>
                <a:extLst>
                  <a:ext uri="{0D108BD9-81ED-4DB2-BD59-A6C34878D82A}">
                    <a16:rowId xmlns:a16="http://schemas.microsoft.com/office/drawing/2014/main" val="10001"/>
                  </a:ext>
                </a:extLst>
              </a:tr>
              <a:tr h="524474">
                <a:tc>
                  <a:txBody>
                    <a:bodyPr/>
                    <a:lstStyle/>
                    <a:p>
                      <a:r>
                        <a:rPr lang="en-US" sz="2000" dirty="0"/>
                        <a:t>Introspective/Intrapersonal</a:t>
                      </a:r>
                    </a:p>
                  </a:txBody>
                  <a:tcPr/>
                </a:tc>
                <a:tc gridSpan="2">
                  <a:txBody>
                    <a:bodyPr/>
                    <a:lstStyle/>
                    <a:p>
                      <a:pPr algn="ctr"/>
                      <a:r>
                        <a:rPr lang="en-US" sz="2000" baseline="0" dirty="0"/>
                        <a:t>Action/Behavior Oriented</a:t>
                      </a:r>
                      <a:endParaRPr lang="en-US" sz="2000" dirty="0"/>
                    </a:p>
                  </a:txBody>
                  <a:tcPr/>
                </a:tc>
                <a:tc hMerge="1">
                  <a:txBody>
                    <a:bodyPr/>
                    <a:lstStyle/>
                    <a:p>
                      <a:endParaRPr lang="en-US" sz="2000" dirty="0"/>
                    </a:p>
                  </a:txBody>
                  <a:tcPr/>
                </a:tc>
                <a:extLst>
                  <a:ext uri="{0D108BD9-81ED-4DB2-BD59-A6C34878D82A}">
                    <a16:rowId xmlns:a16="http://schemas.microsoft.com/office/drawing/2014/main" val="10002"/>
                  </a:ext>
                </a:extLst>
              </a:tr>
              <a:tr h="524474">
                <a:tc gridSpan="2">
                  <a:txBody>
                    <a:bodyPr/>
                    <a:lstStyle/>
                    <a:p>
                      <a:pPr algn="ctr"/>
                      <a:r>
                        <a:rPr lang="en-US" sz="2000" dirty="0"/>
                        <a:t>Expert/Caretaker</a:t>
                      </a:r>
                      <a:r>
                        <a:rPr lang="en-US" sz="2000" baseline="0" dirty="0"/>
                        <a:t> Role</a:t>
                      </a:r>
                      <a:endParaRPr lang="en-US" sz="2000" dirty="0"/>
                    </a:p>
                  </a:txBody>
                  <a:tcPr/>
                </a:tc>
                <a:tc hMerge="1">
                  <a:txBody>
                    <a:bodyPr/>
                    <a:lstStyle/>
                    <a:p>
                      <a:endParaRPr lang="en-US" sz="2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t>Guide on the Side</a:t>
                      </a:r>
                    </a:p>
                  </a:txBody>
                  <a:tcPr/>
                </a:tc>
                <a:extLst>
                  <a:ext uri="{0D108BD9-81ED-4DB2-BD59-A6C34878D82A}">
                    <a16:rowId xmlns:a16="http://schemas.microsoft.com/office/drawing/2014/main" val="10003"/>
                  </a:ext>
                </a:extLst>
              </a:tr>
              <a:tr h="524474">
                <a:tc>
                  <a:txBody>
                    <a:bodyPr/>
                    <a:lstStyle/>
                    <a:p>
                      <a:r>
                        <a:rPr lang="en-US" sz="2000" dirty="0"/>
                        <a:t>Analytical</a:t>
                      </a:r>
                    </a:p>
                  </a:txBody>
                  <a:tcPr/>
                </a:tc>
                <a:tc gridSpan="2">
                  <a:txBody>
                    <a:bodyPr/>
                    <a:lstStyle/>
                    <a:p>
                      <a:pPr algn="ctr"/>
                      <a:r>
                        <a:rPr lang="en-US" sz="2000" dirty="0"/>
                        <a:t>Practical</a:t>
                      </a:r>
                    </a:p>
                  </a:txBody>
                  <a:tcPr/>
                </a:tc>
                <a:tc hMerge="1">
                  <a:txBody>
                    <a:bodyPr/>
                    <a:lstStyle/>
                    <a:p>
                      <a:endParaRPr lang="en-US" sz="2000" dirty="0"/>
                    </a:p>
                  </a:txBody>
                  <a:tcPr/>
                </a:tc>
                <a:extLst>
                  <a:ext uri="{0D108BD9-81ED-4DB2-BD59-A6C34878D82A}">
                    <a16:rowId xmlns:a16="http://schemas.microsoft.com/office/drawing/2014/main" val="10004"/>
                  </a:ext>
                </a:extLst>
              </a:tr>
              <a:tr h="524474">
                <a:tc>
                  <a:txBody>
                    <a:bodyPr/>
                    <a:lstStyle/>
                    <a:p>
                      <a:r>
                        <a:rPr lang="en-US" sz="2000" dirty="0"/>
                        <a:t>Goal Based on Diagnosis</a:t>
                      </a:r>
                    </a:p>
                  </a:txBody>
                  <a:tcPr/>
                </a:tc>
                <a:tc>
                  <a:txBody>
                    <a:bodyPr/>
                    <a:lstStyle/>
                    <a:p>
                      <a:pPr algn="ctr"/>
                      <a:r>
                        <a:rPr lang="en-US" sz="2000" dirty="0"/>
                        <a:t>Goal Based on Risk Assessment</a:t>
                      </a:r>
                    </a:p>
                  </a:txBody>
                  <a:tcPr/>
                </a:tc>
                <a:tc>
                  <a:txBody>
                    <a:bodyPr/>
                    <a:lstStyle/>
                    <a:p>
                      <a:pPr algn="r"/>
                      <a:r>
                        <a:rPr lang="en-US" sz="2000" dirty="0"/>
                        <a:t>Goal Based on Client Desire</a:t>
                      </a:r>
                    </a:p>
                  </a:txBody>
                  <a:tcPr/>
                </a:tc>
                <a:extLst>
                  <a:ext uri="{0D108BD9-81ED-4DB2-BD59-A6C34878D82A}">
                    <a16:rowId xmlns:a16="http://schemas.microsoft.com/office/drawing/2014/main" val="10005"/>
                  </a:ext>
                </a:extLst>
              </a:tr>
              <a:tr h="524474">
                <a:tc>
                  <a:txBody>
                    <a:bodyPr/>
                    <a:lstStyle/>
                    <a:p>
                      <a:r>
                        <a:rPr lang="en-US" sz="2000" dirty="0"/>
                        <a:t>Goal is to Create Wellness</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Goal is to Increase</a:t>
                      </a:r>
                      <a:r>
                        <a:rPr lang="en-US" sz="2000" baseline="0" dirty="0"/>
                        <a:t> Capacity</a:t>
                      </a:r>
                      <a:endParaRPr lang="en-US" sz="20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Goal is to Increase</a:t>
                      </a:r>
                      <a:r>
                        <a:rPr lang="en-US" sz="2000" baseline="0" dirty="0"/>
                        <a:t> Capacity</a:t>
                      </a:r>
                      <a:endParaRPr lang="en-US" sz="2000" dirty="0"/>
                    </a:p>
                  </a:txBody>
                  <a:tcPr/>
                </a:tc>
                <a:extLst>
                  <a:ext uri="{0D108BD9-81ED-4DB2-BD59-A6C34878D82A}">
                    <a16:rowId xmlns:a16="http://schemas.microsoft.com/office/drawing/2014/main" val="10006"/>
                  </a:ext>
                </a:extLst>
              </a:tr>
              <a:tr h="524474">
                <a:tc>
                  <a:txBody>
                    <a:bodyPr/>
                    <a:lstStyle/>
                    <a:p>
                      <a:r>
                        <a:rPr lang="en-US" sz="2000" dirty="0"/>
                        <a:t>Addresses</a:t>
                      </a:r>
                      <a:r>
                        <a:rPr lang="en-US" sz="2000" baseline="0" dirty="0"/>
                        <a:t> Root of the Problem</a:t>
                      </a:r>
                      <a:endParaRPr lang="en-US" sz="2000" dirty="0"/>
                    </a:p>
                  </a:txBody>
                  <a:tcPr/>
                </a:tc>
                <a:tc gridSpan="2">
                  <a:txBody>
                    <a:bodyPr/>
                    <a:lstStyle/>
                    <a:p>
                      <a:pPr algn="ctr"/>
                      <a:r>
                        <a:rPr lang="en-US" sz="2000" dirty="0"/>
                        <a:t>Results</a:t>
                      </a:r>
                      <a:r>
                        <a:rPr lang="en-US" sz="2000" baseline="0" dirty="0"/>
                        <a:t> Based</a:t>
                      </a:r>
                      <a:endParaRPr lang="en-US" sz="2000" dirty="0"/>
                    </a:p>
                  </a:txBody>
                  <a:tcPr/>
                </a:tc>
                <a:tc hMerge="1">
                  <a:txBody>
                    <a:bodyPr/>
                    <a:lstStyle/>
                    <a:p>
                      <a:endParaRPr lang="en-US" sz="20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81346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Compliments</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pic>
        <p:nvPicPr>
          <p:cNvPr id="11" name="Picture 10" descr="Logo&#10;&#10;Description automatically generated with medium confidence">
            <a:extLst>
              <a:ext uri="{FF2B5EF4-FFF2-40B4-BE49-F238E27FC236}">
                <a16:creationId xmlns:a16="http://schemas.microsoft.com/office/drawing/2014/main" id="{1F608306-265B-46AC-7D78-B25A85FE2780}"/>
              </a:ext>
            </a:extLst>
          </p:cNvPr>
          <p:cNvPicPr>
            <a:picLocks noChangeAspect="1"/>
          </p:cNvPicPr>
          <p:nvPr/>
        </p:nvPicPr>
        <p:blipFill rotWithShape="1">
          <a:blip r:embed="rId2"/>
          <a:srcRect l="20697" t="38452" r="19507"/>
          <a:stretch/>
        </p:blipFill>
        <p:spPr>
          <a:xfrm>
            <a:off x="10287000" y="6458668"/>
            <a:ext cx="1676400" cy="386862"/>
          </a:xfrm>
          <a:prstGeom prst="rect">
            <a:avLst/>
          </a:prstGeom>
        </p:spPr>
      </p:pic>
      <p:sp>
        <p:nvSpPr>
          <p:cNvPr id="5" name="TextBox 4">
            <a:extLst>
              <a:ext uri="{FF2B5EF4-FFF2-40B4-BE49-F238E27FC236}">
                <a16:creationId xmlns:a16="http://schemas.microsoft.com/office/drawing/2014/main" id="{2543C56B-53EE-B9B2-E798-180CEC269407}"/>
              </a:ext>
            </a:extLst>
          </p:cNvPr>
          <p:cNvSpPr txBox="1"/>
          <p:nvPr/>
        </p:nvSpPr>
        <p:spPr>
          <a:xfrm>
            <a:off x="990600" y="1676400"/>
            <a:ext cx="10668000" cy="1523998"/>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100" dirty="0">
                <a:solidFill>
                  <a:srgbClr val="5A5047"/>
                </a:solidFill>
                <a:latin typeface="Source Sans Pro" panose="020B0503030403020204" pitchFamily="34" charset="77"/>
              </a:rPr>
              <a:t>Purpose</a:t>
            </a:r>
          </a:p>
          <a:p>
            <a:pPr marL="914400" lvl="1" indent="-457200" fontAlgn="t">
              <a:spcAft>
                <a:spcPts val="600"/>
              </a:spcAft>
              <a:buFont typeface="Arial" panose="020B0604020202020204" pitchFamily="34" charset="0"/>
              <a:buChar char="•"/>
            </a:pPr>
            <a:r>
              <a:rPr lang="en-US" sz="2100" dirty="0">
                <a:solidFill>
                  <a:srgbClr val="5A5047"/>
                </a:solidFill>
                <a:latin typeface="Source Sans Pro" panose="020B0503030403020204" pitchFamily="34" charset="77"/>
              </a:rPr>
              <a:t>Validate and reinforce self-efficacy</a:t>
            </a:r>
          </a:p>
          <a:p>
            <a:pPr marL="914400" lvl="1" indent="-457200" fontAlgn="t">
              <a:spcAft>
                <a:spcPts val="600"/>
              </a:spcAft>
              <a:buFont typeface="Arial" panose="020B0604020202020204" pitchFamily="34" charset="0"/>
              <a:buChar char="•"/>
            </a:pPr>
            <a:r>
              <a:rPr lang="en-US" sz="2100" dirty="0">
                <a:solidFill>
                  <a:srgbClr val="5A5047"/>
                </a:solidFill>
                <a:latin typeface="Source Sans Pro" panose="020B0503030403020204" pitchFamily="34" charset="77"/>
              </a:rPr>
              <a:t>Must be genuine and often low-key, direct, and simple</a:t>
            </a:r>
          </a:p>
        </p:txBody>
      </p:sp>
      <p:sp>
        <p:nvSpPr>
          <p:cNvPr id="9" name="Freeform: Shape 8">
            <a:extLst>
              <a:ext uri="{FF2B5EF4-FFF2-40B4-BE49-F238E27FC236}">
                <a16:creationId xmlns:a16="http://schemas.microsoft.com/office/drawing/2014/main" id="{5C90E393-3150-2293-5899-705D71CD09B9}"/>
              </a:ext>
            </a:extLst>
          </p:cNvPr>
          <p:cNvSpPr/>
          <p:nvPr/>
        </p:nvSpPr>
        <p:spPr>
          <a:xfrm>
            <a:off x="2624732" y="3048032"/>
            <a:ext cx="1983581" cy="991790"/>
          </a:xfrm>
          <a:custGeom>
            <a:avLst/>
            <a:gdLst>
              <a:gd name="connsiteX0" fmla="*/ 0 w 1983581"/>
              <a:gd name="connsiteY0" fmla="*/ 99179 h 991790"/>
              <a:gd name="connsiteX1" fmla="*/ 99179 w 1983581"/>
              <a:gd name="connsiteY1" fmla="*/ 0 h 991790"/>
              <a:gd name="connsiteX2" fmla="*/ 1884402 w 1983581"/>
              <a:gd name="connsiteY2" fmla="*/ 0 h 991790"/>
              <a:gd name="connsiteX3" fmla="*/ 1983581 w 1983581"/>
              <a:gd name="connsiteY3" fmla="*/ 99179 h 991790"/>
              <a:gd name="connsiteX4" fmla="*/ 1983581 w 1983581"/>
              <a:gd name="connsiteY4" fmla="*/ 892611 h 991790"/>
              <a:gd name="connsiteX5" fmla="*/ 1884402 w 1983581"/>
              <a:gd name="connsiteY5" fmla="*/ 991790 h 991790"/>
              <a:gd name="connsiteX6" fmla="*/ 99179 w 1983581"/>
              <a:gd name="connsiteY6" fmla="*/ 991790 h 991790"/>
              <a:gd name="connsiteX7" fmla="*/ 0 w 1983581"/>
              <a:gd name="connsiteY7" fmla="*/ 892611 h 991790"/>
              <a:gd name="connsiteX8" fmla="*/ 0 w 1983581"/>
              <a:gd name="connsiteY8" fmla="*/ 99179 h 99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3581" h="991790">
                <a:moveTo>
                  <a:pt x="0" y="99179"/>
                </a:moveTo>
                <a:cubicBezTo>
                  <a:pt x="0" y="44404"/>
                  <a:pt x="44404" y="0"/>
                  <a:pt x="99179" y="0"/>
                </a:cubicBezTo>
                <a:lnTo>
                  <a:pt x="1884402" y="0"/>
                </a:lnTo>
                <a:cubicBezTo>
                  <a:pt x="1939177" y="0"/>
                  <a:pt x="1983581" y="44404"/>
                  <a:pt x="1983581" y="99179"/>
                </a:cubicBezTo>
                <a:lnTo>
                  <a:pt x="1983581" y="892611"/>
                </a:lnTo>
                <a:cubicBezTo>
                  <a:pt x="1983581" y="947386"/>
                  <a:pt x="1939177" y="991790"/>
                  <a:pt x="1884402" y="991790"/>
                </a:cubicBezTo>
                <a:lnTo>
                  <a:pt x="99179" y="991790"/>
                </a:lnTo>
                <a:cubicBezTo>
                  <a:pt x="44404" y="991790"/>
                  <a:pt x="0" y="947386"/>
                  <a:pt x="0" y="892611"/>
                </a:cubicBezTo>
                <a:lnTo>
                  <a:pt x="0" y="99179"/>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2389" tIns="64609" rIns="82389" bIns="64609" numCol="1" spcCol="1270" anchor="ctr" anchorCtr="0">
            <a:noAutofit/>
          </a:bodyPr>
          <a:lstStyle/>
          <a:p>
            <a:pPr marL="0" lvl="0" indent="0" algn="ctr" defTabSz="1244600">
              <a:lnSpc>
                <a:spcPct val="90000"/>
              </a:lnSpc>
              <a:spcBef>
                <a:spcPct val="0"/>
              </a:spcBef>
              <a:spcAft>
                <a:spcPct val="35000"/>
              </a:spcAft>
              <a:buNone/>
            </a:pPr>
            <a:r>
              <a:rPr lang="en-US" sz="2800" kern="1200" dirty="0"/>
              <a:t>Praise</a:t>
            </a:r>
          </a:p>
        </p:txBody>
      </p:sp>
      <p:sp>
        <p:nvSpPr>
          <p:cNvPr id="12" name="Freeform: Shape 11">
            <a:extLst>
              <a:ext uri="{FF2B5EF4-FFF2-40B4-BE49-F238E27FC236}">
                <a16:creationId xmlns:a16="http://schemas.microsoft.com/office/drawing/2014/main" id="{CA87A099-A554-89BC-5727-EB58361031D8}"/>
              </a:ext>
            </a:extLst>
          </p:cNvPr>
          <p:cNvSpPr/>
          <p:nvPr/>
        </p:nvSpPr>
        <p:spPr>
          <a:xfrm>
            <a:off x="2823090" y="4039823"/>
            <a:ext cx="198358" cy="743842"/>
          </a:xfrm>
          <a:custGeom>
            <a:avLst/>
            <a:gdLst/>
            <a:ahLst/>
            <a:cxnLst/>
            <a:rect l="0" t="0" r="0" b="0"/>
            <a:pathLst>
              <a:path>
                <a:moveTo>
                  <a:pt x="0" y="0"/>
                </a:moveTo>
                <a:lnTo>
                  <a:pt x="0" y="743842"/>
                </a:lnTo>
                <a:lnTo>
                  <a:pt x="198358" y="743842"/>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2178D95B-7A61-A3A4-3BC6-0A1318FD9BB2}"/>
              </a:ext>
            </a:extLst>
          </p:cNvPr>
          <p:cNvSpPr/>
          <p:nvPr/>
        </p:nvSpPr>
        <p:spPr>
          <a:xfrm>
            <a:off x="3021449" y="4287770"/>
            <a:ext cx="1586865" cy="991790"/>
          </a:xfrm>
          <a:custGeom>
            <a:avLst/>
            <a:gdLst>
              <a:gd name="connsiteX0" fmla="*/ 0 w 1586865"/>
              <a:gd name="connsiteY0" fmla="*/ 99179 h 991790"/>
              <a:gd name="connsiteX1" fmla="*/ 99179 w 1586865"/>
              <a:gd name="connsiteY1" fmla="*/ 0 h 991790"/>
              <a:gd name="connsiteX2" fmla="*/ 1487686 w 1586865"/>
              <a:gd name="connsiteY2" fmla="*/ 0 h 991790"/>
              <a:gd name="connsiteX3" fmla="*/ 1586865 w 1586865"/>
              <a:gd name="connsiteY3" fmla="*/ 99179 h 991790"/>
              <a:gd name="connsiteX4" fmla="*/ 1586865 w 1586865"/>
              <a:gd name="connsiteY4" fmla="*/ 892611 h 991790"/>
              <a:gd name="connsiteX5" fmla="*/ 1487686 w 1586865"/>
              <a:gd name="connsiteY5" fmla="*/ 991790 h 991790"/>
              <a:gd name="connsiteX6" fmla="*/ 99179 w 1586865"/>
              <a:gd name="connsiteY6" fmla="*/ 991790 h 991790"/>
              <a:gd name="connsiteX7" fmla="*/ 0 w 1586865"/>
              <a:gd name="connsiteY7" fmla="*/ 892611 h 991790"/>
              <a:gd name="connsiteX8" fmla="*/ 0 w 1586865"/>
              <a:gd name="connsiteY8" fmla="*/ 99179 h 99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865" h="991790">
                <a:moveTo>
                  <a:pt x="0" y="99179"/>
                </a:moveTo>
                <a:cubicBezTo>
                  <a:pt x="0" y="44404"/>
                  <a:pt x="44404" y="0"/>
                  <a:pt x="99179" y="0"/>
                </a:cubicBezTo>
                <a:lnTo>
                  <a:pt x="1487686" y="0"/>
                </a:lnTo>
                <a:cubicBezTo>
                  <a:pt x="1542461" y="0"/>
                  <a:pt x="1586865" y="44404"/>
                  <a:pt x="1586865" y="99179"/>
                </a:cubicBezTo>
                <a:lnTo>
                  <a:pt x="1586865" y="892611"/>
                </a:lnTo>
                <a:cubicBezTo>
                  <a:pt x="1586865" y="947386"/>
                  <a:pt x="1542461" y="991790"/>
                  <a:pt x="1487686" y="991790"/>
                </a:cubicBezTo>
                <a:lnTo>
                  <a:pt x="99179" y="991790"/>
                </a:lnTo>
                <a:cubicBezTo>
                  <a:pt x="44404" y="991790"/>
                  <a:pt x="0" y="947386"/>
                  <a:pt x="0" y="892611"/>
                </a:cubicBezTo>
                <a:lnTo>
                  <a:pt x="0" y="99179"/>
                </a:lnTo>
                <a:close/>
              </a:path>
            </a:pathLst>
          </a:custGeom>
        </p:spPr>
        <p:style>
          <a:lnRef idx="2">
            <a:schemeClr val="accent2">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909" tIns="44289" rIns="51909" bIns="44289" numCol="1" spcCol="1270" anchor="ctr" anchorCtr="0">
            <a:noAutofit/>
          </a:bodyPr>
          <a:lstStyle/>
          <a:p>
            <a:pPr marL="0" lvl="0" indent="0" algn="ctr" defTabSz="533400">
              <a:lnSpc>
                <a:spcPct val="90000"/>
              </a:lnSpc>
              <a:spcBef>
                <a:spcPct val="0"/>
              </a:spcBef>
              <a:spcAft>
                <a:spcPct val="35000"/>
              </a:spcAft>
              <a:buNone/>
            </a:pPr>
            <a:r>
              <a:rPr lang="en-US" sz="1200" kern="1200" dirty="0"/>
              <a:t>OUR </a:t>
            </a:r>
            <a:r>
              <a:rPr lang="en-US" sz="1200" b="1" kern="1200" dirty="0"/>
              <a:t>judgement</a:t>
            </a:r>
            <a:r>
              <a:rPr lang="en-US" sz="1200" kern="1200" dirty="0"/>
              <a:t> that a behavior is worthy of attention</a:t>
            </a:r>
          </a:p>
        </p:txBody>
      </p:sp>
      <p:sp>
        <p:nvSpPr>
          <p:cNvPr id="20" name="Freeform: Shape 19">
            <a:extLst>
              <a:ext uri="{FF2B5EF4-FFF2-40B4-BE49-F238E27FC236}">
                <a16:creationId xmlns:a16="http://schemas.microsoft.com/office/drawing/2014/main" id="{629E3B76-2A33-23A8-B603-88A46E77EB16}"/>
              </a:ext>
            </a:extLst>
          </p:cNvPr>
          <p:cNvSpPr/>
          <p:nvPr/>
        </p:nvSpPr>
        <p:spPr>
          <a:xfrm>
            <a:off x="2823090" y="4039823"/>
            <a:ext cx="198358" cy="1983581"/>
          </a:xfrm>
          <a:custGeom>
            <a:avLst/>
            <a:gdLst/>
            <a:ahLst/>
            <a:cxnLst/>
            <a:rect l="0" t="0" r="0" b="0"/>
            <a:pathLst>
              <a:path>
                <a:moveTo>
                  <a:pt x="0" y="0"/>
                </a:moveTo>
                <a:lnTo>
                  <a:pt x="0" y="1983581"/>
                </a:lnTo>
                <a:lnTo>
                  <a:pt x="198358" y="1983581"/>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1" name="Freeform: Shape 20">
            <a:extLst>
              <a:ext uri="{FF2B5EF4-FFF2-40B4-BE49-F238E27FC236}">
                <a16:creationId xmlns:a16="http://schemas.microsoft.com/office/drawing/2014/main" id="{13F970CC-9EB4-BBAD-4C2D-4B222D2A9A1A}"/>
              </a:ext>
            </a:extLst>
          </p:cNvPr>
          <p:cNvSpPr/>
          <p:nvPr/>
        </p:nvSpPr>
        <p:spPr>
          <a:xfrm>
            <a:off x="3021449" y="5527508"/>
            <a:ext cx="1586865" cy="991790"/>
          </a:xfrm>
          <a:custGeom>
            <a:avLst/>
            <a:gdLst>
              <a:gd name="connsiteX0" fmla="*/ 0 w 1586865"/>
              <a:gd name="connsiteY0" fmla="*/ 99179 h 991790"/>
              <a:gd name="connsiteX1" fmla="*/ 99179 w 1586865"/>
              <a:gd name="connsiteY1" fmla="*/ 0 h 991790"/>
              <a:gd name="connsiteX2" fmla="*/ 1487686 w 1586865"/>
              <a:gd name="connsiteY2" fmla="*/ 0 h 991790"/>
              <a:gd name="connsiteX3" fmla="*/ 1586865 w 1586865"/>
              <a:gd name="connsiteY3" fmla="*/ 99179 h 991790"/>
              <a:gd name="connsiteX4" fmla="*/ 1586865 w 1586865"/>
              <a:gd name="connsiteY4" fmla="*/ 892611 h 991790"/>
              <a:gd name="connsiteX5" fmla="*/ 1487686 w 1586865"/>
              <a:gd name="connsiteY5" fmla="*/ 991790 h 991790"/>
              <a:gd name="connsiteX6" fmla="*/ 99179 w 1586865"/>
              <a:gd name="connsiteY6" fmla="*/ 991790 h 991790"/>
              <a:gd name="connsiteX7" fmla="*/ 0 w 1586865"/>
              <a:gd name="connsiteY7" fmla="*/ 892611 h 991790"/>
              <a:gd name="connsiteX8" fmla="*/ 0 w 1586865"/>
              <a:gd name="connsiteY8" fmla="*/ 99179 h 99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865" h="991790">
                <a:moveTo>
                  <a:pt x="0" y="99179"/>
                </a:moveTo>
                <a:cubicBezTo>
                  <a:pt x="0" y="44404"/>
                  <a:pt x="44404" y="0"/>
                  <a:pt x="99179" y="0"/>
                </a:cubicBezTo>
                <a:lnTo>
                  <a:pt x="1487686" y="0"/>
                </a:lnTo>
                <a:cubicBezTo>
                  <a:pt x="1542461" y="0"/>
                  <a:pt x="1586865" y="44404"/>
                  <a:pt x="1586865" y="99179"/>
                </a:cubicBezTo>
                <a:lnTo>
                  <a:pt x="1586865" y="892611"/>
                </a:lnTo>
                <a:cubicBezTo>
                  <a:pt x="1586865" y="947386"/>
                  <a:pt x="1542461" y="991790"/>
                  <a:pt x="1487686" y="991790"/>
                </a:cubicBezTo>
                <a:lnTo>
                  <a:pt x="99179" y="991790"/>
                </a:lnTo>
                <a:cubicBezTo>
                  <a:pt x="44404" y="991790"/>
                  <a:pt x="0" y="947386"/>
                  <a:pt x="0" y="892611"/>
                </a:cubicBezTo>
                <a:lnTo>
                  <a:pt x="0" y="99179"/>
                </a:lnTo>
                <a:close/>
              </a:path>
            </a:pathLst>
          </a:custGeom>
        </p:spPr>
        <p:style>
          <a:lnRef idx="2">
            <a:schemeClr val="accent2">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909" tIns="44289" rIns="51909" bIns="44289" numCol="1" spcCol="1270" anchor="ctr" anchorCtr="0">
            <a:noAutofit/>
          </a:bodyPr>
          <a:lstStyle/>
          <a:p>
            <a:pPr marL="0" lvl="0" indent="0" algn="ctr" defTabSz="533400">
              <a:lnSpc>
                <a:spcPct val="90000"/>
              </a:lnSpc>
              <a:spcBef>
                <a:spcPct val="0"/>
              </a:spcBef>
              <a:spcAft>
                <a:spcPct val="35000"/>
              </a:spcAft>
              <a:buNone/>
            </a:pPr>
            <a:r>
              <a:rPr lang="en-US" sz="1200" kern="1200" dirty="0"/>
              <a:t>Usually start with “I”</a:t>
            </a:r>
          </a:p>
        </p:txBody>
      </p:sp>
      <p:sp>
        <p:nvSpPr>
          <p:cNvPr id="22" name="Freeform: Shape 21">
            <a:extLst>
              <a:ext uri="{FF2B5EF4-FFF2-40B4-BE49-F238E27FC236}">
                <a16:creationId xmlns:a16="http://schemas.microsoft.com/office/drawing/2014/main" id="{C557B526-41FE-40B3-056C-0571E05C622A}"/>
              </a:ext>
            </a:extLst>
          </p:cNvPr>
          <p:cNvSpPr/>
          <p:nvPr/>
        </p:nvSpPr>
        <p:spPr>
          <a:xfrm>
            <a:off x="5104209" y="3048032"/>
            <a:ext cx="1983581" cy="991790"/>
          </a:xfrm>
          <a:custGeom>
            <a:avLst/>
            <a:gdLst>
              <a:gd name="connsiteX0" fmla="*/ 0 w 1983581"/>
              <a:gd name="connsiteY0" fmla="*/ 99179 h 991790"/>
              <a:gd name="connsiteX1" fmla="*/ 99179 w 1983581"/>
              <a:gd name="connsiteY1" fmla="*/ 0 h 991790"/>
              <a:gd name="connsiteX2" fmla="*/ 1884402 w 1983581"/>
              <a:gd name="connsiteY2" fmla="*/ 0 h 991790"/>
              <a:gd name="connsiteX3" fmla="*/ 1983581 w 1983581"/>
              <a:gd name="connsiteY3" fmla="*/ 99179 h 991790"/>
              <a:gd name="connsiteX4" fmla="*/ 1983581 w 1983581"/>
              <a:gd name="connsiteY4" fmla="*/ 892611 h 991790"/>
              <a:gd name="connsiteX5" fmla="*/ 1884402 w 1983581"/>
              <a:gd name="connsiteY5" fmla="*/ 991790 h 991790"/>
              <a:gd name="connsiteX6" fmla="*/ 99179 w 1983581"/>
              <a:gd name="connsiteY6" fmla="*/ 991790 h 991790"/>
              <a:gd name="connsiteX7" fmla="*/ 0 w 1983581"/>
              <a:gd name="connsiteY7" fmla="*/ 892611 h 991790"/>
              <a:gd name="connsiteX8" fmla="*/ 0 w 1983581"/>
              <a:gd name="connsiteY8" fmla="*/ 99179 h 99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3581" h="991790">
                <a:moveTo>
                  <a:pt x="0" y="99179"/>
                </a:moveTo>
                <a:cubicBezTo>
                  <a:pt x="0" y="44404"/>
                  <a:pt x="44404" y="0"/>
                  <a:pt x="99179" y="0"/>
                </a:cubicBezTo>
                <a:lnTo>
                  <a:pt x="1884402" y="0"/>
                </a:lnTo>
                <a:cubicBezTo>
                  <a:pt x="1939177" y="0"/>
                  <a:pt x="1983581" y="44404"/>
                  <a:pt x="1983581" y="99179"/>
                </a:cubicBezTo>
                <a:lnTo>
                  <a:pt x="1983581" y="892611"/>
                </a:lnTo>
                <a:cubicBezTo>
                  <a:pt x="1983581" y="947386"/>
                  <a:pt x="1939177" y="991790"/>
                  <a:pt x="1884402" y="991790"/>
                </a:cubicBezTo>
                <a:lnTo>
                  <a:pt x="99179" y="991790"/>
                </a:lnTo>
                <a:cubicBezTo>
                  <a:pt x="44404" y="991790"/>
                  <a:pt x="0" y="947386"/>
                  <a:pt x="0" y="892611"/>
                </a:cubicBezTo>
                <a:lnTo>
                  <a:pt x="0" y="99179"/>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2389" tIns="64609" rIns="82389" bIns="64609" numCol="1" spcCol="1270" anchor="ctr" anchorCtr="0">
            <a:noAutofit/>
          </a:bodyPr>
          <a:lstStyle/>
          <a:p>
            <a:pPr marL="0" lvl="0" indent="0" algn="ctr" defTabSz="1244600">
              <a:lnSpc>
                <a:spcPct val="90000"/>
              </a:lnSpc>
              <a:spcBef>
                <a:spcPct val="0"/>
              </a:spcBef>
              <a:spcAft>
                <a:spcPct val="35000"/>
              </a:spcAft>
              <a:buNone/>
            </a:pPr>
            <a:r>
              <a:rPr lang="en-US" sz="2800" kern="1200" dirty="0"/>
              <a:t>Affirmation</a:t>
            </a:r>
          </a:p>
        </p:txBody>
      </p:sp>
      <p:sp>
        <p:nvSpPr>
          <p:cNvPr id="23" name="Freeform: Shape 22">
            <a:extLst>
              <a:ext uri="{FF2B5EF4-FFF2-40B4-BE49-F238E27FC236}">
                <a16:creationId xmlns:a16="http://schemas.microsoft.com/office/drawing/2014/main" id="{1804F56E-7296-9DF4-082A-2A16B09579E6}"/>
              </a:ext>
            </a:extLst>
          </p:cNvPr>
          <p:cNvSpPr/>
          <p:nvPr/>
        </p:nvSpPr>
        <p:spPr>
          <a:xfrm>
            <a:off x="5302567" y="4039823"/>
            <a:ext cx="198358" cy="743842"/>
          </a:xfrm>
          <a:custGeom>
            <a:avLst/>
            <a:gdLst/>
            <a:ahLst/>
            <a:cxnLst/>
            <a:rect l="0" t="0" r="0" b="0"/>
            <a:pathLst>
              <a:path>
                <a:moveTo>
                  <a:pt x="0" y="0"/>
                </a:moveTo>
                <a:lnTo>
                  <a:pt x="0" y="743842"/>
                </a:lnTo>
                <a:lnTo>
                  <a:pt x="198358" y="743842"/>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4" name="Freeform: Shape 23">
            <a:extLst>
              <a:ext uri="{FF2B5EF4-FFF2-40B4-BE49-F238E27FC236}">
                <a16:creationId xmlns:a16="http://schemas.microsoft.com/office/drawing/2014/main" id="{9C833888-A2A2-4DA4-DC0B-8A34DF568C75}"/>
              </a:ext>
            </a:extLst>
          </p:cNvPr>
          <p:cNvSpPr/>
          <p:nvPr/>
        </p:nvSpPr>
        <p:spPr>
          <a:xfrm>
            <a:off x="5500925" y="4287770"/>
            <a:ext cx="1586865" cy="991790"/>
          </a:xfrm>
          <a:custGeom>
            <a:avLst/>
            <a:gdLst>
              <a:gd name="connsiteX0" fmla="*/ 0 w 1586865"/>
              <a:gd name="connsiteY0" fmla="*/ 99179 h 991790"/>
              <a:gd name="connsiteX1" fmla="*/ 99179 w 1586865"/>
              <a:gd name="connsiteY1" fmla="*/ 0 h 991790"/>
              <a:gd name="connsiteX2" fmla="*/ 1487686 w 1586865"/>
              <a:gd name="connsiteY2" fmla="*/ 0 h 991790"/>
              <a:gd name="connsiteX3" fmla="*/ 1586865 w 1586865"/>
              <a:gd name="connsiteY3" fmla="*/ 99179 h 991790"/>
              <a:gd name="connsiteX4" fmla="*/ 1586865 w 1586865"/>
              <a:gd name="connsiteY4" fmla="*/ 892611 h 991790"/>
              <a:gd name="connsiteX5" fmla="*/ 1487686 w 1586865"/>
              <a:gd name="connsiteY5" fmla="*/ 991790 h 991790"/>
              <a:gd name="connsiteX6" fmla="*/ 99179 w 1586865"/>
              <a:gd name="connsiteY6" fmla="*/ 991790 h 991790"/>
              <a:gd name="connsiteX7" fmla="*/ 0 w 1586865"/>
              <a:gd name="connsiteY7" fmla="*/ 892611 h 991790"/>
              <a:gd name="connsiteX8" fmla="*/ 0 w 1586865"/>
              <a:gd name="connsiteY8" fmla="*/ 99179 h 99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865" h="991790">
                <a:moveTo>
                  <a:pt x="0" y="99179"/>
                </a:moveTo>
                <a:cubicBezTo>
                  <a:pt x="0" y="44404"/>
                  <a:pt x="44404" y="0"/>
                  <a:pt x="99179" y="0"/>
                </a:cubicBezTo>
                <a:lnTo>
                  <a:pt x="1487686" y="0"/>
                </a:lnTo>
                <a:cubicBezTo>
                  <a:pt x="1542461" y="0"/>
                  <a:pt x="1586865" y="44404"/>
                  <a:pt x="1586865" y="99179"/>
                </a:cubicBezTo>
                <a:lnTo>
                  <a:pt x="1586865" y="892611"/>
                </a:lnTo>
                <a:cubicBezTo>
                  <a:pt x="1586865" y="947386"/>
                  <a:pt x="1542461" y="991790"/>
                  <a:pt x="1487686" y="991790"/>
                </a:cubicBezTo>
                <a:lnTo>
                  <a:pt x="99179" y="991790"/>
                </a:lnTo>
                <a:cubicBezTo>
                  <a:pt x="44404" y="991790"/>
                  <a:pt x="0" y="947386"/>
                  <a:pt x="0" y="892611"/>
                </a:cubicBezTo>
                <a:lnTo>
                  <a:pt x="0" y="99179"/>
                </a:lnTo>
                <a:close/>
              </a:path>
            </a:pathLst>
          </a:custGeom>
        </p:spPr>
        <p:style>
          <a:lnRef idx="2">
            <a:schemeClr val="accent2">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909" tIns="44289" rIns="51909" bIns="44289" numCol="1" spcCol="1270" anchor="ctr" anchorCtr="0">
            <a:noAutofit/>
          </a:bodyPr>
          <a:lstStyle/>
          <a:p>
            <a:pPr marL="0" lvl="0" indent="0" algn="ctr" defTabSz="533400">
              <a:lnSpc>
                <a:spcPct val="90000"/>
              </a:lnSpc>
              <a:spcBef>
                <a:spcPct val="0"/>
              </a:spcBef>
              <a:spcAft>
                <a:spcPct val="35000"/>
              </a:spcAft>
              <a:buNone/>
            </a:pPr>
            <a:r>
              <a:rPr lang="en-US" sz="1200" kern="1200" dirty="0"/>
              <a:t>Highlights the </a:t>
            </a:r>
            <a:r>
              <a:rPr lang="en-US" sz="1200" b="1" kern="1200" dirty="0"/>
              <a:t>connection between client behaviors and their values or strengths.</a:t>
            </a:r>
          </a:p>
        </p:txBody>
      </p:sp>
      <p:sp>
        <p:nvSpPr>
          <p:cNvPr id="25" name="Freeform: Shape 24">
            <a:extLst>
              <a:ext uri="{FF2B5EF4-FFF2-40B4-BE49-F238E27FC236}">
                <a16:creationId xmlns:a16="http://schemas.microsoft.com/office/drawing/2014/main" id="{E5A9778B-E2D8-B821-1ACE-96AE8550C051}"/>
              </a:ext>
            </a:extLst>
          </p:cNvPr>
          <p:cNvSpPr/>
          <p:nvPr/>
        </p:nvSpPr>
        <p:spPr>
          <a:xfrm>
            <a:off x="5302567" y="4039823"/>
            <a:ext cx="198358" cy="1983581"/>
          </a:xfrm>
          <a:custGeom>
            <a:avLst/>
            <a:gdLst/>
            <a:ahLst/>
            <a:cxnLst/>
            <a:rect l="0" t="0" r="0" b="0"/>
            <a:pathLst>
              <a:path>
                <a:moveTo>
                  <a:pt x="0" y="0"/>
                </a:moveTo>
                <a:lnTo>
                  <a:pt x="0" y="1983581"/>
                </a:lnTo>
                <a:lnTo>
                  <a:pt x="198358" y="1983581"/>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6" name="Freeform: Shape 25">
            <a:extLst>
              <a:ext uri="{FF2B5EF4-FFF2-40B4-BE49-F238E27FC236}">
                <a16:creationId xmlns:a16="http://schemas.microsoft.com/office/drawing/2014/main" id="{522A2C42-897B-1D43-2920-A3B258EDD0F1}"/>
              </a:ext>
            </a:extLst>
          </p:cNvPr>
          <p:cNvSpPr/>
          <p:nvPr/>
        </p:nvSpPr>
        <p:spPr>
          <a:xfrm>
            <a:off x="5500925" y="5527508"/>
            <a:ext cx="1586865" cy="991790"/>
          </a:xfrm>
          <a:custGeom>
            <a:avLst/>
            <a:gdLst>
              <a:gd name="connsiteX0" fmla="*/ 0 w 1586865"/>
              <a:gd name="connsiteY0" fmla="*/ 99179 h 991790"/>
              <a:gd name="connsiteX1" fmla="*/ 99179 w 1586865"/>
              <a:gd name="connsiteY1" fmla="*/ 0 h 991790"/>
              <a:gd name="connsiteX2" fmla="*/ 1487686 w 1586865"/>
              <a:gd name="connsiteY2" fmla="*/ 0 h 991790"/>
              <a:gd name="connsiteX3" fmla="*/ 1586865 w 1586865"/>
              <a:gd name="connsiteY3" fmla="*/ 99179 h 991790"/>
              <a:gd name="connsiteX4" fmla="*/ 1586865 w 1586865"/>
              <a:gd name="connsiteY4" fmla="*/ 892611 h 991790"/>
              <a:gd name="connsiteX5" fmla="*/ 1487686 w 1586865"/>
              <a:gd name="connsiteY5" fmla="*/ 991790 h 991790"/>
              <a:gd name="connsiteX6" fmla="*/ 99179 w 1586865"/>
              <a:gd name="connsiteY6" fmla="*/ 991790 h 991790"/>
              <a:gd name="connsiteX7" fmla="*/ 0 w 1586865"/>
              <a:gd name="connsiteY7" fmla="*/ 892611 h 991790"/>
              <a:gd name="connsiteX8" fmla="*/ 0 w 1586865"/>
              <a:gd name="connsiteY8" fmla="*/ 99179 h 99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865" h="991790">
                <a:moveTo>
                  <a:pt x="0" y="99179"/>
                </a:moveTo>
                <a:cubicBezTo>
                  <a:pt x="0" y="44404"/>
                  <a:pt x="44404" y="0"/>
                  <a:pt x="99179" y="0"/>
                </a:cubicBezTo>
                <a:lnTo>
                  <a:pt x="1487686" y="0"/>
                </a:lnTo>
                <a:cubicBezTo>
                  <a:pt x="1542461" y="0"/>
                  <a:pt x="1586865" y="44404"/>
                  <a:pt x="1586865" y="99179"/>
                </a:cubicBezTo>
                <a:lnTo>
                  <a:pt x="1586865" y="892611"/>
                </a:lnTo>
                <a:cubicBezTo>
                  <a:pt x="1586865" y="947386"/>
                  <a:pt x="1542461" y="991790"/>
                  <a:pt x="1487686" y="991790"/>
                </a:cubicBezTo>
                <a:lnTo>
                  <a:pt x="99179" y="991790"/>
                </a:lnTo>
                <a:cubicBezTo>
                  <a:pt x="44404" y="991790"/>
                  <a:pt x="0" y="947386"/>
                  <a:pt x="0" y="892611"/>
                </a:cubicBezTo>
                <a:lnTo>
                  <a:pt x="0" y="99179"/>
                </a:lnTo>
                <a:close/>
              </a:path>
            </a:pathLst>
          </a:custGeom>
        </p:spPr>
        <p:style>
          <a:lnRef idx="2">
            <a:schemeClr val="accent2">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909" tIns="44289" rIns="51909" bIns="44289" numCol="1" spcCol="1270" anchor="ctr" anchorCtr="0">
            <a:noAutofit/>
          </a:bodyPr>
          <a:lstStyle/>
          <a:p>
            <a:pPr marL="0" lvl="0" indent="0" algn="ctr" defTabSz="533400">
              <a:lnSpc>
                <a:spcPct val="90000"/>
              </a:lnSpc>
              <a:spcBef>
                <a:spcPct val="0"/>
              </a:spcBef>
              <a:spcAft>
                <a:spcPct val="35000"/>
              </a:spcAft>
              <a:buNone/>
            </a:pPr>
            <a:r>
              <a:rPr lang="en-US" sz="1200" kern="1200" dirty="0"/>
              <a:t>Usually starts with “You”</a:t>
            </a:r>
          </a:p>
        </p:txBody>
      </p:sp>
      <p:sp>
        <p:nvSpPr>
          <p:cNvPr id="27" name="Freeform: Shape 26">
            <a:extLst>
              <a:ext uri="{FF2B5EF4-FFF2-40B4-BE49-F238E27FC236}">
                <a16:creationId xmlns:a16="http://schemas.microsoft.com/office/drawing/2014/main" id="{D78D9421-AC66-E849-770B-D4E911E37843}"/>
              </a:ext>
            </a:extLst>
          </p:cNvPr>
          <p:cNvSpPr/>
          <p:nvPr/>
        </p:nvSpPr>
        <p:spPr>
          <a:xfrm>
            <a:off x="7583685" y="3048032"/>
            <a:ext cx="1983581" cy="991790"/>
          </a:xfrm>
          <a:custGeom>
            <a:avLst/>
            <a:gdLst>
              <a:gd name="connsiteX0" fmla="*/ 0 w 1983581"/>
              <a:gd name="connsiteY0" fmla="*/ 99179 h 991790"/>
              <a:gd name="connsiteX1" fmla="*/ 99179 w 1983581"/>
              <a:gd name="connsiteY1" fmla="*/ 0 h 991790"/>
              <a:gd name="connsiteX2" fmla="*/ 1884402 w 1983581"/>
              <a:gd name="connsiteY2" fmla="*/ 0 h 991790"/>
              <a:gd name="connsiteX3" fmla="*/ 1983581 w 1983581"/>
              <a:gd name="connsiteY3" fmla="*/ 99179 h 991790"/>
              <a:gd name="connsiteX4" fmla="*/ 1983581 w 1983581"/>
              <a:gd name="connsiteY4" fmla="*/ 892611 h 991790"/>
              <a:gd name="connsiteX5" fmla="*/ 1884402 w 1983581"/>
              <a:gd name="connsiteY5" fmla="*/ 991790 h 991790"/>
              <a:gd name="connsiteX6" fmla="*/ 99179 w 1983581"/>
              <a:gd name="connsiteY6" fmla="*/ 991790 h 991790"/>
              <a:gd name="connsiteX7" fmla="*/ 0 w 1983581"/>
              <a:gd name="connsiteY7" fmla="*/ 892611 h 991790"/>
              <a:gd name="connsiteX8" fmla="*/ 0 w 1983581"/>
              <a:gd name="connsiteY8" fmla="*/ 99179 h 99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3581" h="991790">
                <a:moveTo>
                  <a:pt x="0" y="99179"/>
                </a:moveTo>
                <a:cubicBezTo>
                  <a:pt x="0" y="44404"/>
                  <a:pt x="44404" y="0"/>
                  <a:pt x="99179" y="0"/>
                </a:cubicBezTo>
                <a:lnTo>
                  <a:pt x="1884402" y="0"/>
                </a:lnTo>
                <a:cubicBezTo>
                  <a:pt x="1939177" y="0"/>
                  <a:pt x="1983581" y="44404"/>
                  <a:pt x="1983581" y="99179"/>
                </a:cubicBezTo>
                <a:lnTo>
                  <a:pt x="1983581" y="892611"/>
                </a:lnTo>
                <a:cubicBezTo>
                  <a:pt x="1983581" y="947386"/>
                  <a:pt x="1939177" y="991790"/>
                  <a:pt x="1884402" y="991790"/>
                </a:cubicBezTo>
                <a:lnTo>
                  <a:pt x="99179" y="991790"/>
                </a:lnTo>
                <a:cubicBezTo>
                  <a:pt x="44404" y="991790"/>
                  <a:pt x="0" y="947386"/>
                  <a:pt x="0" y="892611"/>
                </a:cubicBezTo>
                <a:lnTo>
                  <a:pt x="0" y="99179"/>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2389" tIns="64609" rIns="82389" bIns="64609" numCol="1" spcCol="1270" anchor="ctr" anchorCtr="0">
            <a:noAutofit/>
          </a:bodyPr>
          <a:lstStyle/>
          <a:p>
            <a:pPr marL="0" lvl="0" indent="0" algn="ctr" defTabSz="1244600">
              <a:lnSpc>
                <a:spcPct val="90000"/>
              </a:lnSpc>
              <a:spcBef>
                <a:spcPct val="0"/>
              </a:spcBef>
              <a:spcAft>
                <a:spcPct val="35000"/>
              </a:spcAft>
              <a:buNone/>
            </a:pPr>
            <a:r>
              <a:rPr lang="en-US" sz="2800" kern="1200" dirty="0"/>
              <a:t>Compliment</a:t>
            </a:r>
          </a:p>
        </p:txBody>
      </p:sp>
      <p:sp>
        <p:nvSpPr>
          <p:cNvPr id="28" name="Freeform: Shape 27">
            <a:extLst>
              <a:ext uri="{FF2B5EF4-FFF2-40B4-BE49-F238E27FC236}">
                <a16:creationId xmlns:a16="http://schemas.microsoft.com/office/drawing/2014/main" id="{708D1007-2997-24ED-F861-E144A6B739E5}"/>
              </a:ext>
            </a:extLst>
          </p:cNvPr>
          <p:cNvSpPr/>
          <p:nvPr/>
        </p:nvSpPr>
        <p:spPr>
          <a:xfrm>
            <a:off x="7782044" y="4039823"/>
            <a:ext cx="198358" cy="743842"/>
          </a:xfrm>
          <a:custGeom>
            <a:avLst/>
            <a:gdLst/>
            <a:ahLst/>
            <a:cxnLst/>
            <a:rect l="0" t="0" r="0" b="0"/>
            <a:pathLst>
              <a:path>
                <a:moveTo>
                  <a:pt x="0" y="0"/>
                </a:moveTo>
                <a:lnTo>
                  <a:pt x="0" y="743842"/>
                </a:lnTo>
                <a:lnTo>
                  <a:pt x="198358" y="743842"/>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9" name="Freeform: Shape 28">
            <a:extLst>
              <a:ext uri="{FF2B5EF4-FFF2-40B4-BE49-F238E27FC236}">
                <a16:creationId xmlns:a16="http://schemas.microsoft.com/office/drawing/2014/main" id="{71779B32-6F29-055A-0E05-DDA3751FE1D4}"/>
              </a:ext>
            </a:extLst>
          </p:cNvPr>
          <p:cNvSpPr/>
          <p:nvPr/>
        </p:nvSpPr>
        <p:spPr>
          <a:xfrm>
            <a:off x="7980402" y="4287770"/>
            <a:ext cx="1586865" cy="991790"/>
          </a:xfrm>
          <a:custGeom>
            <a:avLst/>
            <a:gdLst>
              <a:gd name="connsiteX0" fmla="*/ 0 w 1586865"/>
              <a:gd name="connsiteY0" fmla="*/ 99179 h 991790"/>
              <a:gd name="connsiteX1" fmla="*/ 99179 w 1586865"/>
              <a:gd name="connsiteY1" fmla="*/ 0 h 991790"/>
              <a:gd name="connsiteX2" fmla="*/ 1487686 w 1586865"/>
              <a:gd name="connsiteY2" fmla="*/ 0 h 991790"/>
              <a:gd name="connsiteX3" fmla="*/ 1586865 w 1586865"/>
              <a:gd name="connsiteY3" fmla="*/ 99179 h 991790"/>
              <a:gd name="connsiteX4" fmla="*/ 1586865 w 1586865"/>
              <a:gd name="connsiteY4" fmla="*/ 892611 h 991790"/>
              <a:gd name="connsiteX5" fmla="*/ 1487686 w 1586865"/>
              <a:gd name="connsiteY5" fmla="*/ 991790 h 991790"/>
              <a:gd name="connsiteX6" fmla="*/ 99179 w 1586865"/>
              <a:gd name="connsiteY6" fmla="*/ 991790 h 991790"/>
              <a:gd name="connsiteX7" fmla="*/ 0 w 1586865"/>
              <a:gd name="connsiteY7" fmla="*/ 892611 h 991790"/>
              <a:gd name="connsiteX8" fmla="*/ 0 w 1586865"/>
              <a:gd name="connsiteY8" fmla="*/ 99179 h 99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865" h="991790">
                <a:moveTo>
                  <a:pt x="0" y="99179"/>
                </a:moveTo>
                <a:cubicBezTo>
                  <a:pt x="0" y="44404"/>
                  <a:pt x="44404" y="0"/>
                  <a:pt x="99179" y="0"/>
                </a:cubicBezTo>
                <a:lnTo>
                  <a:pt x="1487686" y="0"/>
                </a:lnTo>
                <a:cubicBezTo>
                  <a:pt x="1542461" y="0"/>
                  <a:pt x="1586865" y="44404"/>
                  <a:pt x="1586865" y="99179"/>
                </a:cubicBezTo>
                <a:lnTo>
                  <a:pt x="1586865" y="892611"/>
                </a:lnTo>
                <a:cubicBezTo>
                  <a:pt x="1586865" y="947386"/>
                  <a:pt x="1542461" y="991790"/>
                  <a:pt x="1487686" y="991790"/>
                </a:cubicBezTo>
                <a:lnTo>
                  <a:pt x="99179" y="991790"/>
                </a:lnTo>
                <a:cubicBezTo>
                  <a:pt x="44404" y="991790"/>
                  <a:pt x="0" y="947386"/>
                  <a:pt x="0" y="892611"/>
                </a:cubicBezTo>
                <a:lnTo>
                  <a:pt x="0" y="99179"/>
                </a:lnTo>
                <a:close/>
              </a:path>
            </a:pathLst>
          </a:custGeom>
        </p:spPr>
        <p:style>
          <a:lnRef idx="2">
            <a:schemeClr val="accent2">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909" tIns="44289" rIns="51909" bIns="44289" numCol="1" spcCol="1270" anchor="ctr" anchorCtr="0">
            <a:noAutofit/>
          </a:bodyPr>
          <a:lstStyle/>
          <a:p>
            <a:pPr marL="0" lvl="0" indent="0" algn="ctr" defTabSz="533400">
              <a:lnSpc>
                <a:spcPct val="90000"/>
              </a:lnSpc>
              <a:spcBef>
                <a:spcPct val="0"/>
              </a:spcBef>
              <a:spcAft>
                <a:spcPct val="35000"/>
              </a:spcAft>
              <a:buNone/>
            </a:pPr>
            <a:r>
              <a:rPr lang="en-US" sz="1200" kern="1200" dirty="0"/>
              <a:t>Express praise for behavior then </a:t>
            </a:r>
            <a:r>
              <a:rPr lang="en-US" sz="1200" b="1" kern="1200" dirty="0"/>
              <a:t>ask the client </a:t>
            </a:r>
            <a:r>
              <a:rPr lang="en-US" sz="1200" kern="1200" dirty="0"/>
              <a:t>to describe how it was accomplished</a:t>
            </a:r>
          </a:p>
        </p:txBody>
      </p:sp>
      <p:sp>
        <p:nvSpPr>
          <p:cNvPr id="30" name="Freeform: Shape 29">
            <a:extLst>
              <a:ext uri="{FF2B5EF4-FFF2-40B4-BE49-F238E27FC236}">
                <a16:creationId xmlns:a16="http://schemas.microsoft.com/office/drawing/2014/main" id="{D36CEC1E-A2C1-4E41-BDF0-040639D3DA56}"/>
              </a:ext>
            </a:extLst>
          </p:cNvPr>
          <p:cNvSpPr/>
          <p:nvPr/>
        </p:nvSpPr>
        <p:spPr>
          <a:xfrm>
            <a:off x="7782044" y="4039823"/>
            <a:ext cx="198358" cy="1983581"/>
          </a:xfrm>
          <a:custGeom>
            <a:avLst/>
            <a:gdLst/>
            <a:ahLst/>
            <a:cxnLst/>
            <a:rect l="0" t="0" r="0" b="0"/>
            <a:pathLst>
              <a:path>
                <a:moveTo>
                  <a:pt x="0" y="0"/>
                </a:moveTo>
                <a:lnTo>
                  <a:pt x="0" y="1983581"/>
                </a:lnTo>
                <a:lnTo>
                  <a:pt x="198358" y="1983581"/>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1" name="Freeform: Shape 30">
            <a:extLst>
              <a:ext uri="{FF2B5EF4-FFF2-40B4-BE49-F238E27FC236}">
                <a16:creationId xmlns:a16="http://schemas.microsoft.com/office/drawing/2014/main" id="{7E1FEEBE-B87D-4ED0-6CE6-DFBC96A1D19F}"/>
              </a:ext>
            </a:extLst>
          </p:cNvPr>
          <p:cNvSpPr/>
          <p:nvPr/>
        </p:nvSpPr>
        <p:spPr>
          <a:xfrm>
            <a:off x="7980402" y="5527508"/>
            <a:ext cx="1586865" cy="991790"/>
          </a:xfrm>
          <a:custGeom>
            <a:avLst/>
            <a:gdLst>
              <a:gd name="connsiteX0" fmla="*/ 0 w 1586865"/>
              <a:gd name="connsiteY0" fmla="*/ 99179 h 991790"/>
              <a:gd name="connsiteX1" fmla="*/ 99179 w 1586865"/>
              <a:gd name="connsiteY1" fmla="*/ 0 h 991790"/>
              <a:gd name="connsiteX2" fmla="*/ 1487686 w 1586865"/>
              <a:gd name="connsiteY2" fmla="*/ 0 h 991790"/>
              <a:gd name="connsiteX3" fmla="*/ 1586865 w 1586865"/>
              <a:gd name="connsiteY3" fmla="*/ 99179 h 991790"/>
              <a:gd name="connsiteX4" fmla="*/ 1586865 w 1586865"/>
              <a:gd name="connsiteY4" fmla="*/ 892611 h 991790"/>
              <a:gd name="connsiteX5" fmla="*/ 1487686 w 1586865"/>
              <a:gd name="connsiteY5" fmla="*/ 991790 h 991790"/>
              <a:gd name="connsiteX6" fmla="*/ 99179 w 1586865"/>
              <a:gd name="connsiteY6" fmla="*/ 991790 h 991790"/>
              <a:gd name="connsiteX7" fmla="*/ 0 w 1586865"/>
              <a:gd name="connsiteY7" fmla="*/ 892611 h 991790"/>
              <a:gd name="connsiteX8" fmla="*/ 0 w 1586865"/>
              <a:gd name="connsiteY8" fmla="*/ 99179 h 99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865" h="991790">
                <a:moveTo>
                  <a:pt x="0" y="99179"/>
                </a:moveTo>
                <a:cubicBezTo>
                  <a:pt x="0" y="44404"/>
                  <a:pt x="44404" y="0"/>
                  <a:pt x="99179" y="0"/>
                </a:cubicBezTo>
                <a:lnTo>
                  <a:pt x="1487686" y="0"/>
                </a:lnTo>
                <a:cubicBezTo>
                  <a:pt x="1542461" y="0"/>
                  <a:pt x="1586865" y="44404"/>
                  <a:pt x="1586865" y="99179"/>
                </a:cubicBezTo>
                <a:lnTo>
                  <a:pt x="1586865" y="892611"/>
                </a:lnTo>
                <a:cubicBezTo>
                  <a:pt x="1586865" y="947386"/>
                  <a:pt x="1542461" y="991790"/>
                  <a:pt x="1487686" y="991790"/>
                </a:cubicBezTo>
                <a:lnTo>
                  <a:pt x="99179" y="991790"/>
                </a:lnTo>
                <a:cubicBezTo>
                  <a:pt x="44404" y="991790"/>
                  <a:pt x="0" y="947386"/>
                  <a:pt x="0" y="892611"/>
                </a:cubicBezTo>
                <a:lnTo>
                  <a:pt x="0" y="99179"/>
                </a:lnTo>
                <a:close/>
              </a:path>
            </a:pathLst>
          </a:custGeom>
        </p:spPr>
        <p:style>
          <a:lnRef idx="2">
            <a:schemeClr val="accent2">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909" tIns="44289" rIns="51909" bIns="44289" numCol="1" spcCol="1270" anchor="ctr" anchorCtr="0">
            <a:noAutofit/>
          </a:bodyPr>
          <a:lstStyle/>
          <a:p>
            <a:pPr marL="0" lvl="0" indent="0" algn="ctr" defTabSz="533400">
              <a:lnSpc>
                <a:spcPct val="90000"/>
              </a:lnSpc>
              <a:spcBef>
                <a:spcPct val="0"/>
              </a:spcBef>
              <a:spcAft>
                <a:spcPct val="35000"/>
              </a:spcAft>
              <a:buNone/>
            </a:pPr>
            <a:r>
              <a:rPr lang="en-US" sz="1200" kern="1200" dirty="0"/>
              <a:t>Usually starts with “You”</a:t>
            </a:r>
          </a:p>
        </p:txBody>
      </p:sp>
      <p:sp>
        <p:nvSpPr>
          <p:cNvPr id="7" name="Arrow: Curved Up 6">
            <a:extLst>
              <a:ext uri="{FF2B5EF4-FFF2-40B4-BE49-F238E27FC236}">
                <a16:creationId xmlns:a16="http://schemas.microsoft.com/office/drawing/2014/main" id="{F64B9EC0-1F25-F2CE-6BDF-DEE4464B4862}"/>
              </a:ext>
            </a:extLst>
          </p:cNvPr>
          <p:cNvSpPr/>
          <p:nvPr/>
        </p:nvSpPr>
        <p:spPr>
          <a:xfrm>
            <a:off x="4305300" y="4038600"/>
            <a:ext cx="4038600" cy="1066800"/>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3519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24" grpId="0" animBg="1"/>
      <p:bldP spid="26" grpId="0" animBg="1"/>
      <p:bldP spid="29" grpId="0" animBg="1"/>
      <p:bldP spid="31"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Task Setting</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1066800" y="1673549"/>
            <a:ext cx="10668000" cy="3073637"/>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Always end with a task</a:t>
            </a:r>
          </a:p>
          <a:p>
            <a:pPr marL="914400" lvl="1"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Use brainstorming and then pick an option</a:t>
            </a:r>
          </a:p>
          <a:p>
            <a:pPr marL="914400" lvl="1"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Focus on</a:t>
            </a:r>
          </a:p>
          <a:p>
            <a:pPr marL="1371600" lvl="2"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Doing more of a behavior that is working</a:t>
            </a:r>
          </a:p>
          <a:p>
            <a:pPr marL="1371600" lvl="2"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Expand on exception behavior</a:t>
            </a:r>
          </a:p>
          <a:p>
            <a:pPr marL="1371600" lvl="2"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Leveraging an existing strength</a:t>
            </a:r>
          </a:p>
          <a:p>
            <a:pPr marL="457200" indent="-457200" fontAlgn="t">
              <a:spcAft>
                <a:spcPts val="600"/>
              </a:spcAft>
              <a:buFont typeface="Arial" panose="020B0604020202020204" pitchFamily="34" charset="0"/>
              <a:buChar char="•"/>
            </a:pPr>
            <a:r>
              <a:rPr lang="en-US" sz="2000" dirty="0">
                <a:solidFill>
                  <a:srgbClr val="5A5047"/>
                </a:solidFill>
                <a:latin typeface="Source Sans Pro" panose="020B0503030403020204" pitchFamily="34" charset="77"/>
              </a:rPr>
              <a:t>Set SMART goals</a:t>
            </a: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4" name="Content Placeholder 5" descr="Table&#10;&#10;Description automatically generated with medium confidence">
            <a:extLst>
              <a:ext uri="{FF2B5EF4-FFF2-40B4-BE49-F238E27FC236}">
                <a16:creationId xmlns:a16="http://schemas.microsoft.com/office/drawing/2014/main" id="{151814B9-0B29-D0F5-4C79-9F7CABCD65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56405" y="4363337"/>
            <a:ext cx="5079190" cy="2305937"/>
          </a:xfrm>
          <a:prstGeom prst="rect">
            <a:avLst/>
          </a:prstGeom>
        </p:spPr>
      </p:pic>
    </p:spTree>
    <p:extLst>
      <p:ext uri="{BB962C8B-B14F-4D97-AF65-F5344CB8AC3E}">
        <p14:creationId xmlns:p14="http://schemas.microsoft.com/office/powerpoint/2010/main" val="317045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EC437C-04E4-0F4C-824A-6A7378576366}"/>
              </a:ext>
            </a:extLst>
          </p:cNvPr>
          <p:cNvSpPr/>
          <p:nvPr/>
        </p:nvSpPr>
        <p:spPr>
          <a:xfrm>
            <a:off x="533400" y="533400"/>
            <a:ext cx="11125200" cy="5791200"/>
          </a:xfrm>
          <a:prstGeom prst="rect">
            <a:avLst/>
          </a:prstGeom>
          <a:solidFill>
            <a:srgbClr val="6E6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5391FB43-F298-E543-96D6-37D733D9AC31}"/>
              </a:ext>
            </a:extLst>
          </p:cNvPr>
          <p:cNvPicPr>
            <a:picLocks noChangeAspect="1"/>
          </p:cNvPicPr>
          <p:nvPr/>
        </p:nvPicPr>
        <p:blipFill rotWithShape="1">
          <a:blip r:embed="rId2">
            <a:alphaModFix amt="21000"/>
          </a:blip>
          <a:srcRect l="38125" r="27834"/>
          <a:stretch/>
        </p:blipFill>
        <p:spPr>
          <a:xfrm>
            <a:off x="533399" y="533399"/>
            <a:ext cx="11658601" cy="4584768"/>
          </a:xfrm>
          <a:prstGeom prst="rect">
            <a:avLst/>
          </a:prstGeom>
        </p:spPr>
      </p:pic>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9"/>
            <a:ext cx="10356850" cy="1719262"/>
          </a:xfrm>
        </p:spPr>
        <p:txBody>
          <a:bodyPr>
            <a:normAutofit/>
          </a:bodyPr>
          <a:lstStyle/>
          <a:p>
            <a:r>
              <a:rPr lang="en-US" sz="5400" dirty="0">
                <a:solidFill>
                  <a:schemeClr val="bg1"/>
                </a:solidFill>
                <a:latin typeface="Domine" panose="02040503040403060204" pitchFamily="18" charset="0"/>
              </a:rPr>
              <a:t>Contact Information</a:t>
            </a:r>
            <a:endParaRPr lang="en-US" sz="5400" dirty="0">
              <a:latin typeface="Domine" panose="02040503040403060204" pitchFamily="18" charset="0"/>
            </a:endParaRPr>
          </a:p>
        </p:txBody>
      </p:sp>
      <p:sp>
        <p:nvSpPr>
          <p:cNvPr id="3" name="Text Placeholder 2">
            <a:extLst>
              <a:ext uri="{FF2B5EF4-FFF2-40B4-BE49-F238E27FC236}">
                <a16:creationId xmlns:a16="http://schemas.microsoft.com/office/drawing/2014/main" id="{02AE30D3-243F-6848-BBF2-330B868CCE75}"/>
              </a:ext>
            </a:extLst>
          </p:cNvPr>
          <p:cNvSpPr>
            <a:spLocks noGrp="1"/>
          </p:cNvSpPr>
          <p:nvPr>
            <p:ph type="body" idx="1"/>
          </p:nvPr>
        </p:nvSpPr>
        <p:spPr>
          <a:xfrm>
            <a:off x="990600" y="3581400"/>
            <a:ext cx="10356850" cy="2432044"/>
          </a:xfrm>
        </p:spPr>
        <p:txBody>
          <a:bodyPr/>
          <a:lstStyle/>
          <a:p>
            <a:pPr marL="0" marR="0" indent="0">
              <a:lnSpc>
                <a:spcPct val="100000"/>
              </a:lnSpc>
              <a:spcBef>
                <a:spcPts val="0"/>
              </a:spcBef>
              <a:spcAft>
                <a:spcPts val="0"/>
              </a:spcAft>
              <a:buNone/>
            </a:pPr>
            <a:r>
              <a:rPr lang="en-US" sz="2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Jason Chapman</a:t>
            </a:r>
          </a:p>
          <a:p>
            <a:pPr marL="0" marR="0" indent="0">
              <a:lnSpc>
                <a:spcPct val="100000"/>
              </a:lnSpc>
              <a:spcBef>
                <a:spcPts val="0"/>
              </a:spcBef>
              <a:spcAft>
                <a:spcPts val="0"/>
              </a:spcAft>
              <a:buNone/>
            </a:pP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Training and Quality Control Coordinator</a:t>
            </a:r>
          </a:p>
          <a:p>
            <a:pPr marL="0" marR="0" indent="0">
              <a:lnSpc>
                <a:spcPct val="100000"/>
              </a:lnSpc>
              <a:spcBef>
                <a:spcPts val="0"/>
              </a:spcBef>
              <a:spcAft>
                <a:spcPts val="0"/>
              </a:spcAft>
              <a:buNone/>
            </a:pP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jchapman@justicepoint.org</a:t>
            </a:r>
          </a:p>
          <a:p>
            <a:pPr marL="0" marR="0" indent="0">
              <a:lnSpc>
                <a:spcPct val="100000"/>
              </a:lnSpc>
              <a:spcBef>
                <a:spcPts val="0"/>
              </a:spcBef>
              <a:spcAft>
                <a:spcPts val="0"/>
              </a:spcAft>
              <a:buNone/>
            </a:pP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Cell: 262-825-4245</a:t>
            </a:r>
          </a:p>
          <a:p>
            <a:pPr marL="0" marR="0" indent="0">
              <a:lnSpc>
                <a:spcPct val="100000"/>
              </a:lnSpc>
              <a:spcBef>
                <a:spcPts val="0"/>
              </a:spcBef>
              <a:spcAft>
                <a:spcPts val="0"/>
              </a:spcAft>
              <a:buNone/>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cxnSp>
        <p:nvCxnSpPr>
          <p:cNvPr id="7" name="Straight Connector 6">
            <a:extLst>
              <a:ext uri="{FF2B5EF4-FFF2-40B4-BE49-F238E27FC236}">
                <a16:creationId xmlns:a16="http://schemas.microsoft.com/office/drawing/2014/main" id="{FD46C7AA-50EC-EB4C-984C-9F9D31D1A214}"/>
              </a:ext>
            </a:extLst>
          </p:cNvPr>
          <p:cNvCxnSpPr>
            <a:cxnSpLocks/>
          </p:cNvCxnSpPr>
          <p:nvPr/>
        </p:nvCxnSpPr>
        <p:spPr>
          <a:xfrm>
            <a:off x="1066800" y="3429000"/>
            <a:ext cx="6477000" cy="0"/>
          </a:xfrm>
          <a:prstGeom prst="line">
            <a:avLst/>
          </a:prstGeom>
          <a:ln w="57150">
            <a:solidFill>
              <a:schemeClr val="bg1"/>
            </a:solidFill>
          </a:ln>
        </p:spPr>
        <p:style>
          <a:lnRef idx="3">
            <a:schemeClr val="accent6"/>
          </a:lnRef>
          <a:fillRef idx="0">
            <a:schemeClr val="accent6"/>
          </a:fillRef>
          <a:effectRef idx="2">
            <a:schemeClr val="accent6"/>
          </a:effectRef>
          <a:fontRef idx="minor">
            <a:schemeClr val="tx1"/>
          </a:fontRef>
        </p:style>
      </p:cxnSp>
      <p:pic>
        <p:nvPicPr>
          <p:cNvPr id="12" name="Picture 11" descr="Logo&#10;&#10;Description automatically generated with medium confidence">
            <a:extLst>
              <a:ext uri="{FF2B5EF4-FFF2-40B4-BE49-F238E27FC236}">
                <a16:creationId xmlns:a16="http://schemas.microsoft.com/office/drawing/2014/main" id="{FABA526E-2861-554C-8FF0-EE4B14E7127E}"/>
              </a:ext>
            </a:extLst>
          </p:cNvPr>
          <p:cNvPicPr>
            <a:picLocks noChangeAspect="1"/>
          </p:cNvPicPr>
          <p:nvPr/>
        </p:nvPicPr>
        <p:blipFill>
          <a:blip r:embed="rId3"/>
          <a:stretch>
            <a:fillRect/>
          </a:stretch>
        </p:blipFill>
        <p:spPr>
          <a:xfrm>
            <a:off x="8382000" y="5276967"/>
            <a:ext cx="3313357" cy="742833"/>
          </a:xfrm>
          <a:prstGeom prst="rect">
            <a:avLst/>
          </a:prstGeom>
        </p:spPr>
      </p:pic>
    </p:spTree>
    <p:extLst>
      <p:ext uri="{BB962C8B-B14F-4D97-AF65-F5344CB8AC3E}">
        <p14:creationId xmlns:p14="http://schemas.microsoft.com/office/powerpoint/2010/main" val="4176316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clipart&#10;&#10;Description automatically generated">
            <a:extLst>
              <a:ext uri="{FF2B5EF4-FFF2-40B4-BE49-F238E27FC236}">
                <a16:creationId xmlns:a16="http://schemas.microsoft.com/office/drawing/2014/main" id="{5B2E00B6-AA91-604A-AE5B-FBF13F7D7541}"/>
              </a:ext>
            </a:extLst>
          </p:cNvPr>
          <p:cNvPicPr>
            <a:picLocks noChangeAspect="1"/>
          </p:cNvPicPr>
          <p:nvPr/>
        </p:nvPicPr>
        <p:blipFill rotWithShape="1">
          <a:blip r:embed="rId2">
            <a:alphaModFix amt="21000"/>
          </a:blip>
          <a:srcRect l="38125" r="27834"/>
          <a:stretch/>
        </p:blipFill>
        <p:spPr>
          <a:xfrm>
            <a:off x="533399" y="533399"/>
            <a:ext cx="11658601" cy="4584768"/>
          </a:xfrm>
          <a:prstGeom prst="rect">
            <a:avLst/>
          </a:prstGeom>
        </p:spPr>
      </p:pic>
      <p:sp>
        <p:nvSpPr>
          <p:cNvPr id="9" name="Rectangle 8">
            <a:extLst>
              <a:ext uri="{FF2B5EF4-FFF2-40B4-BE49-F238E27FC236}">
                <a16:creationId xmlns:a16="http://schemas.microsoft.com/office/drawing/2014/main" id="{5D6F3EB4-61A3-5345-ABB1-871A4DA9BB7F}"/>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9"/>
            <a:ext cx="10356850" cy="1719262"/>
          </a:xfrm>
        </p:spPr>
        <p:txBody>
          <a:bodyPr>
            <a:normAutofit/>
          </a:bodyPr>
          <a:lstStyle/>
          <a:p>
            <a:r>
              <a:rPr lang="en-US" sz="4500" dirty="0">
                <a:solidFill>
                  <a:srgbClr val="FF9350"/>
                </a:solidFill>
                <a:latin typeface="Domine" panose="02040503040403060204" pitchFamily="18" charset="0"/>
              </a:rPr>
              <a:t>The Status Quo</a:t>
            </a:r>
          </a:p>
        </p:txBody>
      </p:sp>
      <p:pic>
        <p:nvPicPr>
          <p:cNvPr id="8" name="Picture 7" descr="Logo&#10;&#10;Description automatically generated with medium confidence">
            <a:extLst>
              <a:ext uri="{FF2B5EF4-FFF2-40B4-BE49-F238E27FC236}">
                <a16:creationId xmlns:a16="http://schemas.microsoft.com/office/drawing/2014/main" id="{7A3C1A9A-DA5A-6342-B54A-64F211A1DD53}"/>
              </a:ext>
            </a:extLst>
          </p:cNvPr>
          <p:cNvPicPr>
            <a:picLocks noChangeAspect="1"/>
          </p:cNvPicPr>
          <p:nvPr/>
        </p:nvPicPr>
        <p:blipFill rotWithShape="1">
          <a:blip r:embed="rId3"/>
          <a:srcRect l="20697" t="38452" r="19507"/>
          <a:stretch/>
        </p:blipFill>
        <p:spPr>
          <a:xfrm>
            <a:off x="10287000" y="6477000"/>
            <a:ext cx="1676400" cy="386862"/>
          </a:xfrm>
          <a:prstGeom prst="rect">
            <a:avLst/>
          </a:prstGeom>
        </p:spPr>
      </p:pic>
      <p:sp>
        <p:nvSpPr>
          <p:cNvPr id="4" name="Text Placeholder 3">
            <a:extLst>
              <a:ext uri="{FF2B5EF4-FFF2-40B4-BE49-F238E27FC236}">
                <a16:creationId xmlns:a16="http://schemas.microsoft.com/office/drawing/2014/main" id="{7C75A974-ED82-DE51-62CE-490DACDBF74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5892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Traditional Case </a:t>
            </a:r>
            <a:r>
              <a:rPr lang="en-US" sz="3200" b="1" cap="all" dirty="0" err="1">
                <a:solidFill>
                  <a:srgbClr val="FF9350"/>
                </a:solidFill>
                <a:latin typeface="Domine" panose="02040503040403060204" pitchFamily="18" charset="0"/>
              </a:rPr>
              <a:t>Managment</a:t>
            </a:r>
            <a:endParaRPr lang="en-US" sz="3200" b="1" cap="all" dirty="0">
              <a:solidFill>
                <a:srgbClr val="FF9350"/>
              </a:solidFill>
              <a:latin typeface="Domine" panose="02040503040403060204" pitchFamily="18" charset="0"/>
            </a:endParaRP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800"/>
            <a:ext cx="10210800" cy="3962400"/>
          </a:xfrm>
          <a:prstGeom prst="rect">
            <a:avLst/>
          </a:prstGeom>
          <a:noFill/>
        </p:spPr>
        <p:txBody>
          <a:bodyPr wrap="square" numCol="2" spcCol="182880" rtlCol="0">
            <a:noAutofit/>
          </a:bodyPr>
          <a:lstStyle/>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What percent of your time is focused on what happened between last meeting and the current one?</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How much of your time is spent documenting history? </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pic>
        <p:nvPicPr>
          <p:cNvPr id="6" name="Picture 5" descr="A picture containing text, clock, reading, hand&#10;&#10;Description automatically generated">
            <a:extLst>
              <a:ext uri="{FF2B5EF4-FFF2-40B4-BE49-F238E27FC236}">
                <a16:creationId xmlns:a16="http://schemas.microsoft.com/office/drawing/2014/main" id="{C07D150F-66A4-873D-9A68-969B05EE5D4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58000" y="1828800"/>
            <a:ext cx="3705754" cy="3705754"/>
          </a:xfrm>
          <a:prstGeom prst="rect">
            <a:avLst/>
          </a:prstGeom>
        </p:spPr>
      </p:pic>
    </p:spTree>
    <p:extLst>
      <p:ext uri="{BB962C8B-B14F-4D97-AF65-F5344CB8AC3E}">
        <p14:creationId xmlns:p14="http://schemas.microsoft.com/office/powerpoint/2010/main" val="51505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Regular Case Management</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828798"/>
            <a:ext cx="10210800" cy="4419595"/>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Raise your hand if any of these sound familiar</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Client starts the program: </a:t>
            </a:r>
          </a:p>
          <a:p>
            <a:pPr marL="1371600" lvl="2"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“Good to meet you. Let me tell you what you need to do and the rules.”</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Client not making progress: </a:t>
            </a:r>
          </a:p>
          <a:p>
            <a:pPr marL="1371600" lvl="2"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“Why aren’t you doing anything?”</a:t>
            </a:r>
          </a:p>
          <a:p>
            <a:pPr marL="1371600" lvl="2"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“You need to make this a priority.”</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Client misses a UA/Court: </a:t>
            </a:r>
          </a:p>
          <a:p>
            <a:pPr marL="1371600" lvl="2"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“Why did you miss?”</a:t>
            </a:r>
          </a:p>
          <a:p>
            <a:pPr marL="1371600" lvl="2"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“Don’t you know how important this is?”</a:t>
            </a:r>
          </a:p>
          <a:p>
            <a:pPr marL="914400" lvl="1"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Client tests positive:</a:t>
            </a:r>
          </a:p>
          <a:p>
            <a:pPr marL="1371600" lvl="2" indent="-457200" fontAlgn="t">
              <a:spcAft>
                <a:spcPts val="600"/>
              </a:spcAft>
              <a:buFont typeface="Arial" panose="020B0604020202020204" pitchFamily="34" charset="0"/>
              <a:buChar char="•"/>
            </a:pPr>
            <a:r>
              <a:rPr lang="en-US" sz="2200" dirty="0">
                <a:solidFill>
                  <a:srgbClr val="5A5047"/>
                </a:solidFill>
                <a:latin typeface="Source Sans Pro" panose="020B0503030403020204" pitchFamily="34" charset="77"/>
              </a:rPr>
              <a:t>“Tell me what happened. We need to get to the bottom of this.”</a:t>
            </a:r>
          </a:p>
          <a:p>
            <a:pPr lvl="2" fontAlgn="t">
              <a:spcAft>
                <a:spcPts val="600"/>
              </a:spcAft>
            </a:pPr>
            <a:endParaRPr lang="en-US" sz="2400" dirty="0">
              <a:solidFill>
                <a:srgbClr val="5A5047"/>
              </a:solidFill>
              <a:latin typeface="Source Sans Pro" panose="020B0503030403020204" pitchFamily="34" charset="77"/>
            </a:endParaRPr>
          </a:p>
          <a:p>
            <a:pPr marL="914400" lvl="1"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51452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The Status quo – Deficits Based</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752599"/>
            <a:ext cx="10210800" cy="4724399"/>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3600" dirty="0">
                <a:solidFill>
                  <a:srgbClr val="5A5047"/>
                </a:solidFill>
                <a:latin typeface="Source Sans Pro" panose="020B0503030403020204" pitchFamily="34" charset="77"/>
              </a:rPr>
              <a:t>We are deficits based</a:t>
            </a:r>
          </a:p>
          <a:p>
            <a:pPr marL="914400" lvl="1" indent="-457200" fontAlgn="t">
              <a:spcAft>
                <a:spcPts val="600"/>
              </a:spcAft>
              <a:buFont typeface="Arial" panose="020B0604020202020204" pitchFamily="34" charset="0"/>
              <a:buChar char="•"/>
            </a:pPr>
            <a:r>
              <a:rPr lang="en-US" sz="3600" dirty="0">
                <a:solidFill>
                  <a:srgbClr val="5A5047"/>
                </a:solidFill>
                <a:latin typeface="Source Sans Pro" panose="020B0503030403020204" pitchFamily="34" charset="77"/>
              </a:rPr>
              <a:t>We tell the client what they </a:t>
            </a:r>
            <a:r>
              <a:rPr lang="en-US" sz="3600" b="1" dirty="0">
                <a:solidFill>
                  <a:srgbClr val="5A5047"/>
                </a:solidFill>
                <a:latin typeface="Source Sans Pro" panose="020B0503030403020204" pitchFamily="34" charset="77"/>
              </a:rPr>
              <a:t>can’t</a:t>
            </a:r>
            <a:r>
              <a:rPr lang="en-US" sz="3600" dirty="0">
                <a:solidFill>
                  <a:srgbClr val="5A5047"/>
                </a:solidFill>
                <a:latin typeface="Source Sans Pro" panose="020B0503030403020204" pitchFamily="34" charset="77"/>
              </a:rPr>
              <a:t> do</a:t>
            </a:r>
          </a:p>
          <a:p>
            <a:pPr marL="914400" lvl="1" indent="-457200" fontAlgn="t">
              <a:spcAft>
                <a:spcPts val="600"/>
              </a:spcAft>
              <a:buFont typeface="Arial" panose="020B0604020202020204" pitchFamily="34" charset="0"/>
              <a:buChar char="•"/>
            </a:pPr>
            <a:r>
              <a:rPr lang="en-US" sz="3600" dirty="0">
                <a:solidFill>
                  <a:srgbClr val="5A5047"/>
                </a:solidFill>
                <a:latin typeface="Source Sans Pro" panose="020B0503030403020204" pitchFamily="34" charset="77"/>
              </a:rPr>
              <a:t>Case management is based on “fixing” deficits</a:t>
            </a:r>
          </a:p>
          <a:p>
            <a:pPr marL="1371600" lvl="2" indent="-457200" fontAlgn="t">
              <a:spcAft>
                <a:spcPts val="600"/>
              </a:spcAft>
              <a:buFont typeface="Arial" panose="020B0604020202020204" pitchFamily="34" charset="0"/>
              <a:buChar char="•"/>
            </a:pPr>
            <a:r>
              <a:rPr lang="en-US" sz="3600" dirty="0">
                <a:solidFill>
                  <a:srgbClr val="5A5047"/>
                </a:solidFill>
                <a:latin typeface="Source Sans Pro" panose="020B0503030403020204" pitchFamily="34" charset="77"/>
              </a:rPr>
              <a:t>Literally Criminogenic Needs</a:t>
            </a:r>
          </a:p>
          <a:p>
            <a:pPr marL="914400" lvl="1" indent="-457200" fontAlgn="t">
              <a:spcAft>
                <a:spcPts val="600"/>
              </a:spcAft>
              <a:buFont typeface="Arial" panose="020B0604020202020204" pitchFamily="34" charset="0"/>
              <a:buChar char="•"/>
            </a:pPr>
            <a:r>
              <a:rPr lang="en-US" sz="3600" dirty="0">
                <a:solidFill>
                  <a:srgbClr val="5A5047"/>
                </a:solidFill>
                <a:latin typeface="Source Sans Pro" panose="020B0503030403020204" pitchFamily="34" charset="77"/>
              </a:rPr>
              <a:t>Lip service to client strengths</a:t>
            </a:r>
          </a:p>
          <a:p>
            <a:pPr marL="914400" lvl="1" indent="-457200" fontAlgn="t">
              <a:spcAft>
                <a:spcPts val="600"/>
              </a:spcAft>
              <a:buFont typeface="Arial" panose="020B0604020202020204" pitchFamily="34" charset="0"/>
              <a:buChar char="•"/>
            </a:pPr>
            <a:r>
              <a:rPr lang="en-US" sz="3600" dirty="0">
                <a:solidFill>
                  <a:srgbClr val="5A5047"/>
                </a:solidFill>
                <a:latin typeface="Source Sans Pro" panose="020B0503030403020204" pitchFamily="34" charset="77"/>
              </a:rPr>
              <a:t>Clients viewed as needing external solutions</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109483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A590-5226-6448-A299-6DCEEE3E962E}"/>
              </a:ext>
            </a:extLst>
          </p:cNvPr>
          <p:cNvSpPr>
            <a:spLocks noGrp="1"/>
          </p:cNvSpPr>
          <p:nvPr>
            <p:ph type="title"/>
          </p:nvPr>
        </p:nvSpPr>
        <p:spPr>
          <a:xfrm>
            <a:off x="990600" y="914400"/>
            <a:ext cx="10363200" cy="685800"/>
          </a:xfrm>
        </p:spPr>
        <p:txBody>
          <a:bodyPr>
            <a:normAutofit/>
          </a:bodyPr>
          <a:lstStyle/>
          <a:p>
            <a:r>
              <a:rPr lang="en-US" sz="3200" b="1" cap="all" dirty="0">
                <a:solidFill>
                  <a:srgbClr val="FF9350"/>
                </a:solidFill>
                <a:latin typeface="Domine" panose="02040503040403060204" pitchFamily="18" charset="0"/>
              </a:rPr>
              <a:t>Status quo – past focus</a:t>
            </a:r>
          </a:p>
        </p:txBody>
      </p:sp>
      <p:cxnSp>
        <p:nvCxnSpPr>
          <p:cNvPr id="3" name="Straight Connector 2">
            <a:extLst>
              <a:ext uri="{FF2B5EF4-FFF2-40B4-BE49-F238E27FC236}">
                <a16:creationId xmlns:a16="http://schemas.microsoft.com/office/drawing/2014/main" id="{20FACAD5-A97F-9D48-877C-4362C01F578E}"/>
              </a:ext>
            </a:extLst>
          </p:cNvPr>
          <p:cNvCxnSpPr>
            <a:cxnSpLocks/>
          </p:cNvCxnSpPr>
          <p:nvPr/>
        </p:nvCxnSpPr>
        <p:spPr>
          <a:xfrm>
            <a:off x="1066800" y="1600200"/>
            <a:ext cx="10058400" cy="0"/>
          </a:xfrm>
          <a:prstGeom prst="line">
            <a:avLst/>
          </a:prstGeom>
          <a:ln w="57150">
            <a:solidFill>
              <a:srgbClr val="FF9350"/>
            </a:solidFill>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F476784-9185-9645-BAEE-ABBD278539BF}"/>
              </a:ext>
            </a:extLst>
          </p:cNvPr>
          <p:cNvSpPr txBox="1"/>
          <p:nvPr/>
        </p:nvSpPr>
        <p:spPr>
          <a:xfrm>
            <a:off x="990600" y="1676400"/>
            <a:ext cx="10210800" cy="3962400"/>
          </a:xfrm>
          <a:prstGeom prst="rect">
            <a:avLst/>
          </a:prstGeom>
          <a:noFill/>
        </p:spPr>
        <p:txBody>
          <a:bodyPr wrap="square" numCol="1" spcCol="182880" rtlCol="0">
            <a:noAutofit/>
          </a:bodyPr>
          <a:lstStyle/>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We are past focused</a:t>
            </a:r>
          </a:p>
          <a:p>
            <a:pPr marL="914400" lvl="1"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We monitor if the client did what we tell them to</a:t>
            </a:r>
          </a:p>
          <a:p>
            <a:pPr marL="914400" lvl="1"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We investigate violations </a:t>
            </a:r>
          </a:p>
          <a:p>
            <a:pPr marL="914400" lvl="1"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We report on what the client </a:t>
            </a:r>
            <a:r>
              <a:rPr lang="en-US" sz="2800" i="1" dirty="0">
                <a:solidFill>
                  <a:srgbClr val="5A5047"/>
                </a:solidFill>
                <a:latin typeface="Source Sans Pro" panose="020B0503030403020204" pitchFamily="34" charset="77"/>
              </a:rPr>
              <a:t>has</a:t>
            </a:r>
            <a:r>
              <a:rPr lang="en-US" sz="2800" dirty="0">
                <a:solidFill>
                  <a:srgbClr val="5A5047"/>
                </a:solidFill>
                <a:latin typeface="Source Sans Pro" panose="020B0503030403020204" pitchFamily="34" charset="77"/>
              </a:rPr>
              <a:t> done</a:t>
            </a:r>
          </a:p>
          <a:p>
            <a:pPr marL="457200"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What percent of your time with clients is focused on what happened between the last meeting and the current meeting?</a:t>
            </a:r>
          </a:p>
          <a:p>
            <a:pPr marL="914400" lvl="1"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Some is necessary BUT you are only documenting history</a:t>
            </a:r>
          </a:p>
          <a:p>
            <a:pPr marL="914400" lvl="1"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The client is repeating, reimagining, and retelling the negative event and that just makes it “stick” more</a:t>
            </a:r>
          </a:p>
          <a:p>
            <a:pPr marL="1371600" lvl="2" indent="-457200" fontAlgn="t">
              <a:spcAft>
                <a:spcPts val="600"/>
              </a:spcAft>
              <a:buFont typeface="Arial" panose="020B0604020202020204" pitchFamily="34" charset="0"/>
              <a:buChar char="•"/>
            </a:pPr>
            <a:r>
              <a:rPr lang="en-US" sz="2800" dirty="0">
                <a:solidFill>
                  <a:srgbClr val="5A5047"/>
                </a:solidFill>
                <a:latin typeface="Source Sans Pro" panose="020B0503030403020204" pitchFamily="34" charset="77"/>
              </a:rPr>
              <a:t>More opportunities to lie/shift blame/justification</a:t>
            </a: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a:p>
            <a:pPr marL="457200" indent="-457200" fontAlgn="t">
              <a:spcAft>
                <a:spcPts val="600"/>
              </a:spcAft>
              <a:buFont typeface="Arial" panose="020B0604020202020204" pitchFamily="34" charset="0"/>
              <a:buChar char="•"/>
            </a:pPr>
            <a:endParaRPr lang="en-US" sz="2800" dirty="0">
              <a:solidFill>
                <a:srgbClr val="5A5047"/>
              </a:solidFill>
              <a:latin typeface="Source Sans Pro" panose="020B0503030403020204" pitchFamily="34" charset="77"/>
            </a:endParaRPr>
          </a:p>
        </p:txBody>
      </p:sp>
      <p:pic>
        <p:nvPicPr>
          <p:cNvPr id="7" name="Picture 6" descr="Logo&#10;&#10;Description automatically generated with medium confidence">
            <a:extLst>
              <a:ext uri="{FF2B5EF4-FFF2-40B4-BE49-F238E27FC236}">
                <a16:creationId xmlns:a16="http://schemas.microsoft.com/office/drawing/2014/main" id="{D34C11A2-C240-D942-A19F-B7D1799AC0BA}"/>
              </a:ext>
            </a:extLst>
          </p:cNvPr>
          <p:cNvPicPr>
            <a:picLocks noChangeAspect="1"/>
          </p:cNvPicPr>
          <p:nvPr/>
        </p:nvPicPr>
        <p:blipFill rotWithShape="1">
          <a:blip r:embed="rId2"/>
          <a:srcRect l="20697" t="38452" r="19507"/>
          <a:stretch/>
        </p:blipFill>
        <p:spPr>
          <a:xfrm>
            <a:off x="10287000" y="6477000"/>
            <a:ext cx="1676400" cy="386862"/>
          </a:xfrm>
          <a:prstGeom prst="rect">
            <a:avLst/>
          </a:prstGeom>
        </p:spPr>
      </p:pic>
    </p:spTree>
    <p:extLst>
      <p:ext uri="{BB962C8B-B14F-4D97-AF65-F5344CB8AC3E}">
        <p14:creationId xmlns:p14="http://schemas.microsoft.com/office/powerpoint/2010/main" val="392703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clipart&#10;&#10;Description automatically generated">
            <a:extLst>
              <a:ext uri="{FF2B5EF4-FFF2-40B4-BE49-F238E27FC236}">
                <a16:creationId xmlns:a16="http://schemas.microsoft.com/office/drawing/2014/main" id="{5B2E00B6-AA91-604A-AE5B-FBF13F7D7541}"/>
              </a:ext>
            </a:extLst>
          </p:cNvPr>
          <p:cNvPicPr>
            <a:picLocks noChangeAspect="1"/>
          </p:cNvPicPr>
          <p:nvPr/>
        </p:nvPicPr>
        <p:blipFill rotWithShape="1">
          <a:blip r:embed="rId2">
            <a:alphaModFix amt="21000"/>
          </a:blip>
          <a:srcRect l="38125" r="27834"/>
          <a:stretch/>
        </p:blipFill>
        <p:spPr>
          <a:xfrm>
            <a:off x="533399" y="533399"/>
            <a:ext cx="11658601" cy="4584768"/>
          </a:xfrm>
          <a:prstGeom prst="rect">
            <a:avLst/>
          </a:prstGeom>
        </p:spPr>
      </p:pic>
      <p:sp>
        <p:nvSpPr>
          <p:cNvPr id="9" name="Rectangle 8">
            <a:extLst>
              <a:ext uri="{FF2B5EF4-FFF2-40B4-BE49-F238E27FC236}">
                <a16:creationId xmlns:a16="http://schemas.microsoft.com/office/drawing/2014/main" id="{5D6F3EB4-61A3-5345-ABB1-871A4DA9BB7F}"/>
              </a:ext>
            </a:extLst>
          </p:cNvPr>
          <p:cNvSpPr/>
          <p:nvPr/>
        </p:nvSpPr>
        <p:spPr>
          <a:xfrm>
            <a:off x="533400" y="533400"/>
            <a:ext cx="11125200" cy="5791200"/>
          </a:xfrm>
          <a:prstGeom prst="rect">
            <a:avLst/>
          </a:prstGeom>
          <a:solidFill>
            <a:srgbClr val="6E655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35A206-7619-0F48-92BC-F938D8FE28B1}"/>
              </a:ext>
            </a:extLst>
          </p:cNvPr>
          <p:cNvSpPr>
            <a:spLocks noGrp="1"/>
          </p:cNvSpPr>
          <p:nvPr>
            <p:ph type="title"/>
          </p:nvPr>
        </p:nvSpPr>
        <p:spPr>
          <a:xfrm>
            <a:off x="990600" y="1709739"/>
            <a:ext cx="10356850" cy="1719262"/>
          </a:xfrm>
        </p:spPr>
        <p:txBody>
          <a:bodyPr>
            <a:normAutofit/>
          </a:bodyPr>
          <a:lstStyle/>
          <a:p>
            <a:r>
              <a:rPr lang="en-US" sz="4500" dirty="0">
                <a:solidFill>
                  <a:srgbClr val="FF9350"/>
                </a:solidFill>
                <a:latin typeface="Domine" panose="02040503040403060204" pitchFamily="18" charset="0"/>
              </a:rPr>
              <a:t>Solution Focused Perspective</a:t>
            </a:r>
          </a:p>
        </p:txBody>
      </p:sp>
      <p:pic>
        <p:nvPicPr>
          <p:cNvPr id="8" name="Picture 7" descr="Logo&#10;&#10;Description automatically generated with medium confidence">
            <a:extLst>
              <a:ext uri="{FF2B5EF4-FFF2-40B4-BE49-F238E27FC236}">
                <a16:creationId xmlns:a16="http://schemas.microsoft.com/office/drawing/2014/main" id="{7A3C1A9A-DA5A-6342-B54A-64F211A1DD53}"/>
              </a:ext>
            </a:extLst>
          </p:cNvPr>
          <p:cNvPicPr>
            <a:picLocks noChangeAspect="1"/>
          </p:cNvPicPr>
          <p:nvPr/>
        </p:nvPicPr>
        <p:blipFill rotWithShape="1">
          <a:blip r:embed="rId3"/>
          <a:srcRect l="20697" t="38452" r="19507"/>
          <a:stretch/>
        </p:blipFill>
        <p:spPr>
          <a:xfrm>
            <a:off x="10287000" y="6477000"/>
            <a:ext cx="1676400" cy="386862"/>
          </a:xfrm>
          <a:prstGeom prst="rect">
            <a:avLst/>
          </a:prstGeom>
        </p:spPr>
      </p:pic>
      <p:sp>
        <p:nvSpPr>
          <p:cNvPr id="4" name="Text Placeholder 3">
            <a:extLst>
              <a:ext uri="{FF2B5EF4-FFF2-40B4-BE49-F238E27FC236}">
                <a16:creationId xmlns:a16="http://schemas.microsoft.com/office/drawing/2014/main" id="{7C75A974-ED82-DE51-62CE-490DACDBF74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43364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13927</TotalTime>
  <Words>1984</Words>
  <Application>Microsoft Office PowerPoint</Application>
  <PresentationFormat>Widescreen</PresentationFormat>
  <Paragraphs>242</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Domine</vt:lpstr>
      <vt:lpstr>Segoe UI</vt:lpstr>
      <vt:lpstr>Source Sans Pro</vt:lpstr>
      <vt:lpstr>Office Theme</vt:lpstr>
      <vt:lpstr>Solution Focused Case Management</vt:lpstr>
      <vt:lpstr>Presentation Focus</vt:lpstr>
      <vt:lpstr>Programming interventions and role</vt:lpstr>
      <vt:lpstr>The Status Quo</vt:lpstr>
      <vt:lpstr>Traditional Case Managment</vt:lpstr>
      <vt:lpstr>Regular Case Management</vt:lpstr>
      <vt:lpstr>The Status quo – Deficits Based</vt:lpstr>
      <vt:lpstr>Status quo – past focus</vt:lpstr>
      <vt:lpstr>Solution Focused Perspective</vt:lpstr>
      <vt:lpstr>PowerPoint Presentation</vt:lpstr>
      <vt:lpstr>Desired outcome &gt; understanding problem</vt:lpstr>
      <vt:lpstr>A solution focused perspective</vt:lpstr>
      <vt:lpstr>PowerPoint Presentation</vt:lpstr>
      <vt:lpstr>Problems within the context of “better”</vt:lpstr>
      <vt:lpstr>3 rules</vt:lpstr>
      <vt:lpstr>4 principles</vt:lpstr>
      <vt:lpstr>Desired outcome &gt; Solution</vt:lpstr>
      <vt:lpstr>Comparison </vt:lpstr>
      <vt:lpstr>Comparison </vt:lpstr>
      <vt:lpstr>PowerPoint Presentation</vt:lpstr>
      <vt:lpstr>Solution Focused Techniques</vt:lpstr>
      <vt:lpstr>The Miracle Question</vt:lpstr>
      <vt:lpstr>Exception Questions</vt:lpstr>
      <vt:lpstr>Instead/Imagine</vt:lpstr>
      <vt:lpstr>presupposing questions</vt:lpstr>
      <vt:lpstr>Coping questions</vt:lpstr>
      <vt:lpstr>Scaling Questions</vt:lpstr>
      <vt:lpstr>Scaling questions</vt:lpstr>
      <vt:lpstr>Notice No “Why” Questions</vt:lpstr>
      <vt:lpstr>Compliments</vt:lpstr>
      <vt:lpstr>Task Setting</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dc:title>
  <dc:creator>jon@lengthofdaylight.com</dc:creator>
  <cp:lastModifiedBy>Jason Chapman</cp:lastModifiedBy>
  <cp:revision>19</cp:revision>
  <dcterms:created xsi:type="dcterms:W3CDTF">2021-09-13T21:09:51Z</dcterms:created>
  <dcterms:modified xsi:type="dcterms:W3CDTF">2024-10-17T19:50:17Z</dcterms:modified>
</cp:coreProperties>
</file>