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6"/>
  </p:notesMasterIdLst>
  <p:sldIdLst>
    <p:sldId id="256" r:id="rId5"/>
    <p:sldId id="286" r:id="rId6"/>
    <p:sldId id="261" r:id="rId7"/>
    <p:sldId id="263" r:id="rId8"/>
    <p:sldId id="293" r:id="rId9"/>
    <p:sldId id="294" r:id="rId10"/>
    <p:sldId id="292" r:id="rId11"/>
    <p:sldId id="295" r:id="rId12"/>
    <p:sldId id="296" r:id="rId13"/>
    <p:sldId id="262" r:id="rId14"/>
    <p:sldId id="267" r:id="rId15"/>
    <p:sldId id="268" r:id="rId16"/>
    <p:sldId id="269" r:id="rId17"/>
    <p:sldId id="270" r:id="rId18"/>
    <p:sldId id="297" r:id="rId19"/>
    <p:sldId id="301" r:id="rId20"/>
    <p:sldId id="298" r:id="rId21"/>
    <p:sldId id="299" r:id="rId22"/>
    <p:sldId id="300" r:id="rId23"/>
    <p:sldId id="284" r:id="rId24"/>
    <p:sldId id="26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DD0807-BFC7-0552-5401-545284712E40}" name="Galindo, Marguerit M - DHS" initials="MG" userId="S::marguerit.galindo@dhs.wisconsin.gov::8786b888-47db-401a-bf80-20f153427098" providerId="AD"/>
  <p188:author id="{A0421118-49EC-3194-D44C-7B5C0F00DF9B}" name="Fischer, Jason V - DHS" initials="JF" userId="S::JasonV.Fischer@dhs.wisconsin.gov::28f44bdd-d164-47eb-9922-fa6ee8ab5436"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D78"/>
    <a:srgbClr val="4F7E87"/>
    <a:srgbClr val="7976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2035" autoAdjust="0"/>
  </p:normalViewPr>
  <p:slideViewPr>
    <p:cSldViewPr>
      <p:cViewPr varScale="1">
        <p:scale>
          <a:sx n="86" d="100"/>
          <a:sy n="86" d="100"/>
        </p:scale>
        <p:origin x="1382" y="58"/>
      </p:cViewPr>
      <p:guideLst>
        <p:guide orient="horz" pos="2160"/>
        <p:guide pos="2880"/>
      </p:guideLst>
    </p:cSldViewPr>
  </p:slideViewPr>
  <p:notesTextViewPr>
    <p:cViewPr>
      <p:scale>
        <a:sx n="125" d="100"/>
        <a:sy n="125" d="100"/>
      </p:scale>
      <p:origin x="0" y="0"/>
    </p:cViewPr>
  </p:notesTextViewPr>
  <p:sorterViewPr>
    <p:cViewPr>
      <p:scale>
        <a:sx n="100" d="100"/>
        <a:sy n="100" d="100"/>
      </p:scale>
      <p:origin x="0" y="-5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BF3FD9-411B-4DD8-AB93-1B031745CD8A}" type="datetimeFigureOut">
              <a:rPr lang="en-US" smtClean="0"/>
              <a:t>10/23/2024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40FB8-95F7-44CD-AFD9-064716362DE3}" type="slidenum">
              <a:rPr lang="en-US" smtClean="0"/>
              <a:t>‹#›</a:t>
            </a:fld>
            <a:endParaRPr lang="en-US"/>
          </a:p>
        </p:txBody>
      </p:sp>
    </p:spTree>
    <p:extLst>
      <p:ext uri="{BB962C8B-B14F-4D97-AF65-F5344CB8AC3E}">
        <p14:creationId xmlns:p14="http://schemas.microsoft.com/office/powerpoint/2010/main" val="3042230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3</a:t>
            </a:fld>
            <a:endParaRPr lang="en-US"/>
          </a:p>
        </p:txBody>
      </p:sp>
    </p:spTree>
    <p:extLst>
      <p:ext uri="{BB962C8B-B14F-4D97-AF65-F5344CB8AC3E}">
        <p14:creationId xmlns:p14="http://schemas.microsoft.com/office/powerpoint/2010/main" val="5349473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17</a:t>
            </a:fld>
            <a:endParaRPr lang="en-US"/>
          </a:p>
        </p:txBody>
      </p:sp>
    </p:spTree>
    <p:extLst>
      <p:ext uri="{BB962C8B-B14F-4D97-AF65-F5344CB8AC3E}">
        <p14:creationId xmlns:p14="http://schemas.microsoft.com/office/powerpoint/2010/main" val="6769894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18</a:t>
            </a:fld>
            <a:endParaRPr lang="en-US"/>
          </a:p>
        </p:txBody>
      </p:sp>
    </p:spTree>
    <p:extLst>
      <p:ext uri="{BB962C8B-B14F-4D97-AF65-F5344CB8AC3E}">
        <p14:creationId xmlns:p14="http://schemas.microsoft.com/office/powerpoint/2010/main" val="7395461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19</a:t>
            </a:fld>
            <a:endParaRPr lang="en-US"/>
          </a:p>
        </p:txBody>
      </p:sp>
    </p:spTree>
    <p:extLst>
      <p:ext uri="{BB962C8B-B14F-4D97-AF65-F5344CB8AC3E}">
        <p14:creationId xmlns:p14="http://schemas.microsoft.com/office/powerpoint/2010/main" val="3746665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These foundational documents are fundamental to the role of the CPS. The training curriculum and exam are built upon these documents and the curriculum includes every core competency within it. This is to ensure there is a clear understanding of the expectations for the CPS when providing peer support. </a:t>
            </a:r>
          </a:p>
          <a:p>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b="0" i="0" dirty="0">
                <a:solidFill>
                  <a:srgbClr val="222222"/>
                </a:solidFill>
                <a:effectLst/>
                <a:latin typeface="georgia" panose="02040502050405020303" pitchFamily="18" charset="0"/>
              </a:rPr>
              <a:t>Wisconsin CPS Code of Ethics:</a:t>
            </a:r>
            <a:br>
              <a:rPr lang="en-US" dirty="0"/>
            </a:br>
            <a:r>
              <a:rPr lang="en-US" b="0" i="0" dirty="0">
                <a:solidFill>
                  <a:srgbClr val="222222"/>
                </a:solidFill>
                <a:effectLst/>
                <a:latin typeface="georgia" panose="02040502050405020303" pitchFamily="18" charset="0"/>
              </a:rPr>
              <a:t>The Wisconsin Certified Peer Specialist Code of Ethics ensures that CPS professionals adhere to high ethical standards in their work with participants. This includes maintaining clear boundaries, safeguarding confidentiality, and fostering an environment of mutual respect and dignity. CPS professionals are guided by their lived experience in recovery, which they use to build trust and rapport with individuals involved in the treatment court. Their ethical framework supports the court's goals by ensuring respectful, nonjudgmental, and empowering interactions with participants.</a:t>
            </a:r>
            <a:br>
              <a:rPr lang="en-US" dirty="0"/>
            </a:br>
            <a:br>
              <a:rPr lang="en-US" dirty="0"/>
            </a:br>
            <a:r>
              <a:rPr lang="en-US" b="0" i="0" dirty="0">
                <a:solidFill>
                  <a:srgbClr val="222222"/>
                </a:solidFill>
                <a:effectLst/>
                <a:latin typeface="georgia" panose="02040502050405020303" pitchFamily="18" charset="0"/>
              </a:rPr>
              <a:t>Scope of Practice:</a:t>
            </a:r>
            <a:br>
              <a:rPr lang="en-US" dirty="0"/>
            </a:br>
            <a:r>
              <a:rPr lang="en-US" b="0" i="0" dirty="0">
                <a:solidFill>
                  <a:srgbClr val="222222"/>
                </a:solidFill>
                <a:effectLst/>
                <a:latin typeface="georgia" panose="02040502050405020303" pitchFamily="18" charset="0"/>
              </a:rPr>
              <a:t>The Scope of Practice for CPS professionals in treatment courts is distinct from clinical roles. CPS specialists leverage their personal experience with mental health and substance use recovery to offer nonclinical support, focusing on emotional encouragement, resource sharing, and helping participants navigate recovery systems. While they don’t provide therapy or clinical advice, their </a:t>
            </a:r>
            <a:r>
              <a:rPr lang="en-US" b="0" i="0" dirty="0" err="1">
                <a:solidFill>
                  <a:srgbClr val="222222"/>
                </a:solidFill>
                <a:effectLst/>
                <a:latin typeface="georgia" panose="02040502050405020303" pitchFamily="18" charset="0"/>
              </a:rPr>
              <a:t>peerbased</a:t>
            </a:r>
            <a:r>
              <a:rPr lang="en-US" b="0" i="0" dirty="0">
                <a:solidFill>
                  <a:srgbClr val="222222"/>
                </a:solidFill>
                <a:effectLst/>
                <a:latin typeface="georgia" panose="02040502050405020303" pitchFamily="18" charset="0"/>
              </a:rPr>
              <a:t> approach complements the work of treatment court teams by fostering hope and modeling recovery success. They provide a bridge between the court, participants, and community resources, helping participants engage meaningfully with their recovery.</a:t>
            </a:r>
            <a:br>
              <a:rPr lang="en-US" dirty="0"/>
            </a:br>
            <a:br>
              <a:rPr lang="en-US" dirty="0"/>
            </a:br>
            <a:r>
              <a:rPr lang="en-US" dirty="0"/>
              <a:t>Core Competencies: </a:t>
            </a:r>
            <a:br>
              <a:rPr lang="en-US" dirty="0"/>
            </a:br>
            <a:r>
              <a:rPr lang="en-US" b="0" i="0" dirty="0">
                <a:solidFill>
                  <a:srgbClr val="222222"/>
                </a:solidFill>
                <a:effectLst/>
                <a:latin typeface="georgia" panose="02040502050405020303" pitchFamily="18" charset="0"/>
              </a:rPr>
              <a:t>Certified Peer Specialists bring a range of core competencies critical to the success of treatment court participants. These include strong communication and active listening skills, the ability to resolve conflicts, and a deep understanding of </a:t>
            </a:r>
            <a:r>
              <a:rPr lang="en-US" b="0" i="0" dirty="0" err="1">
                <a:solidFill>
                  <a:srgbClr val="222222"/>
                </a:solidFill>
                <a:effectLst/>
                <a:latin typeface="georgia" panose="02040502050405020303" pitchFamily="18" charset="0"/>
              </a:rPr>
              <a:t>traumainformed</a:t>
            </a:r>
            <a:r>
              <a:rPr lang="en-US" b="0" i="0" dirty="0">
                <a:solidFill>
                  <a:srgbClr val="222222"/>
                </a:solidFill>
                <a:effectLst/>
                <a:latin typeface="georgia" panose="02040502050405020303" pitchFamily="18" charset="0"/>
              </a:rPr>
              <a:t> practices, which align with treatment court goals of holistic support. CPS professionals are culturally competent and recognize the unique challenges faced by individuals within the justice system. Their focus on empowerment and person-centered recovery helps treatment court participants remain engaged in their recovery journey, contributing to </a:t>
            </a:r>
            <a:r>
              <a:rPr lang="en-US" b="0" i="0" dirty="0" err="1">
                <a:solidFill>
                  <a:srgbClr val="222222"/>
                </a:solidFill>
                <a:effectLst/>
                <a:latin typeface="georgia" panose="02040502050405020303" pitchFamily="18" charset="0"/>
              </a:rPr>
              <a:t>longterm</a:t>
            </a:r>
            <a:r>
              <a:rPr lang="en-US" b="0" i="0" dirty="0">
                <a:solidFill>
                  <a:srgbClr val="222222"/>
                </a:solidFill>
                <a:effectLst/>
                <a:latin typeface="georgia" panose="02040502050405020303" pitchFamily="18" charset="0"/>
              </a:rPr>
              <a:t> success in the program.</a:t>
            </a:r>
          </a:p>
          <a:p>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The curriculum introduces the CPS to the profession of peer support by including the five fundamental processes and the use of the OARS communication framework.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4</a:t>
            </a:fld>
            <a:endParaRPr lang="en-US"/>
          </a:p>
        </p:txBody>
      </p:sp>
    </p:spTree>
    <p:extLst>
      <p:ext uri="{BB962C8B-B14F-4D97-AF65-F5344CB8AC3E}">
        <p14:creationId xmlns:p14="http://schemas.microsoft.com/office/powerpoint/2010/main" val="1143104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5</a:t>
            </a:fld>
            <a:endParaRPr lang="en-US"/>
          </a:p>
        </p:txBody>
      </p:sp>
    </p:spTree>
    <p:extLst>
      <p:ext uri="{BB962C8B-B14F-4D97-AF65-F5344CB8AC3E}">
        <p14:creationId xmlns:p14="http://schemas.microsoft.com/office/powerpoint/2010/main" val="535540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6</a:t>
            </a:fld>
            <a:endParaRPr lang="en-US"/>
          </a:p>
        </p:txBody>
      </p:sp>
    </p:spTree>
    <p:extLst>
      <p:ext uri="{BB962C8B-B14F-4D97-AF65-F5344CB8AC3E}">
        <p14:creationId xmlns:p14="http://schemas.microsoft.com/office/powerpoint/2010/main" val="2363555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7</a:t>
            </a:fld>
            <a:endParaRPr lang="en-US"/>
          </a:p>
        </p:txBody>
      </p:sp>
    </p:spTree>
    <p:extLst>
      <p:ext uri="{BB962C8B-B14F-4D97-AF65-F5344CB8AC3E}">
        <p14:creationId xmlns:p14="http://schemas.microsoft.com/office/powerpoint/2010/main" val="4025638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8</a:t>
            </a:fld>
            <a:endParaRPr lang="en-US"/>
          </a:p>
        </p:txBody>
      </p:sp>
    </p:spTree>
    <p:extLst>
      <p:ext uri="{BB962C8B-B14F-4D97-AF65-F5344CB8AC3E}">
        <p14:creationId xmlns:p14="http://schemas.microsoft.com/office/powerpoint/2010/main" val="2339645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9</a:t>
            </a:fld>
            <a:endParaRPr lang="en-US"/>
          </a:p>
        </p:txBody>
      </p:sp>
    </p:spTree>
    <p:extLst>
      <p:ext uri="{BB962C8B-B14F-4D97-AF65-F5344CB8AC3E}">
        <p14:creationId xmlns:p14="http://schemas.microsoft.com/office/powerpoint/2010/main" val="1853771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15</a:t>
            </a:fld>
            <a:endParaRPr lang="en-US"/>
          </a:p>
        </p:txBody>
      </p:sp>
    </p:spTree>
    <p:extLst>
      <p:ext uri="{BB962C8B-B14F-4D97-AF65-F5344CB8AC3E}">
        <p14:creationId xmlns:p14="http://schemas.microsoft.com/office/powerpoint/2010/main" val="3161138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16</a:t>
            </a:fld>
            <a:endParaRPr lang="en-US"/>
          </a:p>
        </p:txBody>
      </p:sp>
    </p:spTree>
    <p:extLst>
      <p:ext uri="{BB962C8B-B14F-4D97-AF65-F5344CB8AC3E}">
        <p14:creationId xmlns:p14="http://schemas.microsoft.com/office/powerpoint/2010/main" val="29501825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ectangle 6"/>
          <p:cNvSpPr>
            <a:spLocks noChangeAspect="1"/>
          </p:cNvSpPr>
          <p:nvPr userDrawn="1"/>
        </p:nvSpPr>
        <p:spPr>
          <a:xfrm>
            <a:off x="94195" y="89620"/>
            <a:ext cx="2679810" cy="6678760"/>
          </a:xfrm>
          <a:prstGeom prst="rect">
            <a:avLst/>
          </a:prstGeom>
          <a:solidFill>
            <a:srgbClr val="003D78"/>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5"/>
          <p:cNvSpPr>
            <a:spLocks noGrp="1"/>
          </p:cNvSpPr>
          <p:nvPr>
            <p:ph type="title" hasCustomPrompt="1"/>
          </p:nvPr>
        </p:nvSpPr>
        <p:spPr>
          <a:xfrm>
            <a:off x="2824479" y="1707798"/>
            <a:ext cx="6126480" cy="3542682"/>
          </a:xfrm>
        </p:spPr>
        <p:txBody>
          <a:bodyPr anchor="b">
            <a:noAutofit/>
          </a:bodyPr>
          <a:lstStyle>
            <a:lvl1pPr algn="r">
              <a:lnSpc>
                <a:spcPct val="100000"/>
              </a:lnSpc>
              <a:defRPr sz="4000" b="1">
                <a:solidFill>
                  <a:srgbClr val="4F7E87"/>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Presentation Title</a:t>
            </a:r>
          </a:p>
        </p:txBody>
      </p:sp>
      <p:sp>
        <p:nvSpPr>
          <p:cNvPr id="18" name="Text Placeholder 17"/>
          <p:cNvSpPr>
            <a:spLocks noGrp="1"/>
          </p:cNvSpPr>
          <p:nvPr>
            <p:ph type="body" sz="quarter" idx="10" hasCustomPrompt="1"/>
          </p:nvPr>
        </p:nvSpPr>
        <p:spPr>
          <a:xfrm>
            <a:off x="170091" y="3948948"/>
            <a:ext cx="2504535" cy="1301532"/>
          </a:xfrm>
        </p:spPr>
        <p:txBody>
          <a:bodyPr anchor="b">
            <a:noAutofit/>
          </a:bodyPr>
          <a:lstStyle>
            <a:lvl1pPr marL="0" indent="0">
              <a:spcBef>
                <a:spcPts val="0"/>
              </a:spcBef>
              <a:buNone/>
              <a:defRPr sz="22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 of Presenter</a:t>
            </a:r>
          </a:p>
        </p:txBody>
      </p:sp>
      <p:sp>
        <p:nvSpPr>
          <p:cNvPr id="20" name="Text Placeholder 19"/>
          <p:cNvSpPr>
            <a:spLocks noGrp="1"/>
          </p:cNvSpPr>
          <p:nvPr>
            <p:ph type="body" sz="quarter" idx="11" hasCustomPrompt="1"/>
          </p:nvPr>
        </p:nvSpPr>
        <p:spPr>
          <a:xfrm>
            <a:off x="170091" y="5322714"/>
            <a:ext cx="2504535" cy="987552"/>
          </a:xfrm>
        </p:spPr>
        <p:txBody>
          <a:bodyPr>
            <a:noAutofit/>
          </a:bodyPr>
          <a:lstStyle>
            <a:lvl1pPr marL="0" indent="0">
              <a:spcBef>
                <a:spcPts val="0"/>
              </a:spcBef>
              <a:buNone/>
              <a:defRPr sz="18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Job Title</a:t>
            </a:r>
            <a:br>
              <a:rPr lang="en-US" dirty="0"/>
            </a:br>
            <a:r>
              <a:rPr lang="en-US" dirty="0"/>
              <a:t>Presentation Date</a:t>
            </a:r>
          </a:p>
        </p:txBody>
      </p:sp>
      <p:sp>
        <p:nvSpPr>
          <p:cNvPr id="22" name="Text Placeholder 21"/>
          <p:cNvSpPr>
            <a:spLocks noGrp="1"/>
          </p:cNvSpPr>
          <p:nvPr>
            <p:ph type="body" sz="quarter" idx="12" hasCustomPrompt="1"/>
          </p:nvPr>
        </p:nvSpPr>
        <p:spPr>
          <a:xfrm>
            <a:off x="2826415" y="5322714"/>
            <a:ext cx="6126480" cy="990295"/>
          </a:xfrm>
        </p:spPr>
        <p:txBody>
          <a:bodyPr>
            <a:noAutofit/>
          </a:bodyPr>
          <a:lstStyle>
            <a:lvl1pPr marL="0" indent="0" algn="r">
              <a:lnSpc>
                <a:spcPct val="100000"/>
              </a:lnSpc>
              <a:buNone/>
              <a:defRPr sz="3200" baseline="0">
                <a:solidFill>
                  <a:srgbClr val="797676"/>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Subtitle</a:t>
            </a:r>
          </a:p>
        </p:txBody>
      </p:sp>
      <p:sp>
        <p:nvSpPr>
          <p:cNvPr id="3" name="Oval 2"/>
          <p:cNvSpPr>
            <a:spLocks noChangeAspect="1"/>
          </p:cNvSpPr>
          <p:nvPr userDrawn="1"/>
        </p:nvSpPr>
        <p:spPr>
          <a:xfrm>
            <a:off x="2295150" y="317305"/>
            <a:ext cx="1097280" cy="10972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54223" y="393200"/>
            <a:ext cx="4840234" cy="941834"/>
          </a:xfrm>
          <a:prstGeom prst="rect">
            <a:avLst/>
          </a:prstGeom>
        </p:spPr>
      </p:pic>
    </p:spTree>
    <p:extLst>
      <p:ext uri="{BB962C8B-B14F-4D97-AF65-F5344CB8AC3E}">
        <p14:creationId xmlns:p14="http://schemas.microsoft.com/office/powerpoint/2010/main" val="1069016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Add Slide Title</a:t>
            </a:r>
          </a:p>
        </p:txBody>
      </p:sp>
      <p:sp>
        <p:nvSpPr>
          <p:cNvPr id="3" name="Slide Number Placeholder 2"/>
          <p:cNvSpPr>
            <a:spLocks noGrp="1"/>
          </p:cNvSpPr>
          <p:nvPr>
            <p:ph type="sldNum" sz="quarter" idx="10"/>
          </p:nvPr>
        </p:nvSpPr>
        <p:spPr/>
        <p:txBody>
          <a:bodyPr/>
          <a:lstStyle/>
          <a:p>
            <a:fld id="{A43C80DB-1E10-4B42-A90C-FD4E89BD3390}" type="slidenum">
              <a:rPr lang="en-US" smtClean="0"/>
              <a:pPr/>
              <a:t>‹#›</a:t>
            </a:fld>
            <a:endParaRPr lang="en-US"/>
          </a:p>
        </p:txBody>
      </p:sp>
      <p:sp>
        <p:nvSpPr>
          <p:cNvPr id="5" name="Content Placeholder 4"/>
          <p:cNvSpPr>
            <a:spLocks noGrp="1"/>
          </p:cNvSpPr>
          <p:nvPr>
            <p:ph sz="quarter" idx="11"/>
          </p:nvPr>
        </p:nvSpPr>
        <p:spPr>
          <a:xfrm>
            <a:off x="457200" y="1709928"/>
            <a:ext cx="8229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44018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20647"/>
            <a:ext cx="7772400" cy="1524000"/>
          </a:xfrm>
        </p:spPr>
        <p:txBody>
          <a:bodyPr anchor="ctr"/>
          <a:lstStyle>
            <a:lvl1pPr algn="l">
              <a:defRPr sz="4000" b="1" cap="none" baseline="0">
                <a:solidFill>
                  <a:srgbClr val="4F7E87"/>
                </a:solidFill>
              </a:defRPr>
            </a:lvl1pPr>
          </a:lstStyle>
          <a:p>
            <a:r>
              <a:rPr lang="en-US" dirty="0"/>
              <a:t>Click to Add Section Title</a:t>
            </a:r>
          </a:p>
        </p:txBody>
      </p:sp>
      <p:sp>
        <p:nvSpPr>
          <p:cNvPr id="3" name="Text Placeholder 2"/>
          <p:cNvSpPr>
            <a:spLocks noGrp="1"/>
          </p:cNvSpPr>
          <p:nvPr>
            <p:ph type="body" idx="1" hasCustomPrompt="1"/>
          </p:nvPr>
        </p:nvSpPr>
        <p:spPr>
          <a:xfrm>
            <a:off x="722313" y="4256260"/>
            <a:ext cx="7772400" cy="1500187"/>
          </a:xfrm>
        </p:spPr>
        <p:txBody>
          <a:bodyPr anchor="t"/>
          <a:lstStyle>
            <a:lvl1pPr marL="0" indent="0">
              <a:buNone/>
              <a:defRPr sz="2000">
                <a:solidFill>
                  <a:srgbClr val="797676"/>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Add Subtitle</a:t>
            </a:r>
          </a:p>
        </p:txBody>
      </p:sp>
      <p:sp>
        <p:nvSpPr>
          <p:cNvPr id="6" name="Slide Number Placeholder 5"/>
          <p:cNvSpPr>
            <a:spLocks noGrp="1"/>
          </p:cNvSpPr>
          <p:nvPr>
            <p:ph type="sldNum" sz="quarter" idx="12"/>
          </p:nvPr>
        </p:nvSpPr>
        <p:spPr/>
        <p:txBody>
          <a:bodyPr/>
          <a:lstStyle/>
          <a:p>
            <a:fld id="{A43C80DB-1E10-4B42-A90C-FD4E89BD3390}" type="slidenum">
              <a:rPr lang="en-US" smtClean="0"/>
              <a:t>‹#›</a:t>
            </a:fld>
            <a:endParaRPr lang="en-US"/>
          </a:p>
        </p:txBody>
      </p:sp>
    </p:spTree>
    <p:extLst>
      <p:ext uri="{BB962C8B-B14F-4D97-AF65-F5344CB8AC3E}">
        <p14:creationId xmlns:p14="http://schemas.microsoft.com/office/powerpoint/2010/main" val="2013543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09928"/>
            <a:ext cx="402336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709928"/>
            <a:ext cx="402336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A43C80DB-1E10-4B42-A90C-FD4E89BD3390}" type="slidenum">
              <a:rPr lang="en-US" smtClean="0"/>
              <a:t>‹#›</a:t>
            </a:fld>
            <a:endParaRPr lang="en-US"/>
          </a:p>
        </p:txBody>
      </p:sp>
      <p:sp>
        <p:nvSpPr>
          <p:cNvPr id="2" name="Title 1"/>
          <p:cNvSpPr>
            <a:spLocks noGrp="1"/>
          </p:cNvSpPr>
          <p:nvPr>
            <p:ph type="title" hasCustomPrompt="1"/>
          </p:nvPr>
        </p:nvSpPr>
        <p:spPr>
          <a:xfrm>
            <a:off x="457200" y="182880"/>
            <a:ext cx="8229600" cy="1524000"/>
          </a:xfrm>
        </p:spPr>
        <p:txBody>
          <a:bodyPr/>
          <a:lstStyle>
            <a:lvl1pPr>
              <a:defRPr/>
            </a:lvl1pPr>
          </a:lstStyle>
          <a:p>
            <a:r>
              <a:rPr lang="en-US" dirty="0"/>
              <a:t>Click to Add Slide Title</a:t>
            </a:r>
          </a:p>
        </p:txBody>
      </p:sp>
    </p:spTree>
    <p:extLst>
      <p:ext uri="{BB962C8B-B14F-4D97-AF65-F5344CB8AC3E}">
        <p14:creationId xmlns:p14="http://schemas.microsoft.com/office/powerpoint/2010/main" val="1519741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A43C80DB-1E10-4B42-A90C-FD4E89BD3390}" type="slidenum">
              <a:rPr lang="en-US" smtClean="0"/>
              <a:t>‹#›</a:t>
            </a:fld>
            <a:endParaRPr lang="en-US"/>
          </a:p>
        </p:txBody>
      </p:sp>
      <p:sp>
        <p:nvSpPr>
          <p:cNvPr id="10" name="Title Placeholder 1"/>
          <p:cNvSpPr>
            <a:spLocks noGrp="1"/>
          </p:cNvSpPr>
          <p:nvPr>
            <p:ph type="title" hasCustomPrompt="1"/>
          </p:nvPr>
        </p:nvSpPr>
        <p:spPr>
          <a:xfrm>
            <a:off x="457200" y="182880"/>
            <a:ext cx="8229600" cy="1524000"/>
          </a:xfrm>
          <a:prstGeom prst="rect">
            <a:avLst/>
          </a:prstGeom>
        </p:spPr>
        <p:txBody>
          <a:bodyPr vert="horz" lIns="91440" tIns="45720" rIns="91440" bIns="45720" rtlCol="0" anchor="ctr">
            <a:normAutofit/>
          </a:bodyPr>
          <a:lstStyle>
            <a:lvl1pPr>
              <a:defRPr/>
            </a:lvl1pPr>
          </a:lstStyle>
          <a:p>
            <a:r>
              <a:rPr lang="en-US" dirty="0"/>
              <a:t>Click to Add Slide Title</a:t>
            </a:r>
          </a:p>
        </p:txBody>
      </p:sp>
      <p:sp>
        <p:nvSpPr>
          <p:cNvPr id="11" name="Text Placeholder 2"/>
          <p:cNvSpPr>
            <a:spLocks noGrp="1"/>
          </p:cNvSpPr>
          <p:nvPr>
            <p:ph type="body" idx="1" hasCustomPrompt="1"/>
          </p:nvPr>
        </p:nvSpPr>
        <p:spPr>
          <a:xfrm>
            <a:off x="457200" y="1706880"/>
            <a:ext cx="4023360" cy="914400"/>
          </a:xfrm>
        </p:spPr>
        <p:txBody>
          <a:bodyPr anchor="ctr">
            <a:noAutofit/>
          </a:bodyPr>
          <a:lstStyle>
            <a:lvl1pPr marL="0" indent="0" algn="l">
              <a:buNone/>
              <a:defRPr sz="2800" b="1">
                <a:solidFill>
                  <a:srgbClr val="4F7E87"/>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Subtitle</a:t>
            </a:r>
          </a:p>
        </p:txBody>
      </p:sp>
      <p:sp>
        <p:nvSpPr>
          <p:cNvPr id="12" name="Text Placeholder 4"/>
          <p:cNvSpPr>
            <a:spLocks noGrp="1"/>
          </p:cNvSpPr>
          <p:nvPr>
            <p:ph type="body" sz="quarter" idx="3" hasCustomPrompt="1"/>
          </p:nvPr>
        </p:nvSpPr>
        <p:spPr>
          <a:xfrm>
            <a:off x="4663440" y="1706880"/>
            <a:ext cx="4023360" cy="914400"/>
          </a:xfrm>
        </p:spPr>
        <p:txBody>
          <a:bodyPr anchor="ctr">
            <a:noAutofit/>
          </a:bodyPr>
          <a:lstStyle>
            <a:lvl1pPr marL="0" indent="0" algn="l">
              <a:buNone/>
              <a:defRPr sz="2800" b="1">
                <a:solidFill>
                  <a:srgbClr val="4F7E87"/>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Subtitle</a:t>
            </a:r>
          </a:p>
        </p:txBody>
      </p:sp>
      <p:sp>
        <p:nvSpPr>
          <p:cNvPr id="13" name="Content Placeholder 2"/>
          <p:cNvSpPr>
            <a:spLocks noGrp="1"/>
          </p:cNvSpPr>
          <p:nvPr>
            <p:ph sz="half" idx="10"/>
          </p:nvPr>
        </p:nvSpPr>
        <p:spPr>
          <a:xfrm>
            <a:off x="457200" y="2628519"/>
            <a:ext cx="4023360" cy="3653409"/>
          </a:xfrm>
        </p:spPr>
        <p:txBody>
          <a:bodyPr/>
          <a:lstStyle>
            <a:lvl1pPr>
              <a:defRPr sz="2600">
                <a:latin typeface="Century" panose="02040604050505020304" pitchFamily="18" charset="0"/>
              </a:defRPr>
            </a:lvl1pPr>
            <a:lvl2pPr>
              <a:defRPr sz="2400">
                <a:latin typeface="Century" panose="02040604050505020304" pitchFamily="18" charset="0"/>
              </a:defRPr>
            </a:lvl2pPr>
            <a:lvl3pPr>
              <a:defRPr sz="2000">
                <a:latin typeface="Century" panose="02040604050505020304" pitchFamily="18" charset="0"/>
              </a:defRPr>
            </a:lvl3pPr>
            <a:lvl4pPr>
              <a:defRPr sz="1800">
                <a:latin typeface="Century" panose="02040604050505020304" pitchFamily="18" charset="0"/>
              </a:defRPr>
            </a:lvl4pPr>
            <a:lvl5pPr>
              <a:defRPr sz="1800">
                <a:latin typeface="Century" panose="02040604050505020304" pitchFamily="18"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3"/>
          <p:cNvSpPr>
            <a:spLocks noGrp="1"/>
          </p:cNvSpPr>
          <p:nvPr>
            <p:ph sz="half" idx="2"/>
          </p:nvPr>
        </p:nvSpPr>
        <p:spPr>
          <a:xfrm>
            <a:off x="4663440" y="2628519"/>
            <a:ext cx="4023360" cy="3653409"/>
          </a:xfrm>
        </p:spPr>
        <p:txBody>
          <a:bodyPr/>
          <a:lstStyle>
            <a:lvl1pPr>
              <a:defRPr sz="2600">
                <a:latin typeface="Century" panose="02040604050505020304" pitchFamily="18" charset="0"/>
              </a:defRPr>
            </a:lvl1pPr>
            <a:lvl2pPr>
              <a:defRPr sz="2400">
                <a:latin typeface="Century" panose="02040604050505020304" pitchFamily="18" charset="0"/>
              </a:defRPr>
            </a:lvl2pPr>
            <a:lvl3pPr>
              <a:defRPr sz="2000">
                <a:latin typeface="Century" panose="02040604050505020304" pitchFamily="18" charset="0"/>
              </a:defRPr>
            </a:lvl3pPr>
            <a:lvl4pPr>
              <a:defRPr sz="1800">
                <a:latin typeface="Century" panose="02040604050505020304" pitchFamily="18" charset="0"/>
              </a:defRPr>
            </a:lvl4pPr>
            <a:lvl5pPr>
              <a:defRPr sz="1800">
                <a:latin typeface="Century" panose="02040604050505020304" pitchFamily="18"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6857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43C80DB-1E10-4B42-A90C-FD4E89BD3390}" type="slidenum">
              <a:rPr lang="en-US" smtClean="0"/>
              <a:t>‹#›</a:t>
            </a:fld>
            <a:endParaRPr lang="en-US"/>
          </a:p>
        </p:txBody>
      </p:sp>
      <p:sp>
        <p:nvSpPr>
          <p:cNvPr id="6" name="Title 1"/>
          <p:cNvSpPr>
            <a:spLocks noGrp="1"/>
          </p:cNvSpPr>
          <p:nvPr>
            <p:ph type="title" hasCustomPrompt="1"/>
          </p:nvPr>
        </p:nvSpPr>
        <p:spPr>
          <a:xfrm>
            <a:off x="457202" y="182880"/>
            <a:ext cx="3008313" cy="1162051"/>
          </a:xfrm>
        </p:spPr>
        <p:txBody>
          <a:bodyPr anchor="b">
            <a:normAutofit/>
          </a:bodyPr>
          <a:lstStyle>
            <a:lvl1pPr algn="l">
              <a:defRPr sz="2400" b="1" baseline="0"/>
            </a:lvl1pPr>
          </a:lstStyle>
          <a:p>
            <a:r>
              <a:rPr lang="en-US" dirty="0"/>
              <a:t>Click to Add Caption</a:t>
            </a:r>
          </a:p>
        </p:txBody>
      </p:sp>
      <p:sp>
        <p:nvSpPr>
          <p:cNvPr id="8" name="Content Placeholder 2"/>
          <p:cNvSpPr>
            <a:spLocks noGrp="1"/>
          </p:cNvSpPr>
          <p:nvPr>
            <p:ph idx="1" hasCustomPrompt="1"/>
          </p:nvPr>
        </p:nvSpPr>
        <p:spPr>
          <a:xfrm>
            <a:off x="3474720" y="182880"/>
            <a:ext cx="5212080" cy="6094095"/>
          </a:xfrm>
        </p:spPr>
        <p:txBody>
          <a:bodyPr/>
          <a:lstStyle>
            <a:lvl1pPr marL="0" indent="0">
              <a:buNone/>
              <a:defRPr sz="2800"/>
            </a:lvl1pPr>
            <a:lvl2pPr marL="230187" indent="0">
              <a:buNone/>
              <a:defRPr sz="2400"/>
            </a:lvl2pPr>
            <a:lvl3pPr marL="457200" indent="0">
              <a:buNone/>
              <a:defRPr sz="2000"/>
            </a:lvl3pPr>
            <a:lvl4pPr marL="690563" indent="0">
              <a:buNone/>
              <a:defRPr sz="1800"/>
            </a:lvl4pPr>
            <a:lvl5pPr marL="914400" indent="0">
              <a:buNone/>
              <a:defRPr sz="1800"/>
            </a:lvl5pPr>
            <a:lvl6pPr>
              <a:defRPr sz="2000"/>
            </a:lvl6pPr>
            <a:lvl7pPr>
              <a:defRPr sz="2000"/>
            </a:lvl7pPr>
            <a:lvl8pPr>
              <a:defRPr sz="2000"/>
            </a:lvl8pPr>
            <a:lvl9pPr>
              <a:defRPr sz="2000"/>
            </a:lvl9pPr>
          </a:lstStyle>
          <a:p>
            <a:pPr lvl="0"/>
            <a:r>
              <a:rPr lang="en-US" dirty="0"/>
              <a:t>Click to insert media</a:t>
            </a:r>
          </a:p>
        </p:txBody>
      </p:sp>
      <p:sp>
        <p:nvSpPr>
          <p:cNvPr id="9" name="Text Placeholder 3"/>
          <p:cNvSpPr>
            <a:spLocks noGrp="1"/>
          </p:cNvSpPr>
          <p:nvPr>
            <p:ph type="body" sz="half" idx="2" hasCustomPrompt="1"/>
          </p:nvPr>
        </p:nvSpPr>
        <p:spPr>
          <a:xfrm>
            <a:off x="457202" y="1356359"/>
            <a:ext cx="3008313" cy="4920615"/>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description</a:t>
            </a:r>
          </a:p>
        </p:txBody>
      </p:sp>
    </p:spTree>
    <p:extLst>
      <p:ext uri="{BB962C8B-B14F-4D97-AF65-F5344CB8AC3E}">
        <p14:creationId xmlns:p14="http://schemas.microsoft.com/office/powerpoint/2010/main" val="4159965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Media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0" y="6356351"/>
            <a:ext cx="2133600" cy="365125"/>
          </a:xfrm>
        </p:spPr>
        <p:txBody>
          <a:bodyPr/>
          <a:lstStyle/>
          <a:p>
            <a:fld id="{A43C80DB-1E10-4B42-A90C-FD4E89BD3390}" type="slidenum">
              <a:rPr lang="en-US" smtClean="0"/>
              <a:t>‹#›</a:t>
            </a:fld>
            <a:endParaRPr lang="en-US"/>
          </a:p>
        </p:txBody>
      </p:sp>
      <p:sp>
        <p:nvSpPr>
          <p:cNvPr id="8" name="Title 1"/>
          <p:cNvSpPr>
            <a:spLocks noGrp="1"/>
          </p:cNvSpPr>
          <p:nvPr>
            <p:ph type="title" hasCustomPrompt="1"/>
          </p:nvPr>
        </p:nvSpPr>
        <p:spPr>
          <a:xfrm>
            <a:off x="457200" y="4752975"/>
            <a:ext cx="8229600" cy="566739"/>
          </a:xfrm>
        </p:spPr>
        <p:txBody>
          <a:bodyPr anchor="b">
            <a:noAutofit/>
          </a:bodyPr>
          <a:lstStyle>
            <a:lvl1pPr algn="l">
              <a:defRPr sz="2400" b="1"/>
            </a:lvl1pPr>
          </a:lstStyle>
          <a:p>
            <a:r>
              <a:rPr lang="en-US" dirty="0"/>
              <a:t>Click to Add Caption</a:t>
            </a:r>
          </a:p>
        </p:txBody>
      </p:sp>
      <p:sp>
        <p:nvSpPr>
          <p:cNvPr id="9" name="Text Placeholder 3"/>
          <p:cNvSpPr>
            <a:spLocks noGrp="1"/>
          </p:cNvSpPr>
          <p:nvPr>
            <p:ph type="body" sz="half" idx="2" hasCustomPrompt="1"/>
          </p:nvPr>
        </p:nvSpPr>
        <p:spPr>
          <a:xfrm>
            <a:off x="457200" y="5321302"/>
            <a:ext cx="8229600" cy="8048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description</a:t>
            </a:r>
          </a:p>
        </p:txBody>
      </p:sp>
      <p:sp>
        <p:nvSpPr>
          <p:cNvPr id="10" name="Content Placeholder 6"/>
          <p:cNvSpPr>
            <a:spLocks noGrp="1"/>
          </p:cNvSpPr>
          <p:nvPr>
            <p:ph sz="quarter" idx="11" hasCustomPrompt="1"/>
          </p:nvPr>
        </p:nvSpPr>
        <p:spPr>
          <a:xfrm>
            <a:off x="457200" y="533400"/>
            <a:ext cx="8229600" cy="4114800"/>
          </a:xfrm>
        </p:spPr>
        <p:txBody>
          <a:bodyPr/>
          <a:lstStyle>
            <a:lvl1pPr marL="0" indent="0">
              <a:buNone/>
              <a:defRPr/>
            </a:lvl1pPr>
          </a:lstStyle>
          <a:p>
            <a:pPr lvl="0"/>
            <a:r>
              <a:rPr lang="en-US" dirty="0"/>
              <a:t>Click to insert media</a:t>
            </a:r>
          </a:p>
        </p:txBody>
      </p:sp>
    </p:spTree>
    <p:extLst>
      <p:ext uri="{BB962C8B-B14F-4D97-AF65-F5344CB8AC3E}">
        <p14:creationId xmlns:p14="http://schemas.microsoft.com/office/powerpoint/2010/main" val="2372402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edia No Titl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43C80DB-1E10-4B42-A90C-FD4E89BD3390}" type="slidenum">
              <a:rPr lang="en-US" smtClean="0"/>
              <a:pPr/>
              <a:t>‹#›</a:t>
            </a:fld>
            <a:endParaRPr lang="en-US"/>
          </a:p>
        </p:txBody>
      </p:sp>
      <p:sp>
        <p:nvSpPr>
          <p:cNvPr id="4" name="Content Placeholder 4"/>
          <p:cNvSpPr>
            <a:spLocks noGrp="1"/>
          </p:cNvSpPr>
          <p:nvPr>
            <p:ph sz="quarter" idx="11" hasCustomPrompt="1"/>
          </p:nvPr>
        </p:nvSpPr>
        <p:spPr>
          <a:xfrm>
            <a:off x="457200" y="274319"/>
            <a:ext cx="8229600" cy="5943600"/>
          </a:xfrm>
        </p:spPr>
        <p:txBody>
          <a:bodyPr/>
          <a:lstStyle>
            <a:lvl1pPr marL="0" indent="0">
              <a:buNone/>
              <a:defRPr/>
            </a:lvl1pPr>
          </a:lstStyle>
          <a:p>
            <a:pPr lvl="0"/>
            <a:r>
              <a:rPr lang="en-US" dirty="0"/>
              <a:t>Click to insert media</a:t>
            </a:r>
          </a:p>
        </p:txBody>
      </p:sp>
    </p:spTree>
    <p:extLst>
      <p:ext uri="{BB962C8B-B14F-4D97-AF65-F5344CB8AC3E}">
        <p14:creationId xmlns:p14="http://schemas.microsoft.com/office/powerpoint/2010/main" val="870942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82880"/>
            <a:ext cx="8229600" cy="1524000"/>
          </a:xfrm>
          <a:prstGeom prst="rect">
            <a:avLst/>
          </a:prstGeom>
        </p:spPr>
        <p:txBody>
          <a:bodyPr vert="horz" lIns="91440" tIns="45720" rIns="91440" bIns="45720" rtlCol="0" anchor="ctr">
            <a:normAutofit/>
          </a:bodyPr>
          <a:lstStyle/>
          <a:p>
            <a:r>
              <a:rPr lang="en-US" dirty="0"/>
              <a:t>Click to Add Slide Title</a:t>
            </a:r>
          </a:p>
        </p:txBody>
      </p:sp>
      <p:sp>
        <p:nvSpPr>
          <p:cNvPr id="3" name="Text Placeholder 2"/>
          <p:cNvSpPr>
            <a:spLocks noGrp="1"/>
          </p:cNvSpPr>
          <p:nvPr>
            <p:ph type="body" idx="1"/>
          </p:nvPr>
        </p:nvSpPr>
        <p:spPr>
          <a:xfrm>
            <a:off x="457200" y="1709928"/>
            <a:ext cx="8229600" cy="4572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flipV="1">
            <a:off x="-57595" y="-112767"/>
            <a:ext cx="457200" cy="7083533"/>
          </a:xfrm>
          <a:prstGeom prst="rect">
            <a:avLst/>
          </a:prstGeom>
          <a:solidFill>
            <a:srgbClr val="003D78"/>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0" y="6356351"/>
            <a:ext cx="2133600" cy="365125"/>
          </a:xfrm>
          <a:prstGeom prst="rect">
            <a:avLst/>
          </a:prstGeom>
        </p:spPr>
        <p:txBody>
          <a:bodyPr vert="horz" lIns="91440" tIns="45720" rIns="91440" bIns="45720" rtlCol="0" anchor="ctr"/>
          <a:lstStyle>
            <a:lvl1pPr algn="l">
              <a:defRPr sz="1200">
                <a:solidFill>
                  <a:schemeClr val="bg1"/>
                </a:solidFill>
              </a:defRPr>
            </a:lvl1pPr>
          </a:lstStyle>
          <a:p>
            <a:fld id="{A43C80DB-1E10-4B42-A90C-FD4E89BD3390}" type="slidenum">
              <a:rPr lang="en-US" smtClean="0"/>
              <a:pPr/>
              <a:t>‹#›</a:t>
            </a:fld>
            <a:endParaRPr lang="en-US"/>
          </a:p>
        </p:txBody>
      </p:sp>
    </p:spTree>
    <p:extLst>
      <p:ext uri="{BB962C8B-B14F-4D97-AF65-F5344CB8AC3E}">
        <p14:creationId xmlns:p14="http://schemas.microsoft.com/office/powerpoint/2010/main" val="257914162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1" r:id="rId3"/>
    <p:sldLayoutId id="2147483652" r:id="rId4"/>
    <p:sldLayoutId id="2147483653" r:id="rId5"/>
    <p:sldLayoutId id="2147483656" r:id="rId6"/>
    <p:sldLayoutId id="2147483650" r:id="rId7"/>
    <p:sldLayoutId id="2147483658" r:id="rId8"/>
  </p:sldLayoutIdLst>
  <p:hf hdr="0" ftr="0" dt="0"/>
  <p:txStyles>
    <p:titleStyle>
      <a:lvl1pPr algn="l" defTabSz="914400" rtl="0" eaLnBrk="1" latinLnBrk="0" hangingPunct="1">
        <a:spcBef>
          <a:spcPct val="0"/>
        </a:spcBef>
        <a:buNone/>
        <a:defRPr sz="4000" kern="1200" baseline="0">
          <a:solidFill>
            <a:srgbClr val="003D78"/>
          </a:solidFill>
          <a:latin typeface="Verdana" panose="020B0604030504040204" pitchFamily="34" charset="0"/>
          <a:ea typeface="Verdana" panose="020B0604030504040204" pitchFamily="34" charset="0"/>
          <a:cs typeface="Verdana" panose="020B0604030504040204" pitchFamily="34" charset="0"/>
        </a:defRPr>
      </a:lvl1pPr>
    </p:titleStyle>
    <p:bodyStyle>
      <a:lvl1pPr marL="233363" indent="-233363" algn="l" defTabSz="914400" rtl="0" eaLnBrk="1" latinLnBrk="0" hangingPunct="1">
        <a:spcBef>
          <a:spcPts val="300"/>
        </a:spcBef>
        <a:buClr>
          <a:srgbClr val="4F7E87"/>
        </a:buClr>
        <a:buSzPct val="100000"/>
        <a:buFont typeface="Wingdings" panose="05000000000000000000" pitchFamily="2" charset="2"/>
        <a:buChar char="§"/>
        <a:tabLst/>
        <a:defRPr sz="30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227013" algn="l" defTabSz="914400" rtl="0" eaLnBrk="1" latinLnBrk="0" hangingPunct="1">
        <a:spcBef>
          <a:spcPts val="300"/>
        </a:spcBef>
        <a:buClr>
          <a:srgbClr val="4F7E87"/>
        </a:buClr>
        <a:buSzPct val="100000"/>
        <a:buFont typeface="Arial" panose="020B0604020202020204"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685800" indent="-228600" algn="l" defTabSz="914400" rtl="0" eaLnBrk="1" latinLnBrk="0" hangingPunct="1">
        <a:spcBef>
          <a:spcPts val="300"/>
        </a:spcBef>
        <a:buClr>
          <a:srgbClr val="4F7E87"/>
        </a:buClr>
        <a:buSzPct val="85000"/>
        <a:buFont typeface="Arial" panose="020B060402020202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919163" indent="-228600" algn="l" defTabSz="914400" rtl="0" eaLnBrk="1" latinLnBrk="0" hangingPunct="1">
        <a:spcBef>
          <a:spcPts val="300"/>
        </a:spcBef>
        <a:buClr>
          <a:srgbClr val="4F7E87"/>
        </a:buClr>
        <a:buSzPct val="85000"/>
        <a:buFont typeface="Arial" panose="020B0604020202020204" pitchFamily="34" charset="0"/>
        <a:buChar char="–"/>
        <a:defRPr sz="2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143000" indent="-228600" algn="l" defTabSz="914400" rtl="0" eaLnBrk="1" latinLnBrk="0" hangingPunct="1">
        <a:spcBef>
          <a:spcPts val="300"/>
        </a:spcBef>
        <a:buClr>
          <a:srgbClr val="4F7E87"/>
        </a:buClr>
        <a:buSzPct val="85000"/>
        <a:buFont typeface="Courier New" panose="02070309020205020404" pitchFamily="49" charset="0"/>
        <a:buChar char="o"/>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wicps.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Lynn.madaybigboy@dhs.wisconsin.gov" TargetMode="External"/><Relationship Id="rId2" Type="http://schemas.openxmlformats.org/officeDocument/2006/relationships/hyperlink" Target="mailto:Marguerit.Galindo@dhs.wisconsin.gov" TargetMode="External"/><Relationship Id="rId1" Type="http://schemas.openxmlformats.org/officeDocument/2006/relationships/slideLayout" Target="../slideLayouts/slideLayout2.xml"/><Relationship Id="rId4" Type="http://schemas.openxmlformats.org/officeDocument/2006/relationships/hyperlink" Target="http://www.dhs.wisconsin.gov/peer-service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dhs.wisconsin.gov/publications/p00972a.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dhs.wisconsin.gov/publications/p00972b.pdf" TargetMode="External"/><Relationship Id="rId4" Type="http://schemas.openxmlformats.org/officeDocument/2006/relationships/hyperlink" Target="https://www.dhs.wisconsin.gov/publications/p00972.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4479" y="1707798"/>
            <a:ext cx="6126480" cy="3542682"/>
          </a:xfrm>
        </p:spPr>
        <p:txBody>
          <a:bodyPr/>
          <a:lstStyle/>
          <a:p>
            <a:r>
              <a:rPr lang="en-US" sz="3800" dirty="0">
                <a:effectLst/>
                <a:latin typeface="Calibri" panose="020F0502020204030204" pitchFamily="34" charset="0"/>
                <a:ea typeface="Calibri" panose="020F0502020204030204" pitchFamily="34" charset="0"/>
              </a:rPr>
              <a:t>How Certified Peer Specialist</a:t>
            </a:r>
            <a:br>
              <a:rPr lang="en-US" sz="3800" dirty="0">
                <a:effectLst/>
                <a:latin typeface="Calibri" panose="020F0502020204030204" pitchFamily="34" charset="0"/>
                <a:ea typeface="Calibri" panose="020F0502020204030204" pitchFamily="34" charset="0"/>
              </a:rPr>
            </a:br>
            <a:r>
              <a:rPr lang="en-US" sz="3800" dirty="0">
                <a:effectLst/>
                <a:latin typeface="Calibri" panose="020F0502020204030204" pitchFamily="34" charset="0"/>
                <a:ea typeface="Calibri" panose="020F0502020204030204" pitchFamily="34" charset="0"/>
              </a:rPr>
              <a:t> Training Prepares </a:t>
            </a:r>
            <a:br>
              <a:rPr lang="en-US" sz="3800" dirty="0">
                <a:effectLst/>
                <a:latin typeface="Calibri" panose="020F0502020204030204" pitchFamily="34" charset="0"/>
                <a:ea typeface="Calibri" panose="020F0502020204030204" pitchFamily="34" charset="0"/>
              </a:rPr>
            </a:br>
            <a:r>
              <a:rPr lang="en-US" sz="3800" dirty="0">
                <a:effectLst/>
                <a:latin typeface="Calibri" panose="020F0502020204030204" pitchFamily="34" charset="0"/>
                <a:ea typeface="Calibri" panose="020F0502020204030204" pitchFamily="34" charset="0"/>
              </a:rPr>
              <a:t>Certified Peer Specialists</a:t>
            </a:r>
            <a:endParaRPr lang="en-US" sz="3800" dirty="0"/>
          </a:p>
        </p:txBody>
      </p:sp>
      <p:sp>
        <p:nvSpPr>
          <p:cNvPr id="3" name="Text Placeholder 2"/>
          <p:cNvSpPr>
            <a:spLocks noGrp="1"/>
          </p:cNvSpPr>
          <p:nvPr>
            <p:ph type="body" sz="quarter" idx="10"/>
          </p:nvPr>
        </p:nvSpPr>
        <p:spPr>
          <a:xfrm>
            <a:off x="191105" y="4953000"/>
            <a:ext cx="2504535" cy="1301532"/>
          </a:xfrm>
        </p:spPr>
        <p:txBody>
          <a:bodyPr/>
          <a:lstStyle/>
          <a:p>
            <a:r>
              <a:rPr lang="en-US" sz="1800" dirty="0"/>
              <a:t>Lynn Maday </a:t>
            </a:r>
          </a:p>
          <a:p>
            <a:r>
              <a:rPr lang="en-US" sz="1400" dirty="0"/>
              <a:t>Peer coordinator</a:t>
            </a:r>
          </a:p>
          <a:p>
            <a:endParaRPr lang="en-US" sz="1400" dirty="0"/>
          </a:p>
          <a:p>
            <a:r>
              <a:rPr lang="en-US" sz="1800" dirty="0"/>
              <a:t>Marguerit Galindo</a:t>
            </a:r>
          </a:p>
          <a:p>
            <a:r>
              <a:rPr lang="en-US" sz="1400" dirty="0"/>
              <a:t>Peer coordinator</a:t>
            </a:r>
          </a:p>
        </p:txBody>
      </p:sp>
      <p:sp>
        <p:nvSpPr>
          <p:cNvPr id="5" name="Text Placeholder 4"/>
          <p:cNvSpPr>
            <a:spLocks noGrp="1"/>
          </p:cNvSpPr>
          <p:nvPr>
            <p:ph type="body" sz="quarter" idx="12"/>
          </p:nvPr>
        </p:nvSpPr>
        <p:spPr>
          <a:xfrm>
            <a:off x="2826415" y="5322714"/>
            <a:ext cx="6126480" cy="990295"/>
          </a:xfrm>
        </p:spPr>
        <p:txBody>
          <a:bodyPr/>
          <a:lstStyle/>
          <a:p>
            <a:r>
              <a:rPr lang="en-US" sz="2400" dirty="0"/>
              <a:t>Laying the Foundation for </a:t>
            </a:r>
            <a:br>
              <a:rPr lang="en-US" sz="2400" dirty="0"/>
            </a:br>
            <a:r>
              <a:rPr lang="en-US" sz="2400" dirty="0"/>
              <a:t>Peer Support in Treatment Courts</a:t>
            </a:r>
          </a:p>
        </p:txBody>
      </p:sp>
    </p:spTree>
    <p:extLst>
      <p:ext uri="{BB962C8B-B14F-4D97-AF65-F5344CB8AC3E}">
        <p14:creationId xmlns:p14="http://schemas.microsoft.com/office/powerpoint/2010/main" val="1375763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8181E-ED3E-45BB-A0DA-1439FEF6E4BC}"/>
              </a:ext>
            </a:extLst>
          </p:cNvPr>
          <p:cNvSpPr>
            <a:spLocks noGrp="1"/>
          </p:cNvSpPr>
          <p:nvPr>
            <p:ph type="title"/>
          </p:nvPr>
        </p:nvSpPr>
        <p:spPr>
          <a:xfrm>
            <a:off x="457200" y="182880"/>
            <a:ext cx="8229600" cy="1524000"/>
          </a:xfrm>
        </p:spPr>
        <p:txBody>
          <a:bodyPr/>
          <a:lstStyle/>
          <a:p>
            <a:r>
              <a:rPr lang="en-US" dirty="0">
                <a:latin typeface="Tahoma" panose="020B0604030504040204" pitchFamily="34" charset="0"/>
                <a:ea typeface="Tahoma" panose="020B0604030504040204" pitchFamily="34" charset="0"/>
                <a:cs typeface="Tahoma" panose="020B0604030504040204" pitchFamily="34" charset="0"/>
              </a:rPr>
              <a:t>Five Fundamental Processes</a:t>
            </a:r>
            <a:br>
              <a:rPr lang="en-US" dirty="0"/>
            </a:br>
            <a:endParaRPr lang="en-US" dirty="0"/>
          </a:p>
        </p:txBody>
      </p:sp>
      <p:sp>
        <p:nvSpPr>
          <p:cNvPr id="3" name="Slide Number Placeholder 2">
            <a:extLst>
              <a:ext uri="{FF2B5EF4-FFF2-40B4-BE49-F238E27FC236}">
                <a16:creationId xmlns:a16="http://schemas.microsoft.com/office/drawing/2014/main" id="{00B7596D-DD0E-40BA-B380-E3EA111E4372}"/>
              </a:ext>
            </a:extLst>
          </p:cNvPr>
          <p:cNvSpPr>
            <a:spLocks noGrp="1"/>
          </p:cNvSpPr>
          <p:nvPr>
            <p:ph type="sldNum" sz="quarter" idx="10"/>
          </p:nvPr>
        </p:nvSpPr>
        <p:spPr>
          <a:xfrm>
            <a:off x="0" y="6356351"/>
            <a:ext cx="2133600" cy="365125"/>
          </a:xfrm>
        </p:spPr>
        <p:txBody>
          <a:bodyPr/>
          <a:lstStyle/>
          <a:p>
            <a:fld id="{A43C80DB-1E10-4B42-A90C-FD4E89BD3390}" type="slidenum">
              <a:rPr lang="en-US" smtClean="0"/>
              <a:pPr/>
              <a:t>10</a:t>
            </a:fld>
            <a:endParaRPr lang="en-US"/>
          </a:p>
        </p:txBody>
      </p:sp>
      <p:sp>
        <p:nvSpPr>
          <p:cNvPr id="4" name="Content Placeholder 3">
            <a:extLst>
              <a:ext uri="{FF2B5EF4-FFF2-40B4-BE49-F238E27FC236}">
                <a16:creationId xmlns:a16="http://schemas.microsoft.com/office/drawing/2014/main" id="{C756F97E-BCCA-4B1C-960F-2DA16C1EB458}"/>
              </a:ext>
            </a:extLst>
          </p:cNvPr>
          <p:cNvSpPr>
            <a:spLocks noGrp="1"/>
          </p:cNvSpPr>
          <p:nvPr>
            <p:ph sz="quarter" idx="11"/>
          </p:nvPr>
        </p:nvSpPr>
        <p:spPr>
          <a:xfrm>
            <a:off x="457199" y="944563"/>
            <a:ext cx="8229600" cy="4572000"/>
          </a:xfrm>
        </p:spPr>
        <p:txBody>
          <a:bodyPr>
            <a:normAutofit/>
          </a:bodyPr>
          <a:lstStyle/>
          <a:p>
            <a:pPr marL="0" indent="0">
              <a:buNone/>
            </a:pPr>
            <a:r>
              <a:rPr lang="en-US" dirty="0">
                <a:solidFill>
                  <a:schemeClr val="bg1">
                    <a:lumMod val="50000"/>
                  </a:schemeClr>
                </a:solidFill>
                <a:latin typeface="Georgia" panose="02040502050405020303" pitchFamily="18" charset="0"/>
              </a:rPr>
              <a:t>Connecting</a:t>
            </a:r>
          </a:p>
        </p:txBody>
      </p:sp>
      <p:graphicFrame>
        <p:nvGraphicFramePr>
          <p:cNvPr id="6" name="Table 5">
            <a:extLst>
              <a:ext uri="{FF2B5EF4-FFF2-40B4-BE49-F238E27FC236}">
                <a16:creationId xmlns:a16="http://schemas.microsoft.com/office/drawing/2014/main" id="{204EF983-A3E1-BBC4-EB42-473309FB73B2}"/>
              </a:ext>
            </a:extLst>
          </p:cNvPr>
          <p:cNvGraphicFramePr>
            <a:graphicFrameLocks noGrp="1"/>
          </p:cNvGraphicFramePr>
          <p:nvPr>
            <p:extLst>
              <p:ext uri="{D42A27DB-BD31-4B8C-83A1-F6EECF244321}">
                <p14:modId xmlns:p14="http://schemas.microsoft.com/office/powerpoint/2010/main" val="3440861502"/>
              </p:ext>
            </p:extLst>
          </p:nvPr>
        </p:nvGraphicFramePr>
        <p:xfrm>
          <a:off x="685800" y="1737703"/>
          <a:ext cx="8107165" cy="3672498"/>
        </p:xfrm>
        <a:graphic>
          <a:graphicData uri="http://schemas.openxmlformats.org/drawingml/2006/table">
            <a:tbl>
              <a:tblPr firstRow="1" bandRow="1">
                <a:tableStyleId>{5C22544A-7EE6-4342-B048-85BDC9FD1C3A}</a:tableStyleId>
              </a:tblPr>
              <a:tblGrid>
                <a:gridCol w="2063435">
                  <a:extLst>
                    <a:ext uri="{9D8B030D-6E8A-4147-A177-3AD203B41FA5}">
                      <a16:colId xmlns:a16="http://schemas.microsoft.com/office/drawing/2014/main" val="3304596927"/>
                    </a:ext>
                  </a:extLst>
                </a:gridCol>
                <a:gridCol w="2866001">
                  <a:extLst>
                    <a:ext uri="{9D8B030D-6E8A-4147-A177-3AD203B41FA5}">
                      <a16:colId xmlns:a16="http://schemas.microsoft.com/office/drawing/2014/main" val="3982006805"/>
                    </a:ext>
                  </a:extLst>
                </a:gridCol>
                <a:gridCol w="3177729">
                  <a:extLst>
                    <a:ext uri="{9D8B030D-6E8A-4147-A177-3AD203B41FA5}">
                      <a16:colId xmlns:a16="http://schemas.microsoft.com/office/drawing/2014/main" val="1653908492"/>
                    </a:ext>
                  </a:extLst>
                </a:gridCol>
              </a:tblGrid>
              <a:tr h="4091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effectLst/>
                          <a:latin typeface="Georgia" panose="02040502050405020303" pitchFamily="18" charset="0"/>
                          <a:ea typeface="Tahoma" panose="020B0604030504040204" pitchFamily="34" charset="0"/>
                          <a:cs typeface="Tahoma" panose="020B0604030504040204" pitchFamily="34" charset="0"/>
                        </a:rPr>
                        <a:t>Description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effectLst/>
                          <a:latin typeface="Georgia" panose="02040502050405020303" pitchFamily="18" charset="0"/>
                          <a:ea typeface="Tahoma" panose="020B0604030504040204" pitchFamily="34" charset="0"/>
                          <a:cs typeface="Tahoma" panose="020B0604030504040204" pitchFamily="34" charset="0"/>
                        </a:rPr>
                        <a:t>Key concepts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effectLst/>
                          <a:latin typeface="Georgia" panose="02040502050405020303" pitchFamily="18" charset="0"/>
                          <a:ea typeface="Tahoma" panose="020B0604030504040204" pitchFamily="34" charset="0"/>
                          <a:cs typeface="Tahoma" panose="020B0604030504040204" pitchFamily="34" charset="0"/>
                        </a:rPr>
                        <a:t>Tools and resources</a:t>
                      </a:r>
                    </a:p>
                  </a:txBody>
                  <a:tcPr/>
                </a:tc>
                <a:extLst>
                  <a:ext uri="{0D108BD9-81ED-4DB2-BD59-A6C34878D82A}">
                    <a16:rowId xmlns:a16="http://schemas.microsoft.com/office/drawing/2014/main" val="4265259317"/>
                  </a:ext>
                </a:extLst>
              </a:tr>
              <a:tr h="32633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effectLst/>
                          <a:latin typeface="Georgia" panose="02040502050405020303" pitchFamily="18" charset="0"/>
                          <a:ea typeface="Tahoma" panose="020B0604030504040204" pitchFamily="34" charset="0"/>
                          <a:cs typeface="Tahoma" panose="020B0604030504040204" pitchFamily="34" charset="0"/>
                        </a:rPr>
                        <a:t>Connecting is the first task in every meeting. It establishes the peer relationship and then maintains a good working relationship</a:t>
                      </a:r>
                      <a:r>
                        <a:rPr lang="en-US" sz="2000" b="0" dirty="0">
                          <a:effectLst/>
                          <a:latin typeface="Tahoma" panose="020B0604030504040204" pitchFamily="34" charset="0"/>
                          <a:ea typeface="Tahoma" panose="020B0604030504040204" pitchFamily="34" charset="0"/>
                          <a:cs typeface="Tahoma" panose="020B0604030504040204" pitchFamily="34" charset="0"/>
                        </a:rPr>
                        <a:t>.</a:t>
                      </a:r>
                    </a:p>
                  </a:txBody>
                  <a:tcPr/>
                </a:tc>
                <a:tc>
                  <a:txBody>
                    <a:bodyPr/>
                    <a:lstStyle/>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Self-awareness</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Benefits of the peer relationship</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Strengths-based  principles</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Trauma-informed care</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Confidentiality </a:t>
                      </a:r>
                    </a:p>
                  </a:txBody>
                  <a:tcPr/>
                </a:tc>
                <a:tc>
                  <a:txBody>
                    <a:bodyPr/>
                    <a:lstStyle/>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Practice self-care and community care </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Connect open questions</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Look for strengths and affirm</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Complete “Reflective Listening Cheat Sheet” </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Complete “Initial Meeting Checklist”</a:t>
                      </a:r>
                    </a:p>
                  </a:txBody>
                  <a:tcPr/>
                </a:tc>
                <a:extLst>
                  <a:ext uri="{0D108BD9-81ED-4DB2-BD59-A6C34878D82A}">
                    <a16:rowId xmlns:a16="http://schemas.microsoft.com/office/drawing/2014/main" val="2962246240"/>
                  </a:ext>
                </a:extLst>
              </a:tr>
            </a:tbl>
          </a:graphicData>
        </a:graphic>
      </p:graphicFrame>
    </p:spTree>
    <p:extLst>
      <p:ext uri="{BB962C8B-B14F-4D97-AF65-F5344CB8AC3E}">
        <p14:creationId xmlns:p14="http://schemas.microsoft.com/office/powerpoint/2010/main" val="3852587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8181E-ED3E-45BB-A0DA-1439FEF6E4BC}"/>
              </a:ext>
            </a:extLst>
          </p:cNvPr>
          <p:cNvSpPr>
            <a:spLocks noGrp="1"/>
          </p:cNvSpPr>
          <p:nvPr>
            <p:ph type="title"/>
          </p:nvPr>
        </p:nvSpPr>
        <p:spPr>
          <a:xfrm>
            <a:off x="457200" y="182880"/>
            <a:ext cx="8229600" cy="1524000"/>
          </a:xfrm>
        </p:spPr>
        <p:txBody>
          <a:bodyPr/>
          <a:lstStyle/>
          <a:p>
            <a:r>
              <a:rPr lang="en-US" dirty="0">
                <a:latin typeface="Tahoma" panose="020B0604030504040204" pitchFamily="34" charset="0"/>
                <a:ea typeface="Tahoma" panose="020B0604030504040204" pitchFamily="34" charset="0"/>
                <a:cs typeface="Tahoma" panose="020B0604030504040204" pitchFamily="34" charset="0"/>
              </a:rPr>
              <a:t>Five Fundamental Processes</a:t>
            </a:r>
            <a:br>
              <a:rPr lang="en-US" dirty="0"/>
            </a:br>
            <a:endParaRPr lang="en-US" dirty="0"/>
          </a:p>
        </p:txBody>
      </p:sp>
      <p:sp>
        <p:nvSpPr>
          <p:cNvPr id="3" name="Slide Number Placeholder 2">
            <a:extLst>
              <a:ext uri="{FF2B5EF4-FFF2-40B4-BE49-F238E27FC236}">
                <a16:creationId xmlns:a16="http://schemas.microsoft.com/office/drawing/2014/main" id="{00B7596D-DD0E-40BA-B380-E3EA111E4372}"/>
              </a:ext>
            </a:extLst>
          </p:cNvPr>
          <p:cNvSpPr>
            <a:spLocks noGrp="1"/>
          </p:cNvSpPr>
          <p:nvPr>
            <p:ph type="sldNum" sz="quarter" idx="10"/>
          </p:nvPr>
        </p:nvSpPr>
        <p:spPr>
          <a:xfrm>
            <a:off x="0" y="6356351"/>
            <a:ext cx="2133600" cy="365125"/>
          </a:xfrm>
        </p:spPr>
        <p:txBody>
          <a:bodyPr/>
          <a:lstStyle/>
          <a:p>
            <a:fld id="{A43C80DB-1E10-4B42-A90C-FD4E89BD3390}" type="slidenum">
              <a:rPr lang="en-US" smtClean="0"/>
              <a:pPr/>
              <a:t>11</a:t>
            </a:fld>
            <a:endParaRPr lang="en-US"/>
          </a:p>
        </p:txBody>
      </p:sp>
      <p:sp>
        <p:nvSpPr>
          <p:cNvPr id="4" name="Content Placeholder 3">
            <a:extLst>
              <a:ext uri="{FF2B5EF4-FFF2-40B4-BE49-F238E27FC236}">
                <a16:creationId xmlns:a16="http://schemas.microsoft.com/office/drawing/2014/main" id="{C756F97E-BCCA-4B1C-960F-2DA16C1EB458}"/>
              </a:ext>
            </a:extLst>
          </p:cNvPr>
          <p:cNvSpPr>
            <a:spLocks noGrp="1"/>
          </p:cNvSpPr>
          <p:nvPr>
            <p:ph sz="quarter" idx="11"/>
          </p:nvPr>
        </p:nvSpPr>
        <p:spPr>
          <a:xfrm>
            <a:off x="457198" y="962285"/>
            <a:ext cx="8229600" cy="4572000"/>
          </a:xfrm>
        </p:spPr>
        <p:txBody>
          <a:bodyPr>
            <a:normAutofit/>
          </a:bodyPr>
          <a:lstStyle/>
          <a:p>
            <a:pPr marL="0" indent="0">
              <a:buNone/>
            </a:pPr>
            <a:r>
              <a:rPr lang="en-US" dirty="0">
                <a:solidFill>
                  <a:schemeClr val="bg1">
                    <a:lumMod val="50000"/>
                  </a:schemeClr>
                </a:solidFill>
                <a:latin typeface="Georgia" panose="02040502050405020303" pitchFamily="18" charset="0"/>
              </a:rPr>
              <a:t>Exploring</a:t>
            </a:r>
          </a:p>
        </p:txBody>
      </p:sp>
      <p:graphicFrame>
        <p:nvGraphicFramePr>
          <p:cNvPr id="6" name="Table 5">
            <a:extLst>
              <a:ext uri="{FF2B5EF4-FFF2-40B4-BE49-F238E27FC236}">
                <a16:creationId xmlns:a16="http://schemas.microsoft.com/office/drawing/2014/main" id="{B24FB26D-00C3-9572-80C4-53B92D90E422}"/>
              </a:ext>
            </a:extLst>
          </p:cNvPr>
          <p:cNvGraphicFramePr>
            <a:graphicFrameLocks noGrp="1"/>
          </p:cNvGraphicFramePr>
          <p:nvPr>
            <p:extLst>
              <p:ext uri="{D42A27DB-BD31-4B8C-83A1-F6EECF244321}">
                <p14:modId xmlns:p14="http://schemas.microsoft.com/office/powerpoint/2010/main" val="3838568606"/>
              </p:ext>
            </p:extLst>
          </p:nvPr>
        </p:nvGraphicFramePr>
        <p:xfrm>
          <a:off x="609600" y="1729141"/>
          <a:ext cx="8153399" cy="4754880"/>
        </p:xfrm>
        <a:graphic>
          <a:graphicData uri="http://schemas.openxmlformats.org/drawingml/2006/table">
            <a:tbl>
              <a:tblPr firstRow="1" bandRow="1">
                <a:tableStyleId>{5C22544A-7EE6-4342-B048-85BDC9FD1C3A}</a:tableStyleId>
              </a:tblPr>
              <a:tblGrid>
                <a:gridCol w="2109669">
                  <a:extLst>
                    <a:ext uri="{9D8B030D-6E8A-4147-A177-3AD203B41FA5}">
                      <a16:colId xmlns:a16="http://schemas.microsoft.com/office/drawing/2014/main" val="3304596927"/>
                    </a:ext>
                  </a:extLst>
                </a:gridCol>
                <a:gridCol w="2866001">
                  <a:extLst>
                    <a:ext uri="{9D8B030D-6E8A-4147-A177-3AD203B41FA5}">
                      <a16:colId xmlns:a16="http://schemas.microsoft.com/office/drawing/2014/main" val="3982006805"/>
                    </a:ext>
                  </a:extLst>
                </a:gridCol>
                <a:gridCol w="3177729">
                  <a:extLst>
                    <a:ext uri="{9D8B030D-6E8A-4147-A177-3AD203B41FA5}">
                      <a16:colId xmlns:a16="http://schemas.microsoft.com/office/drawing/2014/main" val="1653908492"/>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effectLst/>
                          <a:latin typeface="Georgia" panose="02040502050405020303" pitchFamily="18" charset="0"/>
                          <a:ea typeface="Tahoma" panose="020B0604030504040204" pitchFamily="34" charset="0"/>
                          <a:cs typeface="Tahoma" panose="020B0604030504040204" pitchFamily="34" charset="0"/>
                        </a:rPr>
                        <a:t>Description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effectLst/>
                          <a:latin typeface="Georgia" panose="02040502050405020303" pitchFamily="18" charset="0"/>
                          <a:ea typeface="Tahoma" panose="020B0604030504040204" pitchFamily="34" charset="0"/>
                          <a:cs typeface="Tahoma" panose="020B0604030504040204" pitchFamily="34" charset="0"/>
                        </a:rPr>
                        <a:t>Key concepts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a:effectLst/>
                          <a:latin typeface="Georgia" panose="02040502050405020303" pitchFamily="18" charset="0"/>
                          <a:ea typeface="Tahoma" panose="020B0604030504040204" pitchFamily="34" charset="0"/>
                          <a:cs typeface="Tahoma" panose="020B0604030504040204" pitchFamily="34" charset="0"/>
                        </a:rPr>
                        <a:t>Tools and resources</a:t>
                      </a:r>
                      <a:endParaRPr lang="en-US" sz="2000" b="0" dirty="0">
                        <a:effectLst/>
                        <a:latin typeface="Georgia" panose="02040502050405020303" pitchFamily="18"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4265259317"/>
                  </a:ext>
                </a:extLst>
              </a:tr>
              <a:tr h="3580597">
                <a:tc>
                  <a:txBody>
                    <a:bodyPr/>
                    <a:lstStyle/>
                    <a:p>
                      <a:pPr marL="0" marR="0">
                        <a:spcBef>
                          <a:spcPts val="0"/>
                        </a:spcBef>
                        <a:spcAft>
                          <a:spcPts val="0"/>
                        </a:spcAft>
                      </a:pPr>
                      <a:r>
                        <a:rPr lang="en-US" sz="2000" b="0" dirty="0">
                          <a:effectLst/>
                          <a:latin typeface="Georgia" panose="02040502050405020303" pitchFamily="18" charset="0"/>
                          <a:ea typeface="Tahoma" panose="020B0604030504040204" pitchFamily="34" charset="0"/>
                          <a:cs typeface="Tahoma" panose="020B0604030504040204" pitchFamily="34" charset="0"/>
                        </a:rPr>
                        <a:t>Exploring how the peer experiences life is next. It looks at current and past efforts in recovery, areas of strength and resilience, concerns and challenges, and hopes and dreams for the future.</a:t>
                      </a:r>
                    </a:p>
                  </a:txBody>
                  <a:tcPr/>
                </a:tc>
                <a:tc>
                  <a:txBody>
                    <a:bodyPr/>
                    <a:lstStyle/>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Lived experience</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Substance use and mental health challenges</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Resilience and protective factors</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Ambivalence</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Multiple pathways to recovery</a:t>
                      </a:r>
                    </a:p>
                    <a:p>
                      <a:endParaRPr lang="en-US" sz="2000" dirty="0"/>
                    </a:p>
                  </a:txBody>
                  <a:tcPr/>
                </a:tc>
                <a:tc>
                  <a:txBody>
                    <a:bodyPr/>
                    <a:lstStyle/>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Look at OARS skills </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Explore open questions </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Look for strengths and affirm </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Complete “Advantages and Disadvantages Worksheet”</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Explore values </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Listen, revisit</a:t>
                      </a:r>
                    </a:p>
                    <a:p>
                      <a:endParaRPr lang="en-US" sz="2000" dirty="0"/>
                    </a:p>
                  </a:txBody>
                  <a:tcPr/>
                </a:tc>
                <a:extLst>
                  <a:ext uri="{0D108BD9-81ED-4DB2-BD59-A6C34878D82A}">
                    <a16:rowId xmlns:a16="http://schemas.microsoft.com/office/drawing/2014/main" val="2962246240"/>
                  </a:ext>
                </a:extLst>
              </a:tr>
            </a:tbl>
          </a:graphicData>
        </a:graphic>
      </p:graphicFrame>
    </p:spTree>
    <p:extLst>
      <p:ext uri="{BB962C8B-B14F-4D97-AF65-F5344CB8AC3E}">
        <p14:creationId xmlns:p14="http://schemas.microsoft.com/office/powerpoint/2010/main" val="222630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8181E-ED3E-45BB-A0DA-1439FEF6E4BC}"/>
              </a:ext>
            </a:extLst>
          </p:cNvPr>
          <p:cNvSpPr>
            <a:spLocks noGrp="1"/>
          </p:cNvSpPr>
          <p:nvPr>
            <p:ph type="title"/>
          </p:nvPr>
        </p:nvSpPr>
        <p:spPr>
          <a:xfrm>
            <a:off x="457200" y="182880"/>
            <a:ext cx="8229600" cy="1524000"/>
          </a:xfrm>
        </p:spPr>
        <p:txBody>
          <a:bodyPr/>
          <a:lstStyle/>
          <a:p>
            <a:r>
              <a:rPr lang="en-US" dirty="0">
                <a:latin typeface="Tahoma" panose="020B0604030504040204" pitchFamily="34" charset="0"/>
                <a:ea typeface="Tahoma" panose="020B0604030504040204" pitchFamily="34" charset="0"/>
                <a:cs typeface="Tahoma" panose="020B0604030504040204" pitchFamily="34" charset="0"/>
              </a:rPr>
              <a:t>Five Fundamental Processes</a:t>
            </a:r>
            <a:br>
              <a:rPr lang="en-US" dirty="0"/>
            </a:br>
            <a:endParaRPr lang="en-US" dirty="0"/>
          </a:p>
        </p:txBody>
      </p:sp>
      <p:sp>
        <p:nvSpPr>
          <p:cNvPr id="3" name="Slide Number Placeholder 2">
            <a:extLst>
              <a:ext uri="{FF2B5EF4-FFF2-40B4-BE49-F238E27FC236}">
                <a16:creationId xmlns:a16="http://schemas.microsoft.com/office/drawing/2014/main" id="{00B7596D-DD0E-40BA-B380-E3EA111E4372}"/>
              </a:ext>
            </a:extLst>
          </p:cNvPr>
          <p:cNvSpPr>
            <a:spLocks noGrp="1"/>
          </p:cNvSpPr>
          <p:nvPr>
            <p:ph type="sldNum" sz="quarter" idx="10"/>
          </p:nvPr>
        </p:nvSpPr>
        <p:spPr>
          <a:xfrm>
            <a:off x="0" y="6356351"/>
            <a:ext cx="2133600" cy="365125"/>
          </a:xfrm>
        </p:spPr>
        <p:txBody>
          <a:bodyPr/>
          <a:lstStyle/>
          <a:p>
            <a:fld id="{A43C80DB-1E10-4B42-A90C-FD4E89BD3390}" type="slidenum">
              <a:rPr lang="en-US" smtClean="0"/>
              <a:pPr/>
              <a:t>12</a:t>
            </a:fld>
            <a:endParaRPr lang="en-US"/>
          </a:p>
        </p:txBody>
      </p:sp>
      <p:sp>
        <p:nvSpPr>
          <p:cNvPr id="4" name="Content Placeholder 3">
            <a:extLst>
              <a:ext uri="{FF2B5EF4-FFF2-40B4-BE49-F238E27FC236}">
                <a16:creationId xmlns:a16="http://schemas.microsoft.com/office/drawing/2014/main" id="{C756F97E-BCCA-4B1C-960F-2DA16C1EB458}"/>
              </a:ext>
            </a:extLst>
          </p:cNvPr>
          <p:cNvSpPr>
            <a:spLocks noGrp="1"/>
          </p:cNvSpPr>
          <p:nvPr>
            <p:ph sz="quarter" idx="11"/>
          </p:nvPr>
        </p:nvSpPr>
        <p:spPr>
          <a:xfrm>
            <a:off x="429208" y="952955"/>
            <a:ext cx="8229600" cy="4572000"/>
          </a:xfrm>
        </p:spPr>
        <p:txBody>
          <a:bodyPr>
            <a:normAutofit/>
          </a:bodyPr>
          <a:lstStyle/>
          <a:p>
            <a:pPr marL="0" indent="0">
              <a:buNone/>
            </a:pPr>
            <a:r>
              <a:rPr lang="en-US" dirty="0">
                <a:solidFill>
                  <a:schemeClr val="bg1">
                    <a:lumMod val="50000"/>
                  </a:schemeClr>
                </a:solidFill>
                <a:latin typeface="Georgia" panose="02040502050405020303" pitchFamily="18" charset="0"/>
              </a:rPr>
              <a:t>Supporting</a:t>
            </a:r>
          </a:p>
        </p:txBody>
      </p:sp>
      <p:graphicFrame>
        <p:nvGraphicFramePr>
          <p:cNvPr id="6" name="Table 5">
            <a:extLst>
              <a:ext uri="{FF2B5EF4-FFF2-40B4-BE49-F238E27FC236}">
                <a16:creationId xmlns:a16="http://schemas.microsoft.com/office/drawing/2014/main" id="{CB02483E-ABCD-F722-2785-19F562356E58}"/>
              </a:ext>
            </a:extLst>
          </p:cNvPr>
          <p:cNvGraphicFramePr>
            <a:graphicFrameLocks noGrp="1"/>
          </p:cNvGraphicFramePr>
          <p:nvPr>
            <p:extLst>
              <p:ext uri="{D42A27DB-BD31-4B8C-83A1-F6EECF244321}">
                <p14:modId xmlns:p14="http://schemas.microsoft.com/office/powerpoint/2010/main" val="889659720"/>
              </p:ext>
            </p:extLst>
          </p:nvPr>
        </p:nvGraphicFramePr>
        <p:xfrm>
          <a:off x="685800" y="1828800"/>
          <a:ext cx="8153399" cy="4450080"/>
        </p:xfrm>
        <a:graphic>
          <a:graphicData uri="http://schemas.openxmlformats.org/drawingml/2006/table">
            <a:tbl>
              <a:tblPr firstRow="1" bandRow="1">
                <a:tableStyleId>{5C22544A-7EE6-4342-B048-85BDC9FD1C3A}</a:tableStyleId>
              </a:tblPr>
              <a:tblGrid>
                <a:gridCol w="2109669">
                  <a:extLst>
                    <a:ext uri="{9D8B030D-6E8A-4147-A177-3AD203B41FA5}">
                      <a16:colId xmlns:a16="http://schemas.microsoft.com/office/drawing/2014/main" val="3304596927"/>
                    </a:ext>
                  </a:extLst>
                </a:gridCol>
                <a:gridCol w="2866001">
                  <a:extLst>
                    <a:ext uri="{9D8B030D-6E8A-4147-A177-3AD203B41FA5}">
                      <a16:colId xmlns:a16="http://schemas.microsoft.com/office/drawing/2014/main" val="3982006805"/>
                    </a:ext>
                  </a:extLst>
                </a:gridCol>
                <a:gridCol w="3177729">
                  <a:extLst>
                    <a:ext uri="{9D8B030D-6E8A-4147-A177-3AD203B41FA5}">
                      <a16:colId xmlns:a16="http://schemas.microsoft.com/office/drawing/2014/main" val="1653908492"/>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effectLst/>
                          <a:latin typeface="Georgia" panose="02040502050405020303" pitchFamily="18" charset="0"/>
                          <a:ea typeface="Tahoma" panose="020B0604030504040204" pitchFamily="34" charset="0"/>
                          <a:cs typeface="Tahoma" panose="020B0604030504040204" pitchFamily="34" charset="0"/>
                        </a:rPr>
                        <a:t>Description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effectLst/>
                          <a:latin typeface="Georgia" panose="02040502050405020303" pitchFamily="18" charset="0"/>
                          <a:ea typeface="Tahoma" panose="020B0604030504040204" pitchFamily="34" charset="0"/>
                          <a:cs typeface="Tahoma" panose="020B0604030504040204" pitchFamily="34" charset="0"/>
                        </a:rPr>
                        <a:t>Key concepts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a:effectLst/>
                          <a:latin typeface="Georgia" panose="02040502050405020303" pitchFamily="18" charset="0"/>
                          <a:ea typeface="Tahoma" panose="020B0604030504040204" pitchFamily="34" charset="0"/>
                          <a:cs typeface="Tahoma" panose="020B0604030504040204" pitchFamily="34" charset="0"/>
                        </a:rPr>
                        <a:t>Tools and resources</a:t>
                      </a:r>
                      <a:endParaRPr lang="en-US" sz="2000" b="0" dirty="0">
                        <a:effectLst/>
                        <a:latin typeface="Georgia" panose="02040502050405020303" pitchFamily="18"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4265259317"/>
                  </a:ext>
                </a:extLst>
              </a:tr>
              <a:tr h="3580597">
                <a:tc>
                  <a:txBody>
                    <a:bodyPr/>
                    <a:lstStyle/>
                    <a:p>
                      <a:pPr marL="0" marR="0">
                        <a:spcBef>
                          <a:spcPts val="0"/>
                        </a:spcBef>
                        <a:spcAft>
                          <a:spcPts val="0"/>
                        </a:spcAft>
                      </a:pPr>
                      <a:r>
                        <a:rPr lang="en-US" sz="2000" b="0" dirty="0">
                          <a:effectLst/>
                          <a:latin typeface="Georgia" panose="02040502050405020303" pitchFamily="18" charset="0"/>
                          <a:ea typeface="Tahoma" panose="020B0604030504040204" pitchFamily="34" charset="0"/>
                          <a:cs typeface="Tahoma" panose="020B0604030504040204" pitchFamily="34" charset="0"/>
                        </a:rPr>
                        <a:t>Supporting a range of concerns peer-to-peer based on the foundation of connection and exploration. It has professional boundaries and ethics that guide the practice of peer support.</a:t>
                      </a:r>
                    </a:p>
                  </a:txBody>
                  <a:tcPr/>
                </a:tc>
                <a:tc>
                  <a:txBody>
                    <a:bodyPr/>
                    <a:lstStyle/>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Lived experience</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Multiple pathways to recovery</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Difficult conversations (suicide, self-harm, responding to anger) </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Setting healthy boundaries</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Stigma, culture, power, privilege</a:t>
                      </a:r>
                    </a:p>
                    <a:p>
                      <a:endParaRPr lang="en-US" sz="2000" dirty="0"/>
                    </a:p>
                  </a:txBody>
                  <a:tcPr/>
                </a:tc>
                <a:tc>
                  <a:txBody>
                    <a:bodyPr/>
                    <a:lstStyle/>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Look at OARS skills </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Provide information </a:t>
                      </a:r>
                      <a:br>
                        <a:rPr lang="en-US" sz="2000" b="0" dirty="0">
                          <a:effectLst/>
                          <a:latin typeface="Georgia" panose="02040502050405020303" pitchFamily="18" charset="0"/>
                          <a:ea typeface="Tahoma" panose="020B0604030504040204" pitchFamily="34" charset="0"/>
                          <a:cs typeface="Tahoma" panose="020B0604030504040204" pitchFamily="34" charset="0"/>
                        </a:rPr>
                      </a:br>
                      <a:r>
                        <a:rPr lang="en-US" sz="2000" b="0" dirty="0">
                          <a:effectLst/>
                          <a:latin typeface="Georgia" panose="02040502050405020303" pitchFamily="18" charset="0"/>
                          <a:ea typeface="Tahoma" panose="020B0604030504040204" pitchFamily="34" charset="0"/>
                          <a:cs typeface="Tahoma" panose="020B0604030504040204" pitchFamily="34" charset="0"/>
                        </a:rPr>
                        <a:t>(ask-share-ask)</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Share recovery story </a:t>
                      </a:r>
                      <a:br>
                        <a:rPr lang="en-US" sz="2000" b="0" dirty="0">
                          <a:effectLst/>
                          <a:latin typeface="Georgia" panose="02040502050405020303" pitchFamily="18" charset="0"/>
                          <a:ea typeface="Tahoma" panose="020B0604030504040204" pitchFamily="34" charset="0"/>
                          <a:cs typeface="Tahoma" panose="020B0604030504040204" pitchFamily="34" charset="0"/>
                        </a:rPr>
                      </a:br>
                      <a:r>
                        <a:rPr lang="en-US" sz="2000" b="0" dirty="0">
                          <a:effectLst/>
                          <a:latin typeface="Georgia" panose="02040502050405020303" pitchFamily="18" charset="0"/>
                          <a:ea typeface="Tahoma" panose="020B0604030504040204" pitchFamily="34" charset="0"/>
                          <a:cs typeface="Tahoma" panose="020B0604030504040204" pitchFamily="34" charset="0"/>
                        </a:rPr>
                        <a:t>(ask-share-ask)</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Complete “Preparing Response to Anger worksheet” </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Look at gentle refusal three steps</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Advocate</a:t>
                      </a:r>
                    </a:p>
                  </a:txBody>
                  <a:tcPr/>
                </a:tc>
                <a:extLst>
                  <a:ext uri="{0D108BD9-81ED-4DB2-BD59-A6C34878D82A}">
                    <a16:rowId xmlns:a16="http://schemas.microsoft.com/office/drawing/2014/main" val="2962246240"/>
                  </a:ext>
                </a:extLst>
              </a:tr>
            </a:tbl>
          </a:graphicData>
        </a:graphic>
      </p:graphicFrame>
    </p:spTree>
    <p:extLst>
      <p:ext uri="{BB962C8B-B14F-4D97-AF65-F5344CB8AC3E}">
        <p14:creationId xmlns:p14="http://schemas.microsoft.com/office/powerpoint/2010/main" val="1140080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8181E-ED3E-45BB-A0DA-1439FEF6E4BC}"/>
              </a:ext>
            </a:extLst>
          </p:cNvPr>
          <p:cNvSpPr>
            <a:spLocks noGrp="1"/>
          </p:cNvSpPr>
          <p:nvPr>
            <p:ph type="title"/>
          </p:nvPr>
        </p:nvSpPr>
        <p:spPr>
          <a:xfrm>
            <a:off x="457200" y="182880"/>
            <a:ext cx="8229600" cy="1524000"/>
          </a:xfrm>
        </p:spPr>
        <p:txBody>
          <a:bodyPr/>
          <a:lstStyle/>
          <a:p>
            <a:r>
              <a:rPr lang="en-US" dirty="0">
                <a:latin typeface="Tahoma" panose="020B0604030504040204" pitchFamily="34" charset="0"/>
                <a:ea typeface="Tahoma" panose="020B0604030504040204" pitchFamily="34" charset="0"/>
                <a:cs typeface="Tahoma" panose="020B0604030504040204" pitchFamily="34" charset="0"/>
              </a:rPr>
              <a:t>Five Fundamental Processes</a:t>
            </a:r>
            <a:br>
              <a:rPr lang="en-US" dirty="0"/>
            </a:br>
            <a:endParaRPr lang="en-US" dirty="0"/>
          </a:p>
        </p:txBody>
      </p:sp>
      <p:sp>
        <p:nvSpPr>
          <p:cNvPr id="3" name="Slide Number Placeholder 2">
            <a:extLst>
              <a:ext uri="{FF2B5EF4-FFF2-40B4-BE49-F238E27FC236}">
                <a16:creationId xmlns:a16="http://schemas.microsoft.com/office/drawing/2014/main" id="{00B7596D-DD0E-40BA-B380-E3EA111E4372}"/>
              </a:ext>
            </a:extLst>
          </p:cNvPr>
          <p:cNvSpPr>
            <a:spLocks noGrp="1"/>
          </p:cNvSpPr>
          <p:nvPr>
            <p:ph type="sldNum" sz="quarter" idx="10"/>
          </p:nvPr>
        </p:nvSpPr>
        <p:spPr>
          <a:xfrm>
            <a:off x="0" y="6356351"/>
            <a:ext cx="2133600" cy="365125"/>
          </a:xfrm>
        </p:spPr>
        <p:txBody>
          <a:bodyPr/>
          <a:lstStyle/>
          <a:p>
            <a:fld id="{A43C80DB-1E10-4B42-A90C-FD4E89BD3390}" type="slidenum">
              <a:rPr lang="en-US" smtClean="0"/>
              <a:pPr/>
              <a:t>13</a:t>
            </a:fld>
            <a:endParaRPr lang="en-US"/>
          </a:p>
        </p:txBody>
      </p:sp>
      <p:sp>
        <p:nvSpPr>
          <p:cNvPr id="4" name="Content Placeholder 3">
            <a:extLst>
              <a:ext uri="{FF2B5EF4-FFF2-40B4-BE49-F238E27FC236}">
                <a16:creationId xmlns:a16="http://schemas.microsoft.com/office/drawing/2014/main" id="{C756F97E-BCCA-4B1C-960F-2DA16C1EB458}"/>
              </a:ext>
            </a:extLst>
          </p:cNvPr>
          <p:cNvSpPr>
            <a:spLocks noGrp="1"/>
          </p:cNvSpPr>
          <p:nvPr>
            <p:ph sz="quarter" idx="11"/>
          </p:nvPr>
        </p:nvSpPr>
        <p:spPr>
          <a:xfrm>
            <a:off x="455645" y="944563"/>
            <a:ext cx="8229600" cy="4572000"/>
          </a:xfrm>
        </p:spPr>
        <p:txBody>
          <a:bodyPr>
            <a:normAutofit/>
          </a:bodyPr>
          <a:lstStyle/>
          <a:p>
            <a:pPr marL="0" indent="0">
              <a:buNone/>
            </a:pPr>
            <a:r>
              <a:rPr lang="en-US" dirty="0">
                <a:solidFill>
                  <a:schemeClr val="bg1">
                    <a:lumMod val="50000"/>
                  </a:schemeClr>
                </a:solidFill>
                <a:latin typeface="Georgia" panose="02040502050405020303" pitchFamily="18" charset="0"/>
              </a:rPr>
              <a:t>Planning</a:t>
            </a:r>
          </a:p>
        </p:txBody>
      </p:sp>
      <p:graphicFrame>
        <p:nvGraphicFramePr>
          <p:cNvPr id="8" name="Table 7">
            <a:extLst>
              <a:ext uri="{FF2B5EF4-FFF2-40B4-BE49-F238E27FC236}">
                <a16:creationId xmlns:a16="http://schemas.microsoft.com/office/drawing/2014/main" id="{A4B7AC66-F6C0-4B6D-D83C-1B6B4BC6ADD9}"/>
              </a:ext>
            </a:extLst>
          </p:cNvPr>
          <p:cNvGraphicFramePr>
            <a:graphicFrameLocks noGrp="1"/>
          </p:cNvGraphicFramePr>
          <p:nvPr>
            <p:extLst>
              <p:ext uri="{D42A27DB-BD31-4B8C-83A1-F6EECF244321}">
                <p14:modId xmlns:p14="http://schemas.microsoft.com/office/powerpoint/2010/main" val="3469886819"/>
              </p:ext>
            </p:extLst>
          </p:nvPr>
        </p:nvGraphicFramePr>
        <p:xfrm>
          <a:off x="685800" y="1706880"/>
          <a:ext cx="8153399" cy="3976837"/>
        </p:xfrm>
        <a:graphic>
          <a:graphicData uri="http://schemas.openxmlformats.org/drawingml/2006/table">
            <a:tbl>
              <a:tblPr firstRow="1" bandRow="1">
                <a:tableStyleId>{5C22544A-7EE6-4342-B048-85BDC9FD1C3A}</a:tableStyleId>
              </a:tblPr>
              <a:tblGrid>
                <a:gridCol w="2109669">
                  <a:extLst>
                    <a:ext uri="{9D8B030D-6E8A-4147-A177-3AD203B41FA5}">
                      <a16:colId xmlns:a16="http://schemas.microsoft.com/office/drawing/2014/main" val="3304596927"/>
                    </a:ext>
                  </a:extLst>
                </a:gridCol>
                <a:gridCol w="2866001">
                  <a:extLst>
                    <a:ext uri="{9D8B030D-6E8A-4147-A177-3AD203B41FA5}">
                      <a16:colId xmlns:a16="http://schemas.microsoft.com/office/drawing/2014/main" val="3982006805"/>
                    </a:ext>
                  </a:extLst>
                </a:gridCol>
                <a:gridCol w="3177729">
                  <a:extLst>
                    <a:ext uri="{9D8B030D-6E8A-4147-A177-3AD203B41FA5}">
                      <a16:colId xmlns:a16="http://schemas.microsoft.com/office/drawing/2014/main" val="1653908492"/>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effectLst/>
                          <a:latin typeface="Georgia" panose="02040502050405020303" pitchFamily="18" charset="0"/>
                          <a:ea typeface="Tahoma" panose="020B0604030504040204" pitchFamily="34" charset="0"/>
                          <a:cs typeface="Tahoma" panose="020B0604030504040204" pitchFamily="34" charset="0"/>
                        </a:rPr>
                        <a:t>Description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effectLst/>
                          <a:latin typeface="Georgia" panose="02040502050405020303" pitchFamily="18" charset="0"/>
                          <a:ea typeface="Tahoma" panose="020B0604030504040204" pitchFamily="34" charset="0"/>
                          <a:cs typeface="Tahoma" panose="020B0604030504040204" pitchFamily="34" charset="0"/>
                        </a:rPr>
                        <a:t>Key concepts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a:effectLst/>
                          <a:latin typeface="Georgia" panose="02040502050405020303" pitchFamily="18" charset="0"/>
                          <a:ea typeface="Tahoma" panose="020B0604030504040204" pitchFamily="34" charset="0"/>
                          <a:cs typeface="Tahoma" panose="020B0604030504040204" pitchFamily="34" charset="0"/>
                        </a:rPr>
                        <a:t>Tools and resources</a:t>
                      </a:r>
                      <a:endParaRPr lang="en-US" sz="2000" b="0" dirty="0">
                        <a:effectLst/>
                        <a:latin typeface="Georgia" panose="02040502050405020303" pitchFamily="18"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4265259317"/>
                  </a:ext>
                </a:extLst>
              </a:tr>
              <a:tr h="3580597">
                <a:tc>
                  <a:txBody>
                    <a:bodyPr/>
                    <a:lstStyle/>
                    <a:p>
                      <a:pPr marL="0" marR="0">
                        <a:spcBef>
                          <a:spcPts val="0"/>
                        </a:spcBef>
                        <a:spcAft>
                          <a:spcPts val="0"/>
                        </a:spcAft>
                      </a:pPr>
                      <a:r>
                        <a:rPr lang="en-US" sz="2000" b="0" dirty="0">
                          <a:effectLst/>
                          <a:latin typeface="Georgia" panose="02040502050405020303" pitchFamily="18" charset="0"/>
                          <a:ea typeface="Tahoma" panose="020B0604030504040204" pitchFamily="34" charset="0"/>
                          <a:cs typeface="Tahoma" panose="020B0604030504040204" pitchFamily="34" charset="0"/>
                        </a:rPr>
                        <a:t>Planning is based on the peer’s desires, hopes, goals, and needs in recovery. It unfolds and evolves over time for ongoing peer support.</a:t>
                      </a:r>
                    </a:p>
                  </a:txBody>
                  <a:tcPr/>
                </a:tc>
                <a:tc>
                  <a:txBody>
                    <a:bodyPr/>
                    <a:lstStyle/>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Multiple pathways </a:t>
                      </a:r>
                      <a:br>
                        <a:rPr lang="en-US" sz="2000" b="0" dirty="0">
                          <a:effectLst/>
                          <a:latin typeface="Georgia" panose="02040502050405020303" pitchFamily="18" charset="0"/>
                          <a:ea typeface="Tahoma" panose="020B0604030504040204" pitchFamily="34" charset="0"/>
                          <a:cs typeface="Tahoma" panose="020B0604030504040204" pitchFamily="34" charset="0"/>
                        </a:rPr>
                      </a:br>
                      <a:r>
                        <a:rPr lang="en-US" sz="2000" b="0" dirty="0">
                          <a:effectLst/>
                          <a:latin typeface="Georgia" panose="02040502050405020303" pitchFamily="18" charset="0"/>
                          <a:ea typeface="Tahoma" panose="020B0604030504040204" pitchFamily="34" charset="0"/>
                          <a:cs typeface="Tahoma" panose="020B0604030504040204" pitchFamily="34" charset="0"/>
                        </a:rPr>
                        <a:t>to recovery</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Pitfalls and possibilities</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Natural supports</a:t>
                      </a:r>
                    </a:p>
                    <a:p>
                      <a:endParaRPr lang="en-US" sz="2000" dirty="0"/>
                    </a:p>
                  </a:txBody>
                  <a:tcPr/>
                </a:tc>
                <a:tc>
                  <a:txBody>
                    <a:bodyPr/>
                    <a:lstStyle/>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Look at OARS skills </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Plan possibilities</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Brainstorm</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Share information </a:t>
                      </a:r>
                      <a:br>
                        <a:rPr lang="en-US" sz="2000" b="0" dirty="0">
                          <a:effectLst/>
                          <a:latin typeface="Georgia" panose="02040502050405020303" pitchFamily="18" charset="0"/>
                          <a:ea typeface="Tahoma" panose="020B0604030504040204" pitchFamily="34" charset="0"/>
                          <a:cs typeface="Tahoma" panose="020B0604030504040204" pitchFamily="34" charset="0"/>
                        </a:rPr>
                      </a:br>
                      <a:r>
                        <a:rPr lang="en-US" sz="2000" b="0" dirty="0">
                          <a:effectLst/>
                          <a:latin typeface="Georgia" panose="02040502050405020303" pitchFamily="18" charset="0"/>
                          <a:ea typeface="Tahoma" panose="020B0604030504040204" pitchFamily="34" charset="0"/>
                          <a:cs typeface="Tahoma" panose="020B0604030504040204" pitchFamily="34" charset="0"/>
                        </a:rPr>
                        <a:t>and resources        </a:t>
                      </a:r>
                      <a:br>
                        <a:rPr lang="en-US" sz="2000" b="0" dirty="0">
                          <a:effectLst/>
                          <a:latin typeface="Georgia" panose="02040502050405020303" pitchFamily="18" charset="0"/>
                          <a:ea typeface="Tahoma" panose="020B0604030504040204" pitchFamily="34" charset="0"/>
                          <a:cs typeface="Tahoma" panose="020B0604030504040204" pitchFamily="34" charset="0"/>
                        </a:rPr>
                      </a:br>
                      <a:r>
                        <a:rPr lang="en-US" sz="2000" b="0" dirty="0">
                          <a:effectLst/>
                          <a:latin typeface="Georgia" panose="02040502050405020303" pitchFamily="18" charset="0"/>
                          <a:ea typeface="Tahoma" panose="020B0604030504040204" pitchFamily="34" charset="0"/>
                          <a:cs typeface="Tahoma" panose="020B0604030504040204" pitchFamily="34" charset="0"/>
                        </a:rPr>
                        <a:t>(ask-share-ask) </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Look at best practices </a:t>
                      </a:r>
                      <a:br>
                        <a:rPr lang="en-US" sz="2000" b="0" dirty="0">
                          <a:effectLst/>
                          <a:latin typeface="Georgia" panose="02040502050405020303" pitchFamily="18" charset="0"/>
                          <a:ea typeface="Tahoma" panose="020B0604030504040204" pitchFamily="34" charset="0"/>
                          <a:cs typeface="Tahoma" panose="020B0604030504040204" pitchFamily="34" charset="0"/>
                        </a:rPr>
                      </a:br>
                      <a:r>
                        <a:rPr lang="en-US" sz="2000" b="0" dirty="0">
                          <a:effectLst/>
                          <a:latin typeface="Georgia" panose="02040502050405020303" pitchFamily="18" charset="0"/>
                          <a:ea typeface="Tahoma" panose="020B0604030504040204" pitchFamily="34" charset="0"/>
                          <a:cs typeface="Tahoma" panose="020B0604030504040204" pitchFamily="34" charset="0"/>
                        </a:rPr>
                        <a:t>for concluding the relationship</a:t>
                      </a:r>
                    </a:p>
                    <a:p>
                      <a:endParaRPr lang="en-US" sz="2000" dirty="0"/>
                    </a:p>
                  </a:txBody>
                  <a:tcPr/>
                </a:tc>
                <a:extLst>
                  <a:ext uri="{0D108BD9-81ED-4DB2-BD59-A6C34878D82A}">
                    <a16:rowId xmlns:a16="http://schemas.microsoft.com/office/drawing/2014/main" val="2962246240"/>
                  </a:ext>
                </a:extLst>
              </a:tr>
            </a:tbl>
          </a:graphicData>
        </a:graphic>
      </p:graphicFrame>
    </p:spTree>
    <p:extLst>
      <p:ext uri="{BB962C8B-B14F-4D97-AF65-F5344CB8AC3E}">
        <p14:creationId xmlns:p14="http://schemas.microsoft.com/office/powerpoint/2010/main" val="3954342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8181E-ED3E-45BB-A0DA-1439FEF6E4BC}"/>
              </a:ext>
            </a:extLst>
          </p:cNvPr>
          <p:cNvSpPr>
            <a:spLocks noGrp="1"/>
          </p:cNvSpPr>
          <p:nvPr>
            <p:ph type="title"/>
          </p:nvPr>
        </p:nvSpPr>
        <p:spPr>
          <a:xfrm>
            <a:off x="457200" y="182880"/>
            <a:ext cx="8229600" cy="1524000"/>
          </a:xfrm>
        </p:spPr>
        <p:txBody>
          <a:bodyPr/>
          <a:lstStyle/>
          <a:p>
            <a:r>
              <a:rPr lang="en-US" dirty="0">
                <a:latin typeface="Tahoma" panose="020B0604030504040204" pitchFamily="34" charset="0"/>
                <a:ea typeface="Tahoma" panose="020B0604030504040204" pitchFamily="34" charset="0"/>
                <a:cs typeface="Tahoma" panose="020B0604030504040204" pitchFamily="34" charset="0"/>
              </a:rPr>
              <a:t>Five Fundamental Processes</a:t>
            </a:r>
            <a:br>
              <a:rPr lang="en-US" dirty="0"/>
            </a:br>
            <a:endParaRPr lang="en-US" dirty="0"/>
          </a:p>
        </p:txBody>
      </p:sp>
      <p:sp>
        <p:nvSpPr>
          <p:cNvPr id="3" name="Slide Number Placeholder 2">
            <a:extLst>
              <a:ext uri="{FF2B5EF4-FFF2-40B4-BE49-F238E27FC236}">
                <a16:creationId xmlns:a16="http://schemas.microsoft.com/office/drawing/2014/main" id="{00B7596D-DD0E-40BA-B380-E3EA111E4372}"/>
              </a:ext>
            </a:extLst>
          </p:cNvPr>
          <p:cNvSpPr>
            <a:spLocks noGrp="1"/>
          </p:cNvSpPr>
          <p:nvPr>
            <p:ph type="sldNum" sz="quarter" idx="10"/>
          </p:nvPr>
        </p:nvSpPr>
        <p:spPr>
          <a:xfrm>
            <a:off x="0" y="6356351"/>
            <a:ext cx="2133600" cy="365125"/>
          </a:xfrm>
        </p:spPr>
        <p:txBody>
          <a:bodyPr/>
          <a:lstStyle/>
          <a:p>
            <a:fld id="{A43C80DB-1E10-4B42-A90C-FD4E89BD3390}" type="slidenum">
              <a:rPr lang="en-US" smtClean="0"/>
              <a:pPr/>
              <a:t>14</a:t>
            </a:fld>
            <a:endParaRPr lang="en-US"/>
          </a:p>
        </p:txBody>
      </p:sp>
      <p:sp>
        <p:nvSpPr>
          <p:cNvPr id="4" name="Content Placeholder 3">
            <a:extLst>
              <a:ext uri="{FF2B5EF4-FFF2-40B4-BE49-F238E27FC236}">
                <a16:creationId xmlns:a16="http://schemas.microsoft.com/office/drawing/2014/main" id="{C756F97E-BCCA-4B1C-960F-2DA16C1EB458}"/>
              </a:ext>
            </a:extLst>
          </p:cNvPr>
          <p:cNvSpPr>
            <a:spLocks noGrp="1"/>
          </p:cNvSpPr>
          <p:nvPr>
            <p:ph sz="quarter" idx="11"/>
          </p:nvPr>
        </p:nvSpPr>
        <p:spPr>
          <a:xfrm>
            <a:off x="466017" y="944563"/>
            <a:ext cx="8229600" cy="4572000"/>
          </a:xfrm>
        </p:spPr>
        <p:txBody>
          <a:bodyPr>
            <a:normAutofit/>
          </a:bodyPr>
          <a:lstStyle/>
          <a:p>
            <a:pPr marL="0" indent="0">
              <a:buNone/>
            </a:pPr>
            <a:r>
              <a:rPr lang="en-US" dirty="0">
                <a:solidFill>
                  <a:schemeClr val="bg1">
                    <a:lumMod val="50000"/>
                  </a:schemeClr>
                </a:solidFill>
                <a:latin typeface="Georgia" panose="02040502050405020303" pitchFamily="18" charset="0"/>
              </a:rPr>
              <a:t>Advocating</a:t>
            </a:r>
          </a:p>
        </p:txBody>
      </p:sp>
      <p:graphicFrame>
        <p:nvGraphicFramePr>
          <p:cNvPr id="6" name="Table 5">
            <a:extLst>
              <a:ext uri="{FF2B5EF4-FFF2-40B4-BE49-F238E27FC236}">
                <a16:creationId xmlns:a16="http://schemas.microsoft.com/office/drawing/2014/main" id="{5448950D-3E49-4389-A4EB-F047E6EB0EA2}"/>
              </a:ext>
            </a:extLst>
          </p:cNvPr>
          <p:cNvGraphicFramePr>
            <a:graphicFrameLocks noGrp="1"/>
          </p:cNvGraphicFramePr>
          <p:nvPr>
            <p:extLst>
              <p:ext uri="{D42A27DB-BD31-4B8C-83A1-F6EECF244321}">
                <p14:modId xmlns:p14="http://schemas.microsoft.com/office/powerpoint/2010/main" val="2539232740"/>
              </p:ext>
            </p:extLst>
          </p:nvPr>
        </p:nvGraphicFramePr>
        <p:xfrm>
          <a:off x="685800" y="1741039"/>
          <a:ext cx="8153399" cy="4754880"/>
        </p:xfrm>
        <a:graphic>
          <a:graphicData uri="http://schemas.openxmlformats.org/drawingml/2006/table">
            <a:tbl>
              <a:tblPr firstRow="1" bandRow="1">
                <a:tableStyleId>{5C22544A-7EE6-4342-B048-85BDC9FD1C3A}</a:tableStyleId>
              </a:tblPr>
              <a:tblGrid>
                <a:gridCol w="2109669">
                  <a:extLst>
                    <a:ext uri="{9D8B030D-6E8A-4147-A177-3AD203B41FA5}">
                      <a16:colId xmlns:a16="http://schemas.microsoft.com/office/drawing/2014/main" val="3304596927"/>
                    </a:ext>
                  </a:extLst>
                </a:gridCol>
                <a:gridCol w="2866001">
                  <a:extLst>
                    <a:ext uri="{9D8B030D-6E8A-4147-A177-3AD203B41FA5}">
                      <a16:colId xmlns:a16="http://schemas.microsoft.com/office/drawing/2014/main" val="3982006805"/>
                    </a:ext>
                  </a:extLst>
                </a:gridCol>
                <a:gridCol w="3177729">
                  <a:extLst>
                    <a:ext uri="{9D8B030D-6E8A-4147-A177-3AD203B41FA5}">
                      <a16:colId xmlns:a16="http://schemas.microsoft.com/office/drawing/2014/main" val="1653908492"/>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effectLst/>
                          <a:latin typeface="Georgia" panose="02040502050405020303" pitchFamily="18" charset="0"/>
                          <a:ea typeface="Tahoma" panose="020B0604030504040204" pitchFamily="34" charset="0"/>
                          <a:cs typeface="Tahoma" panose="020B0604030504040204" pitchFamily="34" charset="0"/>
                        </a:rPr>
                        <a:t>Description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effectLst/>
                          <a:latin typeface="Georgia" panose="02040502050405020303" pitchFamily="18" charset="0"/>
                          <a:ea typeface="Tahoma" panose="020B0604030504040204" pitchFamily="34" charset="0"/>
                          <a:cs typeface="Tahoma" panose="020B0604030504040204" pitchFamily="34" charset="0"/>
                        </a:rPr>
                        <a:t>Key concepts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a:effectLst/>
                          <a:latin typeface="Georgia" panose="02040502050405020303" pitchFamily="18" charset="0"/>
                          <a:ea typeface="Tahoma" panose="020B0604030504040204" pitchFamily="34" charset="0"/>
                          <a:cs typeface="Tahoma" panose="020B0604030504040204" pitchFamily="34" charset="0"/>
                        </a:rPr>
                        <a:t>Tools and resources</a:t>
                      </a:r>
                      <a:endParaRPr lang="en-US" sz="2000" b="0" dirty="0">
                        <a:effectLst/>
                        <a:latin typeface="Georgia" panose="02040502050405020303" pitchFamily="18"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4265259317"/>
                  </a:ext>
                </a:extLst>
              </a:tr>
              <a:tr h="3580597">
                <a:tc>
                  <a:txBody>
                    <a:bodyPr/>
                    <a:lstStyle/>
                    <a:p>
                      <a:pPr marL="0" marR="0">
                        <a:spcBef>
                          <a:spcPts val="0"/>
                        </a:spcBef>
                        <a:spcAft>
                          <a:spcPts val="0"/>
                        </a:spcAft>
                      </a:pPr>
                      <a:r>
                        <a:rPr lang="en-US" sz="2000" b="0" dirty="0">
                          <a:effectLst/>
                          <a:latin typeface="Georgia" panose="02040502050405020303" pitchFamily="18" charset="0"/>
                          <a:ea typeface="Tahoma" panose="020B0604030504040204" pitchFamily="34" charset="0"/>
                          <a:cs typeface="Tahoma" panose="020B0604030504040204" pitchFamily="34" charset="0"/>
                        </a:rPr>
                        <a:t>Advocating is done with peers for change in workplace and change in service systems. It honors the value of certified peer specialists, the wishes of peers, and it centers the supports needed for harm reduction.</a:t>
                      </a:r>
                    </a:p>
                  </a:txBody>
                  <a:tcPr/>
                </a:tc>
                <a:tc>
                  <a:txBody>
                    <a:bodyPr/>
                    <a:lstStyle/>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With peer</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For professional needs in workplace</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For certified peer specialist role and supports</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For systemic change</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For intentionality in integrating diversity, equity, and inclusion in all spaces</a:t>
                      </a:r>
                    </a:p>
                    <a:p>
                      <a:endParaRPr lang="en-US" sz="2000" dirty="0"/>
                    </a:p>
                  </a:txBody>
                  <a:tcPr/>
                </a:tc>
                <a:tc>
                  <a:txBody>
                    <a:bodyPr/>
                    <a:lstStyle/>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Look at OARS skills</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Connect with resources and others with shared values</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Apply understandings of culture, power, and privilege</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Explore values</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Brainstorm</a:t>
                      </a:r>
                    </a:p>
                    <a:p>
                      <a:pPr marL="285750" marR="0" lvl="0" indent="-285750">
                        <a:spcBef>
                          <a:spcPts val="0"/>
                        </a:spcBef>
                        <a:spcAft>
                          <a:spcPts val="0"/>
                        </a:spcAft>
                        <a:buFont typeface="Arial" panose="020B0604020202020204" pitchFamily="34" charset="0"/>
                        <a:buChar char="•"/>
                      </a:pPr>
                      <a:r>
                        <a:rPr lang="en-US" sz="2000" b="0" dirty="0">
                          <a:effectLst/>
                          <a:latin typeface="Georgia" panose="02040502050405020303" pitchFamily="18" charset="0"/>
                          <a:ea typeface="Tahoma" panose="020B0604030504040204" pitchFamily="34" charset="0"/>
                          <a:cs typeface="Tahoma" panose="020B0604030504040204" pitchFamily="34" charset="0"/>
                        </a:rPr>
                        <a:t>Collaborate and foster connections through organizing advocacy efforts</a:t>
                      </a:r>
                    </a:p>
                    <a:p>
                      <a:endParaRPr lang="en-US" sz="2000" dirty="0"/>
                    </a:p>
                  </a:txBody>
                  <a:tcPr/>
                </a:tc>
                <a:extLst>
                  <a:ext uri="{0D108BD9-81ED-4DB2-BD59-A6C34878D82A}">
                    <a16:rowId xmlns:a16="http://schemas.microsoft.com/office/drawing/2014/main" val="2962246240"/>
                  </a:ext>
                </a:extLst>
              </a:tr>
            </a:tbl>
          </a:graphicData>
        </a:graphic>
      </p:graphicFrame>
    </p:spTree>
    <p:extLst>
      <p:ext uri="{BB962C8B-B14F-4D97-AF65-F5344CB8AC3E}">
        <p14:creationId xmlns:p14="http://schemas.microsoft.com/office/powerpoint/2010/main" val="420339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D844A-04E0-43C6-87B4-2608C9DCE774}"/>
              </a:ext>
            </a:extLst>
          </p:cNvPr>
          <p:cNvSpPr>
            <a:spLocks noGrp="1"/>
          </p:cNvSpPr>
          <p:nvPr>
            <p:ph type="title"/>
          </p:nvPr>
        </p:nvSpPr>
        <p:spPr/>
        <p:txBody>
          <a:bodyPr>
            <a:normAutofit/>
          </a:bodyPr>
          <a:lstStyle/>
          <a:p>
            <a:r>
              <a:rPr lang="en-US" dirty="0">
                <a:effectLst/>
                <a:latin typeface="Tahoma" panose="020B0604030504040204" pitchFamily="34" charset="0"/>
                <a:ea typeface="Tahoma" panose="020B0604030504040204" pitchFamily="34" charset="0"/>
                <a:cs typeface="Tahoma" panose="020B0604030504040204" pitchFamily="34" charset="0"/>
              </a:rPr>
              <a:t>Trauma-Informed Approaches in Training</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Slide Number Placeholder 2">
            <a:extLst>
              <a:ext uri="{FF2B5EF4-FFF2-40B4-BE49-F238E27FC236}">
                <a16:creationId xmlns:a16="http://schemas.microsoft.com/office/drawing/2014/main" id="{92BBD911-013E-498F-BF5E-1B4B58BA30A4}"/>
              </a:ext>
            </a:extLst>
          </p:cNvPr>
          <p:cNvSpPr>
            <a:spLocks noGrp="1"/>
          </p:cNvSpPr>
          <p:nvPr>
            <p:ph type="sldNum" sz="quarter" idx="10"/>
          </p:nvPr>
        </p:nvSpPr>
        <p:spPr/>
        <p:txBody>
          <a:bodyPr/>
          <a:lstStyle/>
          <a:p>
            <a:fld id="{A43C80DB-1E10-4B42-A90C-FD4E89BD3390}" type="slidenum">
              <a:rPr lang="en-US" smtClean="0"/>
              <a:pPr/>
              <a:t>15</a:t>
            </a:fld>
            <a:endParaRPr lang="en-US"/>
          </a:p>
        </p:txBody>
      </p:sp>
      <p:sp>
        <p:nvSpPr>
          <p:cNvPr id="4" name="Content Placeholder 3">
            <a:extLst>
              <a:ext uri="{FF2B5EF4-FFF2-40B4-BE49-F238E27FC236}">
                <a16:creationId xmlns:a16="http://schemas.microsoft.com/office/drawing/2014/main" id="{7CBAD755-09C8-47F1-B877-C9BE3373FC6A}"/>
              </a:ext>
            </a:extLst>
          </p:cNvPr>
          <p:cNvSpPr>
            <a:spLocks noGrp="1"/>
          </p:cNvSpPr>
          <p:nvPr>
            <p:ph sz="quarter" idx="11"/>
          </p:nvPr>
        </p:nvSpPr>
        <p:spPr/>
        <p:txBody>
          <a:bodyPr/>
          <a:lstStyle/>
          <a:p>
            <a:endParaRPr lang="en-US" sz="1800" dirty="0">
              <a:effectLst/>
              <a:latin typeface="Georgia" panose="02040502050405020303" pitchFamily="18" charset="0"/>
              <a:ea typeface="Calibri" panose="020F0502020204030204" pitchFamily="34" charset="0"/>
              <a:cs typeface="Calibri" panose="020F0502020204030204" pitchFamily="34" charset="0"/>
            </a:endParaRPr>
          </a:p>
          <a:p>
            <a:r>
              <a:rPr lang="en-US" sz="2400" b="1" dirty="0">
                <a:effectLst/>
                <a:latin typeface="Georgia" panose="02040502050405020303" pitchFamily="18" charset="0"/>
                <a:ea typeface="Calibri" panose="020F0502020204030204" pitchFamily="34" charset="0"/>
                <a:cs typeface="Calibri" panose="020F0502020204030204" pitchFamily="34" charset="0"/>
              </a:rPr>
              <a:t>Trauma-informed </a:t>
            </a:r>
            <a:r>
              <a:rPr lang="en-US" sz="2400" b="1" dirty="0">
                <a:latin typeface="Georgia" panose="02040502050405020303" pitchFamily="18" charset="0"/>
                <a:ea typeface="Calibri" panose="020F0502020204030204" pitchFamily="34" charset="0"/>
                <a:cs typeface="Calibri" panose="020F0502020204030204" pitchFamily="34" charset="0"/>
              </a:rPr>
              <a:t>c</a:t>
            </a:r>
            <a:r>
              <a:rPr lang="en-US" sz="2400" b="1" dirty="0">
                <a:effectLst/>
                <a:latin typeface="Georgia" panose="02040502050405020303" pitchFamily="18" charset="0"/>
                <a:ea typeface="Calibri" panose="020F0502020204030204" pitchFamily="34" charset="0"/>
                <a:cs typeface="Calibri" panose="020F0502020204030204" pitchFamily="34" charset="0"/>
              </a:rPr>
              <a:t>are: </a:t>
            </a:r>
            <a:r>
              <a:rPr lang="en-US" sz="2400" dirty="0">
                <a:effectLst/>
                <a:latin typeface="Georgia" panose="02040502050405020303" pitchFamily="18" charset="0"/>
                <a:ea typeface="Calibri" panose="020F0502020204030204" pitchFamily="34" charset="0"/>
                <a:cs typeface="Calibri" panose="020F0502020204030204" pitchFamily="34" charset="0"/>
              </a:rPr>
              <a:t>A CPS is trained to understand and address the effects of trauma on recovery.</a:t>
            </a:r>
            <a:endParaRPr lang="en-US" sz="2400" dirty="0">
              <a:effectLst/>
              <a:latin typeface="MS Gothic" panose="020B0609070205080204" pitchFamily="49" charset="-128"/>
              <a:ea typeface="Calibri" panose="020F0502020204030204" pitchFamily="34" charset="0"/>
              <a:cs typeface="Calibri" panose="020F0502020204030204" pitchFamily="34" charset="0"/>
            </a:endParaRPr>
          </a:p>
          <a:p>
            <a:r>
              <a:rPr lang="en-US" sz="2400" b="1" dirty="0">
                <a:effectLst/>
                <a:latin typeface="Georgia" panose="02040502050405020303" pitchFamily="18" charset="0"/>
                <a:ea typeface="Calibri" panose="020F0502020204030204" pitchFamily="34" charset="0"/>
                <a:cs typeface="Calibri" panose="020F0502020204030204" pitchFamily="34" charset="0"/>
              </a:rPr>
              <a:t>Supportive environments: </a:t>
            </a:r>
            <a:r>
              <a:rPr lang="en-US" sz="2400" dirty="0">
                <a:effectLst/>
                <a:latin typeface="Georgia" panose="02040502050405020303" pitchFamily="18" charset="0"/>
                <a:ea typeface="Calibri" panose="020F0502020204030204" pitchFamily="34" charset="0"/>
                <a:cs typeface="Calibri" panose="020F0502020204030204" pitchFamily="34" charset="0"/>
              </a:rPr>
              <a:t>A CPS learns to foster safe and supportive environments, especially in sensitive contexts like treatment courts.</a:t>
            </a:r>
            <a:endParaRPr lang="en-US" sz="2400" dirty="0">
              <a:effectLst/>
              <a:latin typeface="MS Gothic" panose="020B0609070205080204" pitchFamily="49" charset="-128"/>
              <a:ea typeface="Calibri" panose="020F0502020204030204" pitchFamily="34" charset="0"/>
              <a:cs typeface="Calibri" panose="020F0502020204030204" pitchFamily="34" charset="0"/>
            </a:endParaRPr>
          </a:p>
          <a:p>
            <a:r>
              <a:rPr lang="en-US" sz="2400" b="1" dirty="0">
                <a:effectLst/>
                <a:latin typeface="Georgia" panose="02040502050405020303" pitchFamily="18" charset="0"/>
                <a:ea typeface="Calibri" panose="020F0502020204030204" pitchFamily="34" charset="0"/>
                <a:cs typeface="Calibri" panose="020F0502020204030204" pitchFamily="34" charset="0"/>
              </a:rPr>
              <a:t>Application in treatment </a:t>
            </a:r>
            <a:r>
              <a:rPr lang="en-US" sz="2400" b="1" dirty="0">
                <a:latin typeface="Georgia" panose="02040502050405020303" pitchFamily="18" charset="0"/>
                <a:ea typeface="Calibri" panose="020F0502020204030204" pitchFamily="34" charset="0"/>
                <a:cs typeface="Calibri" panose="020F0502020204030204" pitchFamily="34" charset="0"/>
              </a:rPr>
              <a:t>c</a:t>
            </a:r>
            <a:r>
              <a:rPr lang="en-US" sz="2400" b="1" dirty="0">
                <a:effectLst/>
                <a:latin typeface="Georgia" panose="02040502050405020303" pitchFamily="18" charset="0"/>
                <a:ea typeface="Calibri" panose="020F0502020204030204" pitchFamily="34" charset="0"/>
                <a:cs typeface="Calibri" panose="020F0502020204030204" pitchFamily="34" charset="0"/>
              </a:rPr>
              <a:t>ourts: </a:t>
            </a:r>
            <a:r>
              <a:rPr lang="en-US" sz="2400" dirty="0">
                <a:effectLst/>
                <a:latin typeface="Georgia" panose="02040502050405020303" pitchFamily="18" charset="0"/>
                <a:ea typeface="Calibri" panose="020F0502020204030204" pitchFamily="34" charset="0"/>
                <a:cs typeface="Calibri" panose="020F0502020204030204" pitchFamily="34" charset="0"/>
              </a:rPr>
              <a:t>Trauma-informed care and cultural awareness help a CPS advocate effectively for their peers within </a:t>
            </a:r>
            <a:r>
              <a:rPr lang="en-US" sz="2400" dirty="0">
                <a:latin typeface="Georgia" panose="02040502050405020303" pitchFamily="18" charset="0"/>
                <a:ea typeface="Calibri" panose="020F0502020204030204" pitchFamily="34" charset="0"/>
                <a:cs typeface="Calibri" panose="020F0502020204030204" pitchFamily="34" charset="0"/>
              </a:rPr>
              <a:t>the </a:t>
            </a:r>
            <a:r>
              <a:rPr lang="en-US" sz="2400" dirty="0">
                <a:effectLst/>
                <a:latin typeface="Georgia" panose="02040502050405020303" pitchFamily="18" charset="0"/>
                <a:ea typeface="Calibri" panose="020F0502020204030204" pitchFamily="34" charset="0"/>
                <a:cs typeface="Calibri" panose="020F0502020204030204" pitchFamily="34" charset="0"/>
              </a:rPr>
              <a:t>court systems.</a:t>
            </a:r>
            <a:endParaRPr lang="en-US" sz="2400" dirty="0"/>
          </a:p>
        </p:txBody>
      </p:sp>
    </p:spTree>
    <p:extLst>
      <p:ext uri="{BB962C8B-B14F-4D97-AF65-F5344CB8AC3E}">
        <p14:creationId xmlns:p14="http://schemas.microsoft.com/office/powerpoint/2010/main" val="2540115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D844A-04E0-43C6-87B4-2608C9DCE774}"/>
              </a:ext>
            </a:extLst>
          </p:cNvPr>
          <p:cNvSpPr>
            <a:spLocks noGrp="1"/>
          </p:cNvSpPr>
          <p:nvPr>
            <p:ph type="title"/>
          </p:nvPr>
        </p:nvSpPr>
        <p:spPr/>
        <p:txBody>
          <a:bodyPr>
            <a:normAutofit/>
          </a:bodyPr>
          <a:lstStyle/>
          <a:p>
            <a:r>
              <a:rPr lang="en-US" dirty="0">
                <a:effectLst/>
                <a:latin typeface="Tahoma" panose="020B0604030504040204" pitchFamily="34" charset="0"/>
                <a:ea typeface="Tahoma" panose="020B0604030504040204" pitchFamily="34" charset="0"/>
                <a:cs typeface="Tahoma" panose="020B0604030504040204" pitchFamily="34" charset="0"/>
              </a:rPr>
              <a:t>Cultural Competency and Anti-Oppression</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Slide Number Placeholder 2">
            <a:extLst>
              <a:ext uri="{FF2B5EF4-FFF2-40B4-BE49-F238E27FC236}">
                <a16:creationId xmlns:a16="http://schemas.microsoft.com/office/drawing/2014/main" id="{92BBD911-013E-498F-BF5E-1B4B58BA30A4}"/>
              </a:ext>
            </a:extLst>
          </p:cNvPr>
          <p:cNvSpPr>
            <a:spLocks noGrp="1"/>
          </p:cNvSpPr>
          <p:nvPr>
            <p:ph type="sldNum" sz="quarter" idx="10"/>
          </p:nvPr>
        </p:nvSpPr>
        <p:spPr/>
        <p:txBody>
          <a:bodyPr/>
          <a:lstStyle/>
          <a:p>
            <a:fld id="{A43C80DB-1E10-4B42-A90C-FD4E89BD3390}" type="slidenum">
              <a:rPr lang="en-US" smtClean="0"/>
              <a:pPr/>
              <a:t>16</a:t>
            </a:fld>
            <a:endParaRPr lang="en-US"/>
          </a:p>
        </p:txBody>
      </p:sp>
      <p:sp>
        <p:nvSpPr>
          <p:cNvPr id="4" name="Content Placeholder 3">
            <a:extLst>
              <a:ext uri="{FF2B5EF4-FFF2-40B4-BE49-F238E27FC236}">
                <a16:creationId xmlns:a16="http://schemas.microsoft.com/office/drawing/2014/main" id="{7CBAD755-09C8-47F1-B877-C9BE3373FC6A}"/>
              </a:ext>
            </a:extLst>
          </p:cNvPr>
          <p:cNvSpPr>
            <a:spLocks noGrp="1"/>
          </p:cNvSpPr>
          <p:nvPr>
            <p:ph sz="quarter" idx="11"/>
          </p:nvPr>
        </p:nvSpPr>
        <p:spPr/>
        <p:txBody>
          <a:bodyPr>
            <a:normAutofit/>
          </a:bodyPr>
          <a:lstStyle/>
          <a:p>
            <a:endParaRPr lang="en-US" sz="1800" dirty="0">
              <a:effectLst/>
              <a:latin typeface="Georgia" panose="02040502050405020303" pitchFamily="18" charset="0"/>
              <a:ea typeface="Calibri" panose="020F0502020204030204" pitchFamily="34" charset="0"/>
              <a:cs typeface="Calibri" panose="020F0502020204030204" pitchFamily="34" charset="0"/>
            </a:endParaRPr>
          </a:p>
          <a:p>
            <a:r>
              <a:rPr lang="en-US" sz="2400" b="1" dirty="0">
                <a:effectLst/>
                <a:latin typeface="Georgia" panose="02040502050405020303" pitchFamily="18" charset="0"/>
                <a:ea typeface="Calibri" panose="020F0502020204030204" pitchFamily="34" charset="0"/>
                <a:cs typeface="Calibri" panose="020F0502020204030204" pitchFamily="34" charset="0"/>
              </a:rPr>
              <a:t>Anti-oppression: </a:t>
            </a:r>
            <a:r>
              <a:rPr lang="en-US" sz="2400" dirty="0">
                <a:effectLst/>
                <a:latin typeface="Georgia" panose="02040502050405020303" pitchFamily="18" charset="0"/>
                <a:ea typeface="Calibri" panose="020F0502020204030204" pitchFamily="34" charset="0"/>
                <a:cs typeface="Calibri" panose="020F0502020204030204" pitchFamily="34" charset="0"/>
              </a:rPr>
              <a:t>A</a:t>
            </a:r>
            <a:r>
              <a:rPr lang="en-US" sz="2400" b="1" dirty="0">
                <a:effectLst/>
                <a:latin typeface="Georgia" panose="02040502050405020303" pitchFamily="18" charset="0"/>
                <a:ea typeface="Calibri" panose="020F0502020204030204" pitchFamily="34" charset="0"/>
                <a:cs typeface="Calibri" panose="020F0502020204030204" pitchFamily="34" charset="0"/>
              </a:rPr>
              <a:t> </a:t>
            </a:r>
            <a:r>
              <a:rPr lang="en-US" sz="2400" dirty="0">
                <a:effectLst/>
                <a:latin typeface="Georgia" panose="02040502050405020303" pitchFamily="18" charset="0"/>
                <a:ea typeface="Calibri" panose="020F0502020204030204" pitchFamily="34" charset="0"/>
                <a:cs typeface="Calibri" panose="020F0502020204030204" pitchFamily="34" charset="0"/>
              </a:rPr>
              <a:t>CPS explores systemic marginalization, oppression, and their impacts on mental health and substance use recovery.</a:t>
            </a:r>
            <a:endParaRPr lang="en-US" sz="2400" dirty="0">
              <a:effectLst/>
              <a:latin typeface="MS Gothic" panose="020B0609070205080204" pitchFamily="49" charset="-128"/>
              <a:ea typeface="Calibri" panose="020F0502020204030204" pitchFamily="34" charset="0"/>
              <a:cs typeface="Calibri" panose="020F0502020204030204" pitchFamily="34" charset="0"/>
            </a:endParaRPr>
          </a:p>
          <a:p>
            <a:r>
              <a:rPr lang="en-US" sz="2400" b="1" dirty="0">
                <a:effectLst/>
                <a:latin typeface="Georgia" panose="02040502050405020303" pitchFamily="18" charset="0"/>
                <a:ea typeface="Calibri" panose="020F0502020204030204" pitchFamily="34" charset="0"/>
                <a:cs typeface="Calibri" panose="020F0502020204030204" pitchFamily="34" charset="0"/>
              </a:rPr>
              <a:t>Cultural competency: </a:t>
            </a:r>
            <a:r>
              <a:rPr lang="en-US" sz="2400" dirty="0">
                <a:effectLst/>
                <a:latin typeface="Georgia" panose="02040502050405020303" pitchFamily="18" charset="0"/>
                <a:ea typeface="Calibri" panose="020F0502020204030204" pitchFamily="34" charset="0"/>
                <a:cs typeface="Calibri" panose="020F0502020204030204" pitchFamily="34" charset="0"/>
              </a:rPr>
              <a:t>A</a:t>
            </a:r>
            <a:r>
              <a:rPr lang="en-US" sz="2400" b="1" dirty="0">
                <a:effectLst/>
                <a:latin typeface="Georgia" panose="02040502050405020303" pitchFamily="18" charset="0"/>
                <a:ea typeface="Calibri" panose="020F0502020204030204" pitchFamily="34" charset="0"/>
                <a:cs typeface="Calibri" panose="020F0502020204030204" pitchFamily="34" charset="0"/>
              </a:rPr>
              <a:t> </a:t>
            </a:r>
            <a:r>
              <a:rPr lang="en-US" sz="2400" dirty="0">
                <a:effectLst/>
                <a:latin typeface="Georgia" panose="02040502050405020303" pitchFamily="18" charset="0"/>
                <a:ea typeface="Calibri" panose="020F0502020204030204" pitchFamily="34" charset="0"/>
                <a:cs typeface="Calibri" panose="020F0502020204030204" pitchFamily="34" charset="0"/>
              </a:rPr>
              <a:t>CPS is taught how to support peers from diverse cultural backgrounds while promoting inclusivity and understanding systemic barriers that affect recovery</a:t>
            </a:r>
            <a:r>
              <a:rPr lang="en-US" sz="2400" dirty="0">
                <a:latin typeface="Georgia" panose="02040502050405020303" pitchFamily="18" charset="0"/>
                <a:ea typeface="Calibri" panose="020F0502020204030204" pitchFamily="34" charset="0"/>
                <a:cs typeface="Calibri" panose="020F0502020204030204" pitchFamily="34" charset="0"/>
              </a:rPr>
              <a:t>.</a:t>
            </a:r>
            <a:endParaRPr lang="en-US" sz="2400" dirty="0">
              <a:effectLst/>
              <a:latin typeface="MS Gothic" panose="020B0609070205080204" pitchFamily="49" charset="-128"/>
              <a:ea typeface="Calibri" panose="020F0502020204030204" pitchFamily="34" charset="0"/>
              <a:cs typeface="Calibri" panose="020F0502020204030204" pitchFamily="34" charset="0"/>
            </a:endParaRPr>
          </a:p>
          <a:p>
            <a:r>
              <a:rPr lang="en-US" sz="2400" b="1" dirty="0">
                <a:effectLst/>
                <a:latin typeface="Georgia" panose="02040502050405020303" pitchFamily="18" charset="0"/>
                <a:ea typeface="Calibri" panose="020F0502020204030204" pitchFamily="34" charset="0"/>
                <a:cs typeface="Calibri" panose="020F0502020204030204" pitchFamily="34" charset="0"/>
              </a:rPr>
              <a:t>Application in treatment </a:t>
            </a:r>
            <a:r>
              <a:rPr lang="en-US" sz="2400" b="1" dirty="0">
                <a:latin typeface="Georgia" panose="02040502050405020303" pitchFamily="18" charset="0"/>
                <a:ea typeface="Calibri" panose="020F0502020204030204" pitchFamily="34" charset="0"/>
                <a:cs typeface="Calibri" panose="020F0502020204030204" pitchFamily="34" charset="0"/>
              </a:rPr>
              <a:t>c</a:t>
            </a:r>
            <a:r>
              <a:rPr lang="en-US" sz="2400" b="1" dirty="0">
                <a:effectLst/>
                <a:latin typeface="Georgia" panose="02040502050405020303" pitchFamily="18" charset="0"/>
                <a:ea typeface="Calibri" panose="020F0502020204030204" pitchFamily="34" charset="0"/>
                <a:cs typeface="Calibri" panose="020F0502020204030204" pitchFamily="34" charset="0"/>
              </a:rPr>
              <a:t>ourts: </a:t>
            </a:r>
            <a:r>
              <a:rPr lang="en-US" sz="2400" dirty="0">
                <a:latin typeface="Georgia" panose="02040502050405020303" pitchFamily="18" charset="0"/>
                <a:ea typeface="Calibri" panose="020F0502020204030204" pitchFamily="34" charset="0"/>
                <a:cs typeface="Calibri" panose="020F0502020204030204" pitchFamily="34" charset="0"/>
              </a:rPr>
              <a:t>Cultural competency and an understanding of systemic barriers</a:t>
            </a:r>
            <a:r>
              <a:rPr lang="en-US" sz="2400" dirty="0">
                <a:effectLst/>
                <a:latin typeface="Georgia" panose="02040502050405020303" pitchFamily="18" charset="0"/>
                <a:ea typeface="Calibri" panose="020F0502020204030204" pitchFamily="34" charset="0"/>
                <a:cs typeface="Calibri" panose="020F0502020204030204" pitchFamily="34" charset="0"/>
              </a:rPr>
              <a:t> help CPS advocate effectively for their peers within court systems.</a:t>
            </a:r>
            <a:endParaRPr lang="en-US" sz="2400" dirty="0"/>
          </a:p>
        </p:txBody>
      </p:sp>
    </p:spTree>
    <p:extLst>
      <p:ext uri="{BB962C8B-B14F-4D97-AF65-F5344CB8AC3E}">
        <p14:creationId xmlns:p14="http://schemas.microsoft.com/office/powerpoint/2010/main" val="1345167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D844A-04E0-43C6-87B4-2608C9DCE774}"/>
              </a:ext>
            </a:extLst>
          </p:cNvPr>
          <p:cNvSpPr>
            <a:spLocks noGrp="1"/>
          </p:cNvSpPr>
          <p:nvPr>
            <p:ph type="title"/>
          </p:nvPr>
        </p:nvSpPr>
        <p:spPr/>
        <p:txBody>
          <a:bodyPr>
            <a:normAutofit/>
          </a:bodyPr>
          <a:lstStyle/>
          <a:p>
            <a:r>
              <a:rPr lang="en-US" dirty="0">
                <a:effectLst/>
                <a:latin typeface="Tahoma" panose="020B0604030504040204" pitchFamily="34" charset="0"/>
                <a:ea typeface="Tahoma" panose="020B0604030504040204" pitchFamily="34" charset="0"/>
                <a:cs typeface="Tahoma" panose="020B0604030504040204" pitchFamily="34" charset="0"/>
              </a:rPr>
              <a:t>Essential Team </a:t>
            </a:r>
            <a:r>
              <a:rPr lang="en-US" dirty="0">
                <a:latin typeface="Tahoma" panose="020B0604030504040204" pitchFamily="34" charset="0"/>
                <a:ea typeface="Tahoma" panose="020B0604030504040204" pitchFamily="34" charset="0"/>
                <a:cs typeface="Tahoma" panose="020B0604030504040204" pitchFamily="34" charset="0"/>
              </a:rPr>
              <a:t>M</a:t>
            </a:r>
            <a:r>
              <a:rPr lang="en-US" dirty="0">
                <a:effectLst/>
                <a:latin typeface="Tahoma" panose="020B0604030504040204" pitchFamily="34" charset="0"/>
                <a:ea typeface="Tahoma" panose="020B0604030504040204" pitchFamily="34" charset="0"/>
                <a:cs typeface="Tahoma" panose="020B0604030504040204" pitchFamily="34" charset="0"/>
              </a:rPr>
              <a:t>embers</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Slide Number Placeholder 2">
            <a:extLst>
              <a:ext uri="{FF2B5EF4-FFF2-40B4-BE49-F238E27FC236}">
                <a16:creationId xmlns:a16="http://schemas.microsoft.com/office/drawing/2014/main" id="{92BBD911-013E-498F-BF5E-1B4B58BA30A4}"/>
              </a:ext>
            </a:extLst>
          </p:cNvPr>
          <p:cNvSpPr>
            <a:spLocks noGrp="1"/>
          </p:cNvSpPr>
          <p:nvPr>
            <p:ph type="sldNum" sz="quarter" idx="10"/>
          </p:nvPr>
        </p:nvSpPr>
        <p:spPr/>
        <p:txBody>
          <a:bodyPr/>
          <a:lstStyle/>
          <a:p>
            <a:fld id="{A43C80DB-1E10-4B42-A90C-FD4E89BD3390}" type="slidenum">
              <a:rPr lang="en-US" smtClean="0"/>
              <a:pPr/>
              <a:t>17</a:t>
            </a:fld>
            <a:endParaRPr lang="en-US"/>
          </a:p>
        </p:txBody>
      </p:sp>
      <p:sp>
        <p:nvSpPr>
          <p:cNvPr id="4" name="Content Placeholder 3">
            <a:extLst>
              <a:ext uri="{FF2B5EF4-FFF2-40B4-BE49-F238E27FC236}">
                <a16:creationId xmlns:a16="http://schemas.microsoft.com/office/drawing/2014/main" id="{7CBAD755-09C8-47F1-B877-C9BE3373FC6A}"/>
              </a:ext>
            </a:extLst>
          </p:cNvPr>
          <p:cNvSpPr>
            <a:spLocks noGrp="1"/>
          </p:cNvSpPr>
          <p:nvPr>
            <p:ph sz="quarter" idx="11"/>
          </p:nvPr>
        </p:nvSpPr>
        <p:spPr/>
        <p:txBody>
          <a:bodyPr>
            <a:normAutofit/>
          </a:bodyPr>
          <a:lstStyle/>
          <a:p>
            <a:r>
              <a:rPr lang="en-US" sz="2400" b="1" dirty="0">
                <a:effectLst/>
                <a:latin typeface="Georgia" panose="02040502050405020303" pitchFamily="18" charset="0"/>
                <a:ea typeface="Calibri" panose="020F0502020204030204" pitchFamily="34" charset="0"/>
                <a:cs typeface="Calibri" panose="020F0502020204030204" pitchFamily="34" charset="0"/>
              </a:rPr>
              <a:t>Peer perspective: </a:t>
            </a:r>
            <a:r>
              <a:rPr lang="en-US" sz="2400" dirty="0">
                <a:effectLst/>
                <a:latin typeface="Georgia" panose="02040502050405020303" pitchFamily="18" charset="0"/>
                <a:ea typeface="Calibri" panose="020F0502020204030204" pitchFamily="34" charset="0"/>
                <a:cs typeface="Calibri" panose="020F0502020204030204" pitchFamily="34" charset="0"/>
              </a:rPr>
              <a:t>A CPS brings the peer voice to the treatment court team, ensuring that recovery perspectives are centered.</a:t>
            </a:r>
            <a:endParaRPr lang="en-US" sz="2400" dirty="0">
              <a:latin typeface="MS Gothic" panose="020B0609070205080204" pitchFamily="49" charset="-128"/>
              <a:ea typeface="Calibri" panose="020F0502020204030204" pitchFamily="34" charset="0"/>
              <a:cs typeface="Calibri" panose="020F0502020204030204" pitchFamily="34" charset="0"/>
            </a:endParaRPr>
          </a:p>
          <a:p>
            <a:r>
              <a:rPr lang="en-US" sz="2400" b="1" dirty="0">
                <a:effectLst/>
                <a:latin typeface="Georgia" panose="02040502050405020303" pitchFamily="18" charset="0"/>
                <a:ea typeface="Calibri" panose="020F0502020204030204" pitchFamily="34" charset="0"/>
                <a:cs typeface="Calibri" panose="020F0502020204030204" pitchFamily="34" charset="0"/>
              </a:rPr>
              <a:t>Collaborating with legal and clinical </a:t>
            </a:r>
            <a:r>
              <a:rPr lang="en-US" sz="2400" b="1" dirty="0">
                <a:latin typeface="Georgia" panose="02040502050405020303" pitchFamily="18" charset="0"/>
                <a:ea typeface="Calibri" panose="020F0502020204030204" pitchFamily="34" charset="0"/>
                <a:cs typeface="Calibri" panose="020F0502020204030204" pitchFamily="34" charset="0"/>
              </a:rPr>
              <a:t>t</a:t>
            </a:r>
            <a:r>
              <a:rPr lang="en-US" sz="2400" b="1" dirty="0">
                <a:effectLst/>
                <a:latin typeface="Georgia" panose="02040502050405020303" pitchFamily="18" charset="0"/>
                <a:ea typeface="Calibri" panose="020F0502020204030204" pitchFamily="34" charset="0"/>
                <a:cs typeface="Calibri" panose="020F0502020204030204" pitchFamily="34" charset="0"/>
              </a:rPr>
              <a:t>eams: </a:t>
            </a:r>
            <a:r>
              <a:rPr lang="en-US" sz="2400" dirty="0">
                <a:effectLst/>
                <a:latin typeface="Georgia" panose="02040502050405020303" pitchFamily="18" charset="0"/>
                <a:ea typeface="Calibri" panose="020F0502020204030204" pitchFamily="34" charset="0"/>
                <a:cs typeface="Calibri" panose="020F0502020204030204" pitchFamily="34" charset="0"/>
              </a:rPr>
              <a:t>A CPS complements the work of judges, attorneys, and clinicians by providing peer insights that enhance the holistic support of individuals in the court system.</a:t>
            </a:r>
            <a:endParaRPr lang="en-US" sz="2400" dirty="0">
              <a:latin typeface="MS Gothic" panose="020B0609070205080204" pitchFamily="49" charset="-128"/>
              <a:ea typeface="Calibri" panose="020F0502020204030204" pitchFamily="34" charset="0"/>
              <a:cs typeface="Calibri" panose="020F0502020204030204" pitchFamily="34" charset="0"/>
            </a:endParaRPr>
          </a:p>
          <a:p>
            <a:r>
              <a:rPr lang="en-US" sz="2400" b="1" dirty="0">
                <a:effectLst/>
                <a:latin typeface="Georgia" panose="02040502050405020303" pitchFamily="18" charset="0"/>
                <a:ea typeface="Calibri" panose="020F0502020204030204" pitchFamily="34" charset="0"/>
                <a:cs typeface="Calibri" panose="020F0502020204030204" pitchFamily="34" charset="0"/>
              </a:rPr>
              <a:t>Advocating for peer </a:t>
            </a:r>
            <a:r>
              <a:rPr lang="en-US" sz="2400" b="1" dirty="0">
                <a:latin typeface="Georgia" panose="02040502050405020303" pitchFamily="18" charset="0"/>
                <a:ea typeface="Calibri" panose="020F0502020204030204" pitchFamily="34" charset="0"/>
                <a:cs typeface="Calibri" panose="020F0502020204030204" pitchFamily="34" charset="0"/>
              </a:rPr>
              <a:t>n</a:t>
            </a:r>
            <a:r>
              <a:rPr lang="en-US" sz="2400" b="1" dirty="0">
                <a:effectLst/>
                <a:latin typeface="Georgia" panose="02040502050405020303" pitchFamily="18" charset="0"/>
                <a:ea typeface="Calibri" panose="020F0502020204030204" pitchFamily="34" charset="0"/>
                <a:cs typeface="Calibri" panose="020F0502020204030204" pitchFamily="34" charset="0"/>
              </a:rPr>
              <a:t>eeds: </a:t>
            </a:r>
            <a:r>
              <a:rPr lang="en-US" sz="2400" dirty="0">
                <a:effectLst/>
                <a:latin typeface="Georgia" panose="02040502050405020303" pitchFamily="18" charset="0"/>
                <a:ea typeface="Calibri" panose="020F0502020204030204" pitchFamily="34" charset="0"/>
                <a:cs typeface="Calibri" panose="020F0502020204030204" pitchFamily="34" charset="0"/>
              </a:rPr>
              <a:t>A CPS is trained to help peers navigate both the legal and recovery systems, advocating for individualized support plans.</a:t>
            </a:r>
            <a:endParaRPr lang="en-US" sz="2400" dirty="0"/>
          </a:p>
        </p:txBody>
      </p:sp>
    </p:spTree>
    <p:extLst>
      <p:ext uri="{BB962C8B-B14F-4D97-AF65-F5344CB8AC3E}">
        <p14:creationId xmlns:p14="http://schemas.microsoft.com/office/powerpoint/2010/main" val="31272904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D844A-04E0-43C6-87B4-2608C9DCE774}"/>
              </a:ext>
            </a:extLst>
          </p:cNvPr>
          <p:cNvSpPr>
            <a:spLocks noGrp="1"/>
          </p:cNvSpPr>
          <p:nvPr>
            <p:ph type="title"/>
          </p:nvPr>
        </p:nvSpPr>
        <p:spPr/>
        <p:txBody>
          <a:bodyPr>
            <a:normAutofit/>
          </a:bodyPr>
          <a:lstStyle/>
          <a:p>
            <a:r>
              <a:rPr lang="en-US" dirty="0">
                <a:effectLst/>
                <a:latin typeface="Tahoma" panose="020B0604030504040204" pitchFamily="34" charset="0"/>
                <a:ea typeface="Tahoma" panose="020B0604030504040204" pitchFamily="34" charset="0"/>
                <a:cs typeface="Tahoma" panose="020B0604030504040204" pitchFamily="34" charset="0"/>
              </a:rPr>
              <a:t>Certification and Recertification Requirements</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Slide Number Placeholder 2">
            <a:extLst>
              <a:ext uri="{FF2B5EF4-FFF2-40B4-BE49-F238E27FC236}">
                <a16:creationId xmlns:a16="http://schemas.microsoft.com/office/drawing/2014/main" id="{92BBD911-013E-498F-BF5E-1B4B58BA30A4}"/>
              </a:ext>
            </a:extLst>
          </p:cNvPr>
          <p:cNvSpPr>
            <a:spLocks noGrp="1"/>
          </p:cNvSpPr>
          <p:nvPr>
            <p:ph type="sldNum" sz="quarter" idx="10"/>
          </p:nvPr>
        </p:nvSpPr>
        <p:spPr/>
        <p:txBody>
          <a:bodyPr/>
          <a:lstStyle/>
          <a:p>
            <a:fld id="{A43C80DB-1E10-4B42-A90C-FD4E89BD3390}" type="slidenum">
              <a:rPr lang="en-US" smtClean="0"/>
              <a:pPr/>
              <a:t>18</a:t>
            </a:fld>
            <a:endParaRPr lang="en-US"/>
          </a:p>
        </p:txBody>
      </p:sp>
      <p:sp>
        <p:nvSpPr>
          <p:cNvPr id="4" name="Content Placeholder 3">
            <a:extLst>
              <a:ext uri="{FF2B5EF4-FFF2-40B4-BE49-F238E27FC236}">
                <a16:creationId xmlns:a16="http://schemas.microsoft.com/office/drawing/2014/main" id="{7CBAD755-09C8-47F1-B877-C9BE3373FC6A}"/>
              </a:ext>
            </a:extLst>
          </p:cNvPr>
          <p:cNvSpPr>
            <a:spLocks noGrp="1"/>
          </p:cNvSpPr>
          <p:nvPr>
            <p:ph sz="quarter" idx="11"/>
          </p:nvPr>
        </p:nvSpPr>
        <p:spPr/>
        <p:txBody>
          <a:bodyPr>
            <a:normAutofit/>
          </a:bodyPr>
          <a:lstStyle/>
          <a:p>
            <a:r>
              <a:rPr lang="en-US" sz="2400" b="1" dirty="0">
                <a:effectLst/>
                <a:latin typeface="Georgia" panose="02040502050405020303" pitchFamily="18" charset="0"/>
                <a:ea typeface="Calibri" panose="020F0502020204030204" pitchFamily="34" charset="0"/>
                <a:cs typeface="Calibri" panose="020F0502020204030204" pitchFamily="34" charset="0"/>
              </a:rPr>
              <a:t>Certification process: </a:t>
            </a:r>
            <a:r>
              <a:rPr lang="en-US" sz="2400" dirty="0">
                <a:effectLst/>
                <a:latin typeface="Georgia" panose="02040502050405020303" pitchFamily="18" charset="0"/>
                <a:ea typeface="Calibri" panose="020F0502020204030204" pitchFamily="34" charset="0"/>
                <a:cs typeface="Calibri" panose="020F0502020204030204" pitchFamily="34" charset="0"/>
              </a:rPr>
              <a:t>A CPS must complete a comprehensive 52-hour training program and pass a state exam.</a:t>
            </a:r>
            <a:endParaRPr lang="en-US" sz="2400" dirty="0">
              <a:latin typeface="Georgia" panose="02040502050405020303" pitchFamily="18" charset="0"/>
              <a:ea typeface="Calibri" panose="020F0502020204030204" pitchFamily="34" charset="0"/>
              <a:cs typeface="Calibri" panose="020F0502020204030204" pitchFamily="34" charset="0"/>
            </a:endParaRPr>
          </a:p>
          <a:p>
            <a:r>
              <a:rPr lang="en-US" sz="2400" b="1" dirty="0">
                <a:effectLst/>
                <a:latin typeface="Georgia" panose="02040502050405020303" pitchFamily="18" charset="0"/>
                <a:ea typeface="Calibri" panose="020F0502020204030204" pitchFamily="34" charset="0"/>
                <a:cs typeface="Calibri" panose="020F0502020204030204" pitchFamily="34" charset="0"/>
              </a:rPr>
              <a:t>Recertification: </a:t>
            </a:r>
            <a:r>
              <a:rPr lang="en-US" sz="2400" dirty="0">
                <a:effectLst/>
                <a:latin typeface="Georgia" panose="02040502050405020303" pitchFamily="18" charset="0"/>
                <a:ea typeface="Calibri" panose="020F0502020204030204" pitchFamily="34" charset="0"/>
                <a:cs typeface="Calibri" panose="020F0502020204030204" pitchFamily="34" charset="0"/>
              </a:rPr>
              <a:t>Every two years, a CPS must complete 20 hours of continuing education hours.</a:t>
            </a:r>
          </a:p>
          <a:p>
            <a:pPr marL="0" indent="0">
              <a:buNone/>
            </a:pPr>
            <a:endParaRPr lang="en-US" sz="2400" dirty="0">
              <a:effectLst/>
              <a:latin typeface="Georgia" panose="02040502050405020303" pitchFamily="18" charset="0"/>
              <a:ea typeface="Calibri" panose="020F0502020204030204" pitchFamily="34" charset="0"/>
              <a:cs typeface="Calibri" panose="020F0502020204030204" pitchFamily="34" charset="0"/>
            </a:endParaRPr>
          </a:p>
          <a:p>
            <a:pPr marL="0" indent="0">
              <a:buNone/>
            </a:pPr>
            <a:endParaRPr lang="en-US" sz="2400" dirty="0">
              <a:latin typeface="Georgia" panose="02040502050405020303" pitchFamily="18" charset="0"/>
              <a:ea typeface="Calibri" panose="020F0502020204030204" pitchFamily="34" charset="0"/>
              <a:cs typeface="Calibri" panose="020F0502020204030204" pitchFamily="34" charset="0"/>
            </a:endParaRPr>
          </a:p>
          <a:p>
            <a:pPr marL="0" indent="0">
              <a:buNone/>
            </a:pPr>
            <a:r>
              <a:rPr lang="en-US" sz="2400" dirty="0">
                <a:latin typeface="Georgia" panose="02040502050405020303" pitchFamily="18" charset="0"/>
                <a:ea typeface="Calibri" panose="020F0502020204030204" pitchFamily="34" charset="0"/>
                <a:cs typeface="Calibri" panose="020F0502020204030204" pitchFamily="34" charset="0"/>
              </a:rPr>
              <a:t>D</a:t>
            </a:r>
            <a:r>
              <a:rPr lang="en-US" sz="2400" dirty="0">
                <a:effectLst/>
                <a:latin typeface="Georgia" panose="02040502050405020303" pitchFamily="18" charset="0"/>
                <a:ea typeface="Calibri" panose="020F0502020204030204" pitchFamily="34" charset="0"/>
                <a:cs typeface="Calibri" panose="020F0502020204030204" pitchFamily="34" charset="0"/>
              </a:rPr>
              <a:t>etails on trainings, certification, and recertification requirements are available on the Wisconsin Peer Specialist website: </a:t>
            </a:r>
            <a:r>
              <a:rPr lang="en-US" sz="2400" u="sng" dirty="0">
                <a:solidFill>
                  <a:srgbClr val="0000FF"/>
                </a:solidFill>
                <a:effectLst/>
                <a:latin typeface="Georgia" panose="02040502050405020303" pitchFamily="18" charset="0"/>
                <a:ea typeface="Calibri" panose="020F0502020204030204" pitchFamily="34" charset="0"/>
                <a:cs typeface="Calibri" panose="020F0502020204030204" pitchFamily="34" charset="0"/>
                <a:hlinkClick r:id="rId3"/>
              </a:rPr>
              <a:t>https://www.wicps.org</a:t>
            </a:r>
            <a:r>
              <a:rPr lang="en-US" sz="2400" dirty="0">
                <a:effectLst/>
                <a:latin typeface="Georgia" panose="02040502050405020303" pitchFamily="18" charset="0"/>
                <a:ea typeface="Calibri" panose="020F0502020204030204" pitchFamily="34" charset="0"/>
                <a:cs typeface="Calibri" panose="020F0502020204030204" pitchFamily="34" charset="0"/>
              </a:rPr>
              <a:t>.</a:t>
            </a:r>
            <a:br>
              <a:rPr lang="en-US" sz="1800" dirty="0">
                <a:effectLst/>
                <a:latin typeface="Georgia" panose="02040502050405020303" pitchFamily="18" charset="0"/>
                <a:ea typeface="Calibri" panose="020F0502020204030204" pitchFamily="34" charset="0"/>
                <a:cs typeface="Calibri" panose="020F0502020204030204" pitchFamily="34" charset="0"/>
              </a:rPr>
            </a:br>
            <a:endParaRPr lang="en-US" sz="2400" dirty="0"/>
          </a:p>
        </p:txBody>
      </p:sp>
    </p:spTree>
    <p:extLst>
      <p:ext uri="{BB962C8B-B14F-4D97-AF65-F5344CB8AC3E}">
        <p14:creationId xmlns:p14="http://schemas.microsoft.com/office/powerpoint/2010/main" val="1189511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D844A-04E0-43C6-87B4-2608C9DCE774}"/>
              </a:ext>
            </a:extLst>
          </p:cNvPr>
          <p:cNvSpPr>
            <a:spLocks noGrp="1"/>
          </p:cNvSpPr>
          <p:nvPr>
            <p:ph type="title"/>
          </p:nvPr>
        </p:nvSpPr>
        <p:spPr>
          <a:xfrm>
            <a:off x="457200" y="182880"/>
            <a:ext cx="8610600" cy="1524000"/>
          </a:xfrm>
        </p:spPr>
        <p:txBody>
          <a:bodyPr>
            <a:noAutofit/>
          </a:bodyPr>
          <a:lstStyle/>
          <a:p>
            <a:r>
              <a:rPr lang="en-US" dirty="0">
                <a:effectLst/>
                <a:latin typeface="Tahoma" panose="020B0604030504040204" pitchFamily="34" charset="0"/>
                <a:ea typeface="Tahoma" panose="020B0604030504040204" pitchFamily="34" charset="0"/>
                <a:cs typeface="Tahoma" panose="020B0604030504040204" pitchFamily="34" charset="0"/>
              </a:rPr>
              <a:t>Wrapping Up: Laying the Foundation for Peer Support in Treatment Courts</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Slide Number Placeholder 2">
            <a:extLst>
              <a:ext uri="{FF2B5EF4-FFF2-40B4-BE49-F238E27FC236}">
                <a16:creationId xmlns:a16="http://schemas.microsoft.com/office/drawing/2014/main" id="{92BBD911-013E-498F-BF5E-1B4B58BA30A4}"/>
              </a:ext>
            </a:extLst>
          </p:cNvPr>
          <p:cNvSpPr>
            <a:spLocks noGrp="1"/>
          </p:cNvSpPr>
          <p:nvPr>
            <p:ph type="sldNum" sz="quarter" idx="10"/>
          </p:nvPr>
        </p:nvSpPr>
        <p:spPr/>
        <p:txBody>
          <a:bodyPr/>
          <a:lstStyle/>
          <a:p>
            <a:fld id="{A43C80DB-1E10-4B42-A90C-FD4E89BD3390}" type="slidenum">
              <a:rPr lang="en-US" smtClean="0"/>
              <a:pPr/>
              <a:t>19</a:t>
            </a:fld>
            <a:endParaRPr lang="en-US"/>
          </a:p>
        </p:txBody>
      </p:sp>
      <p:sp>
        <p:nvSpPr>
          <p:cNvPr id="4" name="Content Placeholder 3">
            <a:extLst>
              <a:ext uri="{FF2B5EF4-FFF2-40B4-BE49-F238E27FC236}">
                <a16:creationId xmlns:a16="http://schemas.microsoft.com/office/drawing/2014/main" id="{7CBAD755-09C8-47F1-B877-C9BE3373FC6A}"/>
              </a:ext>
            </a:extLst>
          </p:cNvPr>
          <p:cNvSpPr>
            <a:spLocks noGrp="1"/>
          </p:cNvSpPr>
          <p:nvPr>
            <p:ph sz="quarter" idx="11"/>
          </p:nvPr>
        </p:nvSpPr>
        <p:spPr/>
        <p:txBody>
          <a:bodyPr>
            <a:normAutofit/>
          </a:bodyPr>
          <a:lstStyle/>
          <a:p>
            <a:r>
              <a:rPr lang="en-US" sz="2400" b="1" dirty="0">
                <a:effectLst/>
                <a:latin typeface="Georgia" panose="02040502050405020303" pitchFamily="18" charset="0"/>
                <a:ea typeface="Calibri" panose="020F0502020204030204" pitchFamily="34" charset="0"/>
                <a:cs typeface="Calibri" panose="020F0502020204030204" pitchFamily="34" charset="0"/>
              </a:rPr>
              <a:t>Comprehensive training: </a:t>
            </a:r>
            <a:r>
              <a:rPr lang="en-US" sz="2400" dirty="0">
                <a:effectLst/>
                <a:latin typeface="Georgia" panose="02040502050405020303" pitchFamily="18" charset="0"/>
                <a:ea typeface="Calibri" panose="020F0502020204030204" pitchFamily="34" charset="0"/>
                <a:cs typeface="Calibri" panose="020F0502020204030204" pitchFamily="34" charset="0"/>
              </a:rPr>
              <a:t>CPS training ensures individuals are prepared for professional peer support roles.</a:t>
            </a:r>
            <a:endParaRPr lang="en-US" sz="2400" dirty="0">
              <a:latin typeface="Georgia" panose="02040502050405020303" pitchFamily="18" charset="0"/>
              <a:ea typeface="Calibri" panose="020F0502020204030204" pitchFamily="34" charset="0"/>
              <a:cs typeface="Calibri" panose="020F0502020204030204" pitchFamily="34" charset="0"/>
            </a:endParaRPr>
          </a:p>
          <a:p>
            <a:r>
              <a:rPr lang="en-US" sz="2400" b="1" dirty="0">
                <a:effectLst/>
                <a:latin typeface="Georgia" panose="02040502050405020303" pitchFamily="18" charset="0"/>
                <a:ea typeface="Calibri" panose="020F0502020204030204" pitchFamily="34" charset="0"/>
                <a:cs typeface="Calibri" panose="020F0502020204030204" pitchFamily="34" charset="0"/>
              </a:rPr>
              <a:t>Essential </a:t>
            </a:r>
            <a:r>
              <a:rPr lang="en-US" sz="2400" b="1" dirty="0">
                <a:latin typeface="Georgia" panose="02040502050405020303" pitchFamily="18" charset="0"/>
                <a:ea typeface="Calibri" panose="020F0502020204030204" pitchFamily="34" charset="0"/>
                <a:cs typeface="Calibri" panose="020F0502020204030204" pitchFamily="34" charset="0"/>
              </a:rPr>
              <a:t>t</a:t>
            </a:r>
            <a:r>
              <a:rPr lang="en-US" sz="2400" b="1" dirty="0">
                <a:effectLst/>
                <a:latin typeface="Georgia" panose="02040502050405020303" pitchFamily="18" charset="0"/>
                <a:ea typeface="Calibri" panose="020F0502020204030204" pitchFamily="34" charset="0"/>
                <a:cs typeface="Calibri" panose="020F0502020204030204" pitchFamily="34" charset="0"/>
              </a:rPr>
              <a:t>eam members: </a:t>
            </a:r>
            <a:r>
              <a:rPr lang="en-US" sz="2400" dirty="0">
                <a:effectLst/>
                <a:latin typeface="Georgia" panose="02040502050405020303" pitchFamily="18" charset="0"/>
                <a:ea typeface="Calibri" panose="020F0502020204030204" pitchFamily="34" charset="0"/>
                <a:cs typeface="Calibri" panose="020F0502020204030204" pitchFamily="34" charset="0"/>
              </a:rPr>
              <a:t>CPS play a critical role on interdisciplinary teams by advocating for peer perspectives and supporting recovery.</a:t>
            </a:r>
            <a:endParaRPr lang="en-US" sz="2400" dirty="0">
              <a:latin typeface="Georgia" panose="02040502050405020303" pitchFamily="18" charset="0"/>
              <a:ea typeface="Calibri" panose="020F0502020204030204" pitchFamily="34" charset="0"/>
              <a:cs typeface="Calibri" panose="020F0502020204030204" pitchFamily="34" charset="0"/>
            </a:endParaRPr>
          </a:p>
          <a:p>
            <a:r>
              <a:rPr lang="en-US" sz="2400" b="1" dirty="0">
                <a:effectLst/>
                <a:latin typeface="Georgia" panose="02040502050405020303" pitchFamily="18" charset="0"/>
                <a:ea typeface="Calibri" panose="020F0502020204030204" pitchFamily="34" charset="0"/>
                <a:cs typeface="Calibri" panose="020F0502020204030204" pitchFamily="34" charset="0"/>
              </a:rPr>
              <a:t>Looking </a:t>
            </a:r>
            <a:r>
              <a:rPr lang="en-US" sz="2400" b="1" dirty="0">
                <a:latin typeface="Georgia" panose="02040502050405020303" pitchFamily="18" charset="0"/>
                <a:ea typeface="Calibri" panose="020F0502020204030204" pitchFamily="34" charset="0"/>
                <a:cs typeface="Calibri" panose="020F0502020204030204" pitchFamily="34" charset="0"/>
              </a:rPr>
              <a:t>f</a:t>
            </a:r>
            <a:r>
              <a:rPr lang="en-US" sz="2400" b="1" dirty="0">
                <a:effectLst/>
                <a:latin typeface="Georgia" panose="02040502050405020303" pitchFamily="18" charset="0"/>
                <a:ea typeface="Calibri" panose="020F0502020204030204" pitchFamily="34" charset="0"/>
                <a:cs typeface="Calibri" panose="020F0502020204030204" pitchFamily="34" charset="0"/>
              </a:rPr>
              <a:t>orward: “</a:t>
            </a:r>
            <a:r>
              <a:rPr lang="en-US" sz="2400" dirty="0">
                <a:effectLst/>
                <a:latin typeface="Georgia" panose="02040502050405020303" pitchFamily="18" charset="0"/>
                <a:ea typeface="Calibri" panose="020F0502020204030204" pitchFamily="34" charset="0"/>
                <a:cs typeface="Calibri" panose="020F0502020204030204" pitchFamily="34" charset="0"/>
              </a:rPr>
              <a:t>How to Utilize Peer Support in Treatment Courts” presentation by Heather </a:t>
            </a:r>
            <a:r>
              <a:rPr lang="en-US" sz="2400" dirty="0" err="1">
                <a:effectLst/>
                <a:latin typeface="Georgia" panose="02040502050405020303" pitchFamily="18" charset="0"/>
                <a:ea typeface="Calibri" panose="020F0502020204030204" pitchFamily="34" charset="0"/>
                <a:cs typeface="Calibri" panose="020F0502020204030204" pitchFamily="34" charset="0"/>
              </a:rPr>
              <a:t>Kierzek</a:t>
            </a:r>
            <a:br>
              <a:rPr lang="en-US" sz="1800" dirty="0">
                <a:effectLst/>
                <a:latin typeface="Georgia" panose="02040502050405020303" pitchFamily="18" charset="0"/>
                <a:ea typeface="Calibri" panose="020F0502020204030204" pitchFamily="34" charset="0"/>
                <a:cs typeface="Calibri" panose="020F0502020204030204" pitchFamily="34" charset="0"/>
              </a:rPr>
            </a:br>
            <a:endParaRPr lang="en-US" sz="2400" dirty="0"/>
          </a:p>
        </p:txBody>
      </p:sp>
    </p:spTree>
    <p:extLst>
      <p:ext uri="{BB962C8B-B14F-4D97-AF65-F5344CB8AC3E}">
        <p14:creationId xmlns:p14="http://schemas.microsoft.com/office/powerpoint/2010/main" val="1461723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7B239-FC4E-C55E-2484-641BA0949534}"/>
              </a:ext>
            </a:extLst>
          </p:cNvPr>
          <p:cNvSpPr>
            <a:spLocks noGrp="1"/>
          </p:cNvSpPr>
          <p:nvPr>
            <p:ph type="title"/>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Who is the certified peer specialist?</a:t>
            </a:r>
          </a:p>
        </p:txBody>
      </p:sp>
      <p:sp>
        <p:nvSpPr>
          <p:cNvPr id="3" name="Slide Number Placeholder 2">
            <a:extLst>
              <a:ext uri="{FF2B5EF4-FFF2-40B4-BE49-F238E27FC236}">
                <a16:creationId xmlns:a16="http://schemas.microsoft.com/office/drawing/2014/main" id="{C479EBEC-4581-7AA7-608D-E6BCB9B80E88}"/>
              </a:ext>
            </a:extLst>
          </p:cNvPr>
          <p:cNvSpPr>
            <a:spLocks noGrp="1"/>
          </p:cNvSpPr>
          <p:nvPr>
            <p:ph type="sldNum" sz="quarter" idx="10"/>
          </p:nvPr>
        </p:nvSpPr>
        <p:spPr/>
        <p:txBody>
          <a:bodyPr/>
          <a:lstStyle/>
          <a:p>
            <a:fld id="{A43C80DB-1E10-4B42-A90C-FD4E89BD3390}" type="slidenum">
              <a:rPr lang="en-US" smtClean="0"/>
              <a:pPr/>
              <a:t>2</a:t>
            </a:fld>
            <a:endParaRPr lang="en-US"/>
          </a:p>
        </p:txBody>
      </p:sp>
      <p:sp>
        <p:nvSpPr>
          <p:cNvPr id="4" name="Content Placeholder 3">
            <a:extLst>
              <a:ext uri="{FF2B5EF4-FFF2-40B4-BE49-F238E27FC236}">
                <a16:creationId xmlns:a16="http://schemas.microsoft.com/office/drawing/2014/main" id="{1E82ACAF-7DE8-9FB8-E92E-38EEB554C4A0}"/>
              </a:ext>
            </a:extLst>
          </p:cNvPr>
          <p:cNvSpPr>
            <a:spLocks noGrp="1"/>
          </p:cNvSpPr>
          <p:nvPr>
            <p:ph sz="quarter" idx="11"/>
          </p:nvPr>
        </p:nvSpPr>
        <p:spPr/>
        <p:txBody>
          <a:bodyPr>
            <a:normAutofit/>
          </a:bodyPr>
          <a:lstStyle/>
          <a:p>
            <a:endParaRPr lang="en-US" kern="100" dirty="0">
              <a:effectLst/>
            </a:endParaRPr>
          </a:p>
          <a:p>
            <a:pPr marL="223837" lvl="1" indent="0">
              <a:buNone/>
            </a:pPr>
            <a:r>
              <a:rPr lang="en-US" sz="2400" kern="100" dirty="0">
                <a:effectLst/>
                <a:latin typeface="Georgia" panose="02040502050405020303" pitchFamily="18" charset="0"/>
              </a:rPr>
              <a:t>A certified peer specialist (CPS) is a person who has lived experience of mental health and/or substance use issues and formal training in the peer specialist model of peer support. </a:t>
            </a:r>
          </a:p>
          <a:p>
            <a:pPr marL="223837" lvl="1" indent="0">
              <a:buNone/>
            </a:pPr>
            <a:endParaRPr lang="en-US" sz="2400" kern="100" dirty="0">
              <a:latin typeface="Georgia" panose="02040502050405020303" pitchFamily="18" charset="0"/>
            </a:endParaRPr>
          </a:p>
          <a:p>
            <a:pPr marL="223837" lvl="1" indent="0">
              <a:buNone/>
            </a:pPr>
            <a:r>
              <a:rPr lang="en-US" sz="2400" kern="100" dirty="0">
                <a:effectLst/>
                <a:latin typeface="Georgia" panose="02040502050405020303" pitchFamily="18" charset="0"/>
              </a:rPr>
              <a:t>A CPS uses their unique set of recovery experiences in combination with skills training to support peers who have mental health and/or substance use issues in their recovery journey.</a:t>
            </a:r>
          </a:p>
          <a:p>
            <a:endParaRPr lang="en-US" dirty="0"/>
          </a:p>
        </p:txBody>
      </p:sp>
    </p:spTree>
    <p:extLst>
      <p:ext uri="{BB962C8B-B14F-4D97-AF65-F5344CB8AC3E}">
        <p14:creationId xmlns:p14="http://schemas.microsoft.com/office/powerpoint/2010/main" val="35509439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9C9A59B-5DF9-4A6A-B7ED-A9038B66C201}"/>
              </a:ext>
            </a:extLst>
          </p:cNvPr>
          <p:cNvSpPr>
            <a:spLocks noGrp="1"/>
          </p:cNvSpPr>
          <p:nvPr>
            <p:ph type="title"/>
          </p:nvPr>
        </p:nvSpPr>
        <p:spPr>
          <a:xfrm>
            <a:off x="3371850" y="3124200"/>
            <a:ext cx="2800350" cy="1066800"/>
          </a:xfrm>
        </p:spPr>
        <p:txBody>
          <a:bodyPr vert="horz" lIns="91440" tIns="45720" rIns="91440" bIns="45720" rtlCol="0" anchor="t">
            <a:normAutofit/>
          </a:bodyPr>
          <a:lstStyle/>
          <a:p>
            <a:pPr>
              <a:lnSpc>
                <a:spcPct val="90000"/>
              </a:lnSpc>
            </a:pPr>
            <a:r>
              <a:rPr lang="en-US" dirty="0">
                <a:latin typeface="Tahoma" panose="020B0604030504040204" pitchFamily="34" charset="0"/>
                <a:ea typeface="Tahoma" panose="020B0604030504040204" pitchFamily="34" charset="0"/>
                <a:cs typeface="Tahoma" panose="020B0604030504040204" pitchFamily="34" charset="0"/>
              </a:rPr>
              <a:t>Questions?</a:t>
            </a:r>
          </a:p>
        </p:txBody>
      </p:sp>
      <p:sp>
        <p:nvSpPr>
          <p:cNvPr id="2" name="Slide Number Placeholder 1">
            <a:extLst>
              <a:ext uri="{FF2B5EF4-FFF2-40B4-BE49-F238E27FC236}">
                <a16:creationId xmlns:a16="http://schemas.microsoft.com/office/drawing/2014/main" id="{ACF4E78D-9E0A-46E1-A08F-96287B7E0299}"/>
              </a:ext>
            </a:extLst>
          </p:cNvPr>
          <p:cNvSpPr>
            <a:spLocks noGrp="1"/>
          </p:cNvSpPr>
          <p:nvPr>
            <p:ph type="sldNum" sz="quarter" idx="10"/>
          </p:nvPr>
        </p:nvSpPr>
        <p:spPr/>
        <p:txBody>
          <a:bodyPr vert="horz" lIns="91440" tIns="45720" rIns="91440" bIns="45720" rtlCol="0" anchor="ctr">
            <a:normAutofit/>
          </a:bodyPr>
          <a:lstStyle/>
          <a:p>
            <a:pPr algn="r">
              <a:spcAft>
                <a:spcPts val="600"/>
              </a:spcAft>
              <a:defRPr/>
            </a:pPr>
            <a:fld id="{A43C80DB-1E10-4B42-A90C-FD4E89BD3390}" type="slidenum">
              <a:rPr lang="en-US">
                <a:solidFill>
                  <a:srgbClr val="FFFFFF"/>
                </a:solidFill>
                <a:latin typeface="Calibri" panose="020F0502020204030204"/>
              </a:rPr>
              <a:pPr algn="r">
                <a:spcAft>
                  <a:spcPts val="600"/>
                </a:spcAft>
                <a:defRPr/>
              </a:pPr>
              <a:t>20</a:t>
            </a:fld>
            <a:endParaRPr lang="en-US">
              <a:solidFill>
                <a:srgbClr val="FFFFFF"/>
              </a:solidFill>
              <a:latin typeface="Calibri" panose="020F0502020204030204"/>
            </a:endParaRPr>
          </a:p>
        </p:txBody>
      </p:sp>
      <p:sp>
        <p:nvSpPr>
          <p:cNvPr id="3" name="Content Placeholder 2">
            <a:extLst>
              <a:ext uri="{FF2B5EF4-FFF2-40B4-BE49-F238E27FC236}">
                <a16:creationId xmlns:a16="http://schemas.microsoft.com/office/drawing/2014/main" id="{1B043A32-D891-4760-BB90-3087C31B69E3}"/>
              </a:ext>
            </a:extLst>
          </p:cNvPr>
          <p:cNvSpPr>
            <a:spLocks noGrp="1"/>
          </p:cNvSpPr>
          <p:nvPr>
            <p:ph sz="quarter" idx="11"/>
          </p:nvPr>
        </p:nvSpPr>
        <p:spPr/>
        <p:txBody>
          <a:bodyPr vert="horz" lIns="91440" tIns="45720" rIns="91440" bIns="45720" rtlCol="0">
            <a:normAutofit/>
          </a:bodyPr>
          <a:lstStyle/>
          <a:p>
            <a:pPr marL="0" indent="-228600">
              <a:lnSpc>
                <a:spcPct val="90000"/>
              </a:lnSpc>
              <a:buFont typeface="Arial" panose="020B0604020202020204" pitchFamily="34" charset="0"/>
              <a:buChar char="•"/>
            </a:pPr>
            <a:endParaRPr lang="en-US" sz="1700" dirty="0">
              <a:latin typeface="+mn-lt"/>
              <a:ea typeface="+mn-ea"/>
              <a:cs typeface="+mn-cs"/>
            </a:endParaRPr>
          </a:p>
          <a:p>
            <a:pPr marL="0" indent="-228600">
              <a:lnSpc>
                <a:spcPct val="90000"/>
              </a:lnSpc>
              <a:buFont typeface="Arial" panose="020B0604020202020204" pitchFamily="34" charset="0"/>
              <a:buChar char="•"/>
            </a:pPr>
            <a:endParaRPr lang="en-US" sz="1700" dirty="0">
              <a:latin typeface="+mn-lt"/>
              <a:ea typeface="+mn-ea"/>
              <a:cs typeface="+mn-cs"/>
            </a:endParaRPr>
          </a:p>
          <a:p>
            <a:pPr marL="0" indent="-228600">
              <a:lnSpc>
                <a:spcPct val="90000"/>
              </a:lnSpc>
              <a:buFont typeface="Arial" panose="020B0604020202020204" pitchFamily="34" charset="0"/>
              <a:buChar char="•"/>
            </a:pPr>
            <a:endParaRPr lang="en-US" sz="1700" dirty="0">
              <a:latin typeface="+mn-lt"/>
              <a:ea typeface="+mn-ea"/>
              <a:cs typeface="+mn-cs"/>
            </a:endParaRPr>
          </a:p>
          <a:p>
            <a:pPr indent="-228600">
              <a:lnSpc>
                <a:spcPct val="90000"/>
              </a:lnSpc>
              <a:buFont typeface="Arial" panose="020B0604020202020204" pitchFamily="34" charset="0"/>
              <a:buChar char="•"/>
            </a:pPr>
            <a:endParaRPr lang="en-US" sz="1700" dirty="0">
              <a:latin typeface="+mn-lt"/>
              <a:ea typeface="+mn-ea"/>
              <a:cs typeface="+mn-cs"/>
            </a:endParaRPr>
          </a:p>
          <a:p>
            <a:pPr indent="-228600">
              <a:lnSpc>
                <a:spcPct val="90000"/>
              </a:lnSpc>
              <a:buFont typeface="Arial" panose="020B0604020202020204" pitchFamily="34" charset="0"/>
              <a:buChar char="•"/>
            </a:pPr>
            <a:endParaRPr lang="en-US" sz="1700" dirty="0">
              <a:latin typeface="+mn-lt"/>
              <a:ea typeface="+mn-ea"/>
              <a:cs typeface="+mn-cs"/>
            </a:endParaRPr>
          </a:p>
          <a:p>
            <a:pPr indent="-228600">
              <a:lnSpc>
                <a:spcPct val="90000"/>
              </a:lnSpc>
              <a:buFont typeface="Arial" panose="020B0604020202020204" pitchFamily="34" charset="0"/>
              <a:buChar char="•"/>
            </a:pPr>
            <a:endParaRPr lang="en-US" sz="1700" dirty="0">
              <a:latin typeface="+mn-lt"/>
              <a:ea typeface="+mn-ea"/>
              <a:cs typeface="+mn-cs"/>
            </a:endParaRPr>
          </a:p>
        </p:txBody>
      </p:sp>
    </p:spTree>
    <p:extLst>
      <p:ext uri="{BB962C8B-B14F-4D97-AF65-F5344CB8AC3E}">
        <p14:creationId xmlns:p14="http://schemas.microsoft.com/office/powerpoint/2010/main" val="8053621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9C9A59B-5DF9-4A6A-B7ED-A9038B66C201}"/>
              </a:ext>
            </a:extLst>
          </p:cNvPr>
          <p:cNvSpPr>
            <a:spLocks noGrp="1"/>
          </p:cNvSpPr>
          <p:nvPr>
            <p:ph type="title"/>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Thank you</a:t>
            </a:r>
          </a:p>
        </p:txBody>
      </p:sp>
      <p:sp>
        <p:nvSpPr>
          <p:cNvPr id="2" name="Slide Number Placeholder 1">
            <a:extLst>
              <a:ext uri="{FF2B5EF4-FFF2-40B4-BE49-F238E27FC236}">
                <a16:creationId xmlns:a16="http://schemas.microsoft.com/office/drawing/2014/main" id="{ACF4E78D-9E0A-46E1-A08F-96287B7E0299}"/>
              </a:ext>
            </a:extLst>
          </p:cNvPr>
          <p:cNvSpPr>
            <a:spLocks noGrp="1"/>
          </p:cNvSpPr>
          <p:nvPr>
            <p:ph type="sldNum" sz="quarter" idx="10"/>
          </p:nvPr>
        </p:nvSpPr>
        <p:spPr/>
        <p:txBody>
          <a:bodyPr/>
          <a:lstStyle/>
          <a:p>
            <a:fld id="{A43C80DB-1E10-4B42-A90C-FD4E89BD3390}" type="slidenum">
              <a:rPr lang="en-US" smtClean="0"/>
              <a:pPr/>
              <a:t>21</a:t>
            </a:fld>
            <a:endParaRPr lang="en-US"/>
          </a:p>
        </p:txBody>
      </p:sp>
      <p:sp>
        <p:nvSpPr>
          <p:cNvPr id="3" name="Content Placeholder 2">
            <a:extLst>
              <a:ext uri="{FF2B5EF4-FFF2-40B4-BE49-F238E27FC236}">
                <a16:creationId xmlns:a16="http://schemas.microsoft.com/office/drawing/2014/main" id="{1B043A32-D891-4760-BB90-3087C31B69E3}"/>
              </a:ext>
            </a:extLst>
          </p:cNvPr>
          <p:cNvSpPr>
            <a:spLocks noGrp="1"/>
          </p:cNvSpPr>
          <p:nvPr>
            <p:ph sz="quarter" idx="11"/>
          </p:nvPr>
        </p:nvSpPr>
        <p:spPr/>
        <p:txBody>
          <a:bodyPr>
            <a:normAutofit/>
          </a:bodyPr>
          <a:lstStyle/>
          <a:p>
            <a:pPr marL="0" indent="0">
              <a:buNone/>
            </a:pPr>
            <a:r>
              <a:rPr lang="en-US" sz="2400" dirty="0">
                <a:latin typeface="Georgia" panose="02040502050405020303" pitchFamily="18" charset="0"/>
              </a:rPr>
              <a:t>Marguerit Galindo</a:t>
            </a:r>
          </a:p>
          <a:p>
            <a:pPr marL="0" indent="0">
              <a:buNone/>
            </a:pPr>
            <a:r>
              <a:rPr lang="en-US" sz="2400" dirty="0">
                <a:latin typeface="Georgia" panose="02040502050405020303" pitchFamily="18" charset="0"/>
                <a:hlinkClick r:id="rId2"/>
              </a:rPr>
              <a:t>Marguerit.Galindo@dhs.wisconsin.gov</a:t>
            </a:r>
            <a:endParaRPr lang="en-US" sz="2400" dirty="0">
              <a:latin typeface="Georgia" panose="02040502050405020303" pitchFamily="18" charset="0"/>
            </a:endParaRPr>
          </a:p>
          <a:p>
            <a:pPr marL="0" indent="0">
              <a:buNone/>
            </a:pPr>
            <a:endParaRPr lang="en-US" sz="2400" dirty="0">
              <a:latin typeface="Georgia" panose="02040502050405020303" pitchFamily="18" charset="0"/>
            </a:endParaRPr>
          </a:p>
          <a:p>
            <a:pPr marL="0" indent="0">
              <a:buNone/>
            </a:pPr>
            <a:r>
              <a:rPr lang="en-US" sz="2400" dirty="0">
                <a:latin typeface="Georgia" panose="02040502050405020303" pitchFamily="18" charset="0"/>
              </a:rPr>
              <a:t>Lynn Maday-Bigboy</a:t>
            </a:r>
          </a:p>
          <a:p>
            <a:pPr marL="0" indent="0">
              <a:buNone/>
            </a:pPr>
            <a:r>
              <a:rPr lang="en-US" sz="2400" dirty="0">
                <a:latin typeface="Georgia" panose="02040502050405020303" pitchFamily="18" charset="0"/>
                <a:hlinkClick r:id="rId3"/>
              </a:rPr>
              <a:t>Lynn.madaybigboy@dhs.wisconsin.gov</a:t>
            </a:r>
            <a:endParaRPr lang="en-US" sz="2400" dirty="0">
              <a:latin typeface="Georgia" panose="02040502050405020303" pitchFamily="18" charset="0"/>
            </a:endParaRPr>
          </a:p>
          <a:p>
            <a:pPr marL="0" indent="0">
              <a:buNone/>
            </a:pPr>
            <a:endParaRPr lang="en-US" sz="2400" dirty="0">
              <a:latin typeface="Georgia" panose="02040502050405020303" pitchFamily="18" charset="0"/>
            </a:endParaRPr>
          </a:p>
          <a:p>
            <a:pPr marL="0" indent="0">
              <a:buNone/>
            </a:pPr>
            <a:endParaRPr lang="en-US" sz="2400" dirty="0">
              <a:latin typeface="Georgia" panose="02040502050405020303" pitchFamily="18" charset="0"/>
            </a:endParaRPr>
          </a:p>
          <a:p>
            <a:pPr marL="0" indent="0">
              <a:buNone/>
            </a:pPr>
            <a:endParaRPr lang="en-US" sz="2400" dirty="0">
              <a:latin typeface="Georgia" panose="02040502050405020303" pitchFamily="18" charset="0"/>
            </a:endParaRPr>
          </a:p>
          <a:p>
            <a:pPr marL="0" indent="0">
              <a:buNone/>
            </a:pPr>
            <a:r>
              <a:rPr lang="en-US" sz="2400" dirty="0">
                <a:latin typeface="Georgia" panose="02040502050405020303" pitchFamily="18" charset="0"/>
                <a:hlinkClick r:id="rId4"/>
              </a:rPr>
              <a:t>www.dhs.wisconsin.gov/peer-services</a:t>
            </a:r>
            <a:r>
              <a:rPr lang="en-US" sz="2400" dirty="0">
                <a:latin typeface="Georgia" panose="02040502050405020303" pitchFamily="18" charset="0"/>
              </a:rPr>
              <a:t> </a:t>
            </a:r>
          </a:p>
          <a:p>
            <a:endParaRPr lang="en-US" dirty="0"/>
          </a:p>
          <a:p>
            <a:endParaRPr lang="en-US" dirty="0"/>
          </a:p>
          <a:p>
            <a:endParaRPr lang="en-US" dirty="0"/>
          </a:p>
        </p:txBody>
      </p:sp>
    </p:spTree>
    <p:extLst>
      <p:ext uri="{BB962C8B-B14F-4D97-AF65-F5344CB8AC3E}">
        <p14:creationId xmlns:p14="http://schemas.microsoft.com/office/powerpoint/2010/main" val="3238839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DA67E-925F-46C2-8BF3-A0FC8B1BD7D7}"/>
              </a:ext>
            </a:extLst>
          </p:cNvPr>
          <p:cNvSpPr>
            <a:spLocks noGrp="1"/>
          </p:cNvSpPr>
          <p:nvPr>
            <p:ph type="title"/>
          </p:nvPr>
        </p:nvSpPr>
        <p:spPr>
          <a:xfrm>
            <a:off x="457200" y="182880"/>
            <a:ext cx="8229600" cy="1524000"/>
          </a:xfrm>
        </p:spPr>
        <p:txBody>
          <a:bodyPr/>
          <a:lstStyle/>
          <a:p>
            <a:r>
              <a:rPr lang="en-US" dirty="0">
                <a:latin typeface="Tahoma" panose="020B0604030504040204" pitchFamily="34" charset="0"/>
                <a:ea typeface="Tahoma" panose="020B0604030504040204" pitchFamily="34" charset="0"/>
                <a:cs typeface="Tahoma" panose="020B0604030504040204" pitchFamily="34" charset="0"/>
              </a:rPr>
              <a:t>Certified Peer Specialist Training and Certification</a:t>
            </a:r>
          </a:p>
        </p:txBody>
      </p:sp>
      <p:sp>
        <p:nvSpPr>
          <p:cNvPr id="3" name="Slide Number Placeholder 2">
            <a:extLst>
              <a:ext uri="{FF2B5EF4-FFF2-40B4-BE49-F238E27FC236}">
                <a16:creationId xmlns:a16="http://schemas.microsoft.com/office/drawing/2014/main" id="{8D40D1C3-B42D-468C-8195-CFB4E35BA434}"/>
              </a:ext>
            </a:extLst>
          </p:cNvPr>
          <p:cNvSpPr>
            <a:spLocks noGrp="1"/>
          </p:cNvSpPr>
          <p:nvPr>
            <p:ph type="sldNum" sz="quarter" idx="10"/>
          </p:nvPr>
        </p:nvSpPr>
        <p:spPr>
          <a:xfrm>
            <a:off x="0" y="6356351"/>
            <a:ext cx="2133600" cy="365125"/>
          </a:xfrm>
        </p:spPr>
        <p:txBody>
          <a:bodyPr/>
          <a:lstStyle/>
          <a:p>
            <a:fld id="{A43C80DB-1E10-4B42-A90C-FD4E89BD3390}" type="slidenum">
              <a:rPr lang="en-US" smtClean="0"/>
              <a:pPr/>
              <a:t>3</a:t>
            </a:fld>
            <a:endParaRPr lang="en-US"/>
          </a:p>
        </p:txBody>
      </p:sp>
      <p:sp>
        <p:nvSpPr>
          <p:cNvPr id="4" name="Content Placeholder 3">
            <a:extLst>
              <a:ext uri="{FF2B5EF4-FFF2-40B4-BE49-F238E27FC236}">
                <a16:creationId xmlns:a16="http://schemas.microsoft.com/office/drawing/2014/main" id="{3468FEA8-FF97-4235-997B-4288A1C3A838}"/>
              </a:ext>
            </a:extLst>
          </p:cNvPr>
          <p:cNvSpPr>
            <a:spLocks noGrp="1"/>
          </p:cNvSpPr>
          <p:nvPr>
            <p:ph sz="quarter" idx="11"/>
          </p:nvPr>
        </p:nvSpPr>
        <p:spPr>
          <a:xfrm>
            <a:off x="457200" y="1709928"/>
            <a:ext cx="8229600" cy="4572000"/>
          </a:xfrm>
        </p:spPr>
        <p:txBody>
          <a:bodyPr/>
          <a:lstStyle/>
          <a:p>
            <a:endParaRPr lang="en-US" kern="100" dirty="0">
              <a:effectLst/>
            </a:endParaRPr>
          </a:p>
          <a:p>
            <a:r>
              <a:rPr lang="en-US" sz="2400" kern="100" dirty="0">
                <a:effectLst/>
                <a:latin typeface="Georgia" panose="02040502050405020303" pitchFamily="18" charset="0"/>
              </a:rPr>
              <a:t>A peer must complete the 52-hour CPS training and pass the state approved, competency-based certification exam to become certified.</a:t>
            </a:r>
          </a:p>
          <a:p>
            <a:r>
              <a:rPr lang="en-US" sz="2400" kern="100" dirty="0">
                <a:effectLst/>
                <a:latin typeface="Georgia" panose="02040502050405020303" pitchFamily="18" charset="0"/>
                <a:ea typeface="Calibri" panose="020F0502020204030204" pitchFamily="34" charset="0"/>
                <a:cs typeface="Times New Roman" panose="02020603050405020304" pitchFamily="18" charset="0"/>
              </a:rPr>
              <a:t>The training curriculum and exam are rooted in the foundational documents that guide the peer practice, ensuring that participants are well-prepared to provide effective, ethical, and culturally responsive peer support.</a:t>
            </a:r>
          </a:p>
          <a:p>
            <a:pPr marL="0" indent="0">
              <a:buNone/>
            </a:pPr>
            <a:r>
              <a:rPr lang="en-US" kern="100" dirty="0">
                <a:effectLst/>
              </a:rPr>
              <a:t> </a:t>
            </a:r>
            <a:r>
              <a:rPr lang="en-US" dirty="0"/>
              <a:t>	</a:t>
            </a:r>
          </a:p>
          <a:p>
            <a:endParaRPr lang="en-US" dirty="0"/>
          </a:p>
          <a:p>
            <a:endParaRPr lang="en-US" dirty="0"/>
          </a:p>
        </p:txBody>
      </p:sp>
    </p:spTree>
    <p:extLst>
      <p:ext uri="{BB962C8B-B14F-4D97-AF65-F5344CB8AC3E}">
        <p14:creationId xmlns:p14="http://schemas.microsoft.com/office/powerpoint/2010/main" val="2606465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D844A-04E0-43C6-87B4-2608C9DCE774}"/>
              </a:ext>
            </a:extLst>
          </p:cNvPr>
          <p:cNvSpPr>
            <a:spLocks noGrp="1"/>
          </p:cNvSpPr>
          <p:nvPr>
            <p:ph type="title"/>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Foundational Documents</a:t>
            </a:r>
          </a:p>
        </p:txBody>
      </p:sp>
      <p:sp>
        <p:nvSpPr>
          <p:cNvPr id="3" name="Slide Number Placeholder 2">
            <a:extLst>
              <a:ext uri="{FF2B5EF4-FFF2-40B4-BE49-F238E27FC236}">
                <a16:creationId xmlns:a16="http://schemas.microsoft.com/office/drawing/2014/main" id="{92BBD911-013E-498F-BF5E-1B4B58BA30A4}"/>
              </a:ext>
            </a:extLst>
          </p:cNvPr>
          <p:cNvSpPr>
            <a:spLocks noGrp="1"/>
          </p:cNvSpPr>
          <p:nvPr>
            <p:ph type="sldNum" sz="quarter" idx="10"/>
          </p:nvPr>
        </p:nvSpPr>
        <p:spPr/>
        <p:txBody>
          <a:bodyPr/>
          <a:lstStyle/>
          <a:p>
            <a:fld id="{A43C80DB-1E10-4B42-A90C-FD4E89BD3390}" type="slidenum">
              <a:rPr lang="en-US" smtClean="0"/>
              <a:pPr/>
              <a:t>4</a:t>
            </a:fld>
            <a:endParaRPr lang="en-US"/>
          </a:p>
        </p:txBody>
      </p:sp>
      <p:sp>
        <p:nvSpPr>
          <p:cNvPr id="4" name="Content Placeholder 3">
            <a:extLst>
              <a:ext uri="{FF2B5EF4-FFF2-40B4-BE49-F238E27FC236}">
                <a16:creationId xmlns:a16="http://schemas.microsoft.com/office/drawing/2014/main" id="{7CBAD755-09C8-47F1-B877-C9BE3373FC6A}"/>
              </a:ext>
            </a:extLst>
          </p:cNvPr>
          <p:cNvSpPr>
            <a:spLocks noGrp="1"/>
          </p:cNvSpPr>
          <p:nvPr>
            <p:ph sz="quarter" idx="11"/>
          </p:nvPr>
        </p:nvSpPr>
        <p:spPr>
          <a:xfrm>
            <a:off x="457200" y="1524000"/>
            <a:ext cx="8229600" cy="4572000"/>
          </a:xfrm>
        </p:spPr>
        <p:txBody>
          <a:bodyPr>
            <a:normAutofit/>
          </a:bodyPr>
          <a:lstStyle/>
          <a:p>
            <a:pPr marL="0" indent="0">
              <a:buNone/>
            </a:pPr>
            <a:r>
              <a:rPr lang="en-US" sz="2400" kern="100" dirty="0">
                <a:effectLst/>
                <a:latin typeface="Georgia" panose="02040502050405020303" pitchFamily="18" charset="0"/>
                <a:ea typeface="Calibri" panose="020F0502020204030204" pitchFamily="34" charset="0"/>
                <a:cs typeface="Times New Roman" panose="02020603050405020304" pitchFamily="18" charset="0"/>
              </a:rPr>
              <a:t>CPS operate in accordance with documents that define their roles, responsibilities, and ethical standards:</a:t>
            </a:r>
            <a:endParaRPr lang="en-US" sz="2400" dirty="0">
              <a:latin typeface="Georgia" panose="02040502050405020303" pitchFamily="18" charset="0"/>
              <a:hlinkClick r:id="rId3"/>
            </a:endParaRPr>
          </a:p>
          <a:p>
            <a:r>
              <a:rPr lang="en-US" sz="2400" dirty="0">
                <a:latin typeface="Georgia" panose="02040502050405020303" pitchFamily="18" charset="0"/>
                <a:hlinkClick r:id="rId3"/>
              </a:rPr>
              <a:t>Code of ethics</a:t>
            </a:r>
            <a:r>
              <a:rPr lang="en-US" sz="2400" dirty="0">
                <a:latin typeface="Georgia" panose="02040502050405020303" pitchFamily="18" charset="0"/>
              </a:rPr>
              <a:t>: </a:t>
            </a:r>
            <a:r>
              <a:rPr lang="en-US" sz="2400" dirty="0">
                <a:effectLst/>
                <a:latin typeface="Georgia" panose="02040502050405020303" pitchFamily="18" charset="0"/>
                <a:ea typeface="Calibri" panose="020F0502020204030204" pitchFamily="34" charset="0"/>
                <a:cs typeface="Calibri" panose="020F0502020204030204" pitchFamily="34" charset="0"/>
              </a:rPr>
              <a:t>Core principles guiding ethical conduct, confidentiality, and boundaries</a:t>
            </a:r>
            <a:endParaRPr lang="en-US" sz="2400" dirty="0">
              <a:latin typeface="Georgia" panose="02040502050405020303" pitchFamily="18" charset="0"/>
              <a:cs typeface="Calibri" panose="020F0502020204030204" pitchFamily="34" charset="0"/>
              <a:hlinkClick r:id="rId4"/>
            </a:endParaRPr>
          </a:p>
          <a:p>
            <a:r>
              <a:rPr lang="en-US" sz="2400" dirty="0">
                <a:latin typeface="Georgia" panose="02040502050405020303" pitchFamily="18" charset="0"/>
                <a:hlinkClick r:id="rId4"/>
              </a:rPr>
              <a:t>Scope of practice</a:t>
            </a:r>
            <a:r>
              <a:rPr lang="en-US" sz="2400" dirty="0">
                <a:latin typeface="Georgia" panose="02040502050405020303" pitchFamily="18" charset="0"/>
              </a:rPr>
              <a:t>: </a:t>
            </a:r>
            <a:r>
              <a:rPr lang="en-US" sz="2400" dirty="0">
                <a:effectLst/>
                <a:latin typeface="Georgia" panose="02040502050405020303" pitchFamily="18" charset="0"/>
                <a:ea typeface="Calibri" panose="020F0502020204030204" pitchFamily="34" charset="0"/>
                <a:cs typeface="Calibri" panose="020F0502020204030204" pitchFamily="34" charset="0"/>
              </a:rPr>
              <a:t>Defines roles and limits, focusing on peer-to-peer relationships and recovery support</a:t>
            </a:r>
            <a:endParaRPr lang="en-US" sz="2400" dirty="0">
              <a:latin typeface="Georgia" panose="02040502050405020303" pitchFamily="18" charset="0"/>
            </a:endParaRPr>
          </a:p>
          <a:p>
            <a:r>
              <a:rPr lang="en-US" sz="2400" dirty="0">
                <a:latin typeface="Georgia" panose="02040502050405020303" pitchFamily="18" charset="0"/>
                <a:hlinkClick r:id="rId5"/>
              </a:rPr>
              <a:t>Core competencies</a:t>
            </a:r>
            <a:r>
              <a:rPr lang="en-US" sz="2400" dirty="0">
                <a:latin typeface="Georgia" panose="02040502050405020303" pitchFamily="18" charset="0"/>
              </a:rPr>
              <a:t>: </a:t>
            </a:r>
            <a:r>
              <a:rPr lang="en-US" sz="2400" dirty="0">
                <a:effectLst/>
                <a:latin typeface="Georgia" panose="02040502050405020303" pitchFamily="18" charset="0"/>
                <a:ea typeface="Calibri" panose="020F0502020204030204" pitchFamily="34" charset="0"/>
                <a:cs typeface="Calibri" panose="020F0502020204030204" pitchFamily="34" charset="0"/>
              </a:rPr>
              <a:t>Key knowledge, skills, and attitudes necessary for practice</a:t>
            </a:r>
            <a:endParaRPr lang="en-US" sz="2400" dirty="0">
              <a:latin typeface="Georgia" panose="02040502050405020303" pitchFamily="18" charset="0"/>
            </a:endParaRPr>
          </a:p>
          <a:p>
            <a:endParaRPr lang="en-US" dirty="0"/>
          </a:p>
          <a:p>
            <a:pPr marL="0" indent="0">
              <a:buNone/>
            </a:pPr>
            <a:endParaRPr lang="en-US" dirty="0"/>
          </a:p>
        </p:txBody>
      </p:sp>
    </p:spTree>
    <p:extLst>
      <p:ext uri="{BB962C8B-B14F-4D97-AF65-F5344CB8AC3E}">
        <p14:creationId xmlns:p14="http://schemas.microsoft.com/office/powerpoint/2010/main" val="318890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D844A-04E0-43C6-87B4-2608C9DCE774}"/>
              </a:ext>
            </a:extLst>
          </p:cNvPr>
          <p:cNvSpPr>
            <a:spLocks noGrp="1"/>
          </p:cNvSpPr>
          <p:nvPr>
            <p:ph type="title"/>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Code of Ethics</a:t>
            </a:r>
          </a:p>
        </p:txBody>
      </p:sp>
      <p:sp>
        <p:nvSpPr>
          <p:cNvPr id="3" name="Slide Number Placeholder 2">
            <a:extLst>
              <a:ext uri="{FF2B5EF4-FFF2-40B4-BE49-F238E27FC236}">
                <a16:creationId xmlns:a16="http://schemas.microsoft.com/office/drawing/2014/main" id="{92BBD911-013E-498F-BF5E-1B4B58BA30A4}"/>
              </a:ext>
            </a:extLst>
          </p:cNvPr>
          <p:cNvSpPr>
            <a:spLocks noGrp="1"/>
          </p:cNvSpPr>
          <p:nvPr>
            <p:ph type="sldNum" sz="quarter" idx="10"/>
          </p:nvPr>
        </p:nvSpPr>
        <p:spPr/>
        <p:txBody>
          <a:bodyPr/>
          <a:lstStyle/>
          <a:p>
            <a:fld id="{A43C80DB-1E10-4B42-A90C-FD4E89BD3390}" type="slidenum">
              <a:rPr lang="en-US" smtClean="0"/>
              <a:pPr/>
              <a:t>5</a:t>
            </a:fld>
            <a:endParaRPr lang="en-US"/>
          </a:p>
        </p:txBody>
      </p:sp>
      <p:sp>
        <p:nvSpPr>
          <p:cNvPr id="4" name="Content Placeholder 3">
            <a:extLst>
              <a:ext uri="{FF2B5EF4-FFF2-40B4-BE49-F238E27FC236}">
                <a16:creationId xmlns:a16="http://schemas.microsoft.com/office/drawing/2014/main" id="{7CBAD755-09C8-47F1-B877-C9BE3373FC6A}"/>
              </a:ext>
            </a:extLst>
          </p:cNvPr>
          <p:cNvSpPr>
            <a:spLocks noGrp="1"/>
          </p:cNvSpPr>
          <p:nvPr>
            <p:ph sz="quarter" idx="11"/>
          </p:nvPr>
        </p:nvSpPr>
        <p:spPr/>
        <p:txBody>
          <a:bodyPr>
            <a:normAutofit/>
          </a:bodyPr>
          <a:lstStyle/>
          <a:p>
            <a:pPr marL="0" indent="0">
              <a:buNone/>
            </a:pPr>
            <a:r>
              <a:rPr lang="en-US" sz="2400" dirty="0">
                <a:effectLst/>
                <a:latin typeface="Georgia" panose="02040502050405020303" pitchFamily="18" charset="0"/>
                <a:ea typeface="Calibri" panose="020F0502020204030204" pitchFamily="34" charset="0"/>
                <a:cs typeface="Calibri" panose="020F0502020204030204" pitchFamily="34" charset="0"/>
              </a:rPr>
              <a:t>The CPS training course dedicates time to understanding the code of ethics. </a:t>
            </a:r>
          </a:p>
          <a:p>
            <a:pPr marL="0" indent="0">
              <a:buNone/>
            </a:pPr>
            <a:endParaRPr lang="en-US" sz="2400" dirty="0">
              <a:latin typeface="Georgia" panose="02040502050405020303" pitchFamily="18" charset="0"/>
              <a:ea typeface="Calibri" panose="020F0502020204030204" pitchFamily="34" charset="0"/>
              <a:cs typeface="Calibri" panose="020F0502020204030204" pitchFamily="34" charset="0"/>
            </a:endParaRPr>
          </a:p>
          <a:p>
            <a:r>
              <a:rPr lang="en-US" sz="2400" b="1" dirty="0">
                <a:effectLst/>
                <a:latin typeface="Georgia" panose="02040502050405020303" pitchFamily="18" charset="0"/>
                <a:ea typeface="Calibri" panose="020F0502020204030204" pitchFamily="34" charset="0"/>
                <a:cs typeface="Calibri" panose="020F0502020204030204" pitchFamily="34" charset="0"/>
              </a:rPr>
              <a:t>Self-determination: </a:t>
            </a:r>
            <a:r>
              <a:rPr lang="en-US" sz="2400" dirty="0">
                <a:latin typeface="Georgia" panose="02040502050405020303" pitchFamily="18" charset="0"/>
                <a:ea typeface="Calibri" panose="020F0502020204030204" pitchFamily="34" charset="0"/>
                <a:cs typeface="Calibri" panose="020F0502020204030204" pitchFamily="34" charset="0"/>
              </a:rPr>
              <a:t>A</a:t>
            </a:r>
            <a:r>
              <a:rPr lang="en-US" sz="2400" dirty="0">
                <a:effectLst/>
                <a:latin typeface="Georgia" panose="02040502050405020303" pitchFamily="18" charset="0"/>
                <a:ea typeface="Calibri" panose="020F0502020204030204" pitchFamily="34" charset="0"/>
                <a:cs typeface="Calibri" panose="020F0502020204030204" pitchFamily="34" charset="0"/>
              </a:rPr>
              <a:t> peer is the expert on their own life and recovery.</a:t>
            </a:r>
            <a:endParaRPr lang="en-US" sz="2400" dirty="0">
              <a:latin typeface="Georgia" panose="02040502050405020303" pitchFamily="18" charset="0"/>
              <a:ea typeface="Calibri" panose="020F0502020204030204" pitchFamily="34" charset="0"/>
              <a:cs typeface="Calibri" panose="020F0502020204030204" pitchFamily="34" charset="0"/>
            </a:endParaRPr>
          </a:p>
          <a:p>
            <a:r>
              <a:rPr lang="en-US" sz="2400" b="1" dirty="0">
                <a:effectLst/>
                <a:latin typeface="Georgia" panose="02040502050405020303" pitchFamily="18" charset="0"/>
                <a:ea typeface="Calibri" panose="020F0502020204030204" pitchFamily="34" charset="0"/>
                <a:cs typeface="Calibri" panose="020F0502020204030204" pitchFamily="34" charset="0"/>
              </a:rPr>
              <a:t>Confidentiality: </a:t>
            </a:r>
            <a:r>
              <a:rPr lang="en-US" sz="2400" dirty="0">
                <a:effectLst/>
                <a:latin typeface="Georgia" panose="02040502050405020303" pitchFamily="18" charset="0"/>
                <a:ea typeface="Calibri" panose="020F0502020204030204" pitchFamily="34" charset="0"/>
                <a:cs typeface="Calibri" panose="020F0502020204030204" pitchFamily="34" charset="0"/>
              </a:rPr>
              <a:t>A CPS must respect peer privacy, discuss limitations to confidentiality and maintain ethical boundaries, while they follow agency guidelines.</a:t>
            </a:r>
            <a:endParaRPr lang="en-US" sz="2400" dirty="0">
              <a:latin typeface="Georgia" panose="02040502050405020303" pitchFamily="18" charset="0"/>
              <a:ea typeface="Calibri" panose="020F0502020204030204" pitchFamily="34" charset="0"/>
              <a:cs typeface="Calibri" panose="020F0502020204030204" pitchFamily="34" charset="0"/>
            </a:endParaRPr>
          </a:p>
          <a:p>
            <a:r>
              <a:rPr lang="en-US" sz="2400" b="1" dirty="0">
                <a:effectLst/>
                <a:latin typeface="Georgia" panose="02040502050405020303" pitchFamily="18" charset="0"/>
                <a:ea typeface="Calibri" panose="020F0502020204030204" pitchFamily="34" charset="0"/>
                <a:cs typeface="Calibri" panose="020F0502020204030204" pitchFamily="34" charset="0"/>
              </a:rPr>
              <a:t>Non-discrimination: </a:t>
            </a:r>
            <a:r>
              <a:rPr lang="en-US" sz="2400" dirty="0">
                <a:effectLst/>
                <a:latin typeface="Georgia" panose="02040502050405020303" pitchFamily="18" charset="0"/>
                <a:ea typeface="Calibri" panose="020F0502020204030204" pitchFamily="34" charset="0"/>
                <a:cs typeface="Calibri" panose="020F0502020204030204" pitchFamily="34" charset="0"/>
              </a:rPr>
              <a:t>A CPS respects all forms of diversity in their peer relationships.</a:t>
            </a:r>
            <a:endParaRPr lang="en-US" sz="2400" dirty="0"/>
          </a:p>
        </p:txBody>
      </p:sp>
    </p:spTree>
    <p:extLst>
      <p:ext uri="{BB962C8B-B14F-4D97-AF65-F5344CB8AC3E}">
        <p14:creationId xmlns:p14="http://schemas.microsoft.com/office/powerpoint/2010/main" val="2237362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D844A-04E0-43C6-87B4-2608C9DCE774}"/>
              </a:ext>
            </a:extLst>
          </p:cNvPr>
          <p:cNvSpPr>
            <a:spLocks noGrp="1"/>
          </p:cNvSpPr>
          <p:nvPr>
            <p:ph type="title"/>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Scope of Practice</a:t>
            </a:r>
          </a:p>
        </p:txBody>
      </p:sp>
      <p:sp>
        <p:nvSpPr>
          <p:cNvPr id="3" name="Slide Number Placeholder 2">
            <a:extLst>
              <a:ext uri="{FF2B5EF4-FFF2-40B4-BE49-F238E27FC236}">
                <a16:creationId xmlns:a16="http://schemas.microsoft.com/office/drawing/2014/main" id="{92BBD911-013E-498F-BF5E-1B4B58BA30A4}"/>
              </a:ext>
            </a:extLst>
          </p:cNvPr>
          <p:cNvSpPr>
            <a:spLocks noGrp="1"/>
          </p:cNvSpPr>
          <p:nvPr>
            <p:ph type="sldNum" sz="quarter" idx="10"/>
          </p:nvPr>
        </p:nvSpPr>
        <p:spPr/>
        <p:txBody>
          <a:bodyPr/>
          <a:lstStyle/>
          <a:p>
            <a:fld id="{A43C80DB-1E10-4B42-A90C-FD4E89BD3390}" type="slidenum">
              <a:rPr lang="en-US" smtClean="0"/>
              <a:pPr/>
              <a:t>6</a:t>
            </a:fld>
            <a:endParaRPr lang="en-US"/>
          </a:p>
        </p:txBody>
      </p:sp>
      <p:sp>
        <p:nvSpPr>
          <p:cNvPr id="4" name="Content Placeholder 3">
            <a:extLst>
              <a:ext uri="{FF2B5EF4-FFF2-40B4-BE49-F238E27FC236}">
                <a16:creationId xmlns:a16="http://schemas.microsoft.com/office/drawing/2014/main" id="{7CBAD755-09C8-47F1-B877-C9BE3373FC6A}"/>
              </a:ext>
            </a:extLst>
          </p:cNvPr>
          <p:cNvSpPr>
            <a:spLocks noGrp="1"/>
          </p:cNvSpPr>
          <p:nvPr>
            <p:ph sz="quarter" idx="11"/>
          </p:nvPr>
        </p:nvSpPr>
        <p:spPr/>
        <p:txBody>
          <a:bodyPr>
            <a:normAutofit/>
          </a:bodyPr>
          <a:lstStyle/>
          <a:p>
            <a:r>
              <a:rPr lang="en-US" sz="2400" b="1" dirty="0">
                <a:effectLst/>
                <a:latin typeface="Georgia" panose="02040502050405020303" pitchFamily="18" charset="0"/>
                <a:ea typeface="Calibri" panose="020F0502020204030204" pitchFamily="34" charset="0"/>
                <a:cs typeface="Calibri" panose="020F0502020204030204" pitchFamily="34" charset="0"/>
              </a:rPr>
              <a:t>Support role: </a:t>
            </a:r>
            <a:r>
              <a:rPr lang="en-US" sz="2400" dirty="0">
                <a:effectLst/>
                <a:latin typeface="Georgia" panose="02040502050405020303" pitchFamily="18" charset="0"/>
                <a:ea typeface="Calibri" panose="020F0502020204030204" pitchFamily="34" charset="0"/>
                <a:cs typeface="Calibri" panose="020F0502020204030204" pitchFamily="34" charset="0"/>
              </a:rPr>
              <a:t>A</a:t>
            </a:r>
            <a:r>
              <a:rPr lang="en-US" sz="2400" b="1" dirty="0">
                <a:effectLst/>
                <a:latin typeface="Georgia" panose="02040502050405020303" pitchFamily="18" charset="0"/>
                <a:ea typeface="Calibri" panose="020F0502020204030204" pitchFamily="34" charset="0"/>
                <a:cs typeface="Calibri" panose="020F0502020204030204" pitchFamily="34" charset="0"/>
              </a:rPr>
              <a:t> </a:t>
            </a:r>
            <a:r>
              <a:rPr lang="en-US" sz="2400" dirty="0">
                <a:effectLst/>
                <a:latin typeface="Georgia" panose="02040502050405020303" pitchFamily="18" charset="0"/>
                <a:ea typeface="Calibri" panose="020F0502020204030204" pitchFamily="34" charset="0"/>
                <a:cs typeface="Calibri" panose="020F0502020204030204" pitchFamily="34" charset="0"/>
              </a:rPr>
              <a:t>CPS focuses on offering mutuality, strengths-based emotional support, trauma-informed care, and person-centered care.</a:t>
            </a:r>
          </a:p>
          <a:p>
            <a:r>
              <a:rPr lang="en-US" sz="2400" b="1" dirty="0">
                <a:effectLst/>
                <a:latin typeface="Georgia" panose="02040502050405020303" pitchFamily="18" charset="0"/>
                <a:ea typeface="Calibri" panose="020F0502020204030204" pitchFamily="34" charset="0"/>
                <a:cs typeface="Calibri" panose="020F0502020204030204" pitchFamily="34" charset="0"/>
              </a:rPr>
              <a:t>Peer-led, not </a:t>
            </a:r>
            <a:r>
              <a:rPr lang="en-US" sz="2400" b="1" dirty="0">
                <a:latin typeface="Georgia" panose="02040502050405020303" pitchFamily="18" charset="0"/>
                <a:ea typeface="Calibri" panose="020F0502020204030204" pitchFamily="34" charset="0"/>
                <a:cs typeface="Calibri" panose="020F0502020204030204" pitchFamily="34" charset="0"/>
              </a:rPr>
              <a:t>c</a:t>
            </a:r>
            <a:r>
              <a:rPr lang="en-US" sz="2400" b="1" dirty="0">
                <a:effectLst/>
                <a:latin typeface="Georgia" panose="02040502050405020303" pitchFamily="18" charset="0"/>
                <a:ea typeface="Calibri" panose="020F0502020204030204" pitchFamily="34" charset="0"/>
                <a:cs typeface="Calibri" panose="020F0502020204030204" pitchFamily="34" charset="0"/>
              </a:rPr>
              <a:t>linical: </a:t>
            </a:r>
            <a:r>
              <a:rPr lang="en-US" sz="2400" dirty="0">
                <a:effectLst/>
                <a:latin typeface="Georgia" panose="02040502050405020303" pitchFamily="18" charset="0"/>
                <a:ea typeface="Calibri" panose="020F0502020204030204" pitchFamily="34" charset="0"/>
                <a:cs typeface="Calibri" panose="020F0502020204030204" pitchFamily="34" charset="0"/>
              </a:rPr>
              <a:t>A CPS does not provide clinical services or supervision but acts as a peer supporter based on lived experience</a:t>
            </a:r>
          </a:p>
          <a:p>
            <a:r>
              <a:rPr lang="en-US" sz="2400" b="1" dirty="0">
                <a:effectLst/>
                <a:latin typeface="Georgia" panose="02040502050405020303" pitchFamily="18" charset="0"/>
                <a:ea typeface="Calibri" panose="020F0502020204030204" pitchFamily="34" charset="0"/>
                <a:cs typeface="Calibri" panose="020F0502020204030204" pitchFamily="34" charset="0"/>
              </a:rPr>
              <a:t>Team collaboration: </a:t>
            </a:r>
            <a:r>
              <a:rPr lang="en-US" sz="2400" dirty="0">
                <a:effectLst/>
                <a:latin typeface="Georgia" panose="02040502050405020303" pitchFamily="18" charset="0"/>
                <a:ea typeface="Calibri" panose="020F0502020204030204" pitchFamily="34" charset="0"/>
                <a:cs typeface="Calibri" panose="020F0502020204030204" pitchFamily="34" charset="0"/>
              </a:rPr>
              <a:t>In treatment </a:t>
            </a:r>
            <a:r>
              <a:rPr lang="en-US" sz="2400" dirty="0">
                <a:latin typeface="Georgia" panose="02040502050405020303" pitchFamily="18" charset="0"/>
                <a:ea typeface="Calibri" panose="020F0502020204030204" pitchFamily="34" charset="0"/>
                <a:cs typeface="Calibri" panose="020F0502020204030204" pitchFamily="34" charset="0"/>
              </a:rPr>
              <a:t>c</a:t>
            </a:r>
            <a:r>
              <a:rPr lang="en-US" sz="2400" dirty="0">
                <a:effectLst/>
                <a:latin typeface="Georgia" panose="02040502050405020303" pitchFamily="18" charset="0"/>
                <a:ea typeface="Calibri" panose="020F0502020204030204" pitchFamily="34" charset="0"/>
                <a:cs typeface="Calibri" panose="020F0502020204030204" pitchFamily="34" charset="0"/>
              </a:rPr>
              <a:t>ourts, a CPS provides insight from lived experience that complements the roles of clinicians and legal professionals.</a:t>
            </a:r>
            <a:endParaRPr lang="en-US" sz="2400" dirty="0">
              <a:latin typeface="Georgia" panose="02040502050405020303" pitchFamily="18" charset="0"/>
            </a:endParaRPr>
          </a:p>
        </p:txBody>
      </p:sp>
    </p:spTree>
    <p:extLst>
      <p:ext uri="{BB962C8B-B14F-4D97-AF65-F5344CB8AC3E}">
        <p14:creationId xmlns:p14="http://schemas.microsoft.com/office/powerpoint/2010/main" val="3742624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D844A-04E0-43C6-87B4-2608C9DCE774}"/>
              </a:ext>
            </a:extLst>
          </p:cNvPr>
          <p:cNvSpPr>
            <a:spLocks noGrp="1"/>
          </p:cNvSpPr>
          <p:nvPr>
            <p:ph type="title"/>
          </p:nvPr>
        </p:nvSpPr>
        <p:spPr>
          <a:xfrm>
            <a:off x="457200" y="182880"/>
            <a:ext cx="8229600" cy="1188720"/>
          </a:xfrm>
        </p:spPr>
        <p:txBody>
          <a:bodyPr/>
          <a:lstStyle/>
          <a:p>
            <a:r>
              <a:rPr lang="en-US" dirty="0">
                <a:latin typeface="Tahoma" panose="020B0604030504040204" pitchFamily="34" charset="0"/>
                <a:ea typeface="Tahoma" panose="020B0604030504040204" pitchFamily="34" charset="0"/>
                <a:cs typeface="Tahoma" panose="020B0604030504040204" pitchFamily="34" charset="0"/>
              </a:rPr>
              <a:t>Core Competencies</a:t>
            </a:r>
          </a:p>
        </p:txBody>
      </p:sp>
      <p:sp>
        <p:nvSpPr>
          <p:cNvPr id="3" name="Slide Number Placeholder 2">
            <a:extLst>
              <a:ext uri="{FF2B5EF4-FFF2-40B4-BE49-F238E27FC236}">
                <a16:creationId xmlns:a16="http://schemas.microsoft.com/office/drawing/2014/main" id="{92BBD911-013E-498F-BF5E-1B4B58BA30A4}"/>
              </a:ext>
            </a:extLst>
          </p:cNvPr>
          <p:cNvSpPr>
            <a:spLocks noGrp="1"/>
          </p:cNvSpPr>
          <p:nvPr>
            <p:ph type="sldNum" sz="quarter" idx="10"/>
          </p:nvPr>
        </p:nvSpPr>
        <p:spPr/>
        <p:txBody>
          <a:bodyPr/>
          <a:lstStyle/>
          <a:p>
            <a:fld id="{A43C80DB-1E10-4B42-A90C-FD4E89BD3390}" type="slidenum">
              <a:rPr lang="en-US" smtClean="0"/>
              <a:pPr/>
              <a:t>7</a:t>
            </a:fld>
            <a:endParaRPr lang="en-US"/>
          </a:p>
        </p:txBody>
      </p:sp>
      <p:sp>
        <p:nvSpPr>
          <p:cNvPr id="4" name="Content Placeholder 3">
            <a:extLst>
              <a:ext uri="{FF2B5EF4-FFF2-40B4-BE49-F238E27FC236}">
                <a16:creationId xmlns:a16="http://schemas.microsoft.com/office/drawing/2014/main" id="{7CBAD755-09C8-47F1-B877-C9BE3373FC6A}"/>
              </a:ext>
            </a:extLst>
          </p:cNvPr>
          <p:cNvSpPr>
            <a:spLocks noGrp="1"/>
          </p:cNvSpPr>
          <p:nvPr>
            <p:ph sz="quarter" idx="11"/>
          </p:nvPr>
        </p:nvSpPr>
        <p:spPr>
          <a:xfrm>
            <a:off x="449580" y="1371600"/>
            <a:ext cx="8229600" cy="4724400"/>
          </a:xfrm>
        </p:spPr>
        <p:txBody>
          <a:bodyPr>
            <a:noAutofit/>
          </a:bodyPr>
          <a:lstStyle/>
          <a:p>
            <a:pPr marL="0" indent="0">
              <a:buNone/>
            </a:pPr>
            <a:r>
              <a:rPr lang="en-US" sz="2400" dirty="0">
                <a:effectLst/>
                <a:latin typeface="Georgia" panose="02040502050405020303" pitchFamily="18" charset="0"/>
                <a:ea typeface="Calibri" panose="020F0502020204030204" pitchFamily="34" charset="0"/>
                <a:cs typeface="Calibri" panose="020F0502020204030204" pitchFamily="34" charset="0"/>
              </a:rPr>
              <a:t>The CPS training course focuses on participants developing specific competencies essential to peer support work. </a:t>
            </a:r>
          </a:p>
          <a:p>
            <a:pPr marL="0" indent="0">
              <a:buNone/>
            </a:pPr>
            <a:endParaRPr lang="en-US" sz="2400" dirty="0">
              <a:effectLst/>
              <a:latin typeface="Georgia" panose="02040502050405020303" pitchFamily="18" charset="0"/>
              <a:ea typeface="Calibri" panose="020F0502020204030204" pitchFamily="34" charset="0"/>
              <a:cs typeface="Calibri" panose="020F0502020204030204" pitchFamily="34" charset="0"/>
            </a:endParaRPr>
          </a:p>
          <a:p>
            <a:r>
              <a:rPr lang="en-US" sz="2400" b="1" dirty="0">
                <a:effectLst/>
                <a:latin typeface="Georgia" panose="02040502050405020303" pitchFamily="18" charset="0"/>
                <a:ea typeface="Calibri" panose="020F0502020204030204" pitchFamily="34" charset="0"/>
                <a:cs typeface="Calibri" panose="020F0502020204030204" pitchFamily="34" charset="0"/>
              </a:rPr>
              <a:t>Values: </a:t>
            </a:r>
            <a:r>
              <a:rPr lang="en-US" sz="2400" dirty="0">
                <a:effectLst/>
                <a:latin typeface="Georgia" panose="02040502050405020303" pitchFamily="18" charset="0"/>
                <a:ea typeface="Calibri" panose="020F0502020204030204" pitchFamily="34" charset="0"/>
                <a:cs typeface="Calibri" panose="020F0502020204030204" pitchFamily="34" charset="0"/>
              </a:rPr>
              <a:t>Belief in recovery, mutuality, self-determination, empathy, and diversity</a:t>
            </a:r>
            <a:endParaRPr lang="en-US" sz="2400" dirty="0">
              <a:latin typeface="Georgia" panose="02040502050405020303" pitchFamily="18" charset="0"/>
              <a:ea typeface="Calibri" panose="020F0502020204030204" pitchFamily="34" charset="0"/>
              <a:cs typeface="Calibri" panose="020F0502020204030204" pitchFamily="34" charset="0"/>
            </a:endParaRPr>
          </a:p>
          <a:p>
            <a:r>
              <a:rPr lang="en-US" sz="2400" b="1" dirty="0">
                <a:effectLst/>
                <a:latin typeface="Georgia" panose="02040502050405020303" pitchFamily="18" charset="0"/>
                <a:ea typeface="Calibri" panose="020F0502020204030204" pitchFamily="34" charset="0"/>
                <a:cs typeface="Calibri" panose="020F0502020204030204" pitchFamily="34" charset="0"/>
              </a:rPr>
              <a:t>Knowledge: </a:t>
            </a:r>
            <a:r>
              <a:rPr lang="en-US" sz="2400" dirty="0">
                <a:effectLst/>
                <a:latin typeface="Georgia" panose="02040502050405020303" pitchFamily="18" charset="0"/>
                <a:ea typeface="Calibri" panose="020F0502020204030204" pitchFamily="34" charset="0"/>
                <a:cs typeface="Calibri" panose="020F0502020204030204" pitchFamily="34" charset="0"/>
              </a:rPr>
              <a:t>Understanding mental health and substance use disorders, trauma, cultural competency and the impact of systemic oppression</a:t>
            </a:r>
          </a:p>
          <a:p>
            <a:r>
              <a:rPr lang="en-US" sz="2400" b="1" dirty="0">
                <a:effectLst/>
                <a:latin typeface="Georgia" panose="02040502050405020303" pitchFamily="18" charset="0"/>
                <a:ea typeface="Calibri" panose="020F0502020204030204" pitchFamily="34" charset="0"/>
                <a:cs typeface="Calibri" panose="020F0502020204030204" pitchFamily="34" charset="0"/>
              </a:rPr>
              <a:t>Skills: </a:t>
            </a:r>
            <a:r>
              <a:rPr lang="en-US" sz="2400" dirty="0">
                <a:effectLst/>
                <a:latin typeface="Georgia" panose="02040502050405020303" pitchFamily="18" charset="0"/>
                <a:ea typeface="Calibri" panose="020F0502020204030204" pitchFamily="34" charset="0"/>
                <a:cs typeface="Calibri" panose="020F0502020204030204" pitchFamily="34" charset="0"/>
              </a:rPr>
              <a:t>Active listening, setting boundaries, fostering advocacy, and working within teams</a:t>
            </a:r>
            <a:endParaRPr lang="en-US" sz="2400" dirty="0"/>
          </a:p>
        </p:txBody>
      </p:sp>
    </p:spTree>
    <p:extLst>
      <p:ext uri="{BB962C8B-B14F-4D97-AF65-F5344CB8AC3E}">
        <p14:creationId xmlns:p14="http://schemas.microsoft.com/office/powerpoint/2010/main" val="562994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D844A-04E0-43C6-87B4-2608C9DCE774}"/>
              </a:ext>
            </a:extLst>
          </p:cNvPr>
          <p:cNvSpPr>
            <a:spLocks noGrp="1"/>
          </p:cNvSpPr>
          <p:nvPr>
            <p:ph type="title"/>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Comprehensive Training in Peer Support</a:t>
            </a:r>
          </a:p>
        </p:txBody>
      </p:sp>
      <p:sp>
        <p:nvSpPr>
          <p:cNvPr id="3" name="Slide Number Placeholder 2">
            <a:extLst>
              <a:ext uri="{FF2B5EF4-FFF2-40B4-BE49-F238E27FC236}">
                <a16:creationId xmlns:a16="http://schemas.microsoft.com/office/drawing/2014/main" id="{92BBD911-013E-498F-BF5E-1B4B58BA30A4}"/>
              </a:ext>
            </a:extLst>
          </p:cNvPr>
          <p:cNvSpPr>
            <a:spLocks noGrp="1"/>
          </p:cNvSpPr>
          <p:nvPr>
            <p:ph type="sldNum" sz="quarter" idx="10"/>
          </p:nvPr>
        </p:nvSpPr>
        <p:spPr/>
        <p:txBody>
          <a:bodyPr/>
          <a:lstStyle/>
          <a:p>
            <a:fld id="{A43C80DB-1E10-4B42-A90C-FD4E89BD3390}" type="slidenum">
              <a:rPr lang="en-US" smtClean="0"/>
              <a:pPr/>
              <a:t>8</a:t>
            </a:fld>
            <a:endParaRPr lang="en-US"/>
          </a:p>
        </p:txBody>
      </p:sp>
      <p:sp>
        <p:nvSpPr>
          <p:cNvPr id="4" name="Content Placeholder 3">
            <a:extLst>
              <a:ext uri="{FF2B5EF4-FFF2-40B4-BE49-F238E27FC236}">
                <a16:creationId xmlns:a16="http://schemas.microsoft.com/office/drawing/2014/main" id="{7CBAD755-09C8-47F1-B877-C9BE3373FC6A}"/>
              </a:ext>
            </a:extLst>
          </p:cNvPr>
          <p:cNvSpPr>
            <a:spLocks noGrp="1"/>
          </p:cNvSpPr>
          <p:nvPr>
            <p:ph sz="quarter" idx="11"/>
          </p:nvPr>
        </p:nvSpPr>
        <p:spPr/>
        <p:txBody>
          <a:bodyPr>
            <a:normAutofit/>
          </a:bodyPr>
          <a:lstStyle/>
          <a:p>
            <a:endParaRPr lang="en-US" sz="1800" dirty="0">
              <a:effectLst/>
              <a:latin typeface="Georgia" panose="02040502050405020303" pitchFamily="18" charset="0"/>
              <a:ea typeface="Calibri" panose="020F0502020204030204" pitchFamily="34" charset="0"/>
              <a:cs typeface="Calibri" panose="020F0502020204030204" pitchFamily="34" charset="0"/>
            </a:endParaRPr>
          </a:p>
          <a:p>
            <a:r>
              <a:rPr lang="en-US" sz="2400" b="1" dirty="0">
                <a:effectLst/>
                <a:latin typeface="Georgia" panose="02040502050405020303" pitchFamily="18" charset="0"/>
                <a:ea typeface="Calibri" panose="020F0502020204030204" pitchFamily="34" charset="0"/>
                <a:cs typeface="Calibri" panose="020F0502020204030204" pitchFamily="34" charset="0"/>
              </a:rPr>
              <a:t>Training curriculum: </a:t>
            </a:r>
            <a:r>
              <a:rPr lang="en-US" sz="2400" dirty="0">
                <a:effectLst/>
                <a:latin typeface="Georgia" panose="02040502050405020303" pitchFamily="18" charset="0"/>
                <a:ea typeface="Calibri" panose="020F0502020204030204" pitchFamily="34" charset="0"/>
                <a:cs typeface="Calibri" panose="020F0502020204030204" pitchFamily="34" charset="0"/>
              </a:rPr>
              <a:t>Covers ethics, confidentiality, trauma-informed care, cultural competency, system navigation and self-care and community care</a:t>
            </a:r>
          </a:p>
          <a:p>
            <a:r>
              <a:rPr lang="en-US" sz="2400" b="1" dirty="0">
                <a:effectLst/>
                <a:latin typeface="Georgia" panose="02040502050405020303" pitchFamily="18" charset="0"/>
                <a:ea typeface="Calibri" panose="020F0502020204030204" pitchFamily="34" charset="0"/>
                <a:cs typeface="Calibri" panose="020F0502020204030204" pitchFamily="34" charset="0"/>
              </a:rPr>
              <a:t>Real-world application: </a:t>
            </a:r>
            <a:r>
              <a:rPr lang="en-US" sz="2400" dirty="0">
                <a:effectLst/>
                <a:latin typeface="Georgia" panose="02040502050405020303" pitchFamily="18" charset="0"/>
                <a:ea typeface="Calibri" panose="020F0502020204030204" pitchFamily="34" charset="0"/>
                <a:cs typeface="Calibri" panose="020F0502020204030204" pitchFamily="34" charset="0"/>
              </a:rPr>
              <a:t>Covers </a:t>
            </a:r>
            <a:r>
              <a:rPr lang="en-US" sz="2400" dirty="0">
                <a:latin typeface="Georgia" panose="02040502050405020303" pitchFamily="18" charset="0"/>
                <a:ea typeface="Calibri" panose="020F0502020204030204" pitchFamily="34" charset="0"/>
                <a:cs typeface="Calibri" panose="020F0502020204030204" pitchFamily="34" charset="0"/>
              </a:rPr>
              <a:t>p</a:t>
            </a:r>
            <a:r>
              <a:rPr lang="en-US" sz="2400" dirty="0">
                <a:effectLst/>
                <a:latin typeface="Georgia" panose="02040502050405020303" pitchFamily="18" charset="0"/>
                <a:ea typeface="Calibri" panose="020F0502020204030204" pitchFamily="34" charset="0"/>
                <a:cs typeface="Calibri" panose="020F0502020204030204" pitchFamily="34" charset="0"/>
              </a:rPr>
              <a:t>ractical exercises, such as role-playing and peer dialogues, to simulate real-world scenarios in peer support</a:t>
            </a:r>
            <a:endParaRPr lang="en-US" sz="2400" kern="100" dirty="0">
              <a:latin typeface="Georgia" panose="02040502050405020303" pitchFamily="18" charset="0"/>
              <a:ea typeface="Calibri" panose="020F0502020204030204" pitchFamily="34" charset="0"/>
              <a:cs typeface="Calibri" panose="020F0502020204030204" pitchFamily="34" charset="0"/>
            </a:endParaRPr>
          </a:p>
          <a:p>
            <a:r>
              <a:rPr lang="en-US" sz="2400" b="1" kern="100" dirty="0">
                <a:latin typeface="Georgia" panose="02040502050405020303" pitchFamily="18" charset="0"/>
                <a:ea typeface="Calibri" panose="020F0502020204030204" pitchFamily="34" charset="0"/>
                <a:cs typeface="Times New Roman" panose="02020603050405020304" pitchFamily="18" charset="0"/>
              </a:rPr>
              <a:t>Fundamental processes: </a:t>
            </a:r>
            <a:r>
              <a:rPr lang="en-US" sz="2400" kern="100" dirty="0">
                <a:effectLst/>
                <a:latin typeface="Georgia" panose="02040502050405020303" pitchFamily="18" charset="0"/>
                <a:ea typeface="Calibri" panose="020F0502020204030204" pitchFamily="34" charset="0"/>
                <a:cs typeface="Times New Roman" panose="02020603050405020304" pitchFamily="18" charset="0"/>
              </a:rPr>
              <a:t>Introduces a CPS to the profession of peer support by including:</a:t>
            </a:r>
          </a:p>
          <a:p>
            <a:pPr lvl="1"/>
            <a:r>
              <a:rPr lang="en-US" sz="2200" kern="100" dirty="0">
                <a:latin typeface="Georgia" panose="02040502050405020303" pitchFamily="18" charset="0"/>
                <a:ea typeface="Calibri" panose="020F0502020204030204" pitchFamily="34" charset="0"/>
                <a:cs typeface="Times New Roman" panose="02020603050405020304" pitchFamily="18" charset="0"/>
              </a:rPr>
              <a:t>F</a:t>
            </a:r>
            <a:r>
              <a:rPr lang="en-US" sz="2200" kern="100" dirty="0">
                <a:effectLst/>
                <a:latin typeface="Georgia" panose="02040502050405020303" pitchFamily="18" charset="0"/>
                <a:ea typeface="Calibri" panose="020F0502020204030204" pitchFamily="34" charset="0"/>
                <a:cs typeface="Times New Roman" panose="02020603050405020304" pitchFamily="18" charset="0"/>
              </a:rPr>
              <a:t>ive fundamental processes </a:t>
            </a:r>
          </a:p>
          <a:p>
            <a:pPr lvl="1"/>
            <a:r>
              <a:rPr lang="en-US" sz="2200" kern="100" dirty="0">
                <a:effectLst/>
                <a:latin typeface="Georgia" panose="02040502050405020303" pitchFamily="18" charset="0"/>
                <a:ea typeface="Calibri" panose="020F0502020204030204" pitchFamily="34" charset="0"/>
                <a:cs typeface="Times New Roman" panose="02020603050405020304" pitchFamily="18" charset="0"/>
              </a:rPr>
              <a:t>OARS communication framework</a:t>
            </a:r>
          </a:p>
        </p:txBody>
      </p:sp>
    </p:spTree>
    <p:extLst>
      <p:ext uri="{BB962C8B-B14F-4D97-AF65-F5344CB8AC3E}">
        <p14:creationId xmlns:p14="http://schemas.microsoft.com/office/powerpoint/2010/main" val="1814257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D844A-04E0-43C6-87B4-2608C9DCE774}"/>
              </a:ext>
            </a:extLst>
          </p:cNvPr>
          <p:cNvSpPr>
            <a:spLocks noGrp="1"/>
          </p:cNvSpPr>
          <p:nvPr>
            <p:ph type="title"/>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Five Fundamental Processes in CPS Training</a:t>
            </a:r>
          </a:p>
        </p:txBody>
      </p:sp>
      <p:sp>
        <p:nvSpPr>
          <p:cNvPr id="3" name="Slide Number Placeholder 2">
            <a:extLst>
              <a:ext uri="{FF2B5EF4-FFF2-40B4-BE49-F238E27FC236}">
                <a16:creationId xmlns:a16="http://schemas.microsoft.com/office/drawing/2014/main" id="{92BBD911-013E-498F-BF5E-1B4B58BA30A4}"/>
              </a:ext>
            </a:extLst>
          </p:cNvPr>
          <p:cNvSpPr>
            <a:spLocks noGrp="1"/>
          </p:cNvSpPr>
          <p:nvPr>
            <p:ph type="sldNum" sz="quarter" idx="10"/>
          </p:nvPr>
        </p:nvSpPr>
        <p:spPr/>
        <p:txBody>
          <a:bodyPr/>
          <a:lstStyle/>
          <a:p>
            <a:fld id="{A43C80DB-1E10-4B42-A90C-FD4E89BD3390}" type="slidenum">
              <a:rPr lang="en-US" smtClean="0"/>
              <a:pPr/>
              <a:t>9</a:t>
            </a:fld>
            <a:endParaRPr lang="en-US"/>
          </a:p>
        </p:txBody>
      </p:sp>
      <p:sp>
        <p:nvSpPr>
          <p:cNvPr id="4" name="Content Placeholder 3">
            <a:extLst>
              <a:ext uri="{FF2B5EF4-FFF2-40B4-BE49-F238E27FC236}">
                <a16:creationId xmlns:a16="http://schemas.microsoft.com/office/drawing/2014/main" id="{7CBAD755-09C8-47F1-B877-C9BE3373FC6A}"/>
              </a:ext>
            </a:extLst>
          </p:cNvPr>
          <p:cNvSpPr>
            <a:spLocks noGrp="1"/>
          </p:cNvSpPr>
          <p:nvPr>
            <p:ph sz="quarter" idx="11"/>
          </p:nvPr>
        </p:nvSpPr>
        <p:spPr/>
        <p:txBody>
          <a:bodyPr>
            <a:noAutofit/>
          </a:bodyPr>
          <a:lstStyle/>
          <a:p>
            <a:r>
              <a:rPr lang="en-US" sz="2400" b="1" dirty="0">
                <a:effectLst/>
                <a:latin typeface="Georgia" panose="02040502050405020303" pitchFamily="18" charset="0"/>
                <a:ea typeface="Calibri" panose="020F0502020204030204" pitchFamily="34" charset="0"/>
                <a:cs typeface="Calibri" panose="020F0502020204030204" pitchFamily="34" charset="0"/>
              </a:rPr>
              <a:t>Connecting: </a:t>
            </a:r>
            <a:r>
              <a:rPr lang="en-US" sz="2400" dirty="0">
                <a:effectLst/>
                <a:latin typeface="Georgia" panose="02040502050405020303" pitchFamily="18" charset="0"/>
                <a:ea typeface="Calibri" panose="020F0502020204030204" pitchFamily="34" charset="0"/>
                <a:cs typeface="Calibri" panose="020F0502020204030204" pitchFamily="34" charset="0"/>
              </a:rPr>
              <a:t>Establishing trust and rapport through shared lived experience </a:t>
            </a:r>
            <a:endParaRPr lang="en-US" sz="2400" dirty="0">
              <a:latin typeface="Georgia" panose="02040502050405020303" pitchFamily="18" charset="0"/>
              <a:ea typeface="Calibri" panose="020F0502020204030204" pitchFamily="34" charset="0"/>
              <a:cs typeface="Calibri" panose="020F0502020204030204" pitchFamily="34" charset="0"/>
            </a:endParaRPr>
          </a:p>
          <a:p>
            <a:r>
              <a:rPr lang="en-US" sz="2400" b="1" dirty="0">
                <a:effectLst/>
                <a:latin typeface="Georgia" panose="02040502050405020303" pitchFamily="18" charset="0"/>
                <a:ea typeface="Calibri" panose="020F0502020204030204" pitchFamily="34" charset="0"/>
                <a:cs typeface="Calibri" panose="020F0502020204030204" pitchFamily="34" charset="0"/>
              </a:rPr>
              <a:t>Exploring: </a:t>
            </a:r>
            <a:r>
              <a:rPr lang="en-US" sz="2400" dirty="0">
                <a:effectLst/>
                <a:latin typeface="Georgia" panose="02040502050405020303" pitchFamily="18" charset="0"/>
                <a:ea typeface="Calibri" panose="020F0502020204030204" pitchFamily="34" charset="0"/>
                <a:cs typeface="Calibri" panose="020F0502020204030204" pitchFamily="34" charset="0"/>
              </a:rPr>
              <a:t>Helping peers identify their recovery goals and needs</a:t>
            </a:r>
          </a:p>
          <a:p>
            <a:r>
              <a:rPr lang="en-US" sz="2400" b="1" dirty="0">
                <a:effectLst/>
                <a:latin typeface="Georgia" panose="02040502050405020303" pitchFamily="18" charset="0"/>
                <a:ea typeface="Calibri" panose="020F0502020204030204" pitchFamily="34" charset="0"/>
                <a:cs typeface="Calibri" panose="020F0502020204030204" pitchFamily="34" charset="0"/>
              </a:rPr>
              <a:t>Supporting: </a:t>
            </a:r>
            <a:r>
              <a:rPr lang="en-US" sz="2400" dirty="0">
                <a:effectLst/>
                <a:latin typeface="Georgia" panose="02040502050405020303" pitchFamily="18" charset="0"/>
                <a:ea typeface="Calibri" panose="020F0502020204030204" pitchFamily="34" charset="0"/>
                <a:cs typeface="Calibri" panose="020F0502020204030204" pitchFamily="34" charset="0"/>
              </a:rPr>
              <a:t>Offering emotional and practical support to help peers overcome challenges</a:t>
            </a:r>
            <a:endParaRPr lang="en-US" sz="2400" dirty="0">
              <a:latin typeface="Georgia" panose="02040502050405020303" pitchFamily="18" charset="0"/>
              <a:ea typeface="Calibri" panose="020F0502020204030204" pitchFamily="34" charset="0"/>
              <a:cs typeface="Calibri" panose="020F0502020204030204" pitchFamily="34" charset="0"/>
            </a:endParaRPr>
          </a:p>
          <a:p>
            <a:r>
              <a:rPr lang="en-US" sz="2400" b="1" dirty="0">
                <a:effectLst/>
                <a:latin typeface="Georgia" panose="02040502050405020303" pitchFamily="18" charset="0"/>
                <a:ea typeface="Calibri" panose="020F0502020204030204" pitchFamily="34" charset="0"/>
                <a:cs typeface="Calibri" panose="020F0502020204030204" pitchFamily="34" charset="0"/>
              </a:rPr>
              <a:t>Planning: </a:t>
            </a:r>
            <a:r>
              <a:rPr lang="en-US" sz="2400" dirty="0">
                <a:effectLst/>
                <a:latin typeface="Georgia" panose="02040502050405020303" pitchFamily="18" charset="0"/>
                <a:ea typeface="Calibri" panose="020F0502020204030204" pitchFamily="34" charset="0"/>
                <a:cs typeface="Calibri" panose="020F0502020204030204" pitchFamily="34" charset="0"/>
              </a:rPr>
              <a:t>Working with peers to create recovery plans that align with legal and personal goals</a:t>
            </a:r>
          </a:p>
          <a:p>
            <a:r>
              <a:rPr lang="en-US" sz="2400" b="1" dirty="0">
                <a:effectLst/>
                <a:latin typeface="Georgia" panose="02040502050405020303" pitchFamily="18" charset="0"/>
                <a:ea typeface="Calibri" panose="020F0502020204030204" pitchFamily="34" charset="0"/>
                <a:cs typeface="Calibri" panose="020F0502020204030204" pitchFamily="34" charset="0"/>
              </a:rPr>
              <a:t>Advocating: </a:t>
            </a:r>
            <a:r>
              <a:rPr lang="en-US" sz="2400" dirty="0">
                <a:effectLst/>
                <a:latin typeface="Georgia" panose="02040502050405020303" pitchFamily="18" charset="0"/>
                <a:ea typeface="Calibri" panose="020F0502020204030204" pitchFamily="34" charset="0"/>
                <a:cs typeface="Calibri" panose="020F0502020204030204" pitchFamily="34" charset="0"/>
              </a:rPr>
              <a:t>Empowering peers to speak up for their rights and needs, especially in court settings</a:t>
            </a:r>
            <a:endParaRPr lang="en-US" sz="2400" dirty="0">
              <a:latin typeface="Georgia" panose="02040502050405020303" pitchFamily="18" charset="0"/>
            </a:endParaRPr>
          </a:p>
        </p:txBody>
      </p:sp>
    </p:spTree>
    <p:extLst>
      <p:ext uri="{BB962C8B-B14F-4D97-AF65-F5344CB8AC3E}">
        <p14:creationId xmlns:p14="http://schemas.microsoft.com/office/powerpoint/2010/main" val="36199489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HS PPT">
      <a:majorFont>
        <a:latin typeface="Arial"/>
        <a:ea typeface=""/>
        <a:cs typeface=""/>
      </a:majorFont>
      <a:minorFont>
        <a:latin typeface="Century"/>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31ECF28A-30C4-4A9D-B3CF-9E24D5429C3D}" vid="{00925038-7D1F-4DFC-8FBB-148A78749F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8556F5187EB0D4EB6C58B546BB5BE1D" ma:contentTypeVersion="6" ma:contentTypeDescription="Create a new document." ma:contentTypeScope="" ma:versionID="4aa43da1156feb3d230110e216623272">
  <xsd:schema xmlns:xsd="http://www.w3.org/2001/XMLSchema" xmlns:xs="http://www.w3.org/2001/XMLSchema" xmlns:p="http://schemas.microsoft.com/office/2006/metadata/properties" xmlns:ns3="5dd40f80-71c6-43f3-87fc-498c70b570d3" targetNamespace="http://schemas.microsoft.com/office/2006/metadata/properties" ma:root="true" ma:fieldsID="4946c1622ec15040095357e963e4306e" ns3:_="">
    <xsd:import namespace="5dd40f80-71c6-43f3-87fc-498c70b570d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d40f80-71c6-43f3-87fc-498c70b570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DDA1EAB-E132-40B5-9999-04FC2CD48F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dd40f80-71c6-43f3-87fc-498c70b570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E21F0B-0998-4ED9-83DC-C8058AC3B2A0}">
  <ds:schemaRefs>
    <ds:schemaRef ds:uri="http://schemas.microsoft.com/office/2006/documentManagement/types"/>
    <ds:schemaRef ds:uri="http://purl.org/dc/terms/"/>
    <ds:schemaRef ds:uri="http://purl.org/dc/elements/1.1/"/>
    <ds:schemaRef ds:uri="http://purl.org/dc/dcmitype/"/>
    <ds:schemaRef ds:uri="http://schemas.microsoft.com/office/infopath/2007/PartnerControls"/>
    <ds:schemaRef ds:uri="http://schemas.openxmlformats.org/package/2006/metadata/core-properties"/>
    <ds:schemaRef ds:uri="5dd40f80-71c6-43f3-87fc-498c70b570d3"/>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211A3D70-BEA5-4502-938D-D3B11D75AF1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Gallery</Template>
  <TotalTime>14445</TotalTime>
  <Words>1824</Words>
  <Application>Microsoft Office PowerPoint</Application>
  <PresentationFormat>On-screen Show (4:3)</PresentationFormat>
  <Paragraphs>209</Paragraphs>
  <Slides>21</Slides>
  <Notes>12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21</vt:i4>
      </vt:variant>
    </vt:vector>
  </HeadingPairs>
  <TitlesOfParts>
    <vt:vector size="33" baseType="lpstr">
      <vt:lpstr>MS Gothic</vt:lpstr>
      <vt:lpstr>Arial</vt:lpstr>
      <vt:lpstr>Calibri</vt:lpstr>
      <vt:lpstr>Century</vt:lpstr>
      <vt:lpstr>Courier New</vt:lpstr>
      <vt:lpstr>georgia</vt:lpstr>
      <vt:lpstr>georgia</vt:lpstr>
      <vt:lpstr>Tahoma</vt:lpstr>
      <vt:lpstr>Times New Roman</vt:lpstr>
      <vt:lpstr>Verdana</vt:lpstr>
      <vt:lpstr>Wingdings</vt:lpstr>
      <vt:lpstr>Office Theme</vt:lpstr>
      <vt:lpstr>How Certified Peer Specialist  Training Prepares  Certified Peer Specialists</vt:lpstr>
      <vt:lpstr>Who is the certified peer specialist?</vt:lpstr>
      <vt:lpstr>Certified Peer Specialist Training and Certification</vt:lpstr>
      <vt:lpstr>Foundational Documents</vt:lpstr>
      <vt:lpstr>Code of Ethics</vt:lpstr>
      <vt:lpstr>Scope of Practice</vt:lpstr>
      <vt:lpstr>Core Competencies</vt:lpstr>
      <vt:lpstr>Comprehensive Training in Peer Support</vt:lpstr>
      <vt:lpstr>Five Fundamental Processes in CPS Training</vt:lpstr>
      <vt:lpstr>Five Fundamental Processes </vt:lpstr>
      <vt:lpstr>Five Fundamental Processes </vt:lpstr>
      <vt:lpstr>Five Fundamental Processes </vt:lpstr>
      <vt:lpstr>Five Fundamental Processes </vt:lpstr>
      <vt:lpstr>Five Fundamental Processes </vt:lpstr>
      <vt:lpstr>Trauma-Informed Approaches in Training</vt:lpstr>
      <vt:lpstr>Cultural Competency and Anti-Oppression</vt:lpstr>
      <vt:lpstr>Essential Team Members</vt:lpstr>
      <vt:lpstr>Certification and Recertification Requirements</vt:lpstr>
      <vt:lpstr>Wrapping Up: Laying the Foundation for Peer Support in Treatment Courts</vt:lpstr>
      <vt:lpstr>Questions?</vt:lpstr>
      <vt:lpstr>Thank you</vt:lpstr>
    </vt:vector>
  </TitlesOfParts>
  <Company>Wisconsin Department of Health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Maday-Bigboy, Lynn M - DHS</dc:creator>
  <cp:lastModifiedBy>Galindo, Marguerit M - DHS</cp:lastModifiedBy>
  <cp:revision>53</cp:revision>
  <dcterms:created xsi:type="dcterms:W3CDTF">2022-11-14T13:00:53Z</dcterms:created>
  <dcterms:modified xsi:type="dcterms:W3CDTF">2024-10-23T17:49:28Z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0x01010058556F5187EB0D4EB6C58B546BB5BE1D</vt:lpwstr>
  </property>
  <property fmtid="{D5CDD505-2E9C-101B-9397-08002B2CF9AE}" pid="3" name="_dlc_policyId">
    <vt:lpwstr>0x010100A5FE6FE248F05D41A7A66833E66EC9B3|-1520387817</vt:lpwstr>
  </property>
  <property fmtid="{D5CDD505-2E9C-101B-9397-08002B2CF9AE}" pid="4" name="ItemRetentionFormula">
    <vt:lpwstr>&lt;formula id="Microsoft.Office.RecordsManagement.PolicyFeatures.Expiration.Formula.BuiltIn"&gt;&lt;number&gt;14&lt;/number&gt;&lt;property&gt;Created&lt;/property&gt;&lt;propertyId&gt;8c06beca-0777-48f7-91c7-6da68bc07b69&lt;/propertyId&gt;&lt;period&gt;days&lt;/period&gt;&lt;/formula&gt;</vt:lpwstr>
  </property>
</Properties>
</file>