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288" r:id="rId5"/>
    <p:sldId id="273" r:id="rId6"/>
    <p:sldId id="351" r:id="rId7"/>
    <p:sldId id="340" r:id="rId8"/>
    <p:sldId id="353" r:id="rId9"/>
    <p:sldId id="334" r:id="rId10"/>
    <p:sldId id="335" r:id="rId11"/>
    <p:sldId id="336" r:id="rId12"/>
    <p:sldId id="337" r:id="rId13"/>
    <p:sldId id="309" r:id="rId14"/>
    <p:sldId id="257" r:id="rId15"/>
    <p:sldId id="310" r:id="rId16"/>
    <p:sldId id="313" r:id="rId17"/>
    <p:sldId id="314" r:id="rId18"/>
    <p:sldId id="315" r:id="rId19"/>
    <p:sldId id="316" r:id="rId20"/>
    <p:sldId id="345" r:id="rId21"/>
    <p:sldId id="346" r:id="rId22"/>
    <p:sldId id="342" r:id="rId23"/>
    <p:sldId id="343" r:id="rId24"/>
    <p:sldId id="338" r:id="rId25"/>
    <p:sldId id="339" r:id="rId26"/>
    <p:sldId id="324" r:id="rId27"/>
    <p:sldId id="326" r:id="rId28"/>
    <p:sldId id="348" r:id="rId29"/>
    <p:sldId id="349" r:id="rId30"/>
    <p:sldId id="358" r:id="rId31"/>
    <p:sldId id="359" r:id="rId32"/>
    <p:sldId id="360" r:id="rId33"/>
    <p:sldId id="361" r:id="rId34"/>
    <p:sldId id="362" r:id="rId35"/>
    <p:sldId id="363" r:id="rId36"/>
    <p:sldId id="355" r:id="rId37"/>
    <p:sldId id="2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41" autoAdjust="0"/>
  </p:normalViewPr>
  <p:slideViewPr>
    <p:cSldViewPr snapToGrid="0">
      <p:cViewPr varScale="1">
        <p:scale>
          <a:sx n="101" d="100"/>
          <a:sy n="101" d="100"/>
        </p:scale>
        <p:origin x="906" y="108"/>
      </p:cViewPr>
      <p:guideLst>
        <p:guide orient="horz" pos="2160"/>
        <p:guide pos="3840"/>
      </p:guideLst>
    </p:cSldViewPr>
  </p:slideViewPr>
  <p:outlineViewPr>
    <p:cViewPr>
      <p:scale>
        <a:sx n="33" d="100"/>
        <a:sy n="33" d="100"/>
      </p:scale>
      <p:origin x="0" y="-2372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4/14/2025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4/14/2025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dirty="0"/>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3</a:t>
            </a:fld>
            <a:endParaRPr lang="en-US" dirty="0"/>
          </a:p>
        </p:txBody>
      </p:sp>
    </p:spTree>
    <p:extLst>
      <p:ext uri="{BB962C8B-B14F-4D97-AF65-F5344CB8AC3E}">
        <p14:creationId xmlns:p14="http://schemas.microsoft.com/office/powerpoint/2010/main" val="208319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13</a:t>
            </a:fld>
            <a:endParaRPr lang="en-US" dirty="0"/>
          </a:p>
        </p:txBody>
      </p:sp>
    </p:spTree>
    <p:extLst>
      <p:ext uri="{BB962C8B-B14F-4D97-AF65-F5344CB8AC3E}">
        <p14:creationId xmlns:p14="http://schemas.microsoft.com/office/powerpoint/2010/main" val="1427573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14</a:t>
            </a:fld>
            <a:endParaRPr lang="en-US" dirty="0"/>
          </a:p>
        </p:txBody>
      </p:sp>
    </p:spTree>
    <p:extLst>
      <p:ext uri="{BB962C8B-B14F-4D97-AF65-F5344CB8AC3E}">
        <p14:creationId xmlns:p14="http://schemas.microsoft.com/office/powerpoint/2010/main" val="147332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15</a:t>
            </a:fld>
            <a:endParaRPr lang="en-US" dirty="0"/>
          </a:p>
        </p:txBody>
      </p:sp>
    </p:spTree>
    <p:extLst>
      <p:ext uri="{BB962C8B-B14F-4D97-AF65-F5344CB8AC3E}">
        <p14:creationId xmlns:p14="http://schemas.microsoft.com/office/powerpoint/2010/main" val="297423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16</a:t>
            </a:fld>
            <a:endParaRPr lang="en-US" dirty="0"/>
          </a:p>
        </p:txBody>
      </p:sp>
    </p:spTree>
    <p:extLst>
      <p:ext uri="{BB962C8B-B14F-4D97-AF65-F5344CB8AC3E}">
        <p14:creationId xmlns:p14="http://schemas.microsoft.com/office/powerpoint/2010/main" val="403230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17</a:t>
            </a:fld>
            <a:endParaRPr lang="en-US" dirty="0"/>
          </a:p>
        </p:txBody>
      </p:sp>
    </p:spTree>
    <p:extLst>
      <p:ext uri="{BB962C8B-B14F-4D97-AF65-F5344CB8AC3E}">
        <p14:creationId xmlns:p14="http://schemas.microsoft.com/office/powerpoint/2010/main" val="2630090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19</a:t>
            </a:fld>
            <a:endParaRPr lang="en-US" dirty="0"/>
          </a:p>
        </p:txBody>
      </p:sp>
    </p:spTree>
    <p:extLst>
      <p:ext uri="{BB962C8B-B14F-4D97-AF65-F5344CB8AC3E}">
        <p14:creationId xmlns:p14="http://schemas.microsoft.com/office/powerpoint/2010/main" val="197488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20</a:t>
            </a:fld>
            <a:endParaRPr lang="en-US" dirty="0"/>
          </a:p>
        </p:txBody>
      </p:sp>
    </p:spTree>
    <p:extLst>
      <p:ext uri="{BB962C8B-B14F-4D97-AF65-F5344CB8AC3E}">
        <p14:creationId xmlns:p14="http://schemas.microsoft.com/office/powerpoint/2010/main" val="359188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21</a:t>
            </a:fld>
            <a:endParaRPr lang="en-US" dirty="0"/>
          </a:p>
        </p:txBody>
      </p:sp>
    </p:spTree>
    <p:extLst>
      <p:ext uri="{BB962C8B-B14F-4D97-AF65-F5344CB8AC3E}">
        <p14:creationId xmlns:p14="http://schemas.microsoft.com/office/powerpoint/2010/main" val="2136203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22</a:t>
            </a:fld>
            <a:endParaRPr lang="en-US" dirty="0"/>
          </a:p>
        </p:txBody>
      </p:sp>
    </p:spTree>
    <p:extLst>
      <p:ext uri="{BB962C8B-B14F-4D97-AF65-F5344CB8AC3E}">
        <p14:creationId xmlns:p14="http://schemas.microsoft.com/office/powerpoint/2010/main" val="3016313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23</a:t>
            </a:fld>
            <a:endParaRPr lang="en-US" dirty="0"/>
          </a:p>
        </p:txBody>
      </p:sp>
    </p:spTree>
    <p:extLst>
      <p:ext uri="{BB962C8B-B14F-4D97-AF65-F5344CB8AC3E}">
        <p14:creationId xmlns:p14="http://schemas.microsoft.com/office/powerpoint/2010/main" val="364471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4</a:t>
            </a:fld>
            <a:endParaRPr lang="en-US" dirty="0"/>
          </a:p>
        </p:txBody>
      </p:sp>
    </p:spTree>
    <p:extLst>
      <p:ext uri="{BB962C8B-B14F-4D97-AF65-F5344CB8AC3E}">
        <p14:creationId xmlns:p14="http://schemas.microsoft.com/office/powerpoint/2010/main" val="2865599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24</a:t>
            </a:fld>
            <a:endParaRPr lang="en-US" dirty="0"/>
          </a:p>
        </p:txBody>
      </p:sp>
    </p:spTree>
    <p:extLst>
      <p:ext uri="{BB962C8B-B14F-4D97-AF65-F5344CB8AC3E}">
        <p14:creationId xmlns:p14="http://schemas.microsoft.com/office/powerpoint/2010/main" val="2882157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25</a:t>
            </a:fld>
            <a:endParaRPr lang="en-US" dirty="0"/>
          </a:p>
        </p:txBody>
      </p:sp>
    </p:spTree>
    <p:extLst>
      <p:ext uri="{BB962C8B-B14F-4D97-AF65-F5344CB8AC3E}">
        <p14:creationId xmlns:p14="http://schemas.microsoft.com/office/powerpoint/2010/main" val="74829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26</a:t>
            </a:fld>
            <a:endParaRPr lang="en-US" dirty="0"/>
          </a:p>
        </p:txBody>
      </p:sp>
    </p:spTree>
    <p:extLst>
      <p:ext uri="{BB962C8B-B14F-4D97-AF65-F5344CB8AC3E}">
        <p14:creationId xmlns:p14="http://schemas.microsoft.com/office/powerpoint/2010/main" val="282423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33</a:t>
            </a:fld>
            <a:endParaRPr lang="en-US" dirty="0"/>
          </a:p>
        </p:txBody>
      </p:sp>
    </p:spTree>
    <p:extLst>
      <p:ext uri="{BB962C8B-B14F-4D97-AF65-F5344CB8AC3E}">
        <p14:creationId xmlns:p14="http://schemas.microsoft.com/office/powerpoint/2010/main" val="3787165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34</a:t>
            </a:fld>
            <a:endParaRPr lang="en-US" dirty="0"/>
          </a:p>
        </p:txBody>
      </p:sp>
    </p:spTree>
    <p:extLst>
      <p:ext uri="{BB962C8B-B14F-4D97-AF65-F5344CB8AC3E}">
        <p14:creationId xmlns:p14="http://schemas.microsoft.com/office/powerpoint/2010/main" val="82546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Keri</a:t>
            </a:r>
          </a:p>
        </p:txBody>
      </p:sp>
      <p:sp>
        <p:nvSpPr>
          <p:cNvPr id="4" name="Slide Number Placeholder 3"/>
          <p:cNvSpPr>
            <a:spLocks noGrp="1"/>
          </p:cNvSpPr>
          <p:nvPr>
            <p:ph type="sldNum" sz="quarter" idx="5"/>
          </p:nvPr>
        </p:nvSpPr>
        <p:spPr/>
        <p:txBody>
          <a:bodyPr/>
          <a:lstStyle/>
          <a:p>
            <a:fld id="{6937E2AA-278D-0B48-A5DE-00B1FC5BDAF9}" type="slidenum">
              <a:rPr lang="en-US" smtClean="0"/>
              <a:t>5</a:t>
            </a:fld>
            <a:endParaRPr lang="en-US" dirty="0"/>
          </a:p>
        </p:txBody>
      </p:sp>
    </p:spTree>
    <p:extLst>
      <p:ext uri="{BB962C8B-B14F-4D97-AF65-F5344CB8AC3E}">
        <p14:creationId xmlns:p14="http://schemas.microsoft.com/office/powerpoint/2010/main" val="186022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6</a:t>
            </a:fld>
            <a:endParaRPr lang="en-US" dirty="0"/>
          </a:p>
        </p:txBody>
      </p:sp>
    </p:spTree>
    <p:extLst>
      <p:ext uri="{BB962C8B-B14F-4D97-AF65-F5344CB8AC3E}">
        <p14:creationId xmlns:p14="http://schemas.microsoft.com/office/powerpoint/2010/main" val="309558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7</a:t>
            </a:fld>
            <a:endParaRPr lang="en-US" dirty="0"/>
          </a:p>
        </p:txBody>
      </p:sp>
    </p:spTree>
    <p:extLst>
      <p:ext uri="{BB962C8B-B14F-4D97-AF65-F5344CB8AC3E}">
        <p14:creationId xmlns:p14="http://schemas.microsoft.com/office/powerpoint/2010/main" val="264735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8</a:t>
            </a:fld>
            <a:endParaRPr lang="en-US" dirty="0"/>
          </a:p>
        </p:txBody>
      </p:sp>
    </p:spTree>
    <p:extLst>
      <p:ext uri="{BB962C8B-B14F-4D97-AF65-F5344CB8AC3E}">
        <p14:creationId xmlns:p14="http://schemas.microsoft.com/office/powerpoint/2010/main" val="159718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Krysti</a:t>
            </a:r>
          </a:p>
        </p:txBody>
      </p:sp>
      <p:sp>
        <p:nvSpPr>
          <p:cNvPr id="4" name="Slide Number Placeholder 3"/>
          <p:cNvSpPr>
            <a:spLocks noGrp="1"/>
          </p:cNvSpPr>
          <p:nvPr>
            <p:ph type="sldNum" sz="quarter" idx="5"/>
          </p:nvPr>
        </p:nvSpPr>
        <p:spPr/>
        <p:txBody>
          <a:bodyPr/>
          <a:lstStyle/>
          <a:p>
            <a:fld id="{6937E2AA-278D-0B48-A5DE-00B1FC5BDAF9}" type="slidenum">
              <a:rPr lang="en-US" smtClean="0"/>
              <a:t>9</a:t>
            </a:fld>
            <a:endParaRPr lang="en-US" dirty="0"/>
          </a:p>
        </p:txBody>
      </p:sp>
    </p:spTree>
    <p:extLst>
      <p:ext uri="{BB962C8B-B14F-4D97-AF65-F5344CB8AC3E}">
        <p14:creationId xmlns:p14="http://schemas.microsoft.com/office/powerpoint/2010/main" val="177698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10</a:t>
            </a:fld>
            <a:endParaRPr lang="en-US" dirty="0"/>
          </a:p>
        </p:txBody>
      </p:sp>
    </p:spTree>
    <p:extLst>
      <p:ext uri="{BB962C8B-B14F-4D97-AF65-F5344CB8AC3E}">
        <p14:creationId xmlns:p14="http://schemas.microsoft.com/office/powerpoint/2010/main" val="54283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Kimeko</a:t>
            </a:r>
          </a:p>
        </p:txBody>
      </p:sp>
      <p:sp>
        <p:nvSpPr>
          <p:cNvPr id="4" name="Slide Number Placeholder 3"/>
          <p:cNvSpPr>
            <a:spLocks noGrp="1"/>
          </p:cNvSpPr>
          <p:nvPr>
            <p:ph type="sldNum" sz="quarter" idx="5"/>
          </p:nvPr>
        </p:nvSpPr>
        <p:spPr/>
        <p:txBody>
          <a:bodyPr/>
          <a:lstStyle/>
          <a:p>
            <a:fld id="{6937E2AA-278D-0B48-A5DE-00B1FC5BDAF9}" type="slidenum">
              <a:rPr lang="en-US" smtClean="0"/>
              <a:t>12</a:t>
            </a:fld>
            <a:endParaRPr lang="en-US" dirty="0"/>
          </a:p>
        </p:txBody>
      </p:sp>
    </p:spTree>
    <p:extLst>
      <p:ext uri="{BB962C8B-B14F-4D97-AF65-F5344CB8AC3E}">
        <p14:creationId xmlns:p14="http://schemas.microsoft.com/office/powerpoint/2010/main" val="3511311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4/14/2025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Krysti.Deines@eauclairecounty.gov"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mailto:kfatzinger@unifiedservices.org" TargetMode="External"/><Relationship Id="rId4" Type="http://schemas.openxmlformats.org/officeDocument/2006/relationships/hyperlink" Target="mailto:khagen@optionstx.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524000" y="2286000"/>
            <a:ext cx="9144000" cy="2286000"/>
          </a:xfrm>
          <a:noFill/>
        </p:spPr>
        <p:txBody>
          <a:bodyPr>
            <a:noAutofit/>
          </a:bodyPr>
          <a:lstStyle/>
          <a:p>
            <a:r>
              <a:rPr lang="en-US" sz="4800" dirty="0"/>
              <a:t>Alphabet Soup:</a:t>
            </a:r>
            <a:br>
              <a:rPr lang="en-US" sz="4800" dirty="0"/>
            </a:br>
            <a:r>
              <a:rPr lang="en-US" sz="4000" dirty="0"/>
              <a:t>Understanding Treatment Language, Reports &amp; Phasing Up</a:t>
            </a:r>
            <a:endParaRPr lang="en-US" dirty="0"/>
          </a:p>
        </p:txBody>
      </p:sp>
    </p:spTree>
    <p:extLst>
      <p:ext uri="{BB962C8B-B14F-4D97-AF65-F5344CB8AC3E}">
        <p14:creationId xmlns:p14="http://schemas.microsoft.com/office/powerpoint/2010/main" val="208302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429789" y="1124887"/>
            <a:ext cx="9346906" cy="1485309"/>
          </a:xfrm>
          <a:noFill/>
        </p:spPr>
        <p:txBody>
          <a:bodyPr>
            <a:noAutofit/>
          </a:bodyPr>
          <a:lstStyle/>
          <a:p>
            <a:r>
              <a:rPr lang="en-US" dirty="0"/>
              <a:t>CBI-SA: Cognitive Behavioral Interventions – Substance Abuse</a:t>
            </a:r>
          </a:p>
        </p:txBody>
      </p:sp>
      <p:sp>
        <p:nvSpPr>
          <p:cNvPr id="11" name="Subtitle 10">
            <a:extLst>
              <a:ext uri="{FF2B5EF4-FFF2-40B4-BE49-F238E27FC236}">
                <a16:creationId xmlns:a16="http://schemas.microsoft.com/office/drawing/2014/main" id="{F4583933-95EE-13B0-55ED-7B10E3D3867E}"/>
              </a:ext>
            </a:extLst>
          </p:cNvPr>
          <p:cNvSpPr>
            <a:spLocks noGrp="1"/>
          </p:cNvSpPr>
          <p:nvPr>
            <p:ph type="subTitle" idx="1"/>
          </p:nvPr>
        </p:nvSpPr>
        <p:spPr>
          <a:xfrm>
            <a:off x="1426197" y="2610196"/>
            <a:ext cx="9346906" cy="3084549"/>
          </a:xfrm>
        </p:spPr>
        <p:txBody>
          <a:bodyPr/>
          <a:lstStyle/>
          <a:p>
            <a:r>
              <a:rPr lang="en-US" dirty="0"/>
              <a:t>CBI-SA is a curriculum designed for individuals who are moderate to high need in the area of substance use. The University of Cincinnati Corrections Institute (UCCI) developed the curriculum, it refers frequently to the legal effects of substance use and works well with those involved in the criminal justice system.</a:t>
            </a:r>
          </a:p>
        </p:txBody>
      </p:sp>
    </p:spTree>
    <p:extLst>
      <p:ext uri="{BB962C8B-B14F-4D97-AF65-F5344CB8AC3E}">
        <p14:creationId xmlns:p14="http://schemas.microsoft.com/office/powerpoint/2010/main" val="293535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89CC-83FA-49B7-9C4F-9A39BB7B1317}"/>
              </a:ext>
            </a:extLst>
          </p:cNvPr>
          <p:cNvSpPr>
            <a:spLocks noGrp="1"/>
          </p:cNvSpPr>
          <p:nvPr>
            <p:ph type="title"/>
          </p:nvPr>
        </p:nvSpPr>
        <p:spPr/>
        <p:txBody>
          <a:bodyPr/>
          <a:lstStyle/>
          <a:p>
            <a:r>
              <a:rPr lang="en-US" dirty="0"/>
              <a:t>Standard Operating Procedures</a:t>
            </a:r>
          </a:p>
        </p:txBody>
      </p:sp>
      <p:sp>
        <p:nvSpPr>
          <p:cNvPr id="3" name="Content Placeholder 2">
            <a:extLst>
              <a:ext uri="{FF2B5EF4-FFF2-40B4-BE49-F238E27FC236}">
                <a16:creationId xmlns:a16="http://schemas.microsoft.com/office/drawing/2014/main" id="{96884B91-8C57-42F7-8308-8730E8ADA1FA}"/>
              </a:ext>
            </a:extLst>
          </p:cNvPr>
          <p:cNvSpPr>
            <a:spLocks noGrp="1"/>
          </p:cNvSpPr>
          <p:nvPr>
            <p:ph sz="half" idx="1"/>
          </p:nvPr>
        </p:nvSpPr>
        <p:spPr>
          <a:xfrm>
            <a:off x="1447029" y="2261313"/>
            <a:ext cx="4401320" cy="3653350"/>
          </a:xfrm>
        </p:spPr>
        <p:txBody>
          <a:bodyPr>
            <a:noAutofit/>
          </a:bodyPr>
          <a:lstStyle/>
          <a:p>
            <a:r>
              <a:rPr lang="en-US" sz="1600" dirty="0"/>
              <a:t>Gender specific groups</a:t>
            </a:r>
          </a:p>
          <a:p>
            <a:r>
              <a:rPr lang="en-US" sz="1600" dirty="0"/>
              <a:t>Point system for groups</a:t>
            </a:r>
          </a:p>
          <a:p>
            <a:pPr marL="285750" indent="-285750">
              <a:buFontTx/>
              <a:buChar char="-"/>
            </a:pPr>
            <a:r>
              <a:rPr lang="en-US" sz="1600" dirty="0"/>
              <a:t>1 point for being on time to group</a:t>
            </a:r>
          </a:p>
          <a:p>
            <a:pPr marL="285750" indent="-285750">
              <a:buFontTx/>
              <a:buChar char="-"/>
            </a:pPr>
            <a:r>
              <a:rPr lang="en-US" sz="1600" dirty="0"/>
              <a:t>1 point for turning in practice work completed fully and on time</a:t>
            </a:r>
          </a:p>
          <a:p>
            <a:pPr marL="285750" indent="-285750">
              <a:buFontTx/>
              <a:buChar char="-"/>
            </a:pPr>
            <a:r>
              <a:rPr lang="en-US" sz="1600" dirty="0"/>
              <a:t>1 point for turning in planner-completed fully and on time</a:t>
            </a:r>
          </a:p>
          <a:p>
            <a:pPr marL="285750" indent="-285750">
              <a:buFontTx/>
              <a:buChar char="-"/>
            </a:pPr>
            <a:r>
              <a:rPr lang="en-US" sz="1600" dirty="0"/>
              <a:t>1 point for following all group rules</a:t>
            </a:r>
          </a:p>
          <a:p>
            <a:pPr marL="285750" indent="-285750">
              <a:buFontTx/>
              <a:buChar char="-"/>
            </a:pPr>
            <a:r>
              <a:rPr lang="en-US" sz="1600" dirty="0"/>
              <a:t>1 point for bringing relevant risky situations to group and being ready to participate</a:t>
            </a:r>
          </a:p>
          <a:p>
            <a:endParaRPr lang="en-US" sz="1600" dirty="0"/>
          </a:p>
        </p:txBody>
      </p:sp>
      <p:sp>
        <p:nvSpPr>
          <p:cNvPr id="4" name="Content Placeholder 3">
            <a:extLst>
              <a:ext uri="{FF2B5EF4-FFF2-40B4-BE49-F238E27FC236}">
                <a16:creationId xmlns:a16="http://schemas.microsoft.com/office/drawing/2014/main" id="{060CE371-23D5-F3E5-7C4A-A45D8C491E3C}"/>
              </a:ext>
            </a:extLst>
          </p:cNvPr>
          <p:cNvSpPr>
            <a:spLocks noGrp="1"/>
          </p:cNvSpPr>
          <p:nvPr>
            <p:ph sz="half" idx="13"/>
          </p:nvPr>
        </p:nvSpPr>
        <p:spPr>
          <a:xfrm>
            <a:off x="6343650" y="2261313"/>
            <a:ext cx="4401320" cy="3653350"/>
          </a:xfrm>
        </p:spPr>
        <p:txBody>
          <a:bodyPr/>
          <a:lstStyle/>
          <a:p>
            <a:r>
              <a:rPr lang="en-US" sz="1600" dirty="0"/>
              <a:t>Hourly planners-15 min increments-able to see the whole week when open</a:t>
            </a:r>
          </a:p>
          <a:p>
            <a:endParaRPr lang="en-US" sz="1600" dirty="0"/>
          </a:p>
          <a:p>
            <a:r>
              <a:rPr lang="en-US" sz="1600" dirty="0"/>
              <a:t>Point system translates into percentage for completion of group</a:t>
            </a:r>
          </a:p>
          <a:p>
            <a:pPr lvl="1">
              <a:buFontTx/>
              <a:buChar char="-"/>
            </a:pPr>
            <a:r>
              <a:rPr lang="en-US" sz="1600" dirty="0"/>
              <a:t>90 or higher=HIGH HONORS</a:t>
            </a:r>
          </a:p>
          <a:p>
            <a:pPr lvl="1">
              <a:buFontTx/>
              <a:buChar char="-"/>
            </a:pPr>
            <a:r>
              <a:rPr lang="en-US" sz="1600" dirty="0"/>
              <a:t>80% or 89%=successful completion of group</a:t>
            </a:r>
          </a:p>
          <a:p>
            <a:pPr lvl="1">
              <a:buFontTx/>
              <a:buChar char="-"/>
            </a:pPr>
            <a:r>
              <a:rPr lang="en-US" sz="1600" dirty="0"/>
              <a:t>70% of 79%=completion of group</a:t>
            </a:r>
          </a:p>
          <a:p>
            <a:pPr lvl="1">
              <a:buFontTx/>
              <a:buChar char="-"/>
            </a:pPr>
            <a:r>
              <a:rPr lang="en-US" sz="1600" dirty="0"/>
              <a:t>69 % or lower=may need to restart group</a:t>
            </a:r>
          </a:p>
          <a:p>
            <a:endParaRPr lang="en-US" dirty="0"/>
          </a:p>
        </p:txBody>
      </p:sp>
    </p:spTree>
    <p:extLst>
      <p:ext uri="{BB962C8B-B14F-4D97-AF65-F5344CB8AC3E}">
        <p14:creationId xmlns:p14="http://schemas.microsoft.com/office/powerpoint/2010/main" val="629903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CBI-SA</a:t>
            </a:r>
          </a:p>
        </p:txBody>
      </p:sp>
      <p:sp>
        <p:nvSpPr>
          <p:cNvPr id="6" name="Content Placeholder 2">
            <a:extLst>
              <a:ext uri="{FF2B5EF4-FFF2-40B4-BE49-F238E27FC236}">
                <a16:creationId xmlns:a16="http://schemas.microsoft.com/office/drawing/2014/main" id="{58091B18-1D90-7600-9C95-C8DD0593B7A5}"/>
              </a:ext>
            </a:extLst>
          </p:cNvPr>
          <p:cNvSpPr txBox="1">
            <a:spLocks/>
          </p:cNvSpPr>
          <p:nvPr/>
        </p:nvSpPr>
        <p:spPr>
          <a:xfrm>
            <a:off x="1447029" y="2261313"/>
            <a:ext cx="4420370" cy="365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dirty="0"/>
              <a:t>Elements of CBI-SA</a:t>
            </a:r>
          </a:p>
          <a:p>
            <a:pPr marL="285750" indent="-285750">
              <a:lnSpc>
                <a:spcPct val="110000"/>
              </a:lnSpc>
              <a:buFontTx/>
              <a:buChar char="-"/>
            </a:pPr>
            <a:r>
              <a:rPr lang="en-US" sz="1800" dirty="0"/>
              <a:t>Cognitive, social, emotional, and coping skills development</a:t>
            </a:r>
          </a:p>
          <a:p>
            <a:pPr marL="0" indent="0">
              <a:lnSpc>
                <a:spcPct val="110000"/>
              </a:lnSpc>
              <a:buNone/>
            </a:pPr>
            <a:endParaRPr lang="en-US" sz="1800" dirty="0"/>
          </a:p>
          <a:p>
            <a:pPr marL="0" indent="0">
              <a:buNone/>
            </a:pPr>
            <a:r>
              <a:rPr lang="en-US" sz="1800" dirty="0"/>
              <a:t>Duration:</a:t>
            </a:r>
          </a:p>
          <a:p>
            <a:pPr marL="0" indent="0">
              <a:buNone/>
            </a:pPr>
            <a:r>
              <a:rPr lang="en-US" sz="1800" dirty="0"/>
              <a:t>- 39 Sessions</a:t>
            </a:r>
          </a:p>
          <a:p>
            <a:pPr marL="0" indent="0">
              <a:lnSpc>
                <a:spcPct val="110000"/>
              </a:lnSpc>
              <a:buNone/>
            </a:pPr>
            <a:endParaRPr lang="en-US" sz="1800" dirty="0"/>
          </a:p>
        </p:txBody>
      </p:sp>
      <p:sp>
        <p:nvSpPr>
          <p:cNvPr id="7" name="Content Placeholder 3">
            <a:extLst>
              <a:ext uri="{FF2B5EF4-FFF2-40B4-BE49-F238E27FC236}">
                <a16:creationId xmlns:a16="http://schemas.microsoft.com/office/drawing/2014/main" id="{2B17B890-5CC1-3447-FCEA-CAE4F33735A5}"/>
              </a:ext>
            </a:extLst>
          </p:cNvPr>
          <p:cNvSpPr txBox="1">
            <a:spLocks/>
          </p:cNvSpPr>
          <p:nvPr/>
        </p:nvSpPr>
        <p:spPr>
          <a:xfrm>
            <a:off x="6324600" y="2261313"/>
            <a:ext cx="4420370" cy="365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Focus:</a:t>
            </a:r>
          </a:p>
          <a:p>
            <a:pPr marL="285750" indent="-285750">
              <a:lnSpc>
                <a:spcPct val="110000"/>
              </a:lnSpc>
              <a:buFontTx/>
              <a:buChar char="-"/>
            </a:pPr>
            <a:r>
              <a:rPr lang="en-US" sz="1800" dirty="0"/>
              <a:t>Pre-Treatment</a:t>
            </a:r>
          </a:p>
          <a:p>
            <a:pPr marL="285750" indent="-285750">
              <a:lnSpc>
                <a:spcPct val="110000"/>
              </a:lnSpc>
              <a:buFontTx/>
              <a:buChar char="-"/>
            </a:pPr>
            <a:r>
              <a:rPr lang="en-US" sz="1800" dirty="0"/>
              <a:t>Motivational Engagement</a:t>
            </a:r>
          </a:p>
          <a:p>
            <a:pPr marL="285750" indent="-285750">
              <a:lnSpc>
                <a:spcPct val="110000"/>
              </a:lnSpc>
              <a:buFontTx/>
              <a:buChar char="-"/>
            </a:pPr>
            <a:r>
              <a:rPr lang="en-US" sz="1800" dirty="0"/>
              <a:t>Cognitive Restructuring</a:t>
            </a:r>
          </a:p>
          <a:p>
            <a:pPr marL="285750" indent="-285750">
              <a:lnSpc>
                <a:spcPct val="110000"/>
              </a:lnSpc>
              <a:buFontTx/>
              <a:buChar char="-"/>
            </a:pPr>
            <a:r>
              <a:rPr lang="en-US" sz="1800" dirty="0"/>
              <a:t>Emotional Regulation</a:t>
            </a:r>
          </a:p>
          <a:p>
            <a:pPr marL="285750" indent="-285750">
              <a:lnSpc>
                <a:spcPct val="110000"/>
              </a:lnSpc>
              <a:buFontTx/>
              <a:buChar char="-"/>
            </a:pPr>
            <a:r>
              <a:rPr lang="en-US" sz="1800" dirty="0"/>
              <a:t>Social Skills</a:t>
            </a:r>
          </a:p>
          <a:p>
            <a:pPr marL="285750" indent="-285750">
              <a:lnSpc>
                <a:spcPct val="110000"/>
              </a:lnSpc>
              <a:buFontTx/>
              <a:buChar char="-"/>
            </a:pPr>
            <a:r>
              <a:rPr lang="en-US" sz="1800" dirty="0"/>
              <a:t>Problem Solving</a:t>
            </a:r>
          </a:p>
          <a:p>
            <a:pPr marL="285750" indent="-285750">
              <a:lnSpc>
                <a:spcPct val="110000"/>
              </a:lnSpc>
              <a:buFontTx/>
              <a:buChar char="-"/>
            </a:pPr>
            <a:r>
              <a:rPr lang="en-US" sz="1800" dirty="0"/>
              <a:t>Success Planning</a:t>
            </a:r>
          </a:p>
        </p:txBody>
      </p:sp>
    </p:spTree>
    <p:extLst>
      <p:ext uri="{BB962C8B-B14F-4D97-AF65-F5344CB8AC3E}">
        <p14:creationId xmlns:p14="http://schemas.microsoft.com/office/powerpoint/2010/main" val="405834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CBI-SA</a:t>
            </a:r>
          </a:p>
        </p:txBody>
      </p:sp>
      <p:sp>
        <p:nvSpPr>
          <p:cNvPr id="6" name="Content Placeholder 2">
            <a:extLst>
              <a:ext uri="{FF2B5EF4-FFF2-40B4-BE49-F238E27FC236}">
                <a16:creationId xmlns:a16="http://schemas.microsoft.com/office/drawing/2014/main" id="{F9D0D2E2-1F0A-9484-B690-B8EE39797DB6}"/>
              </a:ext>
            </a:extLst>
          </p:cNvPr>
          <p:cNvSpPr txBox="1">
            <a:spLocks/>
          </p:cNvSpPr>
          <p:nvPr/>
        </p:nvSpPr>
        <p:spPr>
          <a:xfrm>
            <a:off x="1412240" y="2257425"/>
            <a:ext cx="9163163" cy="3541713"/>
          </a:xfrm>
          <a:prstGeom prst="rect">
            <a:avLst/>
          </a:prstGeom>
          <a:noFill/>
        </p:spPr>
        <p:txBody>
          <a:bodyPr vert="horz" lIns="91440" tIns="45720" rIns="91440" bIns="45720" rtlCol="0" anchor="t">
            <a:normAutofit fontScale="32500" lnSpcReduction="20000"/>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900" dirty="0"/>
              <a:t>When completed, participants should be able to:</a:t>
            </a:r>
          </a:p>
          <a:p>
            <a:pPr marL="285750" indent="-285750">
              <a:buFontTx/>
              <a:buChar char="-"/>
            </a:pPr>
            <a:r>
              <a:rPr lang="en-US" sz="4900" dirty="0"/>
              <a:t>Tell you the components of a behavior chain and in the proper order</a:t>
            </a:r>
          </a:p>
          <a:p>
            <a:pPr marL="285750" indent="-285750">
              <a:buFontTx/>
              <a:buChar char="-"/>
            </a:pPr>
            <a:r>
              <a:rPr lang="en-US" sz="4900" dirty="0"/>
              <a:t>Share with you a variety of social skills and how they use them</a:t>
            </a:r>
          </a:p>
          <a:p>
            <a:pPr marL="285750" indent="-285750">
              <a:buFontTx/>
              <a:buChar char="-"/>
            </a:pPr>
            <a:r>
              <a:rPr lang="en-US" sz="4900" dirty="0"/>
              <a:t>Identify which emotion regulations skills they use most often and how to stack emotional regulation skills</a:t>
            </a:r>
          </a:p>
          <a:p>
            <a:pPr marL="285750" indent="-285750">
              <a:buFontTx/>
              <a:buChar char="-"/>
            </a:pPr>
            <a:r>
              <a:rPr lang="en-US" sz="4900" dirty="0"/>
              <a:t>State the components of problem solving and how they have used it when they have two conflicting wants</a:t>
            </a:r>
          </a:p>
          <a:p>
            <a:pPr marL="285750" indent="-285750">
              <a:buFontTx/>
              <a:buChar char="-"/>
            </a:pPr>
            <a:r>
              <a:rPr lang="en-US" sz="4900" dirty="0"/>
              <a:t>Tell you what makes up their Success Plan</a:t>
            </a:r>
          </a:p>
          <a:p>
            <a:pPr marL="285750" indent="-285750">
              <a:buFontTx/>
              <a:buChar char="-"/>
            </a:pPr>
            <a:r>
              <a:rPr lang="en-US" sz="4900" dirty="0"/>
              <a:t>At the end, participants should be able to identify a risky situation and be confident in navigating the situation to make a responsible decision</a:t>
            </a:r>
          </a:p>
          <a:p>
            <a:endParaRPr lang="en-US" dirty="0"/>
          </a:p>
        </p:txBody>
      </p:sp>
    </p:spTree>
    <p:extLst>
      <p:ext uri="{BB962C8B-B14F-4D97-AF65-F5344CB8AC3E}">
        <p14:creationId xmlns:p14="http://schemas.microsoft.com/office/powerpoint/2010/main" val="357301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42265-4FF9-1B44-FEB5-821C943C6086}"/>
              </a:ext>
            </a:extLst>
          </p:cNvPr>
          <p:cNvSpPr>
            <a:spLocks noGrp="1"/>
          </p:cNvSpPr>
          <p:nvPr>
            <p:ph type="title"/>
          </p:nvPr>
        </p:nvSpPr>
        <p:spPr>
          <a:xfrm>
            <a:off x="1416937" y="879674"/>
            <a:ext cx="5377406" cy="2550005"/>
          </a:xfrm>
        </p:spPr>
        <p:txBody>
          <a:bodyPr/>
          <a:lstStyle/>
          <a:p>
            <a:r>
              <a:rPr lang="en-US" dirty="0"/>
              <a:t>Advance Practice - AP</a:t>
            </a:r>
          </a:p>
        </p:txBody>
      </p:sp>
      <p:sp>
        <p:nvSpPr>
          <p:cNvPr id="7" name="Text Placeholder 6">
            <a:extLst>
              <a:ext uri="{FF2B5EF4-FFF2-40B4-BE49-F238E27FC236}">
                <a16:creationId xmlns:a16="http://schemas.microsoft.com/office/drawing/2014/main" id="{7B45969B-1704-F63D-6589-8EFA988FBC3F}"/>
              </a:ext>
            </a:extLst>
          </p:cNvPr>
          <p:cNvSpPr>
            <a:spLocks noGrp="1"/>
          </p:cNvSpPr>
          <p:nvPr>
            <p:ph type="body" sz="quarter" idx="13"/>
          </p:nvPr>
        </p:nvSpPr>
        <p:spPr>
          <a:xfrm>
            <a:off x="1417638" y="3576900"/>
            <a:ext cx="4126635" cy="2233613"/>
          </a:xfrm>
        </p:spPr>
        <p:txBody>
          <a:bodyPr/>
          <a:lstStyle/>
          <a:p>
            <a:r>
              <a:rPr lang="en-US" dirty="0"/>
              <a:t>Aftercare for CBI-SA</a:t>
            </a:r>
          </a:p>
        </p:txBody>
      </p:sp>
    </p:spTree>
    <p:extLst>
      <p:ext uri="{BB962C8B-B14F-4D97-AF65-F5344CB8AC3E}">
        <p14:creationId xmlns:p14="http://schemas.microsoft.com/office/powerpoint/2010/main" val="2166034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AP</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9330720" cy="3541853"/>
          </a:xfrm>
          <a:noFill/>
        </p:spPr>
        <p:txBody>
          <a:bodyPr>
            <a:normAutofit/>
          </a:bodyPr>
          <a:lstStyle/>
          <a:p>
            <a:r>
              <a:rPr lang="en-US" dirty="0"/>
              <a:t>Purpose of AP:</a:t>
            </a:r>
          </a:p>
          <a:p>
            <a:pPr marL="285750" indent="-285750">
              <a:buFontTx/>
              <a:buChar char="-"/>
            </a:pPr>
            <a:r>
              <a:rPr lang="en-US"/>
              <a:t>Structured in a way </a:t>
            </a:r>
            <a:r>
              <a:rPr lang="en-US" dirty="0"/>
              <a:t>to assist participants in practicing skills they learned in CBI-SA</a:t>
            </a:r>
          </a:p>
          <a:p>
            <a:pPr marL="285750" indent="-285750">
              <a:buFontTx/>
              <a:buChar char="-"/>
            </a:pPr>
            <a:endParaRPr lang="en-US" dirty="0"/>
          </a:p>
          <a:p>
            <a:r>
              <a:rPr lang="en-US" dirty="0"/>
              <a:t>Refer when:</a:t>
            </a:r>
          </a:p>
          <a:p>
            <a:pPr marL="285750" indent="-285750">
              <a:buFontTx/>
              <a:buChar char="-"/>
            </a:pPr>
            <a:r>
              <a:rPr lang="en-US" dirty="0"/>
              <a:t>Participants have completed all components of CBI-SA, including their success plan</a:t>
            </a:r>
          </a:p>
          <a:p>
            <a:pPr marL="285750" indent="-285750">
              <a:buFontTx/>
              <a:buChar char="-"/>
            </a:pPr>
            <a:endParaRPr lang="en-US" dirty="0"/>
          </a:p>
          <a:p>
            <a:r>
              <a:rPr lang="en-US" dirty="0"/>
              <a:t>Duration:</a:t>
            </a:r>
          </a:p>
          <a:p>
            <a:pPr marL="285750" indent="-285750">
              <a:buFontTx/>
              <a:buChar char="-"/>
            </a:pPr>
            <a:r>
              <a:rPr lang="en-US" dirty="0"/>
              <a:t>Average 6-12 weeks</a:t>
            </a:r>
          </a:p>
          <a:p>
            <a:pPr marL="285750" indent="-285750">
              <a:buFontTx/>
              <a:buChar char="-"/>
            </a:pPr>
            <a:r>
              <a:rPr lang="en-US" dirty="0"/>
              <a:t>Individualized based on participant need</a:t>
            </a:r>
          </a:p>
        </p:txBody>
      </p:sp>
    </p:spTree>
    <p:extLst>
      <p:ext uri="{BB962C8B-B14F-4D97-AF65-F5344CB8AC3E}">
        <p14:creationId xmlns:p14="http://schemas.microsoft.com/office/powerpoint/2010/main" val="1932715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AP</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4235489" cy="3541853"/>
          </a:xfrm>
          <a:noFill/>
        </p:spPr>
        <p:txBody>
          <a:bodyPr>
            <a:normAutofit/>
          </a:bodyPr>
          <a:lstStyle/>
          <a:p>
            <a:r>
              <a:rPr lang="en-US" dirty="0"/>
              <a:t>Four levels of AP:</a:t>
            </a:r>
          </a:p>
          <a:p>
            <a:pPr marL="342900" indent="-342900">
              <a:buAutoNum type="arabicPeriod"/>
            </a:pPr>
            <a:r>
              <a:rPr lang="en-US" dirty="0"/>
              <a:t>Graduated Practice </a:t>
            </a:r>
          </a:p>
          <a:p>
            <a:pPr marL="342900" indent="-342900">
              <a:buAutoNum type="arabicPeriod"/>
            </a:pPr>
            <a:r>
              <a:rPr lang="en-US" dirty="0"/>
              <a:t>Skill Selection</a:t>
            </a:r>
          </a:p>
          <a:p>
            <a:pPr marL="342900" indent="-342900">
              <a:buAutoNum type="arabicPeriod"/>
            </a:pPr>
            <a:r>
              <a:rPr lang="en-US" dirty="0"/>
              <a:t>Multiple Skill Use</a:t>
            </a:r>
          </a:p>
          <a:p>
            <a:pPr marL="342900" indent="-342900">
              <a:buAutoNum type="arabicPeriod"/>
            </a:pPr>
            <a:r>
              <a:rPr lang="en-US" dirty="0"/>
              <a:t>Unguided Practice</a:t>
            </a:r>
          </a:p>
        </p:txBody>
      </p:sp>
      <p:sp>
        <p:nvSpPr>
          <p:cNvPr id="4" name="Content Placeholder 2">
            <a:extLst>
              <a:ext uri="{FF2B5EF4-FFF2-40B4-BE49-F238E27FC236}">
                <a16:creationId xmlns:a16="http://schemas.microsoft.com/office/drawing/2014/main" id="{131CE449-6B17-7179-61B7-6A398CE8735F}"/>
              </a:ext>
            </a:extLst>
          </p:cNvPr>
          <p:cNvSpPr txBox="1">
            <a:spLocks/>
          </p:cNvSpPr>
          <p:nvPr/>
        </p:nvSpPr>
        <p:spPr>
          <a:xfrm>
            <a:off x="6555971" y="2257062"/>
            <a:ext cx="4235489" cy="3541853"/>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When completed, participants should be able to:</a:t>
            </a:r>
          </a:p>
          <a:p>
            <a:endParaRPr lang="en-US" dirty="0"/>
          </a:p>
          <a:p>
            <a:pPr marL="285750" indent="-285750">
              <a:buFontTx/>
              <a:buChar char="-"/>
            </a:pPr>
            <a:r>
              <a:rPr lang="en-US" dirty="0"/>
              <a:t>Recognize and manage high risk situations on their own – within the community – with confidence and accuracy</a:t>
            </a:r>
          </a:p>
          <a:p>
            <a:endParaRPr lang="en-US" dirty="0"/>
          </a:p>
        </p:txBody>
      </p:sp>
    </p:spTree>
    <p:extLst>
      <p:ext uri="{BB962C8B-B14F-4D97-AF65-F5344CB8AC3E}">
        <p14:creationId xmlns:p14="http://schemas.microsoft.com/office/powerpoint/2010/main" val="335680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Thinking 4 Change</a:t>
            </a:r>
          </a:p>
        </p:txBody>
      </p:sp>
      <p:sp>
        <p:nvSpPr>
          <p:cNvPr id="6" name="Content Placeholder 2">
            <a:extLst>
              <a:ext uri="{FF2B5EF4-FFF2-40B4-BE49-F238E27FC236}">
                <a16:creationId xmlns:a16="http://schemas.microsoft.com/office/drawing/2014/main" id="{58091B18-1D90-7600-9C95-C8DD0593B7A5}"/>
              </a:ext>
            </a:extLst>
          </p:cNvPr>
          <p:cNvSpPr txBox="1">
            <a:spLocks/>
          </p:cNvSpPr>
          <p:nvPr/>
        </p:nvSpPr>
        <p:spPr>
          <a:xfrm>
            <a:off x="1447029" y="2261313"/>
            <a:ext cx="4420370" cy="365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dirty="0"/>
              <a:t>Elements of T4C</a:t>
            </a:r>
          </a:p>
          <a:p>
            <a:pPr marL="285750" indent="-285750">
              <a:lnSpc>
                <a:spcPct val="110000"/>
              </a:lnSpc>
              <a:buFontTx/>
              <a:buChar char="-"/>
            </a:pPr>
            <a:r>
              <a:rPr lang="en-US" sz="1800" dirty="0"/>
              <a:t>Gender specific group</a:t>
            </a:r>
          </a:p>
          <a:p>
            <a:pPr marL="285750" indent="-285750">
              <a:lnSpc>
                <a:spcPct val="110000"/>
              </a:lnSpc>
              <a:buFontTx/>
              <a:buChar char="-"/>
            </a:pPr>
            <a:r>
              <a:rPr lang="en-US" sz="1800" dirty="0"/>
              <a:t>90 minute groups</a:t>
            </a:r>
          </a:p>
          <a:p>
            <a:pPr marL="0" indent="0">
              <a:lnSpc>
                <a:spcPct val="110000"/>
              </a:lnSpc>
              <a:buNone/>
            </a:pPr>
            <a:endParaRPr lang="en-US" sz="1800" dirty="0"/>
          </a:p>
          <a:p>
            <a:pPr marL="0" indent="0">
              <a:buNone/>
            </a:pPr>
            <a:r>
              <a:rPr lang="en-US" sz="1800" dirty="0"/>
              <a:t>Duration:</a:t>
            </a:r>
          </a:p>
          <a:p>
            <a:pPr>
              <a:buFontTx/>
              <a:buChar char="-"/>
            </a:pPr>
            <a:r>
              <a:rPr lang="en-US" sz="1800" dirty="0"/>
              <a:t>26 sessions</a:t>
            </a:r>
          </a:p>
          <a:p>
            <a:pPr>
              <a:buFontTx/>
              <a:buChar char="-"/>
            </a:pPr>
            <a:r>
              <a:rPr lang="en-US" sz="1800" dirty="0"/>
              <a:t>Weekly or twice weekly depending on agency</a:t>
            </a:r>
          </a:p>
          <a:p>
            <a:pPr marL="0" indent="0">
              <a:buNone/>
            </a:pPr>
            <a:endParaRPr lang="en-US" sz="1800" dirty="0"/>
          </a:p>
          <a:p>
            <a:pPr marL="0" indent="0">
              <a:lnSpc>
                <a:spcPct val="110000"/>
              </a:lnSpc>
              <a:buNone/>
            </a:pPr>
            <a:endParaRPr lang="en-US" sz="1800" dirty="0"/>
          </a:p>
        </p:txBody>
      </p:sp>
      <p:pic>
        <p:nvPicPr>
          <p:cNvPr id="4098" name="Picture 2" descr="Thinking for a Change” Curriculum 3.1 - Trainer Counselor for T4C">
            <a:extLst>
              <a:ext uri="{FF2B5EF4-FFF2-40B4-BE49-F238E27FC236}">
                <a16:creationId xmlns:a16="http://schemas.microsoft.com/office/drawing/2014/main" id="{32ED7D8F-29F3-3021-70E6-EFAED5F37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608" y="2261313"/>
            <a:ext cx="2667190" cy="342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542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1616598" y="995425"/>
            <a:ext cx="8958805" cy="1077230"/>
          </a:xfrm>
          <a:noFill/>
        </p:spPr>
        <p:txBody>
          <a:bodyPr/>
          <a:lstStyle/>
          <a:p>
            <a:r>
              <a:rPr lang="en-US" dirty="0"/>
              <a:t>T4C</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14"/>
          </p:nvPr>
        </p:nvSpPr>
        <p:spPr>
          <a:xfrm>
            <a:off x="1616075" y="2257425"/>
            <a:ext cx="4036580" cy="3541713"/>
          </a:xfrm>
          <a:noFill/>
        </p:spPr>
        <p:txBody>
          <a:bodyPr vert="horz" lIns="91440" tIns="45720" rIns="91440" bIns="45720" rtlCol="0" anchor="t">
            <a:normAutofit/>
          </a:bodyPr>
          <a:lstStyle/>
          <a:p>
            <a:r>
              <a:rPr lang="en-US" dirty="0"/>
              <a:t>When should someone be referred</a:t>
            </a:r>
          </a:p>
          <a:p>
            <a:pPr marL="285750" indent="-285750">
              <a:buFontTx/>
              <a:buChar char="-"/>
            </a:pPr>
            <a:r>
              <a:rPr lang="en-US" dirty="0"/>
              <a:t>Someone struggles with antisocial thinking, antisocial personality disorder, or antisocial peers, and/or someone struggles with criminal thinking</a:t>
            </a:r>
          </a:p>
          <a:p>
            <a:pPr marL="285750" indent="-285750">
              <a:buFontTx/>
              <a:buChar char="-"/>
            </a:pPr>
            <a:endParaRPr lang="en-US" dirty="0"/>
          </a:p>
        </p:txBody>
      </p:sp>
      <p:sp>
        <p:nvSpPr>
          <p:cNvPr id="4" name="Content Placeholder 2">
            <a:extLst>
              <a:ext uri="{FF2B5EF4-FFF2-40B4-BE49-F238E27FC236}">
                <a16:creationId xmlns:a16="http://schemas.microsoft.com/office/drawing/2014/main" id="{88E4CD25-0E62-D638-7F00-84B053C74B56}"/>
              </a:ext>
            </a:extLst>
          </p:cNvPr>
          <p:cNvSpPr txBox="1">
            <a:spLocks/>
          </p:cNvSpPr>
          <p:nvPr/>
        </p:nvSpPr>
        <p:spPr>
          <a:xfrm>
            <a:off x="6539347" y="2257424"/>
            <a:ext cx="4036580" cy="3541713"/>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completed, participants should be able to:</a:t>
            </a:r>
          </a:p>
          <a:p>
            <a:pPr marL="285750" indent="-285750">
              <a:buFontTx/>
              <a:buChar char="-"/>
            </a:pPr>
            <a:r>
              <a:rPr lang="en-US" dirty="0"/>
              <a:t>See a risky criminal situation and know how to reduce or eliminate risks using skills they learned</a:t>
            </a:r>
          </a:p>
          <a:p>
            <a:pPr marL="514350" lvl="1" indent="-285750">
              <a:buFontTx/>
              <a:buChar char="-"/>
            </a:pPr>
            <a:r>
              <a:rPr lang="en-US" dirty="0"/>
              <a:t>Skills include thinking reports and social skills</a:t>
            </a:r>
          </a:p>
        </p:txBody>
      </p:sp>
    </p:spTree>
    <p:extLst>
      <p:ext uri="{BB962C8B-B14F-4D97-AF65-F5344CB8AC3E}">
        <p14:creationId xmlns:p14="http://schemas.microsoft.com/office/powerpoint/2010/main" val="625888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p:txBody>
          <a:bodyPr/>
          <a:lstStyle/>
          <a:p>
            <a:r>
              <a:rPr lang="en-US" dirty="0"/>
              <a:t>Seeking Safety</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p:txBody>
          <a:bodyPr/>
          <a:lstStyle/>
          <a:p>
            <a:r>
              <a:rPr lang="en-US" dirty="0"/>
              <a:t>Summary of program:</a:t>
            </a:r>
          </a:p>
          <a:p>
            <a:pPr marL="285750" indent="-285750">
              <a:buFontTx/>
              <a:buChar char="-"/>
            </a:pPr>
            <a:r>
              <a:rPr lang="en-US" dirty="0"/>
              <a:t>Present-focused coping skills group</a:t>
            </a:r>
          </a:p>
          <a:p>
            <a:pPr marL="285750" indent="-285750">
              <a:buFontTx/>
              <a:buChar char="-"/>
            </a:pPr>
            <a:r>
              <a:rPr lang="en-US" dirty="0"/>
              <a:t>Focuses on trauma and addiction</a:t>
            </a:r>
          </a:p>
          <a:p>
            <a:pPr marL="285750" indent="-285750">
              <a:buFontTx/>
              <a:buChar char="-"/>
            </a:pPr>
            <a:r>
              <a:rPr lang="en-US" dirty="0"/>
              <a:t>Group should be gender specific</a:t>
            </a:r>
          </a:p>
          <a:p>
            <a:endParaRPr lang="en-US" dirty="0"/>
          </a:p>
          <a:p>
            <a:r>
              <a:rPr lang="en-US" dirty="0"/>
              <a:t>Duration: </a:t>
            </a:r>
          </a:p>
          <a:p>
            <a:pPr marL="285750" indent="-285750">
              <a:buFontTx/>
              <a:buChar char="-"/>
            </a:pPr>
            <a:r>
              <a:rPr lang="en-US" dirty="0"/>
              <a:t>25 topics, generally done in a weekly group</a:t>
            </a:r>
          </a:p>
          <a:p>
            <a:pPr marL="285750" indent="-285750">
              <a:buFontTx/>
              <a:buChar char="-"/>
            </a:pPr>
            <a:endParaRPr lang="en-US" dirty="0"/>
          </a:p>
        </p:txBody>
      </p:sp>
      <p:sp>
        <p:nvSpPr>
          <p:cNvPr id="4" name="Content Placeholder 3">
            <a:extLst>
              <a:ext uri="{FF2B5EF4-FFF2-40B4-BE49-F238E27FC236}">
                <a16:creationId xmlns:a16="http://schemas.microsoft.com/office/drawing/2014/main" id="{6179EC04-4487-2F90-66AB-DEEE12119E0A}"/>
              </a:ext>
            </a:extLst>
          </p:cNvPr>
          <p:cNvSpPr>
            <a:spLocks noGrp="1"/>
          </p:cNvSpPr>
          <p:nvPr>
            <p:ph sz="half" idx="14"/>
          </p:nvPr>
        </p:nvSpPr>
        <p:spPr/>
        <p:txBody>
          <a:bodyPr/>
          <a:lstStyle/>
          <a:p>
            <a:r>
              <a:rPr lang="en-US" dirty="0"/>
              <a:t>When to refer:</a:t>
            </a:r>
          </a:p>
          <a:p>
            <a:pPr marL="285750" indent="-285750">
              <a:buFontTx/>
              <a:buChar char="-"/>
            </a:pPr>
            <a:r>
              <a:rPr lang="en-US" dirty="0"/>
              <a:t>Anytime! This group is stabilization focused</a:t>
            </a:r>
          </a:p>
          <a:p>
            <a:pPr marL="285750" indent="-285750">
              <a:buFontTx/>
              <a:buChar char="-"/>
            </a:pPr>
            <a:r>
              <a:rPr lang="en-US" dirty="0"/>
              <a:t>Considerations</a:t>
            </a:r>
          </a:p>
          <a:p>
            <a:pPr marL="514350" lvl="1" indent="-285750">
              <a:buFontTx/>
              <a:buChar char="-"/>
            </a:pPr>
            <a:r>
              <a:rPr lang="en-US" dirty="0"/>
              <a:t>Ability to attend/schedule</a:t>
            </a:r>
          </a:p>
          <a:p>
            <a:pPr marL="514350" lvl="1" indent="-285750">
              <a:buFontTx/>
              <a:buChar char="-"/>
            </a:pPr>
            <a:r>
              <a:rPr lang="en-US" dirty="0"/>
              <a:t>Sobriety </a:t>
            </a:r>
          </a:p>
          <a:p>
            <a:pPr marL="285750" indent="-285750">
              <a:buFontTx/>
              <a:buChar char="-"/>
            </a:pPr>
            <a:endParaRPr lang="en-US" dirty="0"/>
          </a:p>
        </p:txBody>
      </p:sp>
    </p:spTree>
    <p:extLst>
      <p:ext uri="{BB962C8B-B14F-4D97-AF65-F5344CB8AC3E}">
        <p14:creationId xmlns:p14="http://schemas.microsoft.com/office/powerpoint/2010/main" val="3556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6724649" y="1895474"/>
            <a:ext cx="3200400" cy="3057526"/>
          </a:xfrm>
          <a:noFill/>
        </p:spPr>
        <p:txBody>
          <a:bodyPr anchor="ctr">
            <a:noAutofit/>
          </a:bodyPr>
          <a:lstStyle/>
          <a:p>
            <a:r>
              <a:rPr lang="en-US" dirty="0"/>
              <a:t>Introductions</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33400" y="342900"/>
            <a:ext cx="7791449" cy="6162675"/>
          </a:xfrm>
          <a:noFill/>
        </p:spPr>
        <p:txBody>
          <a:bodyPr anchor="t">
            <a:noAutofit/>
          </a:bodyPr>
          <a:lstStyle/>
          <a:p>
            <a:pPr>
              <a:lnSpc>
                <a:spcPct val="100000"/>
              </a:lnSpc>
            </a:pPr>
            <a:r>
              <a:rPr lang="en-US" dirty="0"/>
              <a:t>Krysti Deines, LPC, SAC</a:t>
            </a:r>
          </a:p>
          <a:p>
            <a:pPr>
              <a:lnSpc>
                <a:spcPct val="100000"/>
              </a:lnSpc>
            </a:pPr>
            <a:r>
              <a:rPr lang="en-US" sz="1800" dirty="0"/>
              <a:t>Treatment Court Liaison</a:t>
            </a:r>
          </a:p>
          <a:p>
            <a:pPr>
              <a:lnSpc>
                <a:spcPct val="100000"/>
              </a:lnSpc>
            </a:pPr>
            <a:r>
              <a:rPr lang="en-US" sz="1800" dirty="0"/>
              <a:t>Eau Claire County DHS</a:t>
            </a:r>
          </a:p>
          <a:p>
            <a:pPr>
              <a:lnSpc>
                <a:spcPct val="100000"/>
              </a:lnSpc>
            </a:pPr>
            <a:endParaRPr lang="en-US" dirty="0"/>
          </a:p>
          <a:p>
            <a:pPr>
              <a:lnSpc>
                <a:spcPct val="100000"/>
              </a:lnSpc>
            </a:pPr>
            <a:r>
              <a:rPr lang="en-US" dirty="0"/>
              <a:t>Kimeko Hagan, MS, CSAC, ICS</a:t>
            </a:r>
          </a:p>
          <a:p>
            <a:pPr>
              <a:lnSpc>
                <a:spcPct val="100000"/>
              </a:lnSpc>
            </a:pPr>
            <a:r>
              <a:rPr lang="en-US" sz="1800" dirty="0"/>
              <a:t>Executive Director</a:t>
            </a:r>
          </a:p>
          <a:p>
            <a:pPr>
              <a:lnSpc>
                <a:spcPct val="100000"/>
              </a:lnSpc>
            </a:pPr>
            <a:r>
              <a:rPr lang="en-US" sz="1800" dirty="0"/>
              <a:t>Options Treatment</a:t>
            </a:r>
          </a:p>
          <a:p>
            <a:pPr>
              <a:lnSpc>
                <a:spcPct val="100000"/>
              </a:lnSpc>
            </a:pPr>
            <a:endParaRPr lang="en-US" sz="1800" dirty="0"/>
          </a:p>
          <a:p>
            <a:pPr>
              <a:lnSpc>
                <a:spcPct val="100000"/>
              </a:lnSpc>
            </a:pPr>
            <a:r>
              <a:rPr lang="en-US" dirty="0"/>
              <a:t>Keri Fatzinger, CSAC, LCSW, ICS</a:t>
            </a:r>
          </a:p>
          <a:p>
            <a:pPr>
              <a:lnSpc>
                <a:spcPct val="100000"/>
              </a:lnSpc>
            </a:pPr>
            <a:r>
              <a:rPr lang="en-US" sz="1800" dirty="0"/>
              <a:t>Treatment Provider </a:t>
            </a:r>
          </a:p>
          <a:p>
            <a:pPr>
              <a:lnSpc>
                <a:spcPct val="100000"/>
              </a:lnSpc>
            </a:pPr>
            <a:r>
              <a:rPr lang="en-US" sz="1800" dirty="0"/>
              <a:t>Grant County OWI and Drug Courts</a:t>
            </a:r>
          </a:p>
          <a:p>
            <a:pPr>
              <a:lnSpc>
                <a:spcPct val="100000"/>
              </a:lnSpc>
            </a:pPr>
            <a:endParaRPr lang="en-US" dirty="0"/>
          </a:p>
        </p:txBody>
      </p:sp>
    </p:spTree>
    <p:extLst>
      <p:ext uri="{BB962C8B-B14F-4D97-AF65-F5344CB8AC3E}">
        <p14:creationId xmlns:p14="http://schemas.microsoft.com/office/powerpoint/2010/main" val="207081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a:xfrm>
            <a:off x="1276351" y="891251"/>
            <a:ext cx="9646292" cy="1158254"/>
          </a:xfrm>
        </p:spPr>
        <p:txBody>
          <a:bodyPr/>
          <a:lstStyle/>
          <a:p>
            <a:r>
              <a:rPr lang="en-US" dirty="0"/>
              <a:t>Seeking Safety Topics</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a:xfrm>
            <a:off x="1276351" y="2313092"/>
            <a:ext cx="9646292" cy="3541853"/>
          </a:xfrm>
        </p:spPr>
        <p:txBody>
          <a:bodyPr>
            <a:normAutofit fontScale="92500" lnSpcReduction="10000"/>
          </a:bodyPr>
          <a:lstStyle/>
          <a:p>
            <a:pPr marL="285750" indent="-285750">
              <a:buFontTx/>
              <a:buChar char="-"/>
            </a:pPr>
            <a:r>
              <a:rPr lang="en-US" u="sng" dirty="0"/>
              <a:t>Interpersonal topics</a:t>
            </a:r>
            <a:r>
              <a:rPr lang="en-US" dirty="0"/>
              <a:t>:</a:t>
            </a:r>
          </a:p>
          <a:p>
            <a:pPr marL="514350" lvl="1" indent="-285750">
              <a:buFontTx/>
              <a:buChar char="-"/>
            </a:pPr>
            <a:r>
              <a:rPr lang="en-US" dirty="0"/>
              <a:t>Honesty, Asking for Help, Setting Boundaries in Relationships, Getting Others to Support Your Recovery, Healthy Relationships, Community Resources</a:t>
            </a:r>
          </a:p>
          <a:p>
            <a:pPr marL="285750" indent="-285750">
              <a:buFontTx/>
              <a:buChar char="-"/>
            </a:pPr>
            <a:r>
              <a:rPr lang="en-US" u="sng" dirty="0"/>
              <a:t>Cognitive topics</a:t>
            </a:r>
            <a:r>
              <a:rPr lang="en-US" dirty="0"/>
              <a:t>:</a:t>
            </a:r>
          </a:p>
          <a:p>
            <a:pPr marL="514350" lvl="1" indent="-285750">
              <a:buFontTx/>
              <a:buChar char="-"/>
            </a:pPr>
            <a:r>
              <a:rPr lang="en-US" dirty="0"/>
              <a:t>PTSD: Taking Back Your Power, Compassion, When Substances Control You, Creating Meaning, Discovery, Integrating the Split Self, Recovery Thinking</a:t>
            </a:r>
          </a:p>
          <a:p>
            <a:pPr marL="285750" indent="-285750">
              <a:buFontTx/>
              <a:buChar char="-"/>
            </a:pPr>
            <a:r>
              <a:rPr lang="en-US" u="sng" dirty="0"/>
              <a:t>Behavioral topics</a:t>
            </a:r>
            <a:r>
              <a:rPr lang="en-US" dirty="0"/>
              <a:t>:</a:t>
            </a:r>
          </a:p>
          <a:p>
            <a:pPr marL="514350" lvl="1" indent="-285750">
              <a:buFontTx/>
              <a:buChar char="-"/>
            </a:pPr>
            <a:r>
              <a:rPr lang="en-US" dirty="0"/>
              <a:t>Taking Good Care of Yourself, Commitment, Respecting Your Time, Coping with Triggers, Self-Nurturing, Red and Green Flags, Detaching from Emotional Pain (Grounding)</a:t>
            </a:r>
          </a:p>
          <a:p>
            <a:pPr marL="285750" indent="-285750">
              <a:buFontTx/>
              <a:buChar char="-"/>
            </a:pPr>
            <a:r>
              <a:rPr lang="en-US" u="sng" dirty="0"/>
              <a:t>Combination topics</a:t>
            </a:r>
            <a:r>
              <a:rPr lang="en-US" dirty="0"/>
              <a:t>:</a:t>
            </a:r>
          </a:p>
          <a:p>
            <a:pPr marL="514350" lvl="1" indent="-285750">
              <a:buFontTx/>
              <a:buChar char="-"/>
            </a:pPr>
            <a:r>
              <a:rPr lang="en-US" dirty="0"/>
              <a:t>Introduction/Case Management, Safety, Life Choices, Termination</a:t>
            </a:r>
          </a:p>
        </p:txBody>
      </p:sp>
    </p:spTree>
    <p:extLst>
      <p:ext uri="{BB962C8B-B14F-4D97-AF65-F5344CB8AC3E}">
        <p14:creationId xmlns:p14="http://schemas.microsoft.com/office/powerpoint/2010/main" val="3151442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Dialectical Behavioral Therapy Skills Group</a:t>
            </a:r>
          </a:p>
        </p:txBody>
      </p:sp>
      <p:sp>
        <p:nvSpPr>
          <p:cNvPr id="3" name="Content Placeholder 2">
            <a:extLst>
              <a:ext uri="{FF2B5EF4-FFF2-40B4-BE49-F238E27FC236}">
                <a16:creationId xmlns:a16="http://schemas.microsoft.com/office/drawing/2014/main" id="{01FA3C3C-0934-4E1D-2E36-15BB80474C52}"/>
              </a:ext>
            </a:extLst>
          </p:cNvPr>
          <p:cNvSpPr>
            <a:spLocks noGrp="1"/>
          </p:cNvSpPr>
          <p:nvPr>
            <p:ph sz="half" idx="1"/>
          </p:nvPr>
        </p:nvSpPr>
        <p:spPr>
          <a:xfrm>
            <a:off x="1447029" y="2261313"/>
            <a:ext cx="4420370" cy="3653350"/>
          </a:xfrm>
        </p:spPr>
        <p:txBody>
          <a:bodyPr>
            <a:normAutofit/>
          </a:bodyPr>
          <a:lstStyle/>
          <a:p>
            <a:r>
              <a:rPr lang="en-US" dirty="0"/>
              <a:t>Elements of DBT</a:t>
            </a:r>
          </a:p>
          <a:p>
            <a:pPr marL="285750" indent="-285750">
              <a:buFontTx/>
              <a:buChar char="-"/>
            </a:pPr>
            <a:r>
              <a:rPr lang="en-US" dirty="0"/>
              <a:t>Educational and skills based group </a:t>
            </a:r>
          </a:p>
          <a:p>
            <a:r>
              <a:rPr lang="en-US" dirty="0"/>
              <a:t>Modules</a:t>
            </a:r>
          </a:p>
          <a:p>
            <a:pPr marL="285750" indent="-285750">
              <a:buFontTx/>
              <a:buChar char="-"/>
            </a:pPr>
            <a:r>
              <a:rPr lang="en-US" dirty="0"/>
              <a:t>Mindfulness</a:t>
            </a:r>
          </a:p>
          <a:p>
            <a:pPr marL="285750" indent="-285750">
              <a:buFontTx/>
              <a:buChar char="-"/>
            </a:pPr>
            <a:r>
              <a:rPr lang="en-US" dirty="0"/>
              <a:t>Interpersonal Effectiveness</a:t>
            </a:r>
          </a:p>
          <a:p>
            <a:pPr marL="285750" indent="-285750">
              <a:buFontTx/>
              <a:buChar char="-"/>
            </a:pPr>
            <a:r>
              <a:rPr lang="en-US" dirty="0"/>
              <a:t>Emotion Regulation</a:t>
            </a:r>
          </a:p>
          <a:p>
            <a:pPr marL="285750" indent="-285750">
              <a:buFontTx/>
              <a:buChar char="-"/>
            </a:pPr>
            <a:r>
              <a:rPr lang="en-US" dirty="0"/>
              <a:t>Distress Tolerance</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6324600" y="2261313"/>
            <a:ext cx="4420370" cy="3653350"/>
          </a:xfrm>
        </p:spPr>
        <p:txBody>
          <a:bodyPr/>
          <a:lstStyle/>
          <a:p>
            <a:r>
              <a:rPr lang="en-US" dirty="0"/>
              <a:t>Duration:</a:t>
            </a:r>
          </a:p>
          <a:p>
            <a:pPr marL="285750" indent="-285750">
              <a:buFontTx/>
              <a:buChar char="-"/>
            </a:pPr>
            <a:r>
              <a:rPr lang="en-US" dirty="0"/>
              <a:t>About 34 weeks (8 months)</a:t>
            </a:r>
          </a:p>
          <a:p>
            <a:endParaRPr lang="en-US" dirty="0"/>
          </a:p>
          <a:p>
            <a:r>
              <a:rPr lang="en-US" dirty="0"/>
              <a:t>When should someone be referred:</a:t>
            </a:r>
          </a:p>
          <a:p>
            <a:pPr marL="285750" indent="-285750">
              <a:buFontTx/>
              <a:buChar char="-"/>
            </a:pPr>
            <a:r>
              <a:rPr lang="en-US" dirty="0"/>
              <a:t>Able to maintain some periods of sobriety</a:t>
            </a:r>
          </a:p>
          <a:p>
            <a:pPr marL="285750" indent="-285750">
              <a:buFontTx/>
              <a:buChar char="-"/>
            </a:pPr>
            <a:r>
              <a:rPr lang="en-US" dirty="0"/>
              <a:t>In need of coping skills for strong emotions</a:t>
            </a:r>
          </a:p>
          <a:p>
            <a:pPr marL="285750" indent="-285750">
              <a:buFontTx/>
              <a:buChar char="-"/>
            </a:pPr>
            <a:r>
              <a:rPr lang="en-US" dirty="0"/>
              <a:t>Identifying and regulating emotions</a:t>
            </a:r>
          </a:p>
        </p:txBody>
      </p:sp>
    </p:spTree>
    <p:extLst>
      <p:ext uri="{BB962C8B-B14F-4D97-AF65-F5344CB8AC3E}">
        <p14:creationId xmlns:p14="http://schemas.microsoft.com/office/powerpoint/2010/main" val="3225020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Dialectical Behavioral Therapy Skills Group</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1237211" y="2211436"/>
            <a:ext cx="9718964" cy="3653350"/>
          </a:xfrm>
        </p:spPr>
        <p:txBody>
          <a:bodyPr/>
          <a:lstStyle/>
          <a:p>
            <a:r>
              <a:rPr lang="en-US" dirty="0"/>
              <a:t>When completed, participants will be able to :</a:t>
            </a:r>
          </a:p>
          <a:p>
            <a:pPr marL="285750" indent="-285750">
              <a:buFontTx/>
              <a:buChar char="-"/>
            </a:pPr>
            <a:r>
              <a:rPr lang="en-US" dirty="0"/>
              <a:t>Have improved relationships</a:t>
            </a:r>
          </a:p>
          <a:p>
            <a:pPr marL="285750" indent="-285750">
              <a:buFontTx/>
              <a:buChar char="-"/>
            </a:pPr>
            <a:r>
              <a:rPr lang="en-US" dirty="0"/>
              <a:t>Regulate emotions </a:t>
            </a:r>
          </a:p>
          <a:p>
            <a:pPr marL="285750" indent="-285750">
              <a:buFontTx/>
              <a:buChar char="-"/>
            </a:pPr>
            <a:r>
              <a:rPr lang="en-US" dirty="0"/>
              <a:t>Apply skills to future situations </a:t>
            </a:r>
          </a:p>
        </p:txBody>
      </p:sp>
      <p:pic>
        <p:nvPicPr>
          <p:cNvPr id="2050" name="Picture 2" descr="What Is Dialectical Behavior Therapy (DBT)?">
            <a:extLst>
              <a:ext uri="{FF2B5EF4-FFF2-40B4-BE49-F238E27FC236}">
                <a16:creationId xmlns:a16="http://schemas.microsoft.com/office/drawing/2014/main" id="{6338875D-B18B-E5D5-C243-930FC81A2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310" y="2263724"/>
            <a:ext cx="3624349" cy="354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4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918259" y="798653"/>
            <a:ext cx="5166167" cy="5289630"/>
          </a:xfrm>
          <a:solidFill>
            <a:schemeClr val="bg1">
              <a:alpha val="95000"/>
            </a:schemeClr>
          </a:solidFill>
        </p:spPr>
        <p:txBody>
          <a:bodyPr anchor="ctr"/>
          <a:lstStyle/>
          <a:p>
            <a:r>
              <a:rPr lang="en-US" dirty="0"/>
              <a:t>Individual Therapy</a:t>
            </a:r>
          </a:p>
        </p:txBody>
      </p:sp>
      <p:sp>
        <p:nvSpPr>
          <p:cNvPr id="4" name="Picture Placeholder 3">
            <a:extLst>
              <a:ext uri="{FF2B5EF4-FFF2-40B4-BE49-F238E27FC236}">
                <a16:creationId xmlns:a16="http://schemas.microsoft.com/office/drawing/2014/main" id="{589CE91F-B87B-9948-E8BB-3DA667CA8277}"/>
              </a:ext>
            </a:extLst>
          </p:cNvPr>
          <p:cNvSpPr>
            <a:spLocks noGrp="1"/>
          </p:cNvSpPr>
          <p:nvPr>
            <p:ph type="pic" sz="quarter" idx="13"/>
          </p:nvPr>
        </p:nvSpPr>
        <p:spPr/>
        <p:txBody>
          <a:bodyPr/>
          <a:lstStyle/>
          <a:p>
            <a:endParaRPr lang="en-US"/>
          </a:p>
        </p:txBody>
      </p:sp>
      <p:pic>
        <p:nvPicPr>
          <p:cNvPr id="5122" name="Picture 2" descr="What Makes Psychotherapy Work? - Lakefront Psychology">
            <a:extLst>
              <a:ext uri="{FF2B5EF4-FFF2-40B4-BE49-F238E27FC236}">
                <a16:creationId xmlns:a16="http://schemas.microsoft.com/office/drawing/2014/main" id="{571C88DD-283C-01DD-0C36-6CF0ADC70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170" y="775502"/>
            <a:ext cx="5295421" cy="529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10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Individual Therapy</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9330720" cy="3541853"/>
          </a:xfrm>
          <a:noFill/>
        </p:spPr>
        <p:txBody>
          <a:bodyPr>
            <a:normAutofit/>
          </a:bodyPr>
          <a:lstStyle/>
          <a:p>
            <a:r>
              <a:rPr lang="en-US" dirty="0"/>
              <a:t>Treatment Court Standards indicate this should be weekly in initial phases</a:t>
            </a:r>
          </a:p>
          <a:p>
            <a:endParaRPr lang="en-US" dirty="0"/>
          </a:p>
          <a:p>
            <a:r>
              <a:rPr lang="en-US" dirty="0"/>
              <a:t>Modalities</a:t>
            </a:r>
          </a:p>
          <a:p>
            <a:pPr marL="514350" lvl="1" indent="-285750">
              <a:buFontTx/>
              <a:buChar char="-"/>
            </a:pPr>
            <a:r>
              <a:rPr lang="en-US" dirty="0"/>
              <a:t>Eye Movement Desensitization and Reprocessing (EMDR)</a:t>
            </a:r>
          </a:p>
          <a:p>
            <a:pPr marL="514350" lvl="1" indent="-285750">
              <a:buFontTx/>
              <a:buChar char="-"/>
            </a:pPr>
            <a:r>
              <a:rPr lang="en-US" dirty="0"/>
              <a:t>Cognitive Behavioral Therapy (CBT)</a:t>
            </a:r>
          </a:p>
          <a:p>
            <a:pPr marL="514350" lvl="1" indent="-285750">
              <a:buFontTx/>
              <a:buChar char="-"/>
            </a:pPr>
            <a:r>
              <a:rPr lang="en-US" dirty="0"/>
              <a:t>Solution Focused</a:t>
            </a:r>
          </a:p>
          <a:p>
            <a:pPr marL="514350" lvl="1" indent="-285750">
              <a:buFontTx/>
              <a:buChar char="-"/>
            </a:pPr>
            <a:r>
              <a:rPr lang="en-US" dirty="0"/>
              <a:t>Motivational Interviewing</a:t>
            </a:r>
          </a:p>
        </p:txBody>
      </p:sp>
      <p:sp>
        <p:nvSpPr>
          <p:cNvPr id="4" name="TextBox 3">
            <a:extLst>
              <a:ext uri="{FF2B5EF4-FFF2-40B4-BE49-F238E27FC236}">
                <a16:creationId xmlns:a16="http://schemas.microsoft.com/office/drawing/2014/main" id="{6CE68B48-F98B-02F2-DAA7-3B68883C99EC}"/>
              </a:ext>
            </a:extLst>
          </p:cNvPr>
          <p:cNvSpPr txBox="1"/>
          <p:nvPr/>
        </p:nvSpPr>
        <p:spPr>
          <a:xfrm>
            <a:off x="1269357" y="5579636"/>
            <a:ext cx="5769379" cy="523220"/>
          </a:xfrm>
          <a:prstGeom prst="rect">
            <a:avLst/>
          </a:prstGeom>
          <a:noFill/>
        </p:spPr>
        <p:txBody>
          <a:bodyPr wrap="square" rtlCol="0">
            <a:spAutoFit/>
          </a:bodyPr>
          <a:lstStyle/>
          <a:p>
            <a:r>
              <a:rPr lang="en-US" sz="1400" dirty="0"/>
              <a:t>All Rise Standard Substance Use, Mental Health, and Trauma Treatment, and Recovery Management, Section D</a:t>
            </a:r>
          </a:p>
        </p:txBody>
      </p:sp>
    </p:spTree>
    <p:extLst>
      <p:ext uri="{BB962C8B-B14F-4D97-AF65-F5344CB8AC3E}">
        <p14:creationId xmlns:p14="http://schemas.microsoft.com/office/powerpoint/2010/main" val="1181081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69357" y="891251"/>
            <a:ext cx="9653286" cy="1158254"/>
          </a:xfrm>
          <a:noFill/>
        </p:spPr>
        <p:txBody>
          <a:bodyPr/>
          <a:lstStyle/>
          <a:p>
            <a:r>
              <a:rPr lang="en-US" dirty="0"/>
              <a:t>Individual Therapy</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3"/>
          </p:nvPr>
        </p:nvSpPr>
        <p:spPr>
          <a:xfrm>
            <a:off x="1400540" y="2257062"/>
            <a:ext cx="9330720" cy="3541853"/>
          </a:xfrm>
          <a:noFill/>
        </p:spPr>
        <p:txBody>
          <a:bodyPr>
            <a:normAutofit/>
          </a:bodyPr>
          <a:lstStyle/>
          <a:p>
            <a:r>
              <a:rPr lang="en-US" dirty="0"/>
              <a:t>How do we know it’s working? </a:t>
            </a:r>
          </a:p>
          <a:p>
            <a:pPr marL="285750" indent="-285750">
              <a:buFontTx/>
              <a:buChar char="-"/>
            </a:pPr>
            <a:r>
              <a:rPr lang="en-US" dirty="0"/>
              <a:t>Increased use of coping skills</a:t>
            </a:r>
          </a:p>
          <a:p>
            <a:pPr marL="285750" indent="-285750">
              <a:buFontTx/>
              <a:buChar char="-"/>
            </a:pPr>
            <a:r>
              <a:rPr lang="en-US" dirty="0"/>
              <a:t>Recognition of triggers and warning signs</a:t>
            </a:r>
          </a:p>
          <a:p>
            <a:pPr marL="285750" indent="-285750">
              <a:buFontTx/>
              <a:buChar char="-"/>
            </a:pPr>
            <a:r>
              <a:rPr lang="en-US" dirty="0"/>
              <a:t>Decrease in substance use</a:t>
            </a:r>
          </a:p>
          <a:p>
            <a:pPr marL="285750" indent="-285750">
              <a:buFontTx/>
              <a:buChar char="-"/>
            </a:pPr>
            <a:r>
              <a:rPr lang="en-US" dirty="0"/>
              <a:t>Progression through stages of change and motivation</a:t>
            </a:r>
          </a:p>
        </p:txBody>
      </p:sp>
      <p:pic>
        <p:nvPicPr>
          <p:cNvPr id="1026" name="Picture 2" descr="The Stages of Change Model - Behavior Change Guide">
            <a:extLst>
              <a:ext uri="{FF2B5EF4-FFF2-40B4-BE49-F238E27FC236}">
                <a16:creationId xmlns:a16="http://schemas.microsoft.com/office/drawing/2014/main" id="{3CE4D67D-7E80-17F8-4878-546BE38E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348" y="2956560"/>
            <a:ext cx="4758131" cy="371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871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2309-7450-6ACC-CD05-CF35824FC19B}"/>
              </a:ext>
            </a:extLst>
          </p:cNvPr>
          <p:cNvSpPr>
            <a:spLocks noGrp="1"/>
          </p:cNvSpPr>
          <p:nvPr>
            <p:ph type="title"/>
          </p:nvPr>
        </p:nvSpPr>
        <p:spPr/>
        <p:txBody>
          <a:bodyPr/>
          <a:lstStyle/>
          <a:p>
            <a:r>
              <a:rPr lang="en-US" dirty="0"/>
              <a:t>Putting it together</a:t>
            </a:r>
          </a:p>
        </p:txBody>
      </p:sp>
      <p:sp>
        <p:nvSpPr>
          <p:cNvPr id="3" name="Content Placeholder 2">
            <a:extLst>
              <a:ext uri="{FF2B5EF4-FFF2-40B4-BE49-F238E27FC236}">
                <a16:creationId xmlns:a16="http://schemas.microsoft.com/office/drawing/2014/main" id="{235902A7-0A74-037E-6E9C-13E8DE4F6E60}"/>
              </a:ext>
            </a:extLst>
          </p:cNvPr>
          <p:cNvSpPr>
            <a:spLocks noGrp="1"/>
          </p:cNvSpPr>
          <p:nvPr>
            <p:ph sz="half" idx="14"/>
          </p:nvPr>
        </p:nvSpPr>
        <p:spPr/>
        <p:txBody>
          <a:bodyPr/>
          <a:lstStyle/>
          <a:p>
            <a:pPr marL="285750" indent="-285750">
              <a:buFontTx/>
              <a:buChar char="-"/>
            </a:pPr>
            <a:r>
              <a:rPr lang="en-US" dirty="0"/>
              <a:t>How to facilitate these conversations with teams</a:t>
            </a:r>
          </a:p>
          <a:p>
            <a:pPr marL="628650" lvl="1" indent="-285750">
              <a:buFontTx/>
              <a:buChar char="-"/>
            </a:pPr>
            <a:r>
              <a:rPr lang="en-US" dirty="0"/>
              <a:t>Be curious!</a:t>
            </a:r>
          </a:p>
          <a:p>
            <a:pPr marL="971550" lvl="2" indent="-285750">
              <a:buFontTx/>
              <a:buChar char="-"/>
            </a:pPr>
            <a:r>
              <a:rPr lang="en-US" dirty="0"/>
              <a:t>Does your treatment program use the ASAM?</a:t>
            </a:r>
          </a:p>
          <a:p>
            <a:pPr marL="971550" lvl="2" indent="-285750">
              <a:buFontTx/>
              <a:buChar char="-"/>
            </a:pPr>
            <a:r>
              <a:rPr lang="en-US" dirty="0"/>
              <a:t>What treatments do your programs provide?</a:t>
            </a:r>
          </a:p>
          <a:p>
            <a:pPr marL="971550" lvl="2" indent="-285750">
              <a:buFontTx/>
              <a:buChar char="-"/>
            </a:pPr>
            <a:r>
              <a:rPr lang="en-US" dirty="0"/>
              <a:t>Are you aware of some of the evidenced based practices in this area or open to training? </a:t>
            </a:r>
          </a:p>
          <a:p>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169105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D84B8-92D5-9661-F685-80A087B4D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E9EC-8691-88CF-0DEC-EF84A050FE64}"/>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0D96F47E-5AD4-4C4E-110C-FE08D720AE47}"/>
              </a:ext>
            </a:extLst>
          </p:cNvPr>
          <p:cNvSpPr>
            <a:spLocks noGrp="1"/>
          </p:cNvSpPr>
          <p:nvPr>
            <p:ph sz="half" idx="13"/>
          </p:nvPr>
        </p:nvSpPr>
        <p:spPr>
          <a:xfrm>
            <a:off x="1799549" y="2257062"/>
            <a:ext cx="2888829" cy="3541853"/>
          </a:xfrm>
        </p:spPr>
        <p:txBody>
          <a:bodyPr/>
          <a:lstStyle/>
          <a:p>
            <a:r>
              <a:rPr lang="en-US" sz="2000" b="1" dirty="0"/>
              <a:t>Phase Focuses:</a:t>
            </a:r>
          </a:p>
          <a:p>
            <a:r>
              <a:rPr lang="en-US" i="1" dirty="0"/>
              <a:t>1. Acute Stabilization</a:t>
            </a:r>
          </a:p>
          <a:p>
            <a:r>
              <a:rPr lang="en-US" dirty="0"/>
              <a:t>2. Psychosocial Stabilization</a:t>
            </a:r>
          </a:p>
          <a:p>
            <a:r>
              <a:rPr lang="en-US" dirty="0"/>
              <a:t>3. Pro-Social Stabilization</a:t>
            </a:r>
          </a:p>
          <a:p>
            <a:r>
              <a:rPr lang="en-US" dirty="0"/>
              <a:t>4. Adaptive Life Skills</a:t>
            </a:r>
          </a:p>
          <a:p>
            <a:r>
              <a:rPr lang="en-US" dirty="0"/>
              <a:t>5. Recovery Maintenance</a:t>
            </a:r>
          </a:p>
        </p:txBody>
      </p:sp>
      <p:sp>
        <p:nvSpPr>
          <p:cNvPr id="5" name="Content Placeholder 2">
            <a:extLst>
              <a:ext uri="{FF2B5EF4-FFF2-40B4-BE49-F238E27FC236}">
                <a16:creationId xmlns:a16="http://schemas.microsoft.com/office/drawing/2014/main" id="{1C0B8F0B-0A19-549C-48E3-DD13C25847E3}"/>
              </a:ext>
            </a:extLst>
          </p:cNvPr>
          <p:cNvSpPr txBox="1">
            <a:spLocks/>
          </p:cNvSpPr>
          <p:nvPr/>
        </p:nvSpPr>
        <p:spPr>
          <a:xfrm>
            <a:off x="6095999" y="2257062"/>
            <a:ext cx="4296451" cy="35418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marL="285750" indent="-285750">
              <a:buFontTx/>
              <a:buChar char="-"/>
            </a:pPr>
            <a:r>
              <a:rPr lang="en-US" dirty="0"/>
              <a:t>Crisis intervention</a:t>
            </a:r>
          </a:p>
          <a:p>
            <a:pPr marL="285750" indent="-285750">
              <a:buFontTx/>
              <a:buChar char="-"/>
            </a:pPr>
            <a:r>
              <a:rPr lang="en-US" dirty="0"/>
              <a:t>Orient to the program</a:t>
            </a:r>
          </a:p>
          <a:p>
            <a:pPr marL="285750" indent="-285750">
              <a:buFontTx/>
              <a:buChar char="-"/>
            </a:pPr>
            <a:r>
              <a:rPr lang="en-US" dirty="0"/>
              <a:t>Ongoing assessment</a:t>
            </a:r>
          </a:p>
          <a:p>
            <a:pPr marL="285750" indent="-285750">
              <a:buFontTx/>
              <a:buChar char="-"/>
            </a:pPr>
            <a:r>
              <a:rPr lang="en-US" dirty="0"/>
              <a:t>Treatment plan </a:t>
            </a:r>
          </a:p>
          <a:p>
            <a:endParaRPr lang="en-US" dirty="0"/>
          </a:p>
        </p:txBody>
      </p:sp>
      <p:sp>
        <p:nvSpPr>
          <p:cNvPr id="4" name="TextBox 3">
            <a:extLst>
              <a:ext uri="{FF2B5EF4-FFF2-40B4-BE49-F238E27FC236}">
                <a16:creationId xmlns:a16="http://schemas.microsoft.com/office/drawing/2014/main" id="{C4045910-A9B8-DD5C-3D28-2C4BF54604A0}"/>
              </a:ext>
            </a:extLst>
          </p:cNvPr>
          <p:cNvSpPr txBox="1"/>
          <p:nvPr/>
        </p:nvSpPr>
        <p:spPr>
          <a:xfrm>
            <a:off x="1130185" y="5563011"/>
            <a:ext cx="5320492" cy="523220"/>
          </a:xfrm>
          <a:prstGeom prst="rect">
            <a:avLst/>
          </a:prstGeom>
          <a:noFill/>
        </p:spPr>
        <p:txBody>
          <a:bodyPr wrap="square" rtlCol="0">
            <a:spAutoFit/>
          </a:bodyPr>
          <a:lstStyle/>
          <a:p>
            <a:r>
              <a:rPr lang="en-US" sz="1400" dirty="0"/>
              <a:t>All Rise Standard Incentives, Sanctions, and Service Adjustments, Section I</a:t>
            </a:r>
          </a:p>
        </p:txBody>
      </p:sp>
    </p:spTree>
    <p:extLst>
      <p:ext uri="{BB962C8B-B14F-4D97-AF65-F5344CB8AC3E}">
        <p14:creationId xmlns:p14="http://schemas.microsoft.com/office/powerpoint/2010/main" val="661908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B6AC-44D6-C3BE-A542-C737C6E2E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49B0B-B059-2AAD-B8F3-2467FED916EB}"/>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2E152E60-2272-411C-77BB-41B197E8B679}"/>
              </a:ext>
            </a:extLst>
          </p:cNvPr>
          <p:cNvSpPr>
            <a:spLocks noGrp="1"/>
          </p:cNvSpPr>
          <p:nvPr>
            <p:ph sz="half" idx="13"/>
          </p:nvPr>
        </p:nvSpPr>
        <p:spPr>
          <a:xfrm>
            <a:off x="1799549" y="2257062"/>
            <a:ext cx="2888829" cy="3541853"/>
          </a:xfrm>
        </p:spPr>
        <p:txBody>
          <a:bodyPr/>
          <a:lstStyle/>
          <a:p>
            <a:r>
              <a:rPr lang="en-US" sz="2000" b="1" dirty="0"/>
              <a:t>Phase Focuses:</a:t>
            </a:r>
          </a:p>
          <a:p>
            <a:r>
              <a:rPr lang="en-US" dirty="0"/>
              <a:t>1. Acute Stabilization</a:t>
            </a:r>
          </a:p>
          <a:p>
            <a:r>
              <a:rPr lang="en-US" i="1" dirty="0"/>
              <a:t>2. Psychosocial Stabilization</a:t>
            </a:r>
          </a:p>
          <a:p>
            <a:r>
              <a:rPr lang="en-US" dirty="0"/>
              <a:t>3. Pro-Social Stabilization</a:t>
            </a:r>
          </a:p>
          <a:p>
            <a:r>
              <a:rPr lang="en-US" dirty="0"/>
              <a:t>4. Adaptive Life Skills</a:t>
            </a:r>
          </a:p>
          <a:p>
            <a:r>
              <a:rPr lang="en-US" dirty="0"/>
              <a:t>5. Recovery Maintenance</a:t>
            </a:r>
          </a:p>
        </p:txBody>
      </p:sp>
      <p:sp>
        <p:nvSpPr>
          <p:cNvPr id="5" name="Content Placeholder 2">
            <a:extLst>
              <a:ext uri="{FF2B5EF4-FFF2-40B4-BE49-F238E27FC236}">
                <a16:creationId xmlns:a16="http://schemas.microsoft.com/office/drawing/2014/main" id="{AB286C7D-A96C-9FC3-BBA3-521B1F0DB8C2}"/>
              </a:ext>
            </a:extLst>
          </p:cNvPr>
          <p:cNvSpPr txBox="1">
            <a:spLocks/>
          </p:cNvSpPr>
          <p:nvPr/>
        </p:nvSpPr>
        <p:spPr>
          <a:xfrm>
            <a:off x="6096000" y="2257062"/>
            <a:ext cx="4296451" cy="35418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marL="285750" indent="-285750">
              <a:buFontTx/>
              <a:buChar char="-"/>
            </a:pPr>
            <a:r>
              <a:rPr lang="en-US" dirty="0"/>
              <a:t>Stable housing</a:t>
            </a:r>
          </a:p>
          <a:p>
            <a:pPr marL="285750" indent="-285750">
              <a:buFontTx/>
              <a:buChar char="-"/>
            </a:pPr>
            <a:r>
              <a:rPr lang="en-US" dirty="0"/>
              <a:t>Reliable attendance</a:t>
            </a:r>
          </a:p>
          <a:p>
            <a:pPr marL="285750" indent="-285750">
              <a:buFontTx/>
              <a:buChar char="-"/>
            </a:pPr>
            <a:r>
              <a:rPr lang="en-US" dirty="0"/>
              <a:t>Therapeutic alliance</a:t>
            </a:r>
          </a:p>
          <a:p>
            <a:pPr marL="285750" indent="-285750">
              <a:buFontTx/>
              <a:buChar char="-"/>
            </a:pPr>
            <a:r>
              <a:rPr lang="en-US" dirty="0"/>
              <a:t>Clinical stability</a:t>
            </a:r>
          </a:p>
          <a:p>
            <a:endParaRPr lang="en-US" dirty="0"/>
          </a:p>
        </p:txBody>
      </p:sp>
      <p:sp>
        <p:nvSpPr>
          <p:cNvPr id="4" name="TextBox 3">
            <a:extLst>
              <a:ext uri="{FF2B5EF4-FFF2-40B4-BE49-F238E27FC236}">
                <a16:creationId xmlns:a16="http://schemas.microsoft.com/office/drawing/2014/main" id="{52A5B15D-7232-C5F4-1245-C1638544445B}"/>
              </a:ext>
            </a:extLst>
          </p:cNvPr>
          <p:cNvSpPr txBox="1"/>
          <p:nvPr/>
        </p:nvSpPr>
        <p:spPr>
          <a:xfrm>
            <a:off x="1130185" y="5563011"/>
            <a:ext cx="5320492" cy="523220"/>
          </a:xfrm>
          <a:prstGeom prst="rect">
            <a:avLst/>
          </a:prstGeom>
          <a:noFill/>
        </p:spPr>
        <p:txBody>
          <a:bodyPr wrap="square" rtlCol="0">
            <a:spAutoFit/>
          </a:bodyPr>
          <a:lstStyle/>
          <a:p>
            <a:r>
              <a:rPr lang="en-US" sz="1400" dirty="0"/>
              <a:t>All Rise Standard Incentives, Sanctions, and Service Adjustments, Section I</a:t>
            </a:r>
          </a:p>
        </p:txBody>
      </p:sp>
    </p:spTree>
    <p:extLst>
      <p:ext uri="{BB962C8B-B14F-4D97-AF65-F5344CB8AC3E}">
        <p14:creationId xmlns:p14="http://schemas.microsoft.com/office/powerpoint/2010/main" val="157178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2267F-55A3-7552-DFE5-177730047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23A80-600E-AF78-2005-A5CABBEE9726}"/>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4972BF6F-4C5B-3083-1BFF-E3DEC62BEA94}"/>
              </a:ext>
            </a:extLst>
          </p:cNvPr>
          <p:cNvSpPr>
            <a:spLocks noGrp="1"/>
          </p:cNvSpPr>
          <p:nvPr>
            <p:ph sz="half" idx="13"/>
          </p:nvPr>
        </p:nvSpPr>
        <p:spPr>
          <a:xfrm>
            <a:off x="1799549" y="2257062"/>
            <a:ext cx="2888829" cy="3541853"/>
          </a:xfrm>
        </p:spPr>
        <p:txBody>
          <a:bodyPr/>
          <a:lstStyle/>
          <a:p>
            <a:r>
              <a:rPr lang="en-US" sz="2000" b="1" dirty="0"/>
              <a:t>Phase Focuses:</a:t>
            </a:r>
          </a:p>
          <a:p>
            <a:r>
              <a:rPr lang="en-US" dirty="0"/>
              <a:t>1. Acute Stabilization</a:t>
            </a:r>
          </a:p>
          <a:p>
            <a:r>
              <a:rPr lang="en-US" dirty="0"/>
              <a:t>2. Psychosocial Stabilization</a:t>
            </a:r>
          </a:p>
          <a:p>
            <a:r>
              <a:rPr lang="en-US" i="1" dirty="0"/>
              <a:t>3. Pro-Social Stabilization</a:t>
            </a:r>
          </a:p>
          <a:p>
            <a:r>
              <a:rPr lang="en-US" dirty="0"/>
              <a:t>4. Adaptive Life Skills</a:t>
            </a:r>
          </a:p>
          <a:p>
            <a:r>
              <a:rPr lang="en-US" dirty="0"/>
              <a:t>5. Recovery Maintenance</a:t>
            </a:r>
          </a:p>
        </p:txBody>
      </p:sp>
      <p:sp>
        <p:nvSpPr>
          <p:cNvPr id="5" name="Content Placeholder 2">
            <a:extLst>
              <a:ext uri="{FF2B5EF4-FFF2-40B4-BE49-F238E27FC236}">
                <a16:creationId xmlns:a16="http://schemas.microsoft.com/office/drawing/2014/main" id="{87483C47-6741-C97C-19FE-8A56AA1EF9C2}"/>
              </a:ext>
            </a:extLst>
          </p:cNvPr>
          <p:cNvSpPr txBox="1">
            <a:spLocks/>
          </p:cNvSpPr>
          <p:nvPr/>
        </p:nvSpPr>
        <p:spPr>
          <a:xfrm>
            <a:off x="6096000" y="2257062"/>
            <a:ext cx="4296451" cy="35418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Char char="-"/>
            </a:pPr>
            <a:endParaRPr lang="en-US" dirty="0"/>
          </a:p>
          <a:p>
            <a:pPr marL="285750" indent="-285750">
              <a:buFontTx/>
              <a:buChar char="-"/>
            </a:pPr>
            <a:r>
              <a:rPr lang="en-US" dirty="0"/>
              <a:t>Prosocial routine</a:t>
            </a:r>
          </a:p>
          <a:p>
            <a:pPr marL="285750" indent="-285750">
              <a:buFontTx/>
              <a:buChar char="-"/>
            </a:pPr>
            <a:r>
              <a:rPr lang="en-US" dirty="0"/>
              <a:t>Prosocial skills</a:t>
            </a:r>
          </a:p>
          <a:p>
            <a:pPr marL="285750" indent="-285750">
              <a:buFontTx/>
              <a:buChar char="-"/>
            </a:pPr>
            <a:r>
              <a:rPr lang="en-US" dirty="0"/>
              <a:t>Abstinence efforts</a:t>
            </a:r>
          </a:p>
          <a:p>
            <a:endParaRPr lang="en-US" dirty="0"/>
          </a:p>
        </p:txBody>
      </p:sp>
      <p:sp>
        <p:nvSpPr>
          <p:cNvPr id="4" name="TextBox 3">
            <a:extLst>
              <a:ext uri="{FF2B5EF4-FFF2-40B4-BE49-F238E27FC236}">
                <a16:creationId xmlns:a16="http://schemas.microsoft.com/office/drawing/2014/main" id="{8F6017F4-379F-1C21-1FE8-7B68126A3D02}"/>
              </a:ext>
            </a:extLst>
          </p:cNvPr>
          <p:cNvSpPr txBox="1"/>
          <p:nvPr/>
        </p:nvSpPr>
        <p:spPr>
          <a:xfrm>
            <a:off x="1130185" y="5563011"/>
            <a:ext cx="5320492" cy="523220"/>
          </a:xfrm>
          <a:prstGeom prst="rect">
            <a:avLst/>
          </a:prstGeom>
          <a:noFill/>
        </p:spPr>
        <p:txBody>
          <a:bodyPr wrap="square" rtlCol="0">
            <a:spAutoFit/>
          </a:bodyPr>
          <a:lstStyle/>
          <a:p>
            <a:r>
              <a:rPr lang="en-US" sz="1400" dirty="0"/>
              <a:t>All Rise Standard Incentives, Sanctions, and Service Adjustments, Section I</a:t>
            </a:r>
          </a:p>
        </p:txBody>
      </p:sp>
    </p:spTree>
    <p:extLst>
      <p:ext uri="{BB962C8B-B14F-4D97-AF65-F5344CB8AC3E}">
        <p14:creationId xmlns:p14="http://schemas.microsoft.com/office/powerpoint/2010/main" val="3162530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CDD95-7C8C-9A23-2947-DC7BF311405B}"/>
              </a:ext>
            </a:extLst>
          </p:cNvPr>
          <p:cNvSpPr>
            <a:spLocks noGrp="1"/>
          </p:cNvSpPr>
          <p:nvPr>
            <p:ph type="title"/>
          </p:nvPr>
        </p:nvSpPr>
        <p:spPr/>
        <p:txBody>
          <a:bodyPr/>
          <a:lstStyle/>
          <a:p>
            <a:r>
              <a:rPr lang="en-US" dirty="0"/>
              <a:t>Treatment providers</a:t>
            </a:r>
          </a:p>
        </p:txBody>
      </p:sp>
      <p:sp>
        <p:nvSpPr>
          <p:cNvPr id="3" name="Content Placeholder 2">
            <a:extLst>
              <a:ext uri="{FF2B5EF4-FFF2-40B4-BE49-F238E27FC236}">
                <a16:creationId xmlns:a16="http://schemas.microsoft.com/office/drawing/2014/main" id="{88962678-15DF-92D7-4D1D-6CFAD810464A}"/>
              </a:ext>
            </a:extLst>
          </p:cNvPr>
          <p:cNvSpPr>
            <a:spLocks noGrp="1"/>
          </p:cNvSpPr>
          <p:nvPr>
            <p:ph sz="half" idx="13"/>
          </p:nvPr>
        </p:nvSpPr>
        <p:spPr/>
        <p:txBody>
          <a:bodyPr>
            <a:normAutofit lnSpcReduction="10000"/>
          </a:bodyPr>
          <a:lstStyle/>
          <a:p>
            <a:r>
              <a:rPr lang="en-US" dirty="0"/>
              <a:t>Role on the team</a:t>
            </a:r>
          </a:p>
          <a:p>
            <a:pPr marL="285750" indent="-285750">
              <a:buFontTx/>
              <a:buChar char="-"/>
            </a:pPr>
            <a:r>
              <a:rPr lang="en-US" dirty="0"/>
              <a:t>Attend staffings and status hearings</a:t>
            </a:r>
          </a:p>
          <a:p>
            <a:pPr marL="285750" indent="-285750">
              <a:buFontTx/>
              <a:buChar char="-"/>
            </a:pPr>
            <a:r>
              <a:rPr lang="en-US" dirty="0"/>
              <a:t>Report on progress towards treatment goals</a:t>
            </a:r>
          </a:p>
          <a:p>
            <a:pPr marL="285750" indent="-285750">
              <a:buFontTx/>
              <a:buChar char="-"/>
            </a:pPr>
            <a:r>
              <a:rPr lang="en-US" dirty="0"/>
              <a:t>Conduct assessments</a:t>
            </a:r>
          </a:p>
          <a:p>
            <a:pPr marL="514350" lvl="1" indent="-285750">
              <a:buFontTx/>
              <a:buChar char="-"/>
            </a:pPr>
            <a:r>
              <a:rPr lang="en-US" dirty="0"/>
              <a:t>Determine appropriateness for treatment court</a:t>
            </a:r>
          </a:p>
          <a:p>
            <a:pPr marL="514350" lvl="1" indent="-285750">
              <a:buFontTx/>
              <a:buChar char="-"/>
            </a:pPr>
            <a:r>
              <a:rPr lang="en-US" dirty="0"/>
              <a:t>Determine level of care</a:t>
            </a:r>
          </a:p>
          <a:p>
            <a:pPr marL="285750" indent="-285750">
              <a:buFontTx/>
              <a:buChar char="-"/>
            </a:pPr>
            <a:r>
              <a:rPr lang="en-US" dirty="0"/>
              <a:t>Advocate for teams to refer to Evidenced Based Practices</a:t>
            </a:r>
          </a:p>
          <a:p>
            <a:pPr marL="285750" indent="-285750">
              <a:buFontTx/>
              <a:buChar char="-"/>
            </a:pPr>
            <a:endParaRPr lang="en-US" dirty="0"/>
          </a:p>
        </p:txBody>
      </p:sp>
      <p:sp>
        <p:nvSpPr>
          <p:cNvPr id="4" name="Content Placeholder 3">
            <a:extLst>
              <a:ext uri="{FF2B5EF4-FFF2-40B4-BE49-F238E27FC236}">
                <a16:creationId xmlns:a16="http://schemas.microsoft.com/office/drawing/2014/main" id="{6DC55AFC-46BA-3870-28F7-FE3040D3B826}"/>
              </a:ext>
            </a:extLst>
          </p:cNvPr>
          <p:cNvSpPr>
            <a:spLocks noGrp="1"/>
          </p:cNvSpPr>
          <p:nvPr>
            <p:ph sz="half" idx="14"/>
          </p:nvPr>
        </p:nvSpPr>
        <p:spPr/>
        <p:txBody>
          <a:bodyPr/>
          <a:lstStyle/>
          <a:p>
            <a:r>
              <a:rPr lang="en-US" dirty="0"/>
              <a:t>Our training</a:t>
            </a:r>
          </a:p>
          <a:p>
            <a:pPr marL="285750" indent="-285750">
              <a:buFontTx/>
              <a:buChar char="-"/>
            </a:pPr>
            <a:r>
              <a:rPr lang="en-US" dirty="0"/>
              <a:t>Meet them where they’re at</a:t>
            </a:r>
          </a:p>
          <a:p>
            <a:pPr marL="285750" indent="-285750">
              <a:buFontTx/>
              <a:buChar char="-"/>
            </a:pPr>
            <a:r>
              <a:rPr lang="en-US" dirty="0"/>
              <a:t>Harm reduction</a:t>
            </a:r>
          </a:p>
          <a:p>
            <a:pPr marL="285750" indent="-285750">
              <a:buFontTx/>
              <a:buChar char="-"/>
            </a:pPr>
            <a:r>
              <a:rPr lang="en-US" dirty="0"/>
              <a:t>Biopsychosocial approach</a:t>
            </a:r>
          </a:p>
        </p:txBody>
      </p:sp>
      <p:sp>
        <p:nvSpPr>
          <p:cNvPr id="5" name="TextBox 4">
            <a:extLst>
              <a:ext uri="{FF2B5EF4-FFF2-40B4-BE49-F238E27FC236}">
                <a16:creationId xmlns:a16="http://schemas.microsoft.com/office/drawing/2014/main" id="{084E83D2-47DF-7100-0621-290E725415A9}"/>
              </a:ext>
            </a:extLst>
          </p:cNvPr>
          <p:cNvSpPr txBox="1"/>
          <p:nvPr/>
        </p:nvSpPr>
        <p:spPr>
          <a:xfrm>
            <a:off x="1146809" y="5579633"/>
            <a:ext cx="5581942" cy="523220"/>
          </a:xfrm>
          <a:prstGeom prst="rect">
            <a:avLst/>
          </a:prstGeom>
          <a:noFill/>
        </p:spPr>
        <p:txBody>
          <a:bodyPr wrap="square" rtlCol="0">
            <a:spAutoFit/>
          </a:bodyPr>
          <a:lstStyle/>
          <a:p>
            <a:r>
              <a:rPr lang="en-US" sz="1400" dirty="0"/>
              <a:t>All Rise Standard Substance Use, Mental Health, and Trauma Treatment, and Recovery Management, Section A</a:t>
            </a:r>
          </a:p>
        </p:txBody>
      </p:sp>
      <p:pic>
        <p:nvPicPr>
          <p:cNvPr id="6" name="Picture 5" descr="Biopsychosocial model - Wikipedia">
            <a:extLst>
              <a:ext uri="{FF2B5EF4-FFF2-40B4-BE49-F238E27FC236}">
                <a16:creationId xmlns:a16="http://schemas.microsoft.com/office/drawing/2014/main" id="{54D529E8-880F-58CA-C0E8-174B6223E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3509443"/>
            <a:ext cx="3305175" cy="3074237"/>
          </a:xfrm>
          <a:prstGeom prst="rect">
            <a:avLst/>
          </a:prstGeom>
          <a:noFill/>
          <a:ln w="9525">
            <a:noFill/>
          </a:ln>
        </p:spPr>
      </p:pic>
    </p:spTree>
    <p:extLst>
      <p:ext uri="{BB962C8B-B14F-4D97-AF65-F5344CB8AC3E}">
        <p14:creationId xmlns:p14="http://schemas.microsoft.com/office/powerpoint/2010/main" val="2397622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7139D-7761-E09E-8878-81F6F496C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45AA2-EA6A-A3D0-AB43-B9F9A5E07351}"/>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EC4F9A7A-68E7-39B8-3351-D9F0B03FB1DF}"/>
              </a:ext>
            </a:extLst>
          </p:cNvPr>
          <p:cNvSpPr>
            <a:spLocks noGrp="1"/>
          </p:cNvSpPr>
          <p:nvPr>
            <p:ph sz="half" idx="13"/>
          </p:nvPr>
        </p:nvSpPr>
        <p:spPr>
          <a:xfrm>
            <a:off x="1799549" y="2257062"/>
            <a:ext cx="2888829" cy="3541853"/>
          </a:xfrm>
        </p:spPr>
        <p:txBody>
          <a:bodyPr/>
          <a:lstStyle/>
          <a:p>
            <a:r>
              <a:rPr lang="en-US" sz="2000" b="1" dirty="0"/>
              <a:t>Phase Focuses:</a:t>
            </a:r>
          </a:p>
          <a:p>
            <a:r>
              <a:rPr lang="en-US" dirty="0"/>
              <a:t>1. Acute Stabilization</a:t>
            </a:r>
          </a:p>
          <a:p>
            <a:r>
              <a:rPr lang="en-US" dirty="0"/>
              <a:t>2. Psychosocial Stabilization</a:t>
            </a:r>
          </a:p>
          <a:p>
            <a:r>
              <a:rPr lang="en-US" dirty="0"/>
              <a:t>3. Pro-Social Stabilization</a:t>
            </a:r>
          </a:p>
          <a:p>
            <a:r>
              <a:rPr lang="en-US" i="1" dirty="0"/>
              <a:t>4. Adaptive Life Skills</a:t>
            </a:r>
          </a:p>
          <a:p>
            <a:r>
              <a:rPr lang="en-US" dirty="0"/>
              <a:t>5. Recovery Maintenance</a:t>
            </a:r>
          </a:p>
        </p:txBody>
      </p:sp>
      <p:sp>
        <p:nvSpPr>
          <p:cNvPr id="5" name="Content Placeholder 2">
            <a:extLst>
              <a:ext uri="{FF2B5EF4-FFF2-40B4-BE49-F238E27FC236}">
                <a16:creationId xmlns:a16="http://schemas.microsoft.com/office/drawing/2014/main" id="{B696C187-80B2-8FA4-B4B2-A18795ED8D68}"/>
              </a:ext>
            </a:extLst>
          </p:cNvPr>
          <p:cNvSpPr txBox="1">
            <a:spLocks/>
          </p:cNvSpPr>
          <p:nvPr/>
        </p:nvSpPr>
        <p:spPr>
          <a:xfrm>
            <a:off x="6096000" y="2257062"/>
            <a:ext cx="4296451" cy="35418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Char char="-"/>
            </a:pPr>
            <a:endParaRPr lang="en-US" dirty="0"/>
          </a:p>
          <a:p>
            <a:pPr marL="285750" indent="-285750">
              <a:buFontTx/>
              <a:buChar char="-"/>
            </a:pPr>
            <a:r>
              <a:rPr lang="en-US" dirty="0"/>
              <a:t>Life Skills Curriculum </a:t>
            </a:r>
          </a:p>
          <a:p>
            <a:pPr marL="285750" indent="-285750">
              <a:buFontTx/>
              <a:buChar char="-"/>
            </a:pPr>
            <a:r>
              <a:rPr lang="en-US" dirty="0"/>
              <a:t>Adaptive Role</a:t>
            </a:r>
          </a:p>
          <a:p>
            <a:pPr marL="285750" indent="-285750">
              <a:buFontTx/>
              <a:buChar char="-"/>
            </a:pPr>
            <a:r>
              <a:rPr lang="en-US" dirty="0"/>
              <a:t>Early Remission</a:t>
            </a:r>
          </a:p>
          <a:p>
            <a:pPr marL="514350" lvl="1" indent="-285750">
              <a:buFontTx/>
              <a:buChar char="-"/>
            </a:pPr>
            <a:r>
              <a:rPr lang="en-US" dirty="0"/>
              <a:t>90 days of clinical stability and abstinence</a:t>
            </a:r>
          </a:p>
          <a:p>
            <a:endParaRPr lang="en-US" dirty="0"/>
          </a:p>
        </p:txBody>
      </p:sp>
      <p:sp>
        <p:nvSpPr>
          <p:cNvPr id="4" name="TextBox 3">
            <a:extLst>
              <a:ext uri="{FF2B5EF4-FFF2-40B4-BE49-F238E27FC236}">
                <a16:creationId xmlns:a16="http://schemas.microsoft.com/office/drawing/2014/main" id="{9B4B5B81-C38F-ABB1-D140-1CAD0DD75B0B}"/>
              </a:ext>
            </a:extLst>
          </p:cNvPr>
          <p:cNvSpPr txBox="1"/>
          <p:nvPr/>
        </p:nvSpPr>
        <p:spPr>
          <a:xfrm>
            <a:off x="1130185" y="5563011"/>
            <a:ext cx="5320492" cy="523220"/>
          </a:xfrm>
          <a:prstGeom prst="rect">
            <a:avLst/>
          </a:prstGeom>
          <a:noFill/>
        </p:spPr>
        <p:txBody>
          <a:bodyPr wrap="square" rtlCol="0">
            <a:spAutoFit/>
          </a:bodyPr>
          <a:lstStyle/>
          <a:p>
            <a:r>
              <a:rPr lang="en-US" sz="1400" dirty="0"/>
              <a:t>All Rise Standard Incentives, Sanctions, and Service Adjustments, Section I</a:t>
            </a:r>
          </a:p>
        </p:txBody>
      </p:sp>
    </p:spTree>
    <p:extLst>
      <p:ext uri="{BB962C8B-B14F-4D97-AF65-F5344CB8AC3E}">
        <p14:creationId xmlns:p14="http://schemas.microsoft.com/office/powerpoint/2010/main" val="1800434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F1F12-D592-AB0A-D735-724BBE22A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02C2C-E49E-ED7D-E64A-CC46F2C0C48E}"/>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576D7EFC-11EB-6E61-85A9-173722CEB7FE}"/>
              </a:ext>
            </a:extLst>
          </p:cNvPr>
          <p:cNvSpPr>
            <a:spLocks noGrp="1"/>
          </p:cNvSpPr>
          <p:nvPr>
            <p:ph sz="half" idx="13"/>
          </p:nvPr>
        </p:nvSpPr>
        <p:spPr>
          <a:xfrm>
            <a:off x="1799549" y="2257062"/>
            <a:ext cx="2888829" cy="3541853"/>
          </a:xfrm>
        </p:spPr>
        <p:txBody>
          <a:bodyPr/>
          <a:lstStyle/>
          <a:p>
            <a:r>
              <a:rPr lang="en-US" sz="2000" b="1" dirty="0"/>
              <a:t>Phase Focuses:</a:t>
            </a:r>
          </a:p>
          <a:p>
            <a:r>
              <a:rPr lang="en-US" dirty="0"/>
              <a:t>1. Acute Stabilization</a:t>
            </a:r>
          </a:p>
          <a:p>
            <a:r>
              <a:rPr lang="en-US" dirty="0"/>
              <a:t>2. Psychosocial Stabilization</a:t>
            </a:r>
          </a:p>
          <a:p>
            <a:r>
              <a:rPr lang="en-US" dirty="0"/>
              <a:t>3. Pro-Social Stabilization</a:t>
            </a:r>
          </a:p>
          <a:p>
            <a:r>
              <a:rPr lang="en-US" dirty="0"/>
              <a:t>4. Adaptive Life Skills</a:t>
            </a:r>
          </a:p>
          <a:p>
            <a:r>
              <a:rPr lang="en-US" i="1" dirty="0"/>
              <a:t>5. Recovery Maintenance</a:t>
            </a:r>
          </a:p>
        </p:txBody>
      </p:sp>
      <p:sp>
        <p:nvSpPr>
          <p:cNvPr id="5" name="Content Placeholder 2">
            <a:extLst>
              <a:ext uri="{FF2B5EF4-FFF2-40B4-BE49-F238E27FC236}">
                <a16:creationId xmlns:a16="http://schemas.microsoft.com/office/drawing/2014/main" id="{89C282B9-B3B7-DBAD-9981-C57AEFA1BAF5}"/>
              </a:ext>
            </a:extLst>
          </p:cNvPr>
          <p:cNvSpPr txBox="1">
            <a:spLocks/>
          </p:cNvSpPr>
          <p:nvPr/>
        </p:nvSpPr>
        <p:spPr>
          <a:xfrm>
            <a:off x="6096000" y="2257062"/>
            <a:ext cx="4296451" cy="35418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Char char="-"/>
            </a:pPr>
            <a:endParaRPr lang="en-US" dirty="0"/>
          </a:p>
          <a:p>
            <a:pPr marL="285750" indent="-285750">
              <a:buFontTx/>
              <a:buChar char="-"/>
            </a:pPr>
            <a:r>
              <a:rPr lang="en-US" dirty="0"/>
              <a:t>Recovery-Management Activities</a:t>
            </a:r>
          </a:p>
          <a:p>
            <a:pPr marL="285750" indent="-285750">
              <a:buFontTx/>
              <a:buChar char="-"/>
            </a:pPr>
            <a:r>
              <a:rPr lang="en-US" dirty="0"/>
              <a:t>Prevention Plan</a:t>
            </a:r>
          </a:p>
          <a:p>
            <a:pPr marL="285750" indent="-285750">
              <a:buFontTx/>
              <a:buChar char="-"/>
            </a:pPr>
            <a:r>
              <a:rPr lang="en-US" dirty="0"/>
              <a:t>Restorative Justice Activity</a:t>
            </a:r>
          </a:p>
          <a:p>
            <a:pPr marL="285750" indent="-285750">
              <a:buFontTx/>
              <a:buChar char="-"/>
            </a:pPr>
            <a:r>
              <a:rPr lang="en-US" dirty="0"/>
              <a:t>Abstinence Maintenance </a:t>
            </a:r>
          </a:p>
          <a:p>
            <a:endParaRPr lang="en-US" dirty="0"/>
          </a:p>
        </p:txBody>
      </p:sp>
      <p:sp>
        <p:nvSpPr>
          <p:cNvPr id="4" name="TextBox 3">
            <a:extLst>
              <a:ext uri="{FF2B5EF4-FFF2-40B4-BE49-F238E27FC236}">
                <a16:creationId xmlns:a16="http://schemas.microsoft.com/office/drawing/2014/main" id="{E1028D63-BD4F-E197-0F6A-0C435349C8FB}"/>
              </a:ext>
            </a:extLst>
          </p:cNvPr>
          <p:cNvSpPr txBox="1"/>
          <p:nvPr/>
        </p:nvSpPr>
        <p:spPr>
          <a:xfrm>
            <a:off x="1130185" y="5563011"/>
            <a:ext cx="5320492" cy="523220"/>
          </a:xfrm>
          <a:prstGeom prst="rect">
            <a:avLst/>
          </a:prstGeom>
          <a:noFill/>
        </p:spPr>
        <p:txBody>
          <a:bodyPr wrap="square" rtlCol="0">
            <a:spAutoFit/>
          </a:bodyPr>
          <a:lstStyle/>
          <a:p>
            <a:r>
              <a:rPr lang="en-US" sz="1400" dirty="0"/>
              <a:t>All Rise Standard Incentives, Sanctions, and Service Adjustments, Section I</a:t>
            </a:r>
          </a:p>
        </p:txBody>
      </p:sp>
    </p:spTree>
    <p:extLst>
      <p:ext uri="{BB962C8B-B14F-4D97-AF65-F5344CB8AC3E}">
        <p14:creationId xmlns:p14="http://schemas.microsoft.com/office/powerpoint/2010/main" val="267552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90D3-BB9D-8CC1-F2A9-D904D84F3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0B2B2-F235-F45A-9726-4C108C25F0F2}"/>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8FC91D3C-4DA0-D1B6-F316-D5A23F0C34E7}"/>
              </a:ext>
            </a:extLst>
          </p:cNvPr>
          <p:cNvSpPr>
            <a:spLocks noGrp="1"/>
          </p:cNvSpPr>
          <p:nvPr>
            <p:ph sz="half" idx="13"/>
          </p:nvPr>
        </p:nvSpPr>
        <p:spPr>
          <a:xfrm>
            <a:off x="1799549" y="2257062"/>
            <a:ext cx="2888829" cy="3541853"/>
          </a:xfrm>
        </p:spPr>
        <p:txBody>
          <a:bodyPr/>
          <a:lstStyle/>
          <a:p>
            <a:r>
              <a:rPr lang="en-US" sz="2000" b="1" dirty="0"/>
              <a:t>Phase Focuses:</a:t>
            </a:r>
          </a:p>
          <a:p>
            <a:r>
              <a:rPr lang="en-US" dirty="0"/>
              <a:t>1. Acute Stabilization</a:t>
            </a:r>
          </a:p>
          <a:p>
            <a:r>
              <a:rPr lang="en-US" dirty="0"/>
              <a:t>2. Psychosocial Stabilization</a:t>
            </a:r>
          </a:p>
          <a:p>
            <a:r>
              <a:rPr lang="en-US" dirty="0"/>
              <a:t>3. Pro-Social Stabilization</a:t>
            </a:r>
          </a:p>
          <a:p>
            <a:r>
              <a:rPr lang="en-US" dirty="0"/>
              <a:t>4. Adaptive Life Skills</a:t>
            </a:r>
          </a:p>
          <a:p>
            <a:r>
              <a:rPr lang="en-US" dirty="0"/>
              <a:t>5. Recovery Maintenance</a:t>
            </a:r>
          </a:p>
        </p:txBody>
      </p:sp>
      <p:sp>
        <p:nvSpPr>
          <p:cNvPr id="5" name="Content Placeholder 2">
            <a:extLst>
              <a:ext uri="{FF2B5EF4-FFF2-40B4-BE49-F238E27FC236}">
                <a16:creationId xmlns:a16="http://schemas.microsoft.com/office/drawing/2014/main" id="{2306F246-3E96-3515-0383-C81A8A0A832B}"/>
              </a:ext>
            </a:extLst>
          </p:cNvPr>
          <p:cNvSpPr txBox="1">
            <a:spLocks/>
          </p:cNvSpPr>
          <p:nvPr/>
        </p:nvSpPr>
        <p:spPr>
          <a:xfrm>
            <a:off x="6096000" y="2257062"/>
            <a:ext cx="4296451" cy="35418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Abstinence:</a:t>
            </a:r>
          </a:p>
          <a:p>
            <a:pPr marL="285750" indent="-285750">
              <a:buFontTx/>
              <a:buChar char="-"/>
            </a:pPr>
            <a:r>
              <a:rPr lang="en-US" dirty="0"/>
              <a:t>Often a distal goal in Phase 1 and 2, may be proximal goal in Phase 3</a:t>
            </a:r>
          </a:p>
          <a:p>
            <a:pPr marL="285750" indent="-285750">
              <a:buFontTx/>
              <a:buChar char="-"/>
            </a:pPr>
            <a:r>
              <a:rPr lang="en-US" dirty="0"/>
              <a:t>Abstinence should be a proximal goal by Phase 4</a:t>
            </a:r>
          </a:p>
          <a:p>
            <a:pPr marL="514350" lvl="1" indent="-285750">
              <a:buFontTx/>
              <a:buChar char="-"/>
            </a:pPr>
            <a:r>
              <a:rPr lang="en-US" dirty="0"/>
              <a:t>This phase is the only one with a time requirement of 90 days in sobriety</a:t>
            </a:r>
          </a:p>
          <a:p>
            <a:pPr marL="285750" indent="-285750">
              <a:buFontTx/>
              <a:buChar char="-"/>
            </a:pPr>
            <a:r>
              <a:rPr lang="en-US" dirty="0"/>
              <a:t>Abstinence should be a managed goal in Phase 5</a:t>
            </a:r>
          </a:p>
          <a:p>
            <a:endParaRPr lang="en-US" dirty="0"/>
          </a:p>
        </p:txBody>
      </p:sp>
    </p:spTree>
    <p:extLst>
      <p:ext uri="{BB962C8B-B14F-4D97-AF65-F5344CB8AC3E}">
        <p14:creationId xmlns:p14="http://schemas.microsoft.com/office/powerpoint/2010/main" val="4018465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48EE3-3E62-8A3A-1D9E-67498462CEDC}"/>
              </a:ext>
            </a:extLst>
          </p:cNvPr>
          <p:cNvSpPr>
            <a:spLocks noGrp="1"/>
          </p:cNvSpPr>
          <p:nvPr>
            <p:ph type="title"/>
          </p:nvPr>
        </p:nvSpPr>
        <p:spPr/>
        <p:txBody>
          <a:bodyPr/>
          <a:lstStyle/>
          <a:p>
            <a:r>
              <a:rPr lang="en-US" dirty="0"/>
              <a:t>Phase Structure Changes</a:t>
            </a:r>
          </a:p>
        </p:txBody>
      </p:sp>
      <p:sp>
        <p:nvSpPr>
          <p:cNvPr id="3" name="Content Placeholder 2">
            <a:extLst>
              <a:ext uri="{FF2B5EF4-FFF2-40B4-BE49-F238E27FC236}">
                <a16:creationId xmlns:a16="http://schemas.microsoft.com/office/drawing/2014/main" id="{B38EDFFD-E121-043A-3384-C84E161160AA}"/>
              </a:ext>
            </a:extLst>
          </p:cNvPr>
          <p:cNvSpPr>
            <a:spLocks noGrp="1"/>
          </p:cNvSpPr>
          <p:nvPr>
            <p:ph sz="half" idx="13"/>
          </p:nvPr>
        </p:nvSpPr>
        <p:spPr>
          <a:xfrm>
            <a:off x="1400540" y="2257062"/>
            <a:ext cx="9356129" cy="3541853"/>
          </a:xfrm>
        </p:spPr>
        <p:txBody>
          <a:bodyPr/>
          <a:lstStyle/>
          <a:p>
            <a:r>
              <a:rPr lang="en-US" dirty="0"/>
              <a:t>Sanctions v. Service Adjustments</a:t>
            </a:r>
          </a:p>
          <a:p>
            <a:pPr marL="285750" indent="-285750">
              <a:buFontTx/>
              <a:buChar char="-"/>
            </a:pPr>
            <a:r>
              <a:rPr lang="en-US" dirty="0"/>
              <a:t>Use service adjustments NOT sanctions until distal goals become proximal</a:t>
            </a:r>
          </a:p>
          <a:p>
            <a:pPr marL="285750" indent="-285750">
              <a:buFontTx/>
              <a:buChar char="-"/>
            </a:pPr>
            <a:r>
              <a:rPr lang="en-US" dirty="0"/>
              <a:t>This is after participants are in early remission</a:t>
            </a:r>
          </a:p>
          <a:p>
            <a:pPr marL="514350" lvl="1" indent="-285750">
              <a:buFontTx/>
              <a:buChar char="-"/>
            </a:pPr>
            <a:r>
              <a:rPr lang="en-US" dirty="0"/>
              <a:t>Early remission is 90 days without clinical symptoms that interfere with ability to attend sessions, benefit from interventions, or avoid substance use</a:t>
            </a:r>
          </a:p>
          <a:p>
            <a:pPr marL="514350" lvl="1" indent="-285750">
              <a:buFontTx/>
              <a:buChar char="-"/>
            </a:pPr>
            <a:r>
              <a:rPr lang="en-US" dirty="0"/>
              <a:t>Treatment providers notify team when the participant has been clinically stable long enough for abstinence to be considered a proximal goal</a:t>
            </a:r>
          </a:p>
          <a:p>
            <a:pPr marL="514350" lvl="1" indent="-285750">
              <a:buFontTx/>
              <a:buChar char="-"/>
            </a:pPr>
            <a:r>
              <a:rPr lang="en-US" dirty="0"/>
              <a:t>Treatment provider also notifies team if the goal returns to being a distal goal</a:t>
            </a:r>
          </a:p>
        </p:txBody>
      </p:sp>
      <p:sp>
        <p:nvSpPr>
          <p:cNvPr id="4" name="TextBox 3">
            <a:extLst>
              <a:ext uri="{FF2B5EF4-FFF2-40B4-BE49-F238E27FC236}">
                <a16:creationId xmlns:a16="http://schemas.microsoft.com/office/drawing/2014/main" id="{C35FA707-E8EE-B953-092E-C365A268C074}"/>
              </a:ext>
            </a:extLst>
          </p:cNvPr>
          <p:cNvSpPr txBox="1"/>
          <p:nvPr/>
        </p:nvSpPr>
        <p:spPr>
          <a:xfrm>
            <a:off x="1130185" y="5563011"/>
            <a:ext cx="5320492" cy="523220"/>
          </a:xfrm>
          <a:prstGeom prst="rect">
            <a:avLst/>
          </a:prstGeom>
          <a:noFill/>
        </p:spPr>
        <p:txBody>
          <a:bodyPr wrap="square" rtlCol="0">
            <a:spAutoFit/>
          </a:bodyPr>
          <a:lstStyle/>
          <a:p>
            <a:r>
              <a:rPr lang="en-US" sz="1400" dirty="0"/>
              <a:t>All Rise Standard Incentives, Sanctions, and Service Adjustments, Section A</a:t>
            </a:r>
          </a:p>
        </p:txBody>
      </p:sp>
    </p:spTree>
    <p:extLst>
      <p:ext uri="{BB962C8B-B14F-4D97-AF65-F5344CB8AC3E}">
        <p14:creationId xmlns:p14="http://schemas.microsoft.com/office/powerpoint/2010/main" val="413548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4143375" y="92598"/>
            <a:ext cx="3905250" cy="1669528"/>
          </a:xfrm>
          <a:noFill/>
        </p:spPr>
        <p:txBody>
          <a:bodyPr anchor="b"/>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type="body" sz="quarter" idx="10"/>
          </p:nvPr>
        </p:nvSpPr>
        <p:spPr>
          <a:xfrm>
            <a:off x="4143375" y="1990725"/>
            <a:ext cx="3905250" cy="4115435"/>
          </a:xfrm>
          <a:noFill/>
        </p:spPr>
        <p:txBody>
          <a:bodyPr anchor="t">
            <a:normAutofit/>
          </a:bodyPr>
          <a:lstStyle/>
          <a:p>
            <a:endParaRPr lang="en-US" dirty="0"/>
          </a:p>
          <a:p>
            <a:r>
              <a:rPr lang="en-US" dirty="0"/>
              <a:t>Krysti Deines, LPC, SAC</a:t>
            </a:r>
          </a:p>
          <a:p>
            <a:r>
              <a:rPr lang="en-US" dirty="0">
                <a:hlinkClick r:id="rId3"/>
              </a:rPr>
              <a:t>Krysti.Deines@eauclairecounty.gov</a:t>
            </a:r>
            <a:endParaRPr lang="en-US" dirty="0"/>
          </a:p>
          <a:p>
            <a:endParaRPr lang="en-US" dirty="0"/>
          </a:p>
          <a:p>
            <a:r>
              <a:rPr lang="en-US" dirty="0"/>
              <a:t>Kimeko Hagen, MS, CSAC, ICS</a:t>
            </a:r>
          </a:p>
          <a:p>
            <a:r>
              <a:rPr lang="en-US" dirty="0">
                <a:hlinkClick r:id="rId4"/>
              </a:rPr>
              <a:t>khagen@optionstx.com</a:t>
            </a:r>
            <a:endParaRPr lang="en-US" dirty="0"/>
          </a:p>
          <a:p>
            <a:endParaRPr lang="en-US" dirty="0"/>
          </a:p>
          <a:p>
            <a:r>
              <a:rPr lang="en-US" dirty="0"/>
              <a:t>Keri Fatzinger, CSAC, LCSW, ICS</a:t>
            </a:r>
          </a:p>
          <a:p>
            <a:r>
              <a:rPr lang="en-US" dirty="0">
                <a:hlinkClick r:id="rId5"/>
              </a:rPr>
              <a:t>kfatzinger@unifiedservices.org</a:t>
            </a:r>
            <a:endParaRPr lang="en-US" dirty="0"/>
          </a:p>
        </p:txBody>
      </p:sp>
    </p:spTree>
    <p:extLst>
      <p:ext uri="{BB962C8B-B14F-4D97-AF65-F5344CB8AC3E}">
        <p14:creationId xmlns:p14="http://schemas.microsoft.com/office/powerpoint/2010/main" val="61156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B8C4-371A-3D9C-4E5F-118BA26E75D0}"/>
              </a:ext>
            </a:extLst>
          </p:cNvPr>
          <p:cNvSpPr>
            <a:spLocks noGrp="1"/>
          </p:cNvSpPr>
          <p:nvPr>
            <p:ph type="ctrTitle"/>
          </p:nvPr>
        </p:nvSpPr>
        <p:spPr/>
        <p:txBody>
          <a:bodyPr/>
          <a:lstStyle/>
          <a:p>
            <a:r>
              <a:rPr lang="en-US" dirty="0"/>
              <a:t>Evidenced Based Practice</a:t>
            </a:r>
          </a:p>
        </p:txBody>
      </p:sp>
      <p:sp>
        <p:nvSpPr>
          <p:cNvPr id="3" name="Picture Placeholder 2">
            <a:extLst>
              <a:ext uri="{FF2B5EF4-FFF2-40B4-BE49-F238E27FC236}">
                <a16:creationId xmlns:a16="http://schemas.microsoft.com/office/drawing/2014/main" id="{349045B9-EF1D-6121-9366-43360791A3FF}"/>
              </a:ext>
            </a:extLst>
          </p:cNvPr>
          <p:cNvSpPr>
            <a:spLocks noGrp="1"/>
          </p:cNvSpPr>
          <p:nvPr>
            <p:ph type="pic" sz="quarter" idx="13"/>
          </p:nvPr>
        </p:nvSpPr>
        <p:spPr>
          <a:xfrm>
            <a:off x="6084424" y="787077"/>
            <a:ext cx="5166167" cy="5301206"/>
          </a:xfrm>
        </p:spPr>
        <p:txBody>
          <a:bodyPr/>
          <a:lstStyle/>
          <a:p>
            <a:pPr algn="l">
              <a:buFontTx/>
              <a:buChar char="-"/>
            </a:pPr>
            <a:endParaRPr lang="en-US" dirty="0"/>
          </a:p>
          <a:p>
            <a:pPr algn="l">
              <a:buFontTx/>
              <a:buChar char="-"/>
            </a:pPr>
            <a:endParaRPr lang="en-US" dirty="0"/>
          </a:p>
          <a:p>
            <a:pPr algn="l">
              <a:buFontTx/>
              <a:buChar char="-"/>
            </a:pPr>
            <a:endParaRPr lang="en-US" dirty="0"/>
          </a:p>
          <a:p>
            <a:pPr algn="l">
              <a:buFontTx/>
              <a:buChar char="-"/>
            </a:pPr>
            <a:r>
              <a:rPr lang="en-US" dirty="0"/>
              <a:t>Behavioral therapy or cognitive behavioral therapy</a:t>
            </a:r>
          </a:p>
          <a:p>
            <a:pPr algn="l">
              <a:buFontTx/>
              <a:buChar char="-"/>
            </a:pPr>
            <a:r>
              <a:rPr lang="en-US" dirty="0"/>
              <a:t>Interventions are documented in treatment manuals</a:t>
            </a:r>
          </a:p>
          <a:p>
            <a:pPr algn="l">
              <a:buFontTx/>
              <a:buChar char="-"/>
            </a:pPr>
            <a:r>
              <a:rPr lang="en-US" dirty="0"/>
              <a:t>Treatment providers are trained to provide within fidelity</a:t>
            </a:r>
          </a:p>
          <a:p>
            <a:pPr algn="l">
              <a:buFontTx/>
              <a:buChar char="-"/>
            </a:pPr>
            <a:r>
              <a:rPr lang="en-US" dirty="0"/>
              <a:t>Adherence to the treatment is maintained</a:t>
            </a:r>
          </a:p>
        </p:txBody>
      </p:sp>
      <p:sp>
        <p:nvSpPr>
          <p:cNvPr id="6" name="TextBox 5">
            <a:extLst>
              <a:ext uri="{FF2B5EF4-FFF2-40B4-BE49-F238E27FC236}">
                <a16:creationId xmlns:a16="http://schemas.microsoft.com/office/drawing/2014/main" id="{9321F58E-BC8F-0098-5A21-6086471789C9}"/>
              </a:ext>
            </a:extLst>
          </p:cNvPr>
          <p:cNvSpPr txBox="1"/>
          <p:nvPr/>
        </p:nvSpPr>
        <p:spPr>
          <a:xfrm>
            <a:off x="1130185" y="5576639"/>
            <a:ext cx="5669626" cy="523220"/>
          </a:xfrm>
          <a:prstGeom prst="rect">
            <a:avLst/>
          </a:prstGeom>
          <a:noFill/>
        </p:spPr>
        <p:txBody>
          <a:bodyPr wrap="square" rtlCol="0">
            <a:spAutoFit/>
          </a:bodyPr>
          <a:lstStyle/>
          <a:p>
            <a:r>
              <a:rPr lang="en-US" sz="1400" dirty="0"/>
              <a:t>All Rise Standard Substance Use, Mental Health, and Trauma Treatment, and Recovery Management, Section E</a:t>
            </a:r>
          </a:p>
        </p:txBody>
      </p:sp>
    </p:spTree>
    <p:extLst>
      <p:ext uri="{BB962C8B-B14F-4D97-AF65-F5344CB8AC3E}">
        <p14:creationId xmlns:p14="http://schemas.microsoft.com/office/powerpoint/2010/main" val="3880951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BD96-55AA-0606-1D4F-A66A1FCA891A}"/>
              </a:ext>
            </a:extLst>
          </p:cNvPr>
          <p:cNvSpPr>
            <a:spLocks noGrp="1"/>
          </p:cNvSpPr>
          <p:nvPr>
            <p:ph type="ctrTitle"/>
          </p:nvPr>
        </p:nvSpPr>
        <p:spPr>
          <a:xfrm>
            <a:off x="6296135" y="1124887"/>
            <a:ext cx="4480560" cy="1335680"/>
          </a:xfrm>
        </p:spPr>
        <p:txBody>
          <a:bodyPr/>
          <a:lstStyle/>
          <a:p>
            <a:r>
              <a:rPr lang="en-US" dirty="0"/>
              <a:t>Cognitive Behavioral Therapy (CBT)</a:t>
            </a:r>
          </a:p>
        </p:txBody>
      </p:sp>
      <p:sp>
        <p:nvSpPr>
          <p:cNvPr id="3" name="Subtitle 2">
            <a:extLst>
              <a:ext uri="{FF2B5EF4-FFF2-40B4-BE49-F238E27FC236}">
                <a16:creationId xmlns:a16="http://schemas.microsoft.com/office/drawing/2014/main" id="{8CB417EA-7B23-52A3-0388-E55498839E13}"/>
              </a:ext>
            </a:extLst>
          </p:cNvPr>
          <p:cNvSpPr>
            <a:spLocks noGrp="1"/>
          </p:cNvSpPr>
          <p:nvPr>
            <p:ph type="subTitle" idx="1"/>
          </p:nvPr>
        </p:nvSpPr>
        <p:spPr>
          <a:xfrm>
            <a:off x="6296135" y="2610197"/>
            <a:ext cx="4476967" cy="3084548"/>
          </a:xfrm>
        </p:spPr>
        <p:txBody>
          <a:bodyPr/>
          <a:lstStyle/>
          <a:p>
            <a:pPr marL="457200" indent="-457200">
              <a:buFontTx/>
              <a:buChar char="-"/>
            </a:pPr>
            <a:r>
              <a:rPr lang="en-US" sz="1800" dirty="0"/>
              <a:t>CBT is the basis to many treatment modalities</a:t>
            </a:r>
          </a:p>
          <a:p>
            <a:pPr marL="457200" indent="-457200">
              <a:buFontTx/>
              <a:buChar char="-"/>
            </a:pPr>
            <a:r>
              <a:rPr lang="en-US" sz="1800" dirty="0"/>
              <a:t>Interrupting this cycle helps lead to more prosocial behavior</a:t>
            </a:r>
          </a:p>
          <a:p>
            <a:pPr marL="457200" indent="-457200">
              <a:buFontTx/>
              <a:buChar char="-"/>
            </a:pPr>
            <a:r>
              <a:rPr lang="en-US" sz="1800" dirty="0"/>
              <a:t>All models we discuss today are CBT based</a:t>
            </a:r>
          </a:p>
          <a:p>
            <a:endParaRPr lang="en-US" dirty="0"/>
          </a:p>
        </p:txBody>
      </p:sp>
      <p:sp>
        <p:nvSpPr>
          <p:cNvPr id="4" name="Picture Placeholder 3">
            <a:extLst>
              <a:ext uri="{FF2B5EF4-FFF2-40B4-BE49-F238E27FC236}">
                <a16:creationId xmlns:a16="http://schemas.microsoft.com/office/drawing/2014/main" id="{C7FC2CD9-F01C-B21F-09E4-961A3FD50392}"/>
              </a:ext>
            </a:extLst>
          </p:cNvPr>
          <p:cNvSpPr>
            <a:spLocks noGrp="1"/>
          </p:cNvSpPr>
          <p:nvPr>
            <p:ph type="pic" sz="quarter" idx="13"/>
          </p:nvPr>
        </p:nvSpPr>
        <p:spPr/>
        <p:txBody>
          <a:bodyPr/>
          <a:lstStyle/>
          <a:p>
            <a:endParaRPr lang="en-US"/>
          </a:p>
        </p:txBody>
      </p:sp>
      <p:pic>
        <p:nvPicPr>
          <p:cNvPr id="1030" name="Picture 6">
            <a:extLst>
              <a:ext uri="{FF2B5EF4-FFF2-40B4-BE49-F238E27FC236}">
                <a16:creationId xmlns:a16="http://schemas.microsoft.com/office/drawing/2014/main" id="{26E4F74A-4236-7808-8C4C-B34B1F8E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2" y="777846"/>
            <a:ext cx="5434807" cy="529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Matrix</a:t>
            </a:r>
          </a:p>
        </p:txBody>
      </p:sp>
      <p:sp>
        <p:nvSpPr>
          <p:cNvPr id="3" name="Content Placeholder 2">
            <a:extLst>
              <a:ext uri="{FF2B5EF4-FFF2-40B4-BE49-F238E27FC236}">
                <a16:creationId xmlns:a16="http://schemas.microsoft.com/office/drawing/2014/main" id="{01FA3C3C-0934-4E1D-2E36-15BB80474C52}"/>
              </a:ext>
            </a:extLst>
          </p:cNvPr>
          <p:cNvSpPr>
            <a:spLocks noGrp="1"/>
          </p:cNvSpPr>
          <p:nvPr>
            <p:ph sz="half" idx="1"/>
          </p:nvPr>
        </p:nvSpPr>
        <p:spPr>
          <a:xfrm>
            <a:off x="1447029" y="2261313"/>
            <a:ext cx="4420370" cy="3653350"/>
          </a:xfrm>
        </p:spPr>
        <p:txBody>
          <a:bodyPr>
            <a:normAutofit fontScale="85000" lnSpcReduction="10000"/>
          </a:bodyPr>
          <a:lstStyle/>
          <a:p>
            <a:pPr>
              <a:lnSpc>
                <a:spcPct val="110000"/>
              </a:lnSpc>
            </a:pPr>
            <a:r>
              <a:rPr lang="en-US" dirty="0"/>
              <a:t>Elements of Matrix</a:t>
            </a:r>
          </a:p>
          <a:p>
            <a:pPr marL="285750" indent="-285750">
              <a:lnSpc>
                <a:spcPct val="110000"/>
              </a:lnSpc>
              <a:buFontTx/>
              <a:buChar char="-"/>
            </a:pPr>
            <a:r>
              <a:rPr lang="en-US" dirty="0"/>
              <a:t>The Matrix Model Intensive Outpatient Program is a treatment approach for substance use.</a:t>
            </a:r>
          </a:p>
          <a:p>
            <a:pPr>
              <a:lnSpc>
                <a:spcPct val="110000"/>
              </a:lnSpc>
            </a:pPr>
            <a:r>
              <a:rPr lang="en-US" dirty="0"/>
              <a:t>Treatment includes: </a:t>
            </a:r>
          </a:p>
          <a:p>
            <a:pPr marL="514350" lvl="1" indent="-285750">
              <a:lnSpc>
                <a:spcPct val="110000"/>
              </a:lnSpc>
              <a:buFontTx/>
              <a:buChar char="-"/>
            </a:pPr>
            <a:r>
              <a:rPr lang="en-US" dirty="0"/>
              <a:t>Relapse Prevention Group</a:t>
            </a:r>
          </a:p>
          <a:p>
            <a:pPr marL="514350" lvl="1" indent="-285750">
              <a:lnSpc>
                <a:spcPct val="110000"/>
              </a:lnSpc>
              <a:buFontTx/>
              <a:buChar char="-"/>
            </a:pPr>
            <a:r>
              <a:rPr lang="en-US" dirty="0"/>
              <a:t>Family Education Group</a:t>
            </a:r>
          </a:p>
          <a:p>
            <a:pPr marL="514350" lvl="1" indent="-285750">
              <a:lnSpc>
                <a:spcPct val="110000"/>
              </a:lnSpc>
              <a:buFontTx/>
              <a:buChar char="-"/>
            </a:pPr>
            <a:r>
              <a:rPr lang="en-US" dirty="0"/>
              <a:t>Early Recovery Skills Group </a:t>
            </a:r>
          </a:p>
          <a:p>
            <a:pPr marL="514350" lvl="1" indent="-285750">
              <a:lnSpc>
                <a:spcPct val="110000"/>
              </a:lnSpc>
              <a:buFontTx/>
              <a:buChar char="-"/>
            </a:pPr>
            <a:r>
              <a:rPr lang="en-US" dirty="0"/>
              <a:t>Social Support Group</a:t>
            </a:r>
          </a:p>
          <a:p>
            <a:pPr marL="514350" lvl="1" indent="-285750">
              <a:lnSpc>
                <a:spcPct val="110000"/>
              </a:lnSpc>
              <a:buFontTx/>
              <a:buChar char="-"/>
            </a:pPr>
            <a:r>
              <a:rPr lang="en-US" dirty="0"/>
              <a:t>Individual Counseling</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6324600" y="2261313"/>
            <a:ext cx="4420370" cy="3653350"/>
          </a:xfrm>
        </p:spPr>
        <p:txBody>
          <a:bodyPr>
            <a:normAutofit/>
          </a:bodyPr>
          <a:lstStyle/>
          <a:p>
            <a:r>
              <a:rPr lang="en-US" sz="1500" dirty="0"/>
              <a:t>Duration:</a:t>
            </a:r>
          </a:p>
          <a:p>
            <a:r>
              <a:rPr lang="en-US" sz="1500" dirty="0"/>
              <a:t>- 32 weeks</a:t>
            </a:r>
          </a:p>
          <a:p>
            <a:endParaRPr lang="en-US" sz="1500" dirty="0"/>
          </a:p>
          <a:p>
            <a:r>
              <a:rPr lang="en-US" sz="1500" dirty="0"/>
              <a:t>When should someone be referred</a:t>
            </a:r>
          </a:p>
          <a:p>
            <a:pPr marL="285750" indent="-285750">
              <a:buFontTx/>
              <a:buChar char="-"/>
            </a:pPr>
            <a:r>
              <a:rPr lang="en-US" sz="1500" dirty="0"/>
              <a:t>This program is where participants often start</a:t>
            </a:r>
          </a:p>
          <a:p>
            <a:pPr marL="285750" indent="-285750">
              <a:buFontTx/>
              <a:buChar char="-"/>
            </a:pPr>
            <a:r>
              <a:rPr lang="en-US" sz="1500" dirty="0"/>
              <a:t>If a participant returns to use while in the program, a return to a portion of Early Recovery Skills group is recommended</a:t>
            </a:r>
          </a:p>
          <a:p>
            <a:pPr marL="285750" indent="-285750">
              <a:buFontTx/>
              <a:buChar char="-"/>
            </a:pPr>
            <a:r>
              <a:rPr lang="en-US" sz="1500" dirty="0"/>
              <a:t>Participants should be encouraged to remain in Social Support post-graduation as long as it is mutually beneficial</a:t>
            </a:r>
          </a:p>
        </p:txBody>
      </p:sp>
    </p:spTree>
    <p:extLst>
      <p:ext uri="{BB962C8B-B14F-4D97-AF65-F5344CB8AC3E}">
        <p14:creationId xmlns:p14="http://schemas.microsoft.com/office/powerpoint/2010/main" val="3403707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1364-4D26-C081-BC62-AAFA3CE12272}"/>
              </a:ext>
            </a:extLst>
          </p:cNvPr>
          <p:cNvSpPr>
            <a:spLocks noGrp="1"/>
          </p:cNvSpPr>
          <p:nvPr>
            <p:ph type="title"/>
          </p:nvPr>
        </p:nvSpPr>
        <p:spPr/>
        <p:txBody>
          <a:bodyPr/>
          <a:lstStyle/>
          <a:p>
            <a:r>
              <a:rPr lang="en-US" dirty="0"/>
              <a:t>Matrix</a:t>
            </a:r>
          </a:p>
        </p:txBody>
      </p:sp>
      <p:sp>
        <p:nvSpPr>
          <p:cNvPr id="4" name="Content Placeholder 3">
            <a:extLst>
              <a:ext uri="{FF2B5EF4-FFF2-40B4-BE49-F238E27FC236}">
                <a16:creationId xmlns:a16="http://schemas.microsoft.com/office/drawing/2014/main" id="{CE587C86-E522-8329-708F-5AEED0F7D2E4}"/>
              </a:ext>
            </a:extLst>
          </p:cNvPr>
          <p:cNvSpPr>
            <a:spLocks noGrp="1"/>
          </p:cNvSpPr>
          <p:nvPr>
            <p:ph sz="half" idx="13"/>
          </p:nvPr>
        </p:nvSpPr>
        <p:spPr>
          <a:xfrm>
            <a:off x="1253837" y="2194811"/>
            <a:ext cx="4420370" cy="3653350"/>
          </a:xfrm>
        </p:spPr>
        <p:txBody>
          <a:bodyPr/>
          <a:lstStyle/>
          <a:p>
            <a:r>
              <a:rPr lang="en-US" dirty="0"/>
              <a:t>When completed, participants should be able to:</a:t>
            </a:r>
          </a:p>
          <a:p>
            <a:pPr marL="285750" indent="-285750">
              <a:buFontTx/>
              <a:buChar char="-"/>
            </a:pPr>
            <a:r>
              <a:rPr lang="en-US" dirty="0"/>
              <a:t>Identify triggers</a:t>
            </a:r>
          </a:p>
          <a:p>
            <a:pPr marL="285750" indent="-285750">
              <a:buFontTx/>
              <a:buChar char="-"/>
            </a:pPr>
            <a:r>
              <a:rPr lang="en-US" dirty="0"/>
              <a:t>Identify coping skills</a:t>
            </a:r>
          </a:p>
          <a:p>
            <a:pPr marL="285750" indent="-285750">
              <a:buFontTx/>
              <a:buChar char="-"/>
            </a:pPr>
            <a:r>
              <a:rPr lang="en-US" dirty="0"/>
              <a:t>Identify warning signs of relapse</a:t>
            </a:r>
          </a:p>
          <a:p>
            <a:pPr marL="285750" indent="-285750">
              <a:buFontTx/>
              <a:buChar char="-"/>
            </a:pPr>
            <a:r>
              <a:rPr lang="en-US" dirty="0"/>
              <a:t>Identify and use sober supports</a:t>
            </a:r>
          </a:p>
        </p:txBody>
      </p:sp>
      <p:pic>
        <p:nvPicPr>
          <p:cNvPr id="1026" name="Picture 2" descr="Hazelden Store: The Matrix Model Criminal Justice Collection">
            <a:extLst>
              <a:ext uri="{FF2B5EF4-FFF2-40B4-BE49-F238E27FC236}">
                <a16:creationId xmlns:a16="http://schemas.microsoft.com/office/drawing/2014/main" id="{86A758C0-78B2-AAC8-BEAA-FDC7038D1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 t="2808" r="29428" b="4678"/>
          <a:stretch/>
        </p:blipFill>
        <p:spPr bwMode="auto">
          <a:xfrm>
            <a:off x="7315893" y="1225993"/>
            <a:ext cx="3371157" cy="440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8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p:txBody>
          <a:bodyPr/>
          <a:lstStyle/>
          <a:p>
            <a:r>
              <a:rPr lang="en-US" dirty="0"/>
              <a:t>Moral Reconation Therapy</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p:txBody>
          <a:bodyPr/>
          <a:lstStyle/>
          <a:p>
            <a:r>
              <a:rPr lang="en-US" dirty="0"/>
              <a:t>Summary of program:</a:t>
            </a:r>
          </a:p>
          <a:p>
            <a:pPr marL="285750" indent="-285750">
              <a:buFontTx/>
              <a:buChar char="-"/>
            </a:pPr>
            <a:r>
              <a:rPr lang="en-US" dirty="0"/>
              <a:t>MRT is a cognitive based group</a:t>
            </a:r>
          </a:p>
          <a:p>
            <a:pPr marL="285750" indent="-285750">
              <a:buFontTx/>
              <a:buChar char="-"/>
            </a:pPr>
            <a:r>
              <a:rPr lang="en-US" dirty="0"/>
              <a:t>Focus is to address criminal thinking and increase healthy decision making</a:t>
            </a:r>
          </a:p>
          <a:p>
            <a:pPr marL="285750" indent="-285750">
              <a:buFontTx/>
              <a:buChar char="-"/>
            </a:pPr>
            <a:r>
              <a:rPr lang="en-US" dirty="0"/>
              <a:t>Group should be gender specific</a:t>
            </a:r>
          </a:p>
          <a:p>
            <a:endParaRPr lang="en-US" dirty="0"/>
          </a:p>
          <a:p>
            <a:r>
              <a:rPr lang="en-US" dirty="0"/>
              <a:t>Duration: </a:t>
            </a:r>
          </a:p>
          <a:p>
            <a:r>
              <a:rPr lang="en-US" dirty="0"/>
              <a:t>- About 24 weeks</a:t>
            </a:r>
          </a:p>
        </p:txBody>
      </p:sp>
      <p:sp>
        <p:nvSpPr>
          <p:cNvPr id="4" name="Content Placeholder 3">
            <a:extLst>
              <a:ext uri="{FF2B5EF4-FFF2-40B4-BE49-F238E27FC236}">
                <a16:creationId xmlns:a16="http://schemas.microsoft.com/office/drawing/2014/main" id="{6179EC04-4487-2F90-66AB-DEEE12119E0A}"/>
              </a:ext>
            </a:extLst>
          </p:cNvPr>
          <p:cNvSpPr>
            <a:spLocks noGrp="1"/>
          </p:cNvSpPr>
          <p:nvPr>
            <p:ph sz="half" idx="14"/>
          </p:nvPr>
        </p:nvSpPr>
        <p:spPr/>
        <p:txBody>
          <a:bodyPr/>
          <a:lstStyle/>
          <a:p>
            <a:r>
              <a:rPr lang="en-US" dirty="0"/>
              <a:t>When to refer:</a:t>
            </a:r>
          </a:p>
          <a:p>
            <a:pPr marL="285750" indent="-285750">
              <a:buFontTx/>
              <a:buChar char="-"/>
            </a:pPr>
            <a:r>
              <a:rPr lang="en-US" dirty="0"/>
              <a:t>Early in the program</a:t>
            </a:r>
          </a:p>
          <a:p>
            <a:pPr marL="514350" lvl="1" indent="-285750">
              <a:buFontTx/>
              <a:buChar char="-"/>
            </a:pPr>
            <a:r>
              <a:rPr lang="en-US" dirty="0"/>
              <a:t>Consider schedules and clinical stability</a:t>
            </a:r>
          </a:p>
        </p:txBody>
      </p:sp>
    </p:spTree>
    <p:extLst>
      <p:ext uri="{BB962C8B-B14F-4D97-AF65-F5344CB8AC3E}">
        <p14:creationId xmlns:p14="http://schemas.microsoft.com/office/powerpoint/2010/main" val="98692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CD1-8BA1-ED00-28BF-03111A18E1F5}"/>
              </a:ext>
            </a:extLst>
          </p:cNvPr>
          <p:cNvSpPr>
            <a:spLocks noGrp="1"/>
          </p:cNvSpPr>
          <p:nvPr>
            <p:ph type="title"/>
          </p:nvPr>
        </p:nvSpPr>
        <p:spPr>
          <a:xfrm>
            <a:off x="1276351" y="891251"/>
            <a:ext cx="9646292" cy="1158254"/>
          </a:xfrm>
        </p:spPr>
        <p:txBody>
          <a:bodyPr/>
          <a:lstStyle/>
          <a:p>
            <a:r>
              <a:rPr lang="en-US" dirty="0"/>
              <a:t>MRT Steps</a:t>
            </a:r>
          </a:p>
        </p:txBody>
      </p:sp>
      <p:sp>
        <p:nvSpPr>
          <p:cNvPr id="3" name="Content Placeholder 2">
            <a:extLst>
              <a:ext uri="{FF2B5EF4-FFF2-40B4-BE49-F238E27FC236}">
                <a16:creationId xmlns:a16="http://schemas.microsoft.com/office/drawing/2014/main" id="{68BDE810-0052-A98F-E85E-FE2EB2DCAB44}"/>
              </a:ext>
            </a:extLst>
          </p:cNvPr>
          <p:cNvSpPr>
            <a:spLocks noGrp="1"/>
          </p:cNvSpPr>
          <p:nvPr>
            <p:ph sz="half" idx="13"/>
          </p:nvPr>
        </p:nvSpPr>
        <p:spPr>
          <a:xfrm>
            <a:off x="1276351" y="2266587"/>
            <a:ext cx="9646291" cy="3541853"/>
          </a:xfrm>
        </p:spPr>
        <p:txBody>
          <a:bodyPr numCol="2">
            <a:normAutofit/>
          </a:bodyPr>
          <a:lstStyle/>
          <a:p>
            <a:r>
              <a:rPr lang="en-US" dirty="0"/>
              <a:t>Participants will progress through</a:t>
            </a:r>
          </a:p>
          <a:p>
            <a:endParaRPr lang="en-US" dirty="0"/>
          </a:p>
          <a:p>
            <a:pPr marL="342900" indent="-342900">
              <a:buAutoNum type="arabicPeriod"/>
            </a:pPr>
            <a:r>
              <a:rPr lang="en-US" dirty="0"/>
              <a:t>Honesty</a:t>
            </a:r>
          </a:p>
          <a:p>
            <a:pPr marL="342900" indent="-342900">
              <a:buAutoNum type="arabicPeriod"/>
            </a:pPr>
            <a:r>
              <a:rPr lang="en-US" dirty="0"/>
              <a:t>Trust</a:t>
            </a:r>
          </a:p>
          <a:p>
            <a:pPr marL="342900" indent="-342900">
              <a:buAutoNum type="arabicPeriod"/>
            </a:pPr>
            <a:r>
              <a:rPr lang="en-US" dirty="0"/>
              <a:t>Acceptance</a:t>
            </a:r>
          </a:p>
          <a:p>
            <a:pPr marL="342900" indent="-342900">
              <a:buAutoNum type="arabicPeriod"/>
            </a:pPr>
            <a:r>
              <a:rPr lang="en-US" dirty="0"/>
              <a:t>Raising Awareness</a:t>
            </a:r>
          </a:p>
          <a:p>
            <a:pPr marL="342900" indent="-342900">
              <a:buAutoNum type="arabicPeriod"/>
            </a:pPr>
            <a:r>
              <a:rPr lang="en-US" dirty="0"/>
              <a:t>Healing damaged relationships</a:t>
            </a:r>
          </a:p>
          <a:p>
            <a:pPr marL="342900" indent="-342900">
              <a:buAutoNum type="arabicPeriod"/>
            </a:pPr>
            <a:r>
              <a:rPr lang="en-US" dirty="0"/>
              <a:t>Helping others</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Long term goals and identity</a:t>
            </a:r>
          </a:p>
          <a:p>
            <a:pPr marL="342900" indent="-342900">
              <a:buAutoNum type="arabicPeriod"/>
            </a:pPr>
            <a:r>
              <a:rPr lang="en-US" dirty="0"/>
              <a:t>Short term goals and consistency</a:t>
            </a:r>
          </a:p>
          <a:p>
            <a:pPr marL="342900" indent="-342900">
              <a:buAutoNum type="arabicPeriod"/>
            </a:pPr>
            <a:r>
              <a:rPr lang="en-US" dirty="0"/>
              <a:t>Commitment to change</a:t>
            </a:r>
          </a:p>
          <a:p>
            <a:pPr marL="342900" indent="-342900">
              <a:buAutoNum type="arabicPeriod"/>
            </a:pPr>
            <a:r>
              <a:rPr lang="en-US" dirty="0"/>
              <a:t>Maintain positive change</a:t>
            </a:r>
          </a:p>
          <a:p>
            <a:pPr marL="342900" indent="-342900">
              <a:buAutoNum type="arabicPeriod"/>
            </a:pPr>
            <a:r>
              <a:rPr lang="en-US" dirty="0"/>
              <a:t>Keeping moral commitments</a:t>
            </a:r>
          </a:p>
          <a:p>
            <a:pPr marL="342900" indent="-342900">
              <a:buAutoNum type="arabicPeriod"/>
            </a:pPr>
            <a:r>
              <a:rPr lang="en-US" dirty="0"/>
              <a:t>Choosing moral goals</a:t>
            </a:r>
          </a:p>
        </p:txBody>
      </p:sp>
    </p:spTree>
    <p:extLst>
      <p:ext uri="{BB962C8B-B14F-4D97-AF65-F5344CB8AC3E}">
        <p14:creationId xmlns:p14="http://schemas.microsoft.com/office/powerpoint/2010/main" val="21940129"/>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B2D96AF-4C9E-4DD0-A165-CD22BB87D09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{360A21B2-138D-477F-98A0-46169C4988CD}tf10081922_win32</Template>
  <TotalTime>12184</TotalTime>
  <Words>1772</Words>
  <Application>Microsoft Office PowerPoint</Application>
  <PresentationFormat>Widescreen</PresentationFormat>
  <Paragraphs>371</Paragraphs>
  <Slides>34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vt:lpstr>
      <vt:lpstr>Arial</vt:lpstr>
      <vt:lpstr>Calibri</vt:lpstr>
      <vt:lpstr>Quire Sans Pro Light</vt:lpstr>
      <vt:lpstr>Tisa Offc Serif Pro</vt:lpstr>
      <vt:lpstr>Custom</vt:lpstr>
      <vt:lpstr>Alphabet Soup: Understanding Treatment Language, Reports &amp; Phasing Up</vt:lpstr>
      <vt:lpstr>Introductions</vt:lpstr>
      <vt:lpstr>Treatment providers</vt:lpstr>
      <vt:lpstr>Evidenced Based Practice</vt:lpstr>
      <vt:lpstr>Cognitive Behavioral Therapy (CBT)</vt:lpstr>
      <vt:lpstr>Matrix</vt:lpstr>
      <vt:lpstr>Matrix</vt:lpstr>
      <vt:lpstr>Moral Reconation Therapy</vt:lpstr>
      <vt:lpstr>MRT Steps</vt:lpstr>
      <vt:lpstr>CBI-SA: Cognitive Behavioral Interventions – Substance Abuse</vt:lpstr>
      <vt:lpstr>Standard Operating Procedures</vt:lpstr>
      <vt:lpstr>CBI-SA</vt:lpstr>
      <vt:lpstr>CBI-SA</vt:lpstr>
      <vt:lpstr>Advance Practice - AP</vt:lpstr>
      <vt:lpstr>AP</vt:lpstr>
      <vt:lpstr>AP</vt:lpstr>
      <vt:lpstr>Thinking 4 Change</vt:lpstr>
      <vt:lpstr>T4C</vt:lpstr>
      <vt:lpstr>Seeking Safety</vt:lpstr>
      <vt:lpstr>Seeking Safety Topics</vt:lpstr>
      <vt:lpstr>Dialectical Behavioral Therapy Skills Group</vt:lpstr>
      <vt:lpstr>Dialectical Behavioral Therapy Skills Group</vt:lpstr>
      <vt:lpstr>Individual Therapy</vt:lpstr>
      <vt:lpstr>Individual Therapy</vt:lpstr>
      <vt:lpstr>Individual Therapy</vt:lpstr>
      <vt:lpstr>Putting it together</vt:lpstr>
      <vt:lpstr>Phase Structure Changes</vt:lpstr>
      <vt:lpstr>Phase Structure Changes</vt:lpstr>
      <vt:lpstr>Phase Structure Changes</vt:lpstr>
      <vt:lpstr>Phase Structure Changes</vt:lpstr>
      <vt:lpstr>Phase Structure Changes</vt:lpstr>
      <vt:lpstr>Phase Structure Changes</vt:lpstr>
      <vt:lpstr>Phase Structure Changes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Krysti Deines</dc:creator>
  <cp:lastModifiedBy>Krysti Deines</cp:lastModifiedBy>
  <cp:revision>28</cp:revision>
  <dcterms:created xsi:type="dcterms:W3CDTF">2024-06-28T21:06:46Z</dcterms:created>
  <dcterms:modified xsi:type="dcterms:W3CDTF">2025-04-14T16:57:22Z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76c43dbc-e2cf-47e7-9277-a8ab6bdc0d54_Enabled">
    <vt:lpwstr>true</vt:lpwstr>
  </property>
  <property fmtid="{D5CDD505-2E9C-101B-9397-08002B2CF9AE}" pid="4" name="MSIP_Label_76c43dbc-e2cf-47e7-9277-a8ab6bdc0d54_SetDate">
    <vt:lpwstr>2024-09-03T13:09:37Z</vt:lpwstr>
  </property>
  <property fmtid="{D5CDD505-2E9C-101B-9397-08002B2CF9AE}" pid="5" name="MSIP_Label_76c43dbc-e2cf-47e7-9277-a8ab6bdc0d54_Method">
    <vt:lpwstr>Standard</vt:lpwstr>
  </property>
  <property fmtid="{D5CDD505-2E9C-101B-9397-08002B2CF9AE}" pid="6" name="MSIP_Label_76c43dbc-e2cf-47e7-9277-a8ab6bdc0d54_Name">
    <vt:lpwstr>defa4170-0d19-0005-0004-bc88714345d2</vt:lpwstr>
  </property>
  <property fmtid="{D5CDD505-2E9C-101B-9397-08002B2CF9AE}" pid="7" name="MSIP_Label_76c43dbc-e2cf-47e7-9277-a8ab6bdc0d54_SiteId">
    <vt:lpwstr>ac2b7ae7-6ed4-4247-9b8f-bc29c3be4b3e</vt:lpwstr>
  </property>
  <property fmtid="{D5CDD505-2E9C-101B-9397-08002B2CF9AE}" pid="8" name="MSIP_Label_76c43dbc-e2cf-47e7-9277-a8ab6bdc0d54_ActionId">
    <vt:lpwstr>33306bcb-7f1a-404f-8b9b-229c556f7508</vt:lpwstr>
  </property>
  <property fmtid="{D5CDD505-2E9C-101B-9397-08002B2CF9AE}" pid="9" name="MSIP_Label_76c43dbc-e2cf-47e7-9277-a8ab6bdc0d54_ContentBits">
    <vt:lpwstr>0</vt:lpwstr>
  </property>
</Properties>
</file>