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Lst>
  <p:notesMasterIdLst>
    <p:notesMasterId r:id="rId32"/>
  </p:notesMasterIdLst>
  <p:handoutMasterIdLst>
    <p:handoutMasterId r:id="rId33"/>
  </p:handoutMasterIdLst>
  <p:sldIdLst>
    <p:sldId id="315" r:id="rId5"/>
    <p:sldId id="317" r:id="rId6"/>
    <p:sldId id="341" r:id="rId7"/>
    <p:sldId id="318" r:id="rId8"/>
    <p:sldId id="348" r:id="rId9"/>
    <p:sldId id="349" r:id="rId10"/>
    <p:sldId id="350" r:id="rId11"/>
    <p:sldId id="323" r:id="rId12"/>
    <p:sldId id="324" r:id="rId13"/>
    <p:sldId id="338" r:id="rId14"/>
    <p:sldId id="340" r:id="rId15"/>
    <p:sldId id="339" r:id="rId16"/>
    <p:sldId id="325" r:id="rId17"/>
    <p:sldId id="330" r:id="rId18"/>
    <p:sldId id="329" r:id="rId19"/>
    <p:sldId id="328" r:id="rId20"/>
    <p:sldId id="334" r:id="rId21"/>
    <p:sldId id="344" r:id="rId22"/>
    <p:sldId id="345" r:id="rId23"/>
    <p:sldId id="343" r:id="rId24"/>
    <p:sldId id="332" r:id="rId25"/>
    <p:sldId id="337" r:id="rId26"/>
    <p:sldId id="336" r:id="rId27"/>
    <p:sldId id="335" r:id="rId28"/>
    <p:sldId id="346" r:id="rId29"/>
    <p:sldId id="347" r:id="rId30"/>
    <p:sldId id="29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AA1BD55-57CD-466E-0725-B6CBA11E0D12}" name="Lauren Weldy (ALLEGIS GROUP SERVICES)" initials="LW" userId="S::v-lweldy@microsoft.com::07a2285c-a352-4b96-8658-ecc34365c1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DE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182" autoAdjust="0"/>
  </p:normalViewPr>
  <p:slideViewPr>
    <p:cSldViewPr snapToGrid="0">
      <p:cViewPr varScale="1">
        <p:scale>
          <a:sx n="83" d="100"/>
          <a:sy n="83" d="100"/>
        </p:scale>
        <p:origin x="1674" y="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149"/>
    </p:cViewPr>
  </p:sorterViewPr>
  <p:notesViewPr>
    <p:cSldViewPr snapToGrid="0">
      <p:cViewPr>
        <p:scale>
          <a:sx n="1" d="2"/>
          <a:sy n="1" d="2"/>
        </p:scale>
        <p:origin x="2640" y="28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5A3F7-7CC0-4442-9C5D-8473797B0AE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3C11D10-93BF-4C60-A42D-01887296E1B7}">
      <dgm:prSet/>
      <dgm:spPr/>
      <dgm:t>
        <a:bodyPr/>
        <a:lstStyle/>
        <a:p>
          <a:r>
            <a:rPr lang="en-US"/>
            <a:t>Treatment court programs offer 12-18 months of treatment, support and accountability. </a:t>
          </a:r>
        </a:p>
      </dgm:t>
    </dgm:pt>
    <dgm:pt modelId="{B98D9E22-A54C-4ED4-A491-7875E91390C4}" type="parTrans" cxnId="{F1D968B7-CED1-4971-BA38-4A0CC8BEBFBB}">
      <dgm:prSet/>
      <dgm:spPr/>
      <dgm:t>
        <a:bodyPr/>
        <a:lstStyle/>
        <a:p>
          <a:endParaRPr lang="en-US"/>
        </a:p>
      </dgm:t>
    </dgm:pt>
    <dgm:pt modelId="{41909F4E-02AE-4B7E-8DB3-D114031CDC25}" type="sibTrans" cxnId="{F1D968B7-CED1-4971-BA38-4A0CC8BEBFBB}">
      <dgm:prSet/>
      <dgm:spPr/>
      <dgm:t>
        <a:bodyPr/>
        <a:lstStyle/>
        <a:p>
          <a:endParaRPr lang="en-US"/>
        </a:p>
      </dgm:t>
    </dgm:pt>
    <dgm:pt modelId="{0C1DA65B-39A0-42CD-B2FC-72CDC5AEEE51}">
      <dgm:prSet/>
      <dgm:spPr/>
      <dgm:t>
        <a:bodyPr/>
        <a:lstStyle/>
        <a:p>
          <a:r>
            <a:rPr lang="en-US" dirty="0"/>
            <a:t>It is often the foundation and connections to building a long-term recovery plan for the individual</a:t>
          </a:r>
        </a:p>
      </dgm:t>
    </dgm:pt>
    <dgm:pt modelId="{B9438CD5-72A7-43F4-B0EA-3E50BA385C92}" type="parTrans" cxnId="{29BB57FB-E61A-47D7-887D-B3EEE3578C70}">
      <dgm:prSet/>
      <dgm:spPr/>
      <dgm:t>
        <a:bodyPr/>
        <a:lstStyle/>
        <a:p>
          <a:endParaRPr lang="en-US"/>
        </a:p>
      </dgm:t>
    </dgm:pt>
    <dgm:pt modelId="{6D0E0F93-68AE-48BB-8086-AC2D3C20B963}" type="sibTrans" cxnId="{29BB57FB-E61A-47D7-887D-B3EEE3578C70}">
      <dgm:prSet/>
      <dgm:spPr/>
      <dgm:t>
        <a:bodyPr/>
        <a:lstStyle/>
        <a:p>
          <a:endParaRPr lang="en-US"/>
        </a:p>
      </dgm:t>
    </dgm:pt>
    <dgm:pt modelId="{7BF93D7A-4135-4DD6-A4D6-8AB1C50B490A}" type="pres">
      <dgm:prSet presAssocID="{7065A3F7-7CC0-4442-9C5D-8473797B0AE1}" presName="hierChild1" presStyleCnt="0">
        <dgm:presLayoutVars>
          <dgm:chPref val="1"/>
          <dgm:dir/>
          <dgm:animOne val="branch"/>
          <dgm:animLvl val="lvl"/>
          <dgm:resizeHandles/>
        </dgm:presLayoutVars>
      </dgm:prSet>
      <dgm:spPr/>
    </dgm:pt>
    <dgm:pt modelId="{F834F377-F870-4BF6-AD3C-BC2A7AE3C24C}" type="pres">
      <dgm:prSet presAssocID="{63C11D10-93BF-4C60-A42D-01887296E1B7}" presName="hierRoot1" presStyleCnt="0"/>
      <dgm:spPr/>
    </dgm:pt>
    <dgm:pt modelId="{1A027A05-26EA-482B-8890-9D2240B8833C}" type="pres">
      <dgm:prSet presAssocID="{63C11D10-93BF-4C60-A42D-01887296E1B7}" presName="composite" presStyleCnt="0"/>
      <dgm:spPr/>
    </dgm:pt>
    <dgm:pt modelId="{19C1DA16-9C16-4ABF-932D-07E6489133E5}" type="pres">
      <dgm:prSet presAssocID="{63C11D10-93BF-4C60-A42D-01887296E1B7}" presName="background" presStyleLbl="node0" presStyleIdx="0" presStyleCnt="2"/>
      <dgm:spPr/>
    </dgm:pt>
    <dgm:pt modelId="{D5E4C365-C661-4D4E-B8F5-8267291AFB03}" type="pres">
      <dgm:prSet presAssocID="{63C11D10-93BF-4C60-A42D-01887296E1B7}" presName="text" presStyleLbl="fgAcc0" presStyleIdx="0" presStyleCnt="2">
        <dgm:presLayoutVars>
          <dgm:chPref val="3"/>
        </dgm:presLayoutVars>
      </dgm:prSet>
      <dgm:spPr/>
    </dgm:pt>
    <dgm:pt modelId="{C071FF1B-4492-492E-AD1A-6F0477047CBE}" type="pres">
      <dgm:prSet presAssocID="{63C11D10-93BF-4C60-A42D-01887296E1B7}" presName="hierChild2" presStyleCnt="0"/>
      <dgm:spPr/>
    </dgm:pt>
    <dgm:pt modelId="{BB807CB8-D987-49C5-AE00-83B6DBC8D79D}" type="pres">
      <dgm:prSet presAssocID="{0C1DA65B-39A0-42CD-B2FC-72CDC5AEEE51}" presName="hierRoot1" presStyleCnt="0"/>
      <dgm:spPr/>
    </dgm:pt>
    <dgm:pt modelId="{EAB17CB3-6488-4493-84EA-CA41813ED6EB}" type="pres">
      <dgm:prSet presAssocID="{0C1DA65B-39A0-42CD-B2FC-72CDC5AEEE51}" presName="composite" presStyleCnt="0"/>
      <dgm:spPr/>
    </dgm:pt>
    <dgm:pt modelId="{E3DE17C6-C1CE-4FF8-9FE3-A2EB145FE7A1}" type="pres">
      <dgm:prSet presAssocID="{0C1DA65B-39A0-42CD-B2FC-72CDC5AEEE51}" presName="background" presStyleLbl="node0" presStyleIdx="1" presStyleCnt="2"/>
      <dgm:spPr/>
    </dgm:pt>
    <dgm:pt modelId="{0E3F1112-BDF8-4326-85DF-490C897EEE74}" type="pres">
      <dgm:prSet presAssocID="{0C1DA65B-39A0-42CD-B2FC-72CDC5AEEE51}" presName="text" presStyleLbl="fgAcc0" presStyleIdx="1" presStyleCnt="2">
        <dgm:presLayoutVars>
          <dgm:chPref val="3"/>
        </dgm:presLayoutVars>
      </dgm:prSet>
      <dgm:spPr/>
    </dgm:pt>
    <dgm:pt modelId="{5123F752-E6EF-4A4A-99DC-E2FDA41266E9}" type="pres">
      <dgm:prSet presAssocID="{0C1DA65B-39A0-42CD-B2FC-72CDC5AEEE51}" presName="hierChild2" presStyleCnt="0"/>
      <dgm:spPr/>
    </dgm:pt>
  </dgm:ptLst>
  <dgm:cxnLst>
    <dgm:cxn modelId="{F0241067-DE77-47CC-9673-E961DCE14916}" type="presOf" srcId="{7065A3F7-7CC0-4442-9C5D-8473797B0AE1}" destId="{7BF93D7A-4135-4DD6-A4D6-8AB1C50B490A}" srcOrd="0" destOrd="0" presId="urn:microsoft.com/office/officeart/2005/8/layout/hierarchy1"/>
    <dgm:cxn modelId="{F1D968B7-CED1-4971-BA38-4A0CC8BEBFBB}" srcId="{7065A3F7-7CC0-4442-9C5D-8473797B0AE1}" destId="{63C11D10-93BF-4C60-A42D-01887296E1B7}" srcOrd="0" destOrd="0" parTransId="{B98D9E22-A54C-4ED4-A491-7875E91390C4}" sibTransId="{41909F4E-02AE-4B7E-8DB3-D114031CDC25}"/>
    <dgm:cxn modelId="{657461C1-28BF-4C37-A308-E92000AB454D}" type="presOf" srcId="{63C11D10-93BF-4C60-A42D-01887296E1B7}" destId="{D5E4C365-C661-4D4E-B8F5-8267291AFB03}" srcOrd="0" destOrd="0" presId="urn:microsoft.com/office/officeart/2005/8/layout/hierarchy1"/>
    <dgm:cxn modelId="{FC8A78F3-FA97-4DFC-866B-86CCE60F2679}" type="presOf" srcId="{0C1DA65B-39A0-42CD-B2FC-72CDC5AEEE51}" destId="{0E3F1112-BDF8-4326-85DF-490C897EEE74}" srcOrd="0" destOrd="0" presId="urn:microsoft.com/office/officeart/2005/8/layout/hierarchy1"/>
    <dgm:cxn modelId="{29BB57FB-E61A-47D7-887D-B3EEE3578C70}" srcId="{7065A3F7-7CC0-4442-9C5D-8473797B0AE1}" destId="{0C1DA65B-39A0-42CD-B2FC-72CDC5AEEE51}" srcOrd="1" destOrd="0" parTransId="{B9438CD5-72A7-43F4-B0EA-3E50BA385C92}" sibTransId="{6D0E0F93-68AE-48BB-8086-AC2D3C20B963}"/>
    <dgm:cxn modelId="{6BEA4BAD-AABF-466A-8C26-3EB322F9D110}" type="presParOf" srcId="{7BF93D7A-4135-4DD6-A4D6-8AB1C50B490A}" destId="{F834F377-F870-4BF6-AD3C-BC2A7AE3C24C}" srcOrd="0" destOrd="0" presId="urn:microsoft.com/office/officeart/2005/8/layout/hierarchy1"/>
    <dgm:cxn modelId="{5D578900-10E9-4ADD-81BC-93B4AF68B4EC}" type="presParOf" srcId="{F834F377-F870-4BF6-AD3C-BC2A7AE3C24C}" destId="{1A027A05-26EA-482B-8890-9D2240B8833C}" srcOrd="0" destOrd="0" presId="urn:microsoft.com/office/officeart/2005/8/layout/hierarchy1"/>
    <dgm:cxn modelId="{9D338694-49D8-49BC-9413-562D9059D836}" type="presParOf" srcId="{1A027A05-26EA-482B-8890-9D2240B8833C}" destId="{19C1DA16-9C16-4ABF-932D-07E6489133E5}" srcOrd="0" destOrd="0" presId="urn:microsoft.com/office/officeart/2005/8/layout/hierarchy1"/>
    <dgm:cxn modelId="{01ECBDFB-CC38-43F6-B95E-E6C79AE89091}" type="presParOf" srcId="{1A027A05-26EA-482B-8890-9D2240B8833C}" destId="{D5E4C365-C661-4D4E-B8F5-8267291AFB03}" srcOrd="1" destOrd="0" presId="urn:microsoft.com/office/officeart/2005/8/layout/hierarchy1"/>
    <dgm:cxn modelId="{9BBD258D-5AC7-497B-9195-18FF7A98273E}" type="presParOf" srcId="{F834F377-F870-4BF6-AD3C-BC2A7AE3C24C}" destId="{C071FF1B-4492-492E-AD1A-6F0477047CBE}" srcOrd="1" destOrd="0" presId="urn:microsoft.com/office/officeart/2005/8/layout/hierarchy1"/>
    <dgm:cxn modelId="{6DB45FC6-0621-4068-BE1E-270446D7B410}" type="presParOf" srcId="{7BF93D7A-4135-4DD6-A4D6-8AB1C50B490A}" destId="{BB807CB8-D987-49C5-AE00-83B6DBC8D79D}" srcOrd="1" destOrd="0" presId="urn:microsoft.com/office/officeart/2005/8/layout/hierarchy1"/>
    <dgm:cxn modelId="{DD00EC22-F5F0-4690-B1E1-100D2448EED5}" type="presParOf" srcId="{BB807CB8-D987-49C5-AE00-83B6DBC8D79D}" destId="{EAB17CB3-6488-4493-84EA-CA41813ED6EB}" srcOrd="0" destOrd="0" presId="urn:microsoft.com/office/officeart/2005/8/layout/hierarchy1"/>
    <dgm:cxn modelId="{B04C5540-77D0-4A1B-B20F-8A8CBEB8A3C8}" type="presParOf" srcId="{EAB17CB3-6488-4493-84EA-CA41813ED6EB}" destId="{E3DE17C6-C1CE-4FF8-9FE3-A2EB145FE7A1}" srcOrd="0" destOrd="0" presId="urn:microsoft.com/office/officeart/2005/8/layout/hierarchy1"/>
    <dgm:cxn modelId="{D2040957-67CE-4625-8A81-3F9974AF2933}" type="presParOf" srcId="{EAB17CB3-6488-4493-84EA-CA41813ED6EB}" destId="{0E3F1112-BDF8-4326-85DF-490C897EEE74}" srcOrd="1" destOrd="0" presId="urn:microsoft.com/office/officeart/2005/8/layout/hierarchy1"/>
    <dgm:cxn modelId="{440B7C1D-44D0-4E88-8D11-7D17E4037C02}" type="presParOf" srcId="{BB807CB8-D987-49C5-AE00-83B6DBC8D79D}" destId="{5123F752-E6EF-4A4A-99DC-E2FDA41266E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1DA16-9C16-4ABF-932D-07E6489133E5}">
      <dsp:nvSpPr>
        <dsp:cNvPr id="0" name=""/>
        <dsp:cNvSpPr/>
      </dsp:nvSpPr>
      <dsp:spPr>
        <a:xfrm>
          <a:off x="1210" y="120243"/>
          <a:ext cx="4249833" cy="26986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E4C365-C661-4D4E-B8F5-8267291AFB03}">
      <dsp:nvSpPr>
        <dsp:cNvPr id="0" name=""/>
        <dsp:cNvSpPr/>
      </dsp:nvSpPr>
      <dsp:spPr>
        <a:xfrm>
          <a:off x="473414" y="568837"/>
          <a:ext cx="4249833" cy="26986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Treatment court programs offer 12-18 months of treatment, support and accountability. </a:t>
          </a:r>
        </a:p>
      </dsp:txBody>
      <dsp:txXfrm>
        <a:off x="552455" y="647878"/>
        <a:ext cx="4091751" cy="2540562"/>
      </dsp:txXfrm>
    </dsp:sp>
    <dsp:sp modelId="{E3DE17C6-C1CE-4FF8-9FE3-A2EB145FE7A1}">
      <dsp:nvSpPr>
        <dsp:cNvPr id="0" name=""/>
        <dsp:cNvSpPr/>
      </dsp:nvSpPr>
      <dsp:spPr>
        <a:xfrm>
          <a:off x="5195451" y="120243"/>
          <a:ext cx="4249833" cy="26986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3F1112-BDF8-4326-85DF-490C897EEE74}">
      <dsp:nvSpPr>
        <dsp:cNvPr id="0" name=""/>
        <dsp:cNvSpPr/>
      </dsp:nvSpPr>
      <dsp:spPr>
        <a:xfrm>
          <a:off x="5667655" y="568837"/>
          <a:ext cx="4249833" cy="26986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It is often the foundation and connections to building a long-term recovery plan for the individual</a:t>
          </a:r>
        </a:p>
      </dsp:txBody>
      <dsp:txXfrm>
        <a:off x="5746696" y="647878"/>
        <a:ext cx="4091751" cy="25405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89D207-BE08-4B33-B5B0-5A5A94C95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5E58DB9-49DC-495B-A68F-33D105C906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A1AC4-3AE8-4F87-AAED-904EC6054702}" type="datetimeFigureOut">
              <a:rPr lang="en-US" smtClean="0"/>
              <a:t>9/15/2025</a:t>
            </a:fld>
            <a:endParaRPr lang="en-US" dirty="0"/>
          </a:p>
        </p:txBody>
      </p:sp>
      <p:sp>
        <p:nvSpPr>
          <p:cNvPr id="4" name="Footer Placeholder 3">
            <a:extLst>
              <a:ext uri="{FF2B5EF4-FFF2-40B4-BE49-F238E27FC236}">
                <a16:creationId xmlns:a16="http://schemas.microsoft.com/office/drawing/2014/main" id="{7F66337E-DAD5-442C-9B8F-E10EB7D972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EE3BDF2-02BD-4181-AC28-FD56172CC6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F8A362-CAFC-4987-9A50-47570528395E}" type="slidenum">
              <a:rPr lang="en-US" smtClean="0"/>
              <a:t>‹#›</a:t>
            </a:fld>
            <a:endParaRPr lang="en-US" dirty="0"/>
          </a:p>
        </p:txBody>
      </p:sp>
    </p:spTree>
    <p:extLst>
      <p:ext uri="{BB962C8B-B14F-4D97-AF65-F5344CB8AC3E}">
        <p14:creationId xmlns:p14="http://schemas.microsoft.com/office/powerpoint/2010/main" val="452374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56653-6123-4FE4-861F-5F9583BF59B0}" type="datetimeFigureOut">
              <a:rPr lang="en-US" smtClean="0"/>
              <a:t>9/15/2025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EB602-95FC-483A-B12D-216A7AD7EA24}" type="slidenum">
              <a:rPr lang="en-US" smtClean="0"/>
              <a:t>‹#›</a:t>
            </a:fld>
            <a:endParaRPr lang="en-US" dirty="0"/>
          </a:p>
        </p:txBody>
      </p:sp>
    </p:spTree>
    <p:extLst>
      <p:ext uri="{BB962C8B-B14F-4D97-AF65-F5344CB8AC3E}">
        <p14:creationId xmlns:p14="http://schemas.microsoft.com/office/powerpoint/2010/main" val="132584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oogle.com/search?rlz=1C1SQJL_enUS1137US1137&amp;cs=0&amp;sca_esv=7fc613d9cd9ef286&amp;q=DNA+methylation&amp;sa=X&amp;ved=2ahUKEwix2IzJxrqPAxVyg4kEHSd_MSQQxccNegQIBBAB&amp;mstk=AUtExfC8_Ly6wEibQhTDBVVUpLMhqH6e8A3xHrdXwbTBqk3j97J-y-xMFqRQleeL8ikCMfBZk0niL8uV4y5FNjhTTUqPHAC59HHFj-1V36JfkX9XN74NxQziSNexfWzvom91Bk4&amp;csui=3"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google.com/search?rlz=1C1SQJL_enUS1137US1137&amp;cs=0&amp;sca_esv=7fc613d9cd9ef286&amp;q=nucleus+accumbens&amp;sa=X&amp;ved=2ahUKEwix2IzJxrqPAxVyg4kEHSd_MSQQxccNegQIFhAB&amp;mstk=AUtExfC8_Ly6wEibQhTDBVVUpLMhqH6e8A3xHrdXwbTBqk3j97J-y-xMFqRQleeL8ikCMfBZk0niL8uV4y5FNjhTTUqPHAC59HHFj-1V36JfkX9XN74NxQziSNexfWzvom91Bk4&amp;csui=3" TargetMode="External"/><Relationship Id="rId4" Type="http://schemas.openxmlformats.org/officeDocument/2006/relationships/hyperlink" Target="https://www.google.com/search?rlz=1C1SQJL_enUS1137US1137&amp;cs=0&amp;sca_esv=7fc613d9cd9ef286&amp;q=histone+modifications&amp;sa=X&amp;ved=2ahUKEwix2IzJxrqPAxVyg4kEHSd_MSQQxccNegQIBBAC&amp;mstk=AUtExfC8_Ly6wEibQhTDBVVUpLMhqH6e8A3xHrdXwbTBqk3j97J-y-xMFqRQleeL8ikCMfBZk0niL8uV4y5FNjhTTUqPHAC59HHFj-1V36JfkX9XN74NxQziSNexfWzvom91Bk4&amp;csui=3"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nida.nih.gov/node/2520"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a:t>
            </a:fld>
            <a:endParaRPr lang="en-US" dirty="0"/>
          </a:p>
        </p:txBody>
      </p:sp>
    </p:spTree>
    <p:extLst>
      <p:ext uri="{BB962C8B-B14F-4D97-AF65-F5344CB8AC3E}">
        <p14:creationId xmlns:p14="http://schemas.microsoft.com/office/powerpoint/2010/main" val="335608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 feeling of pleasure is how a healthy brain identifies and reinforces beneficial behaviors, such as eating, socializing, and sex. Our brains are wired to increase the odds that we will repeat pleasurable activities. The neurotransmitter dopamine is central to this. Whenever the reward circuit is activated by a healthy, pleasurable experience, a burst of dopamine signals that something important is happening that needs to be remembered. </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This dopamine signal causes changes in neural connectivity that make it easier to repeat the activity again and again without thinking about it, leading to the formation of habits.</a:t>
            </a:r>
          </a:p>
          <a:p>
            <a:r>
              <a:rPr lang="en-US" sz="1200" b="1" i="0" kern="1200" dirty="0">
                <a:solidFill>
                  <a:schemeClr val="tx1"/>
                </a:solidFill>
                <a:effectLst/>
                <a:latin typeface="+mn-lt"/>
                <a:ea typeface="+mn-ea"/>
                <a:cs typeface="+mn-cs"/>
              </a:rPr>
              <a:t>Just as drugs produce intense euphoria, they also produce much larger surges of dopamine, powerfully reinforcing the connection between consumption of the drug, the resulting pleasure, and all the external cues linked to the experience. Large surges of dopamine “teach” the brain to seek drugs at the expense of other, healthier goals and activities.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Cues in a person’s daily routine or environment that have become linked with drug use because of changes to the reward circuit can trigger uncontrollable cravings whenever the person is exposed to these cues, even if the drug itself is not available. This learned “reflex” can last a long time, even in people who haven’t used drugs in many years. For example, people who have been drug free for a decade can experience cravings when returning to an old neighborhood or house where they used drugs. Like riding a bike, the brain remembers.</a:t>
            </a:r>
          </a:p>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11</a:t>
            </a:fld>
            <a:endParaRPr lang="en-US" dirty="0"/>
          </a:p>
        </p:txBody>
      </p:sp>
    </p:spTree>
    <p:extLst>
      <p:ext uri="{BB962C8B-B14F-4D97-AF65-F5344CB8AC3E}">
        <p14:creationId xmlns:p14="http://schemas.microsoft.com/office/powerpoint/2010/main" val="2194362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For the brain, the difference between normal rewards and drug rewards can be likened to the difference between someone whispering into your ear and someone shouting into a microphone. Just as we turn down the volume on a radio that is too loud, the brain of someone who misuses drugs adjusts by producing fewer neurotransmitters in the reward circuit, or by reducing the number of receptors that can receive signals. As a result, the person's ability to experience pleasure from naturally rewarding (i.e., reinforcing) activities is also reduced.</a:t>
            </a:r>
          </a:p>
          <a:p>
            <a:r>
              <a:rPr lang="en-US" sz="1200" b="1" i="0" kern="1200" dirty="0">
                <a:solidFill>
                  <a:schemeClr val="tx1"/>
                </a:solidFill>
                <a:effectLst/>
                <a:latin typeface="+mn-lt"/>
                <a:ea typeface="+mn-ea"/>
                <a:cs typeface="+mn-cs"/>
              </a:rPr>
              <a:t>This is why a person who misuses drugs eventually feels flat, without motivation, lifeless, and/or depressed, and is unable to enjoy things that were previously pleasurable. Now, the person needs to keep taking drugs to experience even a normal level of reward—which only makes the problem worse, like a vicious cycle. Also, the person will often need to take larger amounts of the drug to produce the familiar high—an effect known as </a:t>
            </a:r>
            <a:r>
              <a:rPr lang="en-US" sz="1200" b="1" i="1" kern="1200" dirty="0">
                <a:solidFill>
                  <a:schemeClr val="tx1"/>
                </a:solidFill>
                <a:effectLst/>
                <a:latin typeface="+mn-lt"/>
                <a:ea typeface="+mn-ea"/>
                <a:cs typeface="+mn-cs"/>
              </a:rPr>
              <a:t>tolerance.</a:t>
            </a:r>
            <a:endParaRPr lang="en-US" sz="1200" b="1"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12</a:t>
            </a:fld>
            <a:endParaRPr lang="en-US" dirty="0"/>
          </a:p>
        </p:txBody>
      </p:sp>
    </p:spTree>
    <p:extLst>
      <p:ext uri="{BB962C8B-B14F-4D97-AF65-F5344CB8AC3E}">
        <p14:creationId xmlns:p14="http://schemas.microsoft.com/office/powerpoint/2010/main" val="1738073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With the new standards for phase structure, we will see this roadmap and stages fit more appropriately with the recovery process. </a:t>
            </a:r>
          </a:p>
          <a:p>
            <a:endParaRPr lang="en-US" b="1" dirty="0"/>
          </a:p>
        </p:txBody>
      </p:sp>
      <p:sp>
        <p:nvSpPr>
          <p:cNvPr id="4" name="Slide Number Placeholder 3"/>
          <p:cNvSpPr>
            <a:spLocks noGrp="1"/>
          </p:cNvSpPr>
          <p:nvPr>
            <p:ph type="sldNum" sz="quarter" idx="5"/>
          </p:nvPr>
        </p:nvSpPr>
        <p:spPr/>
        <p:txBody>
          <a:bodyPr/>
          <a:lstStyle/>
          <a:p>
            <a:fld id="{54EEB602-95FC-483A-B12D-216A7AD7EA24}" type="slidenum">
              <a:rPr lang="en-US" smtClean="0"/>
              <a:t>13</a:t>
            </a:fld>
            <a:endParaRPr lang="en-US" dirty="0"/>
          </a:p>
        </p:txBody>
      </p:sp>
    </p:spTree>
    <p:extLst>
      <p:ext uri="{BB962C8B-B14F-4D97-AF65-F5344CB8AC3E}">
        <p14:creationId xmlns:p14="http://schemas.microsoft.com/office/powerpoint/2010/main" val="2770036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16</a:t>
            </a:fld>
            <a:endParaRPr lang="en-US" dirty="0"/>
          </a:p>
        </p:txBody>
      </p:sp>
    </p:spTree>
    <p:extLst>
      <p:ext uri="{BB962C8B-B14F-4D97-AF65-F5344CB8AC3E}">
        <p14:creationId xmlns:p14="http://schemas.microsoft.com/office/powerpoint/2010/main" val="2707019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Here are some of the many things that get passed down to us genetically. </a:t>
            </a:r>
          </a:p>
          <a:p>
            <a:pPr marL="171450" indent="-171450">
              <a:buFont typeface="Arial" panose="020B0604020202020204" pitchFamily="34" charset="0"/>
              <a:buChar char="•"/>
            </a:pPr>
            <a:r>
              <a:rPr lang="en-US" b="1" dirty="0"/>
              <a:t>Issues with bones and muscles</a:t>
            </a:r>
          </a:p>
          <a:p>
            <a:pPr marL="171450" indent="-171450">
              <a:buFont typeface="Arial" panose="020B0604020202020204" pitchFamily="34" charset="0"/>
              <a:buChar char="•"/>
            </a:pPr>
            <a:r>
              <a:rPr lang="en-US" b="1" dirty="0"/>
              <a:t>How tall you will be and the size and shape of our bodies</a:t>
            </a:r>
          </a:p>
          <a:p>
            <a:pPr marL="171450" indent="-171450">
              <a:buFont typeface="Arial" panose="020B0604020202020204" pitchFamily="34" charset="0"/>
              <a:buChar char="•"/>
            </a:pPr>
            <a:r>
              <a:rPr lang="en-US" b="1" dirty="0"/>
              <a:t>Sense of smell, eyesight and hearing </a:t>
            </a:r>
          </a:p>
          <a:p>
            <a:pPr marL="171450" indent="-171450">
              <a:buFont typeface="Arial" panose="020B0604020202020204" pitchFamily="34" charset="0"/>
              <a:buChar char="•"/>
            </a:pPr>
            <a:r>
              <a:rPr lang="en-US" b="1" dirty="0"/>
              <a:t>How long we will live</a:t>
            </a:r>
          </a:p>
          <a:p>
            <a:pPr marL="171450" indent="-171450">
              <a:buFont typeface="Arial" panose="020B0604020202020204" pitchFamily="34" charset="0"/>
              <a:buChar char="•"/>
            </a:pPr>
            <a:r>
              <a:rPr lang="en-US" b="1" dirty="0"/>
              <a:t>Physical abilities like singing dancing and artistic ability. </a:t>
            </a:r>
          </a:p>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17</a:t>
            </a:fld>
            <a:endParaRPr lang="en-US" dirty="0"/>
          </a:p>
        </p:txBody>
      </p:sp>
    </p:spTree>
    <p:extLst>
      <p:ext uri="{BB962C8B-B14F-4D97-AF65-F5344CB8AC3E}">
        <p14:creationId xmlns:p14="http://schemas.microsoft.com/office/powerpoint/2010/main" val="2053793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If you have a first or second generation relative- parents or grandparents, then you have an increased risk of developing addiction of 40-60% at the time of conception. This includes behavior addictions also. For example, if grandpa has a gambling addiction or substance addiction- which also causes functional changes to the brain- you will have the increased risk of developing addiction to behaviors or substances. </a:t>
            </a:r>
          </a:p>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18</a:t>
            </a:fld>
            <a:endParaRPr lang="en-US" dirty="0"/>
          </a:p>
        </p:txBody>
      </p:sp>
    </p:spTree>
    <p:extLst>
      <p:ext uri="{BB962C8B-B14F-4D97-AF65-F5344CB8AC3E}">
        <p14:creationId xmlns:p14="http://schemas.microsoft.com/office/powerpoint/2010/main" val="336256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21 specific Genes link us to processes that cause addiction to form in the brain and create triggers. </a:t>
            </a:r>
          </a:p>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19</a:t>
            </a:fld>
            <a:endParaRPr lang="en-US" dirty="0"/>
          </a:p>
        </p:txBody>
      </p:sp>
    </p:spTree>
    <p:extLst>
      <p:ext uri="{BB962C8B-B14F-4D97-AF65-F5344CB8AC3E}">
        <p14:creationId xmlns:p14="http://schemas.microsoft.com/office/powerpoint/2010/main" val="3989241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Epigenetic influences on addiction involve environmental factors, such as stress and drug use, altering gene expression without changing the underlying DNA sequence. These chemical modifications, like </a:t>
            </a:r>
            <a:r>
              <a:rPr lang="en-US" sz="1200" b="0" i="0" kern="1200" dirty="0">
                <a:solidFill>
                  <a:schemeClr val="tx1"/>
                </a:solidFill>
                <a:effectLst/>
                <a:latin typeface="+mn-lt"/>
                <a:ea typeface="+mn-ea"/>
                <a:cs typeface="+mn-cs"/>
                <a:hlinkClick r:id="rId3"/>
              </a:rPr>
              <a:t>DNA methylation</a:t>
            </a:r>
            <a:r>
              <a:rPr lang="en-US" sz="1200" b="0" i="0" kern="120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hlinkClick r:id="rId4"/>
              </a:rPr>
              <a:t>histone modifications</a:t>
            </a:r>
            <a:r>
              <a:rPr lang="en-US" sz="1200" b="0" i="0" kern="1200" dirty="0">
                <a:solidFill>
                  <a:schemeClr val="tx1"/>
                </a:solidFill>
                <a:effectLst/>
                <a:latin typeface="+mn-lt"/>
                <a:ea typeface="+mn-ea"/>
                <a:cs typeface="+mn-cs"/>
              </a:rPr>
              <a:t>, can increase vulnerability to addiction, intensify drug craving, and contribute to relapses by changing how genes involved in the brain's reward circuitry function. These changes can be long-lasting, potentially passed on to future generations, and offer targets for new interventions and treatments for addiction. </a:t>
            </a:r>
          </a:p>
          <a:p>
            <a:r>
              <a:rPr lang="en-US" sz="1200" b="0" i="0" kern="1200" dirty="0">
                <a:solidFill>
                  <a:schemeClr val="tx1"/>
                </a:solidFill>
                <a:effectLst/>
                <a:latin typeface="+mn-lt"/>
                <a:ea typeface="+mn-ea"/>
                <a:cs typeface="+mn-cs"/>
              </a:rPr>
              <a:t>How Epigenetics Influences Addiction:</a:t>
            </a:r>
          </a:p>
          <a:p>
            <a:r>
              <a:rPr lang="en-US" sz="1200" b="1" i="0" kern="1200" dirty="0">
                <a:solidFill>
                  <a:schemeClr val="tx1"/>
                </a:solidFill>
                <a:effectLst/>
                <a:latin typeface="+mn-lt"/>
                <a:ea typeface="+mn-ea"/>
                <a:cs typeface="+mn-cs"/>
              </a:rPr>
              <a:t>Environmental Triggers: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External factors like chronic stress, early life trauma, and parental substance use can induce epigenetic changes. </a:t>
            </a:r>
          </a:p>
          <a:p>
            <a:r>
              <a:rPr lang="en-US" sz="1200" b="1" i="0" kern="1200" dirty="0">
                <a:solidFill>
                  <a:schemeClr val="tx1"/>
                </a:solidFill>
                <a:effectLst/>
                <a:latin typeface="+mn-lt"/>
                <a:ea typeface="+mn-ea"/>
                <a:cs typeface="+mn-cs"/>
              </a:rPr>
              <a:t>Drug Exposure: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Repeated exposure to drugs of abuse directly alters epigenetic markers in the brain, especially in reward-related areas like the </a:t>
            </a:r>
            <a:r>
              <a:rPr lang="en-US" sz="1200" b="0" i="0" kern="1200" dirty="0">
                <a:solidFill>
                  <a:schemeClr val="tx1"/>
                </a:solidFill>
                <a:effectLst/>
                <a:latin typeface="+mn-lt"/>
                <a:ea typeface="+mn-ea"/>
                <a:cs typeface="+mn-cs"/>
                <a:hlinkClick r:id="rId5"/>
              </a:rPr>
              <a:t>nucleus </a:t>
            </a:r>
            <a:r>
              <a:rPr lang="en-US" sz="1200" b="0" i="0" kern="1200" dirty="0" err="1">
                <a:solidFill>
                  <a:schemeClr val="tx1"/>
                </a:solidFill>
                <a:effectLst/>
                <a:latin typeface="+mn-lt"/>
                <a:ea typeface="+mn-ea"/>
                <a:cs typeface="+mn-cs"/>
                <a:hlinkClick r:id="rId5"/>
              </a:rPr>
              <a:t>accumbens</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Gene Regulation: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Epigenetic mechanisms, such as DNA methylation and histone acetylation, turn genes "on" or "off". In addiction, this leads to changes in gene expression that influence: </a:t>
            </a:r>
          </a:p>
          <a:p>
            <a:r>
              <a:rPr lang="en-US" sz="1200" b="0" i="0" kern="1200" dirty="0">
                <a:solidFill>
                  <a:schemeClr val="tx1"/>
                </a:solidFill>
                <a:effectLst/>
                <a:latin typeface="+mn-lt"/>
                <a:ea typeface="+mn-ea"/>
                <a:cs typeface="+mn-cs"/>
              </a:rPr>
              <a:t>Brain structure and function </a:t>
            </a:r>
          </a:p>
          <a:p>
            <a:r>
              <a:rPr lang="en-US" sz="1200" b="0" i="0" kern="1200" dirty="0">
                <a:solidFill>
                  <a:schemeClr val="tx1"/>
                </a:solidFill>
                <a:effectLst/>
                <a:latin typeface="+mn-lt"/>
                <a:ea typeface="+mn-ea"/>
                <a:cs typeface="+mn-cs"/>
              </a:rPr>
              <a:t>The reward system </a:t>
            </a:r>
          </a:p>
          <a:p>
            <a:r>
              <a:rPr lang="en-US" sz="1200" b="0" i="0" kern="1200" dirty="0">
                <a:solidFill>
                  <a:schemeClr val="tx1"/>
                </a:solidFill>
                <a:effectLst/>
                <a:latin typeface="+mn-lt"/>
                <a:ea typeface="+mn-ea"/>
                <a:cs typeface="+mn-cs"/>
              </a:rPr>
              <a:t>Behavioral responses to drugs </a:t>
            </a:r>
          </a:p>
          <a:p>
            <a:r>
              <a:rPr lang="en-US" sz="1200" b="1" i="0" kern="1200" dirty="0">
                <a:solidFill>
                  <a:schemeClr val="tx1"/>
                </a:solidFill>
                <a:effectLst/>
                <a:latin typeface="+mn-lt"/>
                <a:ea typeface="+mn-ea"/>
                <a:cs typeface="+mn-cs"/>
              </a:rPr>
              <a:t>Increased Susceptibility and Relapse: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These altered gene expressions make an individual more vulnerable to developing an addiction and can increase the risk of relapse, even when aware of the consequences. </a:t>
            </a:r>
          </a:p>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20</a:t>
            </a:fld>
            <a:endParaRPr lang="en-US" dirty="0"/>
          </a:p>
        </p:txBody>
      </p:sp>
    </p:spTree>
    <p:extLst>
      <p:ext uri="{BB962C8B-B14F-4D97-AF65-F5344CB8AC3E}">
        <p14:creationId xmlns:p14="http://schemas.microsoft.com/office/powerpoint/2010/main" val="2253307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Does drug use cause other mental disorders, or vice versa?</a:t>
            </a:r>
          </a:p>
          <a:p>
            <a:r>
              <a:rPr lang="en-US" sz="1200" b="1" i="0" kern="1200" dirty="0">
                <a:solidFill>
                  <a:schemeClr val="tx1"/>
                </a:solidFill>
                <a:effectLst/>
                <a:latin typeface="+mn-lt"/>
                <a:ea typeface="+mn-ea"/>
                <a:cs typeface="+mn-cs"/>
              </a:rPr>
              <a:t>Drug use and other mental illness often co-exist. In some cases, mental disorders such as anxiety, depression, or schizophrenia may come before addiction. In other cases, drug use may trigger or worsen those mental health conditions, particularly in people with specific vulnerabilities.</a:t>
            </a:r>
            <a:r>
              <a:rPr lang="en-US" sz="1200" b="1" i="0" u="sng" kern="1200" baseline="30000" dirty="0">
                <a:solidFill>
                  <a:schemeClr val="tx1"/>
                </a:solidFill>
                <a:effectLst/>
                <a:latin typeface="+mn-lt"/>
                <a:ea typeface="+mn-ea"/>
                <a:cs typeface="+mn-cs"/>
                <a:hlinkClick r:id="rId3"/>
              </a:rPr>
              <a:t>43,44</a:t>
            </a:r>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Some people with disorders like anxiety or depression may use drugs in an attempt to alleviate psychiatric symptoms. This may exacerbate their mental disorder in the long run, as well as increase the risk of developing addiction.</a:t>
            </a:r>
            <a:r>
              <a:rPr lang="en-US" sz="1200" b="1" i="0" u="sng" kern="1200" baseline="30000" dirty="0">
                <a:solidFill>
                  <a:schemeClr val="tx1"/>
                </a:solidFill>
                <a:effectLst/>
                <a:latin typeface="+mn-lt"/>
                <a:ea typeface="+mn-ea"/>
                <a:cs typeface="+mn-cs"/>
                <a:hlinkClick r:id="rId3"/>
              </a:rPr>
              <a:t>43,44</a:t>
            </a:r>
            <a:r>
              <a:rPr lang="en-US" sz="1200" b="1" i="0" kern="1200" dirty="0">
                <a:solidFill>
                  <a:schemeClr val="tx1"/>
                </a:solidFill>
                <a:effectLst/>
                <a:latin typeface="+mn-lt"/>
                <a:ea typeface="+mn-ea"/>
                <a:cs typeface="+mn-cs"/>
              </a:rPr>
              <a:t> Treatment for all conditions should happen concurrently.</a:t>
            </a:r>
          </a:p>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21</a:t>
            </a:fld>
            <a:endParaRPr lang="en-US" dirty="0"/>
          </a:p>
        </p:txBody>
      </p:sp>
    </p:spTree>
    <p:extLst>
      <p:ext uri="{BB962C8B-B14F-4D97-AF65-F5344CB8AC3E}">
        <p14:creationId xmlns:p14="http://schemas.microsoft.com/office/powerpoint/2010/main" val="420232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a:t>
            </a:r>
            <a:r>
              <a:rPr lang="en-US" b="0" baseline="0" dirty="0"/>
              <a:t> pleasures of any addiction can be diverse because what is pleasurable to one person may not be enjoyable to another. In addition to promoting an increase in a positive mood, such as feeling more relaxed or feeling more “up”, the addiction may also be a means to decrease negative moods such as “If I do this, I won't feel stressed, anxious, angry, depressed, bored, lonely, afraid or frustrated.” </a:t>
            </a:r>
          </a:p>
          <a:p>
            <a:endParaRPr lang="en-US" b="0" baseline="0" dirty="0"/>
          </a:p>
          <a:p>
            <a:r>
              <a:rPr lang="en-US" b="0" baseline="0" dirty="0"/>
              <a:t>What is common to ALL addictions is the desire to take or do something that changes how a persona feels as quickly as possible. Even thinking about addictive behavior can bring about the desired effects like feeling alert, confident or high. An addiction can also allow the person to ignore reality, at least temporarily. </a:t>
            </a:r>
            <a:r>
              <a:rPr lang="en-US" b="1" baseline="0" dirty="0"/>
              <a:t>Activity or behavior addictions take hold in the same ways that substance addictions take hold. They impact dopamine and have tolerance and withdrawal. </a:t>
            </a:r>
          </a:p>
          <a:p>
            <a:endParaRPr lang="en-US" b="0" baseline="0" dirty="0"/>
          </a:p>
          <a:p>
            <a:r>
              <a:rPr lang="en-US" b="0" baseline="0" dirty="0"/>
              <a:t>Addictive activities such as gambling, sex and food addictions also cause neurotransmitter alterations. Gambling, risk taking, stealing, dealing drugs and other excitement types of behaviors cause the norepinephrine rush that results from the release of excitatory neurotransmitters. </a:t>
            </a:r>
          </a:p>
          <a:p>
            <a:endParaRPr lang="en-US" b="0" baseline="0" dirty="0"/>
          </a:p>
          <a:p>
            <a:r>
              <a:rPr lang="en-US" b="0" baseline="0" dirty="0"/>
              <a:t>Individuals become addicted to compulsive behaviors due to changes in brain chemistries as a result of their behavior. This rewarding rush of energy will temporarily lift depression and may substitute for feelings of inadequacy.  </a:t>
            </a:r>
            <a:endParaRPr lang="en-US" b="0" dirty="0"/>
          </a:p>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22</a:t>
            </a:fld>
            <a:endParaRPr lang="en-US" dirty="0"/>
          </a:p>
        </p:txBody>
      </p:sp>
    </p:spTree>
    <p:extLst>
      <p:ext uri="{BB962C8B-B14F-4D97-AF65-F5344CB8AC3E}">
        <p14:creationId xmlns:p14="http://schemas.microsoft.com/office/powerpoint/2010/main" val="1335527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3</a:t>
            </a:fld>
            <a:endParaRPr lang="en-US" dirty="0"/>
          </a:p>
        </p:txBody>
      </p:sp>
    </p:spTree>
    <p:extLst>
      <p:ext uri="{BB962C8B-B14F-4D97-AF65-F5344CB8AC3E}">
        <p14:creationId xmlns:p14="http://schemas.microsoft.com/office/powerpoint/2010/main" val="725127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Someone engaging in activities like gambling and video games doesn’t necessarily signal an addiction. However, if it impacts their everyday life and becomes a crutch for underlying mental and emotional problems, it may need closer examination. Addictions occur when someone needs large amounts or constant exposure to the stimuli. Those with a behavioral addiction will constantly seek the thrill or rush of endorphins by frequent and increased activity. Secondly, behavioral addictions become serious if the individual cannot control or stop the activity.</a:t>
            </a:r>
            <a:endParaRPr lang="en-US" b="1" dirty="0"/>
          </a:p>
        </p:txBody>
      </p:sp>
      <p:sp>
        <p:nvSpPr>
          <p:cNvPr id="4" name="Slide Number Placeholder 3"/>
          <p:cNvSpPr>
            <a:spLocks noGrp="1"/>
          </p:cNvSpPr>
          <p:nvPr>
            <p:ph type="sldNum" sz="quarter" idx="5"/>
          </p:nvPr>
        </p:nvSpPr>
        <p:spPr/>
        <p:txBody>
          <a:bodyPr/>
          <a:lstStyle/>
          <a:p>
            <a:fld id="{54EEB602-95FC-483A-B12D-216A7AD7EA24}" type="slidenum">
              <a:rPr lang="en-US" smtClean="0"/>
              <a:t>23</a:t>
            </a:fld>
            <a:endParaRPr lang="en-US" dirty="0"/>
          </a:p>
        </p:txBody>
      </p:sp>
    </p:spTree>
    <p:extLst>
      <p:ext uri="{BB962C8B-B14F-4D97-AF65-F5344CB8AC3E}">
        <p14:creationId xmlns:p14="http://schemas.microsoft.com/office/powerpoint/2010/main" val="642765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Julie Seitz- All Rise </a:t>
            </a:r>
          </a:p>
        </p:txBody>
      </p:sp>
      <p:sp>
        <p:nvSpPr>
          <p:cNvPr id="4" name="Slide Number Placeholder 3"/>
          <p:cNvSpPr>
            <a:spLocks noGrp="1"/>
          </p:cNvSpPr>
          <p:nvPr>
            <p:ph type="sldNum" sz="quarter" idx="5"/>
          </p:nvPr>
        </p:nvSpPr>
        <p:spPr/>
        <p:txBody>
          <a:bodyPr/>
          <a:lstStyle/>
          <a:p>
            <a:fld id="{54EEB602-95FC-483A-B12D-216A7AD7EA24}" type="slidenum">
              <a:rPr lang="en-US" smtClean="0"/>
              <a:t>24</a:t>
            </a:fld>
            <a:endParaRPr lang="en-US" dirty="0"/>
          </a:p>
        </p:txBody>
      </p:sp>
    </p:spTree>
    <p:extLst>
      <p:ext uri="{BB962C8B-B14F-4D97-AF65-F5344CB8AC3E}">
        <p14:creationId xmlns:p14="http://schemas.microsoft.com/office/powerpoint/2010/main" val="1819556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EEB602-95FC-483A-B12D-216A7AD7EA24}" type="slidenum">
              <a:rPr lang="en-US" smtClean="0"/>
              <a:t>26</a:t>
            </a:fld>
            <a:endParaRPr lang="en-US" dirty="0"/>
          </a:p>
        </p:txBody>
      </p:sp>
    </p:spTree>
    <p:extLst>
      <p:ext uri="{BB962C8B-B14F-4D97-AF65-F5344CB8AC3E}">
        <p14:creationId xmlns:p14="http://schemas.microsoft.com/office/powerpoint/2010/main" val="1557044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27</a:t>
            </a:fld>
            <a:endParaRPr lang="en-US" dirty="0"/>
          </a:p>
        </p:txBody>
      </p:sp>
    </p:spTree>
    <p:extLst>
      <p:ext uri="{BB962C8B-B14F-4D97-AF65-F5344CB8AC3E}">
        <p14:creationId xmlns:p14="http://schemas.microsoft.com/office/powerpoint/2010/main" val="580697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FFFFFF"/>
                </a:solidFill>
                <a:effectLst/>
                <a:latin typeface="Roboto Slab" pitchFamily="2" charset="0"/>
              </a:rPr>
              <a:t>The book uses both disease and disorder. Disease refers to the more long-term functional changes and that we can never be “cured” from addiction. Disorder refers to the more right now or “Acute” challenges. </a:t>
            </a:r>
          </a:p>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4</a:t>
            </a:fld>
            <a:endParaRPr lang="en-US" dirty="0"/>
          </a:p>
        </p:txBody>
      </p:sp>
    </p:spTree>
    <p:extLst>
      <p:ext uri="{BB962C8B-B14F-4D97-AF65-F5344CB8AC3E}">
        <p14:creationId xmlns:p14="http://schemas.microsoft.com/office/powerpoint/2010/main" val="2154469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5</a:t>
            </a:fld>
            <a:endParaRPr lang="en-US" dirty="0"/>
          </a:p>
        </p:txBody>
      </p:sp>
    </p:spTree>
    <p:extLst>
      <p:ext uri="{BB962C8B-B14F-4D97-AF65-F5344CB8AC3E}">
        <p14:creationId xmlns:p14="http://schemas.microsoft.com/office/powerpoint/2010/main" val="1278362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4DC0A-98E7-1618-E1A8-E10E7CCD86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D576AA-5A5E-1068-C7CC-54B5FC10F4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F32185-B1BB-3808-ED99-4B09127134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B72132-2C4B-DB52-4B11-3B4CC7F30BCB}"/>
              </a:ext>
            </a:extLst>
          </p:cNvPr>
          <p:cNvSpPr>
            <a:spLocks noGrp="1"/>
          </p:cNvSpPr>
          <p:nvPr>
            <p:ph type="sldNum" sz="quarter" idx="5"/>
          </p:nvPr>
        </p:nvSpPr>
        <p:spPr/>
        <p:txBody>
          <a:bodyPr/>
          <a:lstStyle/>
          <a:p>
            <a:fld id="{54EEB602-95FC-483A-B12D-216A7AD7EA24}" type="slidenum">
              <a:rPr lang="en-US" smtClean="0"/>
              <a:t>6</a:t>
            </a:fld>
            <a:endParaRPr lang="en-US" dirty="0"/>
          </a:p>
        </p:txBody>
      </p:sp>
    </p:spTree>
    <p:extLst>
      <p:ext uri="{BB962C8B-B14F-4D97-AF65-F5344CB8AC3E}">
        <p14:creationId xmlns:p14="http://schemas.microsoft.com/office/powerpoint/2010/main" val="2935627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9253B-BE0C-5C16-F20A-C3409C3FC1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58D8E0-7E3B-FD61-ADF8-04B490ACF3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260FB4-DB5C-485A-2194-1CD171E6AD67}"/>
              </a:ext>
            </a:extLst>
          </p:cNvPr>
          <p:cNvSpPr>
            <a:spLocks noGrp="1"/>
          </p:cNvSpPr>
          <p:nvPr>
            <p:ph type="body" idx="1"/>
          </p:nvPr>
        </p:nvSpPr>
        <p:spPr/>
        <p:txBody>
          <a:bodyPr/>
          <a:lstStyle/>
          <a:p>
            <a:r>
              <a:rPr lang="en-US" b="1" dirty="0"/>
              <a:t>The prefrontal cortex is the last part of the brain to mature at age 25 for females and 27 for males. How many of you did not use any substances problematically until after these ages? This is what people are talking about when they say you are the same age as when you started using. If I started using at 13- when I get sober, usually much later in life, I have these problem solving, communication skills and impulse control of a teenager. </a:t>
            </a:r>
          </a:p>
          <a:p>
            <a:r>
              <a:rPr lang="en-US" b="1" dirty="0"/>
              <a:t>It takes time and intentional behavior to skill build around these things. Activities such as using support system with help making decisions, talking about our struggles with professional and natural supports, learning new things and keeping a daily schedule will all help us to improve the functioning in this part of the brain.  </a:t>
            </a:r>
          </a:p>
          <a:p>
            <a:endParaRPr lang="en-US" dirty="0"/>
          </a:p>
        </p:txBody>
      </p:sp>
      <p:sp>
        <p:nvSpPr>
          <p:cNvPr id="4" name="Slide Number Placeholder 3">
            <a:extLst>
              <a:ext uri="{FF2B5EF4-FFF2-40B4-BE49-F238E27FC236}">
                <a16:creationId xmlns:a16="http://schemas.microsoft.com/office/drawing/2014/main" id="{7065B676-8B0C-E710-CBCE-31732EA0E3C6}"/>
              </a:ext>
            </a:extLst>
          </p:cNvPr>
          <p:cNvSpPr>
            <a:spLocks noGrp="1"/>
          </p:cNvSpPr>
          <p:nvPr>
            <p:ph type="sldNum" sz="quarter" idx="5"/>
          </p:nvPr>
        </p:nvSpPr>
        <p:spPr/>
        <p:txBody>
          <a:bodyPr/>
          <a:lstStyle/>
          <a:p>
            <a:fld id="{54EEB602-95FC-483A-B12D-216A7AD7EA24}" type="slidenum">
              <a:rPr lang="en-US" smtClean="0"/>
              <a:t>7</a:t>
            </a:fld>
            <a:endParaRPr lang="en-US" dirty="0"/>
          </a:p>
        </p:txBody>
      </p:sp>
    </p:spTree>
    <p:extLst>
      <p:ext uri="{BB962C8B-B14F-4D97-AF65-F5344CB8AC3E}">
        <p14:creationId xmlns:p14="http://schemas.microsoft.com/office/powerpoint/2010/main" val="263158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Page 22- Here is the next set of PET scans we will take a look at. This shows the improved dopamine production after 14 months sober from methamphetamine. The “holes” in this slide are only due to the slice of the scan they chose and are not holes in the brain. </a:t>
            </a:r>
          </a:p>
          <a:p>
            <a:r>
              <a:rPr lang="en-US" b="1" dirty="0"/>
              <a:t>What other things can you do to support dopamine production and healing of the brain?</a:t>
            </a:r>
          </a:p>
          <a:p>
            <a:r>
              <a:rPr lang="en-US" b="1" dirty="0"/>
              <a:t>Exercise- is the most beneficial activity for natural dopamine release. </a:t>
            </a:r>
          </a:p>
          <a:p>
            <a:r>
              <a:rPr lang="en-US" b="1" dirty="0"/>
              <a:t>Sunlight- get outside and taking Vitamin D supplements </a:t>
            </a:r>
          </a:p>
          <a:p>
            <a:r>
              <a:rPr lang="en-US" b="1" dirty="0"/>
              <a:t>Sleeping</a:t>
            </a:r>
          </a:p>
          <a:p>
            <a:r>
              <a:rPr lang="en-US" b="1" dirty="0"/>
              <a:t>Eating</a:t>
            </a:r>
          </a:p>
          <a:p>
            <a:r>
              <a:rPr lang="en-US" b="1" dirty="0"/>
              <a:t>Accomplishing tasks</a:t>
            </a:r>
          </a:p>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8</a:t>
            </a:fld>
            <a:endParaRPr lang="en-US" dirty="0"/>
          </a:p>
        </p:txBody>
      </p:sp>
    </p:spTree>
    <p:extLst>
      <p:ext uri="{BB962C8B-B14F-4D97-AF65-F5344CB8AC3E}">
        <p14:creationId xmlns:p14="http://schemas.microsoft.com/office/powerpoint/2010/main" val="375439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are working with Treatment Courts Participants…. </a:t>
            </a:r>
          </a:p>
        </p:txBody>
      </p:sp>
      <p:sp>
        <p:nvSpPr>
          <p:cNvPr id="4" name="Slide Number Placeholder 3"/>
          <p:cNvSpPr>
            <a:spLocks noGrp="1"/>
          </p:cNvSpPr>
          <p:nvPr>
            <p:ph type="sldNum" sz="quarter" idx="5"/>
          </p:nvPr>
        </p:nvSpPr>
        <p:spPr/>
        <p:txBody>
          <a:bodyPr/>
          <a:lstStyle/>
          <a:p>
            <a:fld id="{54EEB602-95FC-483A-B12D-216A7AD7EA24}" type="slidenum">
              <a:rPr lang="en-US" smtClean="0"/>
              <a:t>9</a:t>
            </a:fld>
            <a:endParaRPr lang="en-US" dirty="0"/>
          </a:p>
        </p:txBody>
      </p:sp>
    </p:spTree>
    <p:extLst>
      <p:ext uri="{BB962C8B-B14F-4D97-AF65-F5344CB8AC3E}">
        <p14:creationId xmlns:p14="http://schemas.microsoft.com/office/powerpoint/2010/main" val="1867443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Pleasure or euphoria—the high from drugs—is still poorly understood but probably involves surges of chemical signaling compounds including the body’s natural opioids (endorphins) and other neurotransmitters in parts of the basal ganglia (the reward circuit). When some drugs are taken, they can cause surges of these neurotransmitters much greater than the smaller bursts naturally produced in association with healthy rewards like eating, hearing or playing music, creative pursuits, or social interaction. It was once thought that surges of the neurotransmitter </a:t>
            </a:r>
            <a:r>
              <a:rPr lang="en-US" sz="1200" b="1" i="1" kern="1200" dirty="0">
                <a:solidFill>
                  <a:schemeClr val="tx1"/>
                </a:solidFill>
                <a:effectLst/>
                <a:latin typeface="+mn-lt"/>
                <a:ea typeface="+mn-ea"/>
                <a:cs typeface="+mn-cs"/>
              </a:rPr>
              <a:t>dopamine </a:t>
            </a:r>
            <a:r>
              <a:rPr lang="en-US" sz="1200" b="1" i="0" kern="1200" dirty="0">
                <a:solidFill>
                  <a:schemeClr val="tx1"/>
                </a:solidFill>
                <a:effectLst/>
                <a:latin typeface="+mn-lt"/>
                <a:ea typeface="+mn-ea"/>
                <a:cs typeface="+mn-cs"/>
              </a:rPr>
              <a:t>produced by drugs directly caused the euphoria, but scientists now think dopamine has more to do with getting us to repeat pleasurable activities (reinforcement) than with producing pleasure directly.</a:t>
            </a:r>
            <a:endParaRPr lang="en-US" b="1" dirty="0"/>
          </a:p>
        </p:txBody>
      </p:sp>
      <p:sp>
        <p:nvSpPr>
          <p:cNvPr id="4" name="Slide Number Placeholder 3"/>
          <p:cNvSpPr>
            <a:spLocks noGrp="1"/>
          </p:cNvSpPr>
          <p:nvPr>
            <p:ph type="sldNum" sz="quarter" idx="5"/>
          </p:nvPr>
        </p:nvSpPr>
        <p:spPr/>
        <p:txBody>
          <a:bodyPr/>
          <a:lstStyle/>
          <a:p>
            <a:fld id="{54EEB602-95FC-483A-B12D-216A7AD7EA24}" type="slidenum">
              <a:rPr lang="en-US" smtClean="0"/>
              <a:t>10</a:t>
            </a:fld>
            <a:endParaRPr lang="en-US" dirty="0"/>
          </a:p>
        </p:txBody>
      </p:sp>
    </p:spTree>
    <p:extLst>
      <p:ext uri="{BB962C8B-B14F-4D97-AF65-F5344CB8AC3E}">
        <p14:creationId xmlns:p14="http://schemas.microsoft.com/office/powerpoint/2010/main" val="300332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r>
              <a:rPr lang="en-US"/>
              <a:t>9/8/20XX</a:t>
            </a:r>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r>
              <a:rPr lang="en-US"/>
              <a:t>Presentation Title</a:t>
            </a:r>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233062062"/>
      </p:ext>
    </p:extLst>
  </p:cSld>
  <p:clrMapOvr>
    <a:masterClrMapping/>
  </p:clrMapOvr>
  <p:hf sldNum="0" hdr="0" ftr="0" dt="0"/>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9/8/20XX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33523653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r>
              <a:rPr lang="en-US"/>
              <a:t>9/8/20XX</a:t>
            </a:r>
            <a:endParaRPr lang="en-US" dirty="0"/>
          </a:p>
        </p:txBody>
      </p:sp>
      <p:sp>
        <p:nvSpPr>
          <p:cNvPr id="5" name="Footer Placeholder 4"/>
          <p:cNvSpPr>
            <a:spLocks noGrp="1"/>
          </p:cNvSpPr>
          <p:nvPr>
            <p:ph type="ftr" sz="quarter" idx="11"/>
          </p:nvPr>
        </p:nvSpPr>
        <p:spPr>
          <a:xfrm>
            <a:off x="2933699" y="6296615"/>
            <a:ext cx="5959577" cy="365125"/>
          </a:xfrm>
        </p:spPr>
        <p:txBody>
          <a:bodyPr/>
          <a:lstStyle/>
          <a:p>
            <a:r>
              <a:rPr lang="en-US"/>
              <a:t>Presentation Title</a:t>
            </a:r>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21572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8CD596D-95F4-4C5C-A0E7-86D747FE70BE}"/>
              </a:ext>
              <a:ext uri="{C183D7F6-B498-43B3-948B-1728B52AA6E4}">
                <adec:decorative xmlns:adec="http://schemas.microsoft.com/office/drawing/2017/decorative" val="1"/>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7553E9F-DCBF-4BEE-A261-5AA97361A0E0}"/>
              </a:ext>
              <a:ext uri="{C183D7F6-B498-43B3-948B-1728B52AA6E4}">
                <adec:decorative xmlns:adec="http://schemas.microsoft.com/office/drawing/2017/decorative" val="1"/>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962423"/>
            <a:ext cx="10013710" cy="1216152"/>
          </a:xfrm>
        </p:spPr>
        <p:txBody>
          <a:bodyPr tIns="182880" anchor="ctr" anchorCtr="0">
            <a:noAutofit/>
          </a:bodyPr>
          <a:lstStyle>
            <a:lvl1pPr>
              <a:lnSpc>
                <a:spcPct val="100000"/>
              </a:lnSpc>
              <a:defRPr sz="3200">
                <a:solidFill>
                  <a:schemeClr val="bg1"/>
                </a:solidFill>
              </a:defRPr>
            </a:lvl1pPr>
          </a:lstStyle>
          <a:p>
            <a:r>
              <a:rPr lang="en-US" dirty="0">
                <a:solidFill>
                  <a:schemeClr val="bg1"/>
                </a:solidFill>
              </a:rPr>
              <a:t>Click to add title</a:t>
            </a:r>
          </a:p>
        </p:txBody>
      </p:sp>
      <p:sp>
        <p:nvSpPr>
          <p:cNvPr id="4" name="Table Placeholder 3">
            <a:extLst>
              <a:ext uri="{FF2B5EF4-FFF2-40B4-BE49-F238E27FC236}">
                <a16:creationId xmlns:a16="http://schemas.microsoft.com/office/drawing/2014/main" id="{74D0E84D-2B51-9F8D-82CE-C086143DC605}"/>
              </a:ext>
            </a:extLst>
          </p:cNvPr>
          <p:cNvSpPr>
            <a:spLocks noGrp="1"/>
          </p:cNvSpPr>
          <p:nvPr>
            <p:ph type="tbl" sz="quarter" idx="14"/>
          </p:nvPr>
        </p:nvSpPr>
        <p:spPr>
          <a:xfrm>
            <a:off x="1630363" y="2757951"/>
            <a:ext cx="9918700" cy="3387579"/>
          </a:xfrm>
        </p:spPr>
        <p:txBody>
          <a:bodyPr anchor="t"/>
          <a:lstStyle>
            <a:lvl1pPr marL="0" indent="0" algn="ctr">
              <a:buNone/>
              <a:defRPr/>
            </a:lvl1pPr>
          </a:lstStyle>
          <a:p>
            <a:r>
              <a:rPr lang="en-US"/>
              <a:t>Click icon to add table</a:t>
            </a:r>
            <a:endParaRPr lang="en-US" dirty="0"/>
          </a:p>
        </p:txBody>
      </p:sp>
      <p:sp>
        <p:nvSpPr>
          <p:cNvPr id="10" name="Rectangle 9">
            <a:extLst>
              <a:ext uri="{FF2B5EF4-FFF2-40B4-BE49-F238E27FC236}">
                <a16:creationId xmlns:a16="http://schemas.microsoft.com/office/drawing/2014/main" id="{7278DD10-67BC-4E87-A788-A45C6093F5F8}"/>
              </a:ext>
              <a:ext uri="{C183D7F6-B498-43B3-948B-1728B52AA6E4}">
                <adec:decorative xmlns:adec="http://schemas.microsoft.com/office/drawing/2017/decorative" val="1"/>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6769F5-486B-4B48-A543-2C70359DF66E}"/>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a:extLst>
              <a:ext uri="{FF2B5EF4-FFF2-40B4-BE49-F238E27FC236}">
                <a16:creationId xmlns:a16="http://schemas.microsoft.com/office/drawing/2014/main" id="{0DB9557B-D9D3-4FA9-2D64-D2F91957D2FC}"/>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16" name="Slide Number Placeholder 5">
            <a:extLst>
              <a:ext uri="{FF2B5EF4-FFF2-40B4-BE49-F238E27FC236}">
                <a16:creationId xmlns:a16="http://schemas.microsoft.com/office/drawing/2014/main" id="{3BC3F5B3-7690-C0DA-4084-5EFE50E8C162}"/>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
        <p:nvSpPr>
          <p:cNvPr id="17" name="Date Placeholder 3">
            <a:extLst>
              <a:ext uri="{FF2B5EF4-FFF2-40B4-BE49-F238E27FC236}">
                <a16:creationId xmlns:a16="http://schemas.microsoft.com/office/drawing/2014/main" id="{99E56FFE-09D7-3078-C9E8-DFE8CF68AAD5}"/>
              </a:ext>
            </a:extLst>
          </p:cNvPr>
          <p:cNvSpPr>
            <a:spLocks noGrp="1"/>
          </p:cNvSpPr>
          <p:nvPr>
            <p:ph type="dt" sz="half" idx="10"/>
          </p:nvPr>
        </p:nvSpPr>
        <p:spPr>
          <a:xfrm>
            <a:off x="6678168" y="6309360"/>
            <a:ext cx="2148840" cy="457200"/>
          </a:xfrm>
        </p:spPr>
        <p:txBody>
          <a:bodyPr/>
          <a:lstStyle>
            <a:lvl1pPr algn="l">
              <a:defRPr/>
            </a:lvl1pPr>
          </a:lstStyle>
          <a:p>
            <a:r>
              <a:rPr lang="en-US" dirty="0"/>
              <a:t>9/8/20XX</a:t>
            </a:r>
          </a:p>
        </p:txBody>
      </p:sp>
    </p:spTree>
    <p:extLst>
      <p:ext uri="{BB962C8B-B14F-4D97-AF65-F5344CB8AC3E}">
        <p14:creationId xmlns:p14="http://schemas.microsoft.com/office/powerpoint/2010/main" val="2434033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3DC2F0A-1748-49AE-AF72-D6BBB4F8FEC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83DF7B1-E0C5-4E09-BB5C-F11EA14D7C95}"/>
              </a:ext>
              <a:ext uri="{C183D7F6-B498-43B3-948B-1728B52AA6E4}">
                <adec:decorative xmlns:adec="http://schemas.microsoft.com/office/drawing/2017/decorative" val="1"/>
              </a:ext>
            </a:extLst>
          </p:cNvPr>
          <p:cNvSpPr/>
          <p:nvPr userDrawn="1"/>
        </p:nvSpPr>
        <p:spPr>
          <a:xfrm>
            <a:off x="0" y="866789"/>
            <a:ext cx="6833381"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BBC678EC-E47C-4AC2-A75A-7022CECD0031}"/>
              </a:ext>
            </a:extLst>
          </p:cNvPr>
          <p:cNvSpPr>
            <a:spLocks noGrp="1"/>
          </p:cNvSpPr>
          <p:nvPr>
            <p:ph type="title" hasCustomPrompt="1"/>
          </p:nvPr>
        </p:nvSpPr>
        <p:spPr>
          <a:xfrm>
            <a:off x="1434622" y="848455"/>
            <a:ext cx="5102365" cy="2601914"/>
          </a:xfrm>
        </p:spPr>
        <p:txBody>
          <a:bodyPr tIns="182880" anchor="ctr" anchorCtr="0">
            <a:noAutofit/>
          </a:bodyPr>
          <a:lstStyle>
            <a:lvl1pPr>
              <a:lnSpc>
                <a:spcPct val="100000"/>
              </a:lnSpc>
              <a:defRPr sz="3200" cap="all" baseline="0">
                <a:solidFill>
                  <a:schemeClr val="bg1"/>
                </a:solidFill>
              </a:defRPr>
            </a:lvl1pPr>
          </a:lstStyle>
          <a:p>
            <a:r>
              <a:rPr lang="en-US" dirty="0">
                <a:solidFill>
                  <a:schemeClr val="bg1"/>
                </a:solidFill>
              </a:rPr>
              <a:t>CLICK TO ADD TITLE</a:t>
            </a:r>
          </a:p>
        </p:txBody>
      </p:sp>
      <p:sp>
        <p:nvSpPr>
          <p:cNvPr id="9" name="Rectangle 8">
            <a:extLst>
              <a:ext uri="{FF2B5EF4-FFF2-40B4-BE49-F238E27FC236}">
                <a16:creationId xmlns:a16="http://schemas.microsoft.com/office/drawing/2014/main" id="{5E74E69A-5ABD-42DF-A2B0-997A626257D4}"/>
              </a:ext>
              <a:ext uri="{C183D7F6-B498-43B3-948B-1728B52AA6E4}">
                <adec:decorative xmlns:adec="http://schemas.microsoft.com/office/drawing/2017/decorative" val="1"/>
              </a:ext>
            </a:extLst>
          </p:cNvPr>
          <p:cNvSpPr/>
          <p:nvPr userDrawn="1"/>
        </p:nvSpPr>
        <p:spPr>
          <a:xfrm>
            <a:off x="-3063" y="920164"/>
            <a:ext cx="1070775" cy="24661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C2B6D0A-4A1F-4B59-B429-AD3FABC74F33}"/>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2B66529-F6B7-4C1C-8291-8139628DF6C0}"/>
              </a:ext>
              <a:ext uri="{C183D7F6-B498-43B3-948B-1728B52AA6E4}">
                <adec:decorative xmlns:adec="http://schemas.microsoft.com/office/drawing/2017/decorative" val="1"/>
              </a:ext>
            </a:extLst>
          </p:cNvPr>
          <p:cNvSpPr/>
          <p:nvPr userDrawn="1"/>
        </p:nvSpPr>
        <p:spPr>
          <a:xfrm>
            <a:off x="0" y="848456"/>
            <a:ext cx="6833382" cy="717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2245B9-34B5-4F89-8EA6-C018B9D4FA46}"/>
              </a:ext>
              <a:ext uri="{C183D7F6-B498-43B3-948B-1728B52AA6E4}">
                <adec:decorative xmlns:adec="http://schemas.microsoft.com/office/drawing/2017/decorative" val="1"/>
              </a:ext>
            </a:extLst>
          </p:cNvPr>
          <p:cNvSpPr/>
          <p:nvPr userDrawn="1"/>
        </p:nvSpPr>
        <p:spPr>
          <a:xfrm>
            <a:off x="6858023" y="3442673"/>
            <a:ext cx="5333977" cy="34153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90814BE-76E8-43EC-9616-A1F02F053AD5}"/>
              </a:ext>
              <a:ext uri="{C183D7F6-B498-43B3-948B-1728B52AA6E4}">
                <adec:decorative xmlns:adec="http://schemas.microsoft.com/office/drawing/2017/decorative" val="1"/>
              </a:ext>
            </a:extLst>
          </p:cNvPr>
          <p:cNvSpPr/>
          <p:nvPr userDrawn="1"/>
        </p:nvSpPr>
        <p:spPr>
          <a:xfrm>
            <a:off x="0" y="3396996"/>
            <a:ext cx="1219200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F8AAA0A6-9D4B-4AA2-82F0-77E5ECF4B647}"/>
              </a:ext>
            </a:extLst>
          </p:cNvPr>
          <p:cNvSpPr>
            <a:spLocks noGrp="1"/>
          </p:cNvSpPr>
          <p:nvPr>
            <p:ph idx="1" hasCustomPrompt="1"/>
          </p:nvPr>
        </p:nvSpPr>
        <p:spPr>
          <a:xfrm>
            <a:off x="7386762" y="3928342"/>
            <a:ext cx="4162319" cy="2285000"/>
          </a:xfrm>
        </p:spPr>
        <p:txBody>
          <a:bodyPr anchor="ctr">
            <a:normAutofit/>
          </a:bodyPr>
          <a:lstStyle>
            <a:lvl1pPr marL="0" indent="0">
              <a:lnSpc>
                <a:spcPct val="100000"/>
              </a:lnSpc>
              <a:spcAft>
                <a:spcPts val="600"/>
              </a:spcAft>
              <a:buNone/>
              <a:defRPr sz="1800" b="0"/>
            </a:lvl1pPr>
          </a:lstStyle>
          <a:p>
            <a:r>
              <a:rPr lang="en-US" dirty="0"/>
              <a:t>Click to add text</a:t>
            </a:r>
          </a:p>
        </p:txBody>
      </p:sp>
      <p:sp>
        <p:nvSpPr>
          <p:cNvPr id="17" name="Footer Placeholder 12">
            <a:extLst>
              <a:ext uri="{FF2B5EF4-FFF2-40B4-BE49-F238E27FC236}">
                <a16:creationId xmlns:a16="http://schemas.microsoft.com/office/drawing/2014/main" id="{8E3FFD99-95F0-47A4-8642-FB9FECEC4F37}"/>
              </a:ext>
            </a:extLst>
          </p:cNvPr>
          <p:cNvSpPr>
            <a:spLocks noGrp="1"/>
          </p:cNvSpPr>
          <p:nvPr>
            <p:ph type="ftr" sz="quarter" idx="11"/>
          </p:nvPr>
        </p:nvSpPr>
        <p:spPr>
          <a:xfrm>
            <a:off x="1525917" y="6309360"/>
            <a:ext cx="4946592" cy="457200"/>
          </a:xfrm>
        </p:spPr>
        <p:txBody>
          <a:bodyPr/>
          <a:lstStyle>
            <a:lvl1pPr>
              <a:defRPr lang="en-US" sz="1200" kern="1200" spc="150" baseline="0" dirty="0">
                <a:solidFill>
                  <a:schemeClr val="tx1">
                    <a:lumMod val="75000"/>
                    <a:lumOff val="25000"/>
                  </a:schemeClr>
                </a:solidFill>
                <a:latin typeface="+mj-lt"/>
                <a:ea typeface="+mn-ea"/>
                <a:cs typeface="+mn-cs"/>
              </a:defRPr>
            </a:lvl1pPr>
          </a:lstStyle>
          <a:p>
            <a:r>
              <a:rPr lang="en-US" dirty="0"/>
              <a:t>Presentation Title</a:t>
            </a:r>
          </a:p>
        </p:txBody>
      </p:sp>
      <p:sp>
        <p:nvSpPr>
          <p:cNvPr id="18" name="Rectangle 17">
            <a:extLst>
              <a:ext uri="{FF2B5EF4-FFF2-40B4-BE49-F238E27FC236}">
                <a16:creationId xmlns:a16="http://schemas.microsoft.com/office/drawing/2014/main" id="{94727536-E532-4015-A178-0ABB6B09C661}"/>
              </a:ext>
              <a:ext uri="{C183D7F6-B498-43B3-948B-1728B52AA6E4}">
                <adec:decorative xmlns:adec="http://schemas.microsoft.com/office/drawing/2017/decorative" val="1"/>
              </a:ext>
            </a:extLst>
          </p:cNvPr>
          <p:cNvSpPr/>
          <p:nvPr userDrawn="1"/>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11">
            <a:extLst>
              <a:ext uri="{FF2B5EF4-FFF2-40B4-BE49-F238E27FC236}">
                <a16:creationId xmlns:a16="http://schemas.microsoft.com/office/drawing/2014/main" id="{22977876-C29D-4D32-9948-303465AEC312}"/>
              </a:ext>
            </a:extLst>
          </p:cNvPr>
          <p:cNvSpPr>
            <a:spLocks noGrp="1"/>
          </p:cNvSpPr>
          <p:nvPr>
            <p:ph type="dt" sz="half" idx="10"/>
          </p:nvPr>
        </p:nvSpPr>
        <p:spPr>
          <a:xfrm>
            <a:off x="7377730" y="6309360"/>
            <a:ext cx="2736329" cy="457200"/>
          </a:xfrm>
        </p:spPr>
        <p:txBody>
          <a:bodyPr/>
          <a:lstStyle/>
          <a:p>
            <a:r>
              <a:rPr lang="en-US" dirty="0"/>
              <a:t>9/8/20XX</a:t>
            </a:r>
          </a:p>
        </p:txBody>
      </p:sp>
      <p:sp>
        <p:nvSpPr>
          <p:cNvPr id="20" name="Slide Number Placeholder 15">
            <a:extLst>
              <a:ext uri="{FF2B5EF4-FFF2-40B4-BE49-F238E27FC236}">
                <a16:creationId xmlns:a16="http://schemas.microsoft.com/office/drawing/2014/main" id="{6A7BC11E-2EF0-4989-9A7E-7AB377DB8534}"/>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
        <p:nvSpPr>
          <p:cNvPr id="2" name="Rectangle 1">
            <a:extLst>
              <a:ext uri="{FF2B5EF4-FFF2-40B4-BE49-F238E27FC236}">
                <a16:creationId xmlns:a16="http://schemas.microsoft.com/office/drawing/2014/main" id="{50557ABF-B75C-BD78-1A04-E483A57A9491}"/>
              </a:ext>
              <a:ext uri="{C183D7F6-B498-43B3-948B-1728B52AA6E4}">
                <adec:decorative xmlns:adec="http://schemas.microsoft.com/office/drawing/2017/decorative" val="1"/>
              </a:ext>
            </a:extLst>
          </p:cNvPr>
          <p:cNvSpPr/>
          <p:nvPr userDrawn="1"/>
        </p:nvSpPr>
        <p:spPr>
          <a:xfrm>
            <a:off x="1067712" y="0"/>
            <a:ext cx="5728216" cy="8455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1838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386629" y="825687"/>
            <a:ext cx="9643772" cy="5201730"/>
          </a:xfrm>
        </p:spPr>
        <p:txBody>
          <a:bodyPr tIns="182880" anchor="ctr" anchorCtr="0">
            <a:noAutofit/>
          </a:bodyPr>
          <a:lstStyle>
            <a:lvl1pPr algn="l">
              <a:lnSpc>
                <a:spcPct val="100000"/>
              </a:lnSpc>
              <a:defRPr sz="4800" cap="all" baseline="0">
                <a:solidFill>
                  <a:schemeClr val="bg1"/>
                </a:solidFill>
              </a:defRPr>
            </a:lvl1pPr>
          </a:lstStyle>
          <a:p>
            <a:r>
              <a:rPr lang="en-US" sz="4400" dirty="0">
                <a:solidFill>
                  <a:schemeClr val="bg1"/>
                </a:solidFill>
              </a:rPr>
              <a:t>CLICK TO ADD TITLE</a:t>
            </a:r>
          </a:p>
        </p:txBody>
      </p:sp>
      <p:sp>
        <p:nvSpPr>
          <p:cNvPr id="56" name="Rectangle 55">
            <a:extLst>
              <a:ext uri="{FF2B5EF4-FFF2-40B4-BE49-F238E27FC236}">
                <a16:creationId xmlns:a16="http://schemas.microsoft.com/office/drawing/2014/main" id="{FB792E4C-AD3B-4E88-8540-E75759746368}"/>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EA124D3C-01E3-4B96-BDF0-54851D1739D0}"/>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67A64FF-37A7-4837-8033-CBEA22697ECA}"/>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FC0C09F-8990-542B-199E-E6FADE2FEEFB}"/>
              </a:ext>
              <a:ext uri="{C183D7F6-B498-43B3-948B-1728B52AA6E4}">
                <adec:decorative xmlns:adec="http://schemas.microsoft.com/office/drawing/2017/decorative" val="1"/>
              </a:ext>
            </a:extLst>
          </p:cNvPr>
          <p:cNvSpPr/>
          <p:nvPr userDrawn="1"/>
        </p:nvSpPr>
        <p:spPr>
          <a:xfrm>
            <a:off x="11119516" y="0"/>
            <a:ext cx="1070775" cy="825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F6F60C3-341E-9533-2415-66360A254A78}"/>
              </a:ext>
              <a:ext uri="{C183D7F6-B498-43B3-948B-1728B52AA6E4}">
                <adec:decorative xmlns:adec="http://schemas.microsoft.com/office/drawing/2017/decorative" val="1"/>
              </a:ext>
            </a:extLst>
          </p:cNvPr>
          <p:cNvSpPr/>
          <p:nvPr userDrawn="1"/>
        </p:nvSpPr>
        <p:spPr>
          <a:xfrm>
            <a:off x="11119515" y="6027421"/>
            <a:ext cx="1070775" cy="830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4753914"/>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9/8/20XX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12084944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r>
              <a:rPr lang="en-US"/>
              <a:t>9/8/20XX</a:t>
            </a:r>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r>
              <a:rPr lang="en-US"/>
              <a:t>Presentation Title</a:t>
            </a:r>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7534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9/8/20XX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875859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9/8/20XX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pPr/>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15215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9/15/2025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 useBgFill="1">
        <p:nvSpPr>
          <p:cNvPr id="6" name="Rectangle 5">
            <a:extLst>
              <a:ext uri="{FF2B5EF4-FFF2-40B4-BE49-F238E27FC236}">
                <a16:creationId xmlns:a16="http://schemas.microsoft.com/office/drawing/2014/main" id="{94837D5C-EE88-BE2B-5940-6A8E20CAEEC6}"/>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7D6331A-AE6C-3009-DDD4-1671FF7E0F3D}"/>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8D7D28B-DE67-0B99-CDEB-A037FFC568ED}"/>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8B9F3E3-6134-5423-F75E-B36E71A65278}"/>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B1F677F-A1EC-4CDA-E80E-4B3695465156}"/>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F1E2C06-C49E-A5AA-07A3-D134EFA3D29E}"/>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2BA39D8-E4F7-CD36-B80A-49D228C0FCA3}"/>
              </a:ext>
              <a:ext uri="{C183D7F6-B498-43B3-948B-1728B52AA6E4}">
                <adec:decorative xmlns:adec="http://schemas.microsoft.com/office/drawing/2017/decorative" val="1"/>
              </a:ext>
            </a:extLst>
          </p:cNvPr>
          <p:cNvSpPr/>
          <p:nvPr userDrawn="1"/>
        </p:nvSpPr>
        <p:spPr>
          <a:xfrm>
            <a:off x="11119516" y="0"/>
            <a:ext cx="1070775" cy="825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06F4721-4B2C-0638-8409-054F6738EAFD}"/>
              </a:ext>
              <a:ext uri="{C183D7F6-B498-43B3-948B-1728B52AA6E4}">
                <adec:decorative xmlns:adec="http://schemas.microsoft.com/office/drawing/2017/decorative" val="1"/>
              </a:ext>
            </a:extLst>
          </p:cNvPr>
          <p:cNvSpPr/>
          <p:nvPr userDrawn="1"/>
        </p:nvSpPr>
        <p:spPr>
          <a:xfrm>
            <a:off x="11119515" y="6027421"/>
            <a:ext cx="1070775" cy="830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789478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r>
              <a:rPr lang="en-US"/>
              <a:t>9/8/20XX</a:t>
            </a:r>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938225541"/>
      </p:ext>
    </p:extLst>
  </p:cSld>
  <p:clrMapOvr>
    <a:masterClrMapping/>
  </p:clrMapOvr>
  <p:hf sldNum="0" hdr="0" ftr="0" dt="0"/>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r>
              <a:rPr lang="en-US"/>
              <a:t>9/8/20XX</a:t>
            </a:r>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r>
              <a:rPr lang="en-US"/>
              <a:t>Presentation Title</a:t>
            </a:r>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804140893"/>
      </p:ext>
    </p:extLst>
  </p:cSld>
  <p:clrMapOvr>
    <a:masterClrMapping/>
  </p:clrMapOvr>
  <p:hf sldNum="0" hdr="0" ftr="0" dt="0"/>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r>
              <a:rPr lang="en-US"/>
              <a:t>9/8/20XX</a:t>
            </a:r>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r>
              <a:rPr lang="en-US"/>
              <a:t>Presentation Title</a:t>
            </a:r>
            <a:endParaRPr lang="en-US" dirty="0"/>
          </a:p>
        </p:txBody>
      </p:sp>
    </p:spTree>
    <p:extLst>
      <p:ext uri="{BB962C8B-B14F-4D97-AF65-F5344CB8AC3E}">
        <p14:creationId xmlns:p14="http://schemas.microsoft.com/office/powerpoint/2010/main" val="137063196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a:t>9/8/20XX</a:t>
            </a:r>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a:t>Presentation Title</a:t>
            </a:r>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54897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08" r:id="rId12"/>
    <p:sldLayoutId id="2147483709" r:id="rId13"/>
    <p:sldLayoutId id="2147483682" r:id="rId14"/>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mailto:tstrong@arborplaceinc.org"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p:txBody>
          <a:bodyPr vert="horz" lIns="109728" tIns="109728" rIns="109728" bIns="91440" rtlCol="0" anchor="ctr">
            <a:normAutofit/>
          </a:bodyPr>
          <a:lstStyle/>
          <a:p>
            <a:r>
              <a:rPr lang="en-US" dirty="0"/>
              <a:t>Addiction and the Brain: </a:t>
            </a:r>
            <a:br>
              <a:rPr lang="en-US" dirty="0"/>
            </a:br>
            <a:r>
              <a:rPr lang="en-US" dirty="0"/>
              <a:t>What Treatment Court Professionals Need to Know</a:t>
            </a:r>
          </a:p>
        </p:txBody>
      </p:sp>
    </p:spTree>
    <p:extLst>
      <p:ext uri="{BB962C8B-B14F-4D97-AF65-F5344CB8AC3E}">
        <p14:creationId xmlns:p14="http://schemas.microsoft.com/office/powerpoint/2010/main" val="2323907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D361F-E1DD-D44A-84AA-3957B74F3F52}"/>
              </a:ext>
            </a:extLst>
          </p:cNvPr>
          <p:cNvSpPr>
            <a:spLocks noGrp="1"/>
          </p:cNvSpPr>
          <p:nvPr>
            <p:ph type="title"/>
          </p:nvPr>
        </p:nvSpPr>
        <p:spPr/>
        <p:txBody>
          <a:bodyPr/>
          <a:lstStyle/>
          <a:p>
            <a:r>
              <a:rPr lang="en-US" dirty="0"/>
              <a:t>Dopamine </a:t>
            </a:r>
          </a:p>
        </p:txBody>
      </p:sp>
      <p:pic>
        <p:nvPicPr>
          <p:cNvPr id="1026" name="Picture 2" descr="Images of how drugs flood the brain’s reward center with dopamine.">
            <a:extLst>
              <a:ext uri="{FF2B5EF4-FFF2-40B4-BE49-F238E27FC236}">
                <a16:creationId xmlns:a16="http://schemas.microsoft.com/office/drawing/2014/main" id="{C6893E65-FB04-2E18-6803-88B92132D851}"/>
              </a:ext>
            </a:extLst>
          </p:cNvPr>
          <p:cNvPicPr>
            <a:picLocks noGrp="1" noChangeAspect="1" noChangeArrowheads="1"/>
          </p:cNvPicPr>
          <p:nvPr>
            <p:ph type="tbl" sz="quarter" idx="14"/>
          </p:nvPr>
        </p:nvPicPr>
        <p:blipFill>
          <a:blip r:embed="rId3">
            <a:extLst>
              <a:ext uri="{28A0092B-C50C-407E-A947-70E740481C1C}">
                <a14:useLocalDpi xmlns:a14="http://schemas.microsoft.com/office/drawing/2010/main" val="0"/>
              </a:ext>
            </a:extLst>
          </a:blip>
          <a:srcRect/>
          <a:stretch>
            <a:fillRect/>
          </a:stretch>
        </p:blipFill>
        <p:spPr bwMode="auto">
          <a:xfrm>
            <a:off x="1081806" y="2298453"/>
            <a:ext cx="10580230" cy="35971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EA088B4-4DBC-C356-C781-3CCC6D1932B4}"/>
              </a:ext>
            </a:extLst>
          </p:cNvPr>
          <p:cNvSpPr txBox="1"/>
          <p:nvPr/>
        </p:nvSpPr>
        <p:spPr>
          <a:xfrm>
            <a:off x="1648326" y="5934670"/>
            <a:ext cx="10013708" cy="923330"/>
          </a:xfrm>
          <a:prstGeom prst="rect">
            <a:avLst/>
          </a:prstGeom>
          <a:noFill/>
        </p:spPr>
        <p:txBody>
          <a:bodyPr wrap="square">
            <a:spAutoFit/>
          </a:bodyPr>
          <a:lstStyle/>
          <a:p>
            <a:r>
              <a:rPr lang="en-US" b="0" i="0" dirty="0">
                <a:solidFill>
                  <a:srgbClr val="474747"/>
                </a:solidFill>
                <a:effectLst/>
                <a:latin typeface="Open Sans" panose="020B0606030504020204" pitchFamily="34" charset="0"/>
              </a:rPr>
              <a:t>NIDA. 2020, July 6. Drugs and the Brain. Retrieved from https://nida.nih.gov/publications/drugs-brains-behavior-science-addiction/drugs-brain on 2025, July 27</a:t>
            </a:r>
            <a:endParaRPr lang="en-US" dirty="0"/>
          </a:p>
        </p:txBody>
      </p:sp>
    </p:spTree>
    <p:extLst>
      <p:ext uri="{BB962C8B-B14F-4D97-AF65-F5344CB8AC3E}">
        <p14:creationId xmlns:p14="http://schemas.microsoft.com/office/powerpoint/2010/main" val="3156075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C507D-BF73-A0A5-596E-1A0A9CE1F730}"/>
              </a:ext>
            </a:extLst>
          </p:cNvPr>
          <p:cNvSpPr>
            <a:spLocks noGrp="1"/>
          </p:cNvSpPr>
          <p:nvPr>
            <p:ph type="title"/>
          </p:nvPr>
        </p:nvSpPr>
        <p:spPr/>
        <p:txBody>
          <a:bodyPr/>
          <a:lstStyle/>
          <a:p>
            <a:r>
              <a:rPr lang="en-US" b="0" dirty="0"/>
              <a:t>How does dopamine reinforce drug use?</a:t>
            </a:r>
            <a:br>
              <a:rPr lang="en-US" b="0" dirty="0"/>
            </a:br>
            <a:endParaRPr lang="en-US" dirty="0"/>
          </a:p>
        </p:txBody>
      </p:sp>
      <p:sp>
        <p:nvSpPr>
          <p:cNvPr id="3" name="Table Placeholder 2">
            <a:extLst>
              <a:ext uri="{FF2B5EF4-FFF2-40B4-BE49-F238E27FC236}">
                <a16:creationId xmlns:a16="http://schemas.microsoft.com/office/drawing/2014/main" id="{F1933421-F1C3-3277-5DAF-64801345D5B7}"/>
              </a:ext>
            </a:extLst>
          </p:cNvPr>
          <p:cNvSpPr>
            <a:spLocks noGrp="1"/>
          </p:cNvSpPr>
          <p:nvPr>
            <p:ph type="tbl" sz="quarter" idx="14"/>
          </p:nvPr>
        </p:nvSpPr>
        <p:spPr/>
        <p:txBody>
          <a:bodyPr/>
          <a:lstStyle/>
          <a:p>
            <a:pPr marL="285750" indent="-285750" algn="l">
              <a:buFont typeface="Arial" panose="020B0604020202020204" pitchFamily="34" charset="0"/>
              <a:buChar char="•"/>
            </a:pPr>
            <a:r>
              <a:rPr lang="en-US" dirty="0"/>
              <a:t>Pleasure </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t>Formation of Habits </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t>Cravings and triggers </a:t>
            </a:r>
          </a:p>
        </p:txBody>
      </p:sp>
    </p:spTree>
    <p:extLst>
      <p:ext uri="{BB962C8B-B14F-4D97-AF65-F5344CB8AC3E}">
        <p14:creationId xmlns:p14="http://schemas.microsoft.com/office/powerpoint/2010/main" val="3465903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0741A-8B81-6841-A773-47D40DE7EFFE}"/>
              </a:ext>
            </a:extLst>
          </p:cNvPr>
          <p:cNvSpPr>
            <a:spLocks noGrp="1"/>
          </p:cNvSpPr>
          <p:nvPr>
            <p:ph type="title"/>
          </p:nvPr>
        </p:nvSpPr>
        <p:spPr/>
        <p:txBody>
          <a:bodyPr/>
          <a:lstStyle/>
          <a:p>
            <a:r>
              <a:rPr lang="en-US" b="0" dirty="0"/>
              <a:t>Why are drugs more addictive than natural rewards?</a:t>
            </a:r>
            <a:br>
              <a:rPr lang="en-US" b="0" dirty="0"/>
            </a:br>
            <a:endParaRPr lang="en-US" dirty="0"/>
          </a:p>
        </p:txBody>
      </p:sp>
      <p:sp>
        <p:nvSpPr>
          <p:cNvPr id="5" name="Table Placeholder 4">
            <a:extLst>
              <a:ext uri="{FF2B5EF4-FFF2-40B4-BE49-F238E27FC236}">
                <a16:creationId xmlns:a16="http://schemas.microsoft.com/office/drawing/2014/main" id="{1504C697-D9CD-1B0E-EFC7-67691C95DB1D}"/>
              </a:ext>
            </a:extLst>
          </p:cNvPr>
          <p:cNvSpPr>
            <a:spLocks noGrp="1"/>
          </p:cNvSpPr>
          <p:nvPr>
            <p:ph type="tbl" sz="quarter" idx="14"/>
          </p:nvPr>
        </p:nvSpPr>
        <p:spPr/>
        <p:txBody>
          <a:bodyPr/>
          <a:lstStyle/>
          <a:p>
            <a:endParaRPr lang="en-US"/>
          </a:p>
        </p:txBody>
      </p:sp>
      <p:sp>
        <p:nvSpPr>
          <p:cNvPr id="6" name="Table Placeholder 2">
            <a:extLst>
              <a:ext uri="{FF2B5EF4-FFF2-40B4-BE49-F238E27FC236}">
                <a16:creationId xmlns:a16="http://schemas.microsoft.com/office/drawing/2014/main" id="{5C2B57C2-3A83-BE50-D40A-60908D30DBF9}"/>
              </a:ext>
            </a:extLst>
          </p:cNvPr>
          <p:cNvSpPr txBox="1">
            <a:spLocks/>
          </p:cNvSpPr>
          <p:nvPr/>
        </p:nvSpPr>
        <p:spPr>
          <a:xfrm>
            <a:off x="1630381" y="3850661"/>
            <a:ext cx="9918700" cy="3387579"/>
          </a:xfrm>
          <a:prstGeom prst="rect">
            <a:avLst/>
          </a:prstGeom>
        </p:spPr>
        <p:txBody>
          <a:bodyPr vert="horz" lIns="109728" tIns="109728" rIns="109728" bIns="91440" rtlCol="0" anchor="t">
            <a:normAutofit/>
          </a:bodyPr>
          <a:lstStyle>
            <a:lvl1pPr marL="0" indent="0" algn="ctr"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lgn="l"/>
            <a:endParaRPr lang="en-US"/>
          </a:p>
          <a:p>
            <a:pPr marL="285750" indent="-285750" algn="l">
              <a:buFont typeface="Arial" panose="020B0604020202020204" pitchFamily="34" charset="0"/>
              <a:buChar char="•"/>
            </a:pPr>
            <a:endParaRPr lang="en-US" dirty="0"/>
          </a:p>
        </p:txBody>
      </p:sp>
      <p:pic>
        <p:nvPicPr>
          <p:cNvPr id="7" name="Picture 2" descr="The Connection Between Dopamine and Exercise: How Working Out Boosts Your  Mood">
            <a:extLst>
              <a:ext uri="{FF2B5EF4-FFF2-40B4-BE49-F238E27FC236}">
                <a16:creationId xmlns:a16="http://schemas.microsoft.com/office/drawing/2014/main" id="{D9E4D703-6652-2263-CD34-1E3DCD4DCE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118"/>
          <a:stretch>
            <a:fillRect/>
          </a:stretch>
        </p:blipFill>
        <p:spPr bwMode="auto">
          <a:xfrm>
            <a:off x="3067290" y="2318644"/>
            <a:ext cx="6532480" cy="4278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320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14E44-3A02-D203-B495-4081D8F81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924245-A629-F4B2-E60E-9AB9EF67C54F}"/>
              </a:ext>
            </a:extLst>
          </p:cNvPr>
          <p:cNvSpPr>
            <a:spLocks noGrp="1"/>
          </p:cNvSpPr>
          <p:nvPr>
            <p:ph type="title"/>
          </p:nvPr>
        </p:nvSpPr>
        <p:spPr/>
        <p:txBody>
          <a:bodyPr/>
          <a:lstStyle/>
          <a:p>
            <a:r>
              <a:rPr lang="en-US" dirty="0"/>
              <a:t>Road Map to Recovery 	</a:t>
            </a:r>
          </a:p>
        </p:txBody>
      </p:sp>
      <p:sp>
        <p:nvSpPr>
          <p:cNvPr id="3" name="Table Placeholder 2">
            <a:extLst>
              <a:ext uri="{FF2B5EF4-FFF2-40B4-BE49-F238E27FC236}">
                <a16:creationId xmlns:a16="http://schemas.microsoft.com/office/drawing/2014/main" id="{1E785D42-EC5D-CEBC-9275-1F00DAF18C2F}"/>
              </a:ext>
            </a:extLst>
          </p:cNvPr>
          <p:cNvSpPr>
            <a:spLocks noGrp="1"/>
          </p:cNvSpPr>
          <p:nvPr>
            <p:ph type="tbl" sz="quarter" idx="14"/>
          </p:nvPr>
        </p:nvSpPr>
        <p:spPr/>
        <p:txBody>
          <a:bodyPr/>
          <a:lstStyle/>
          <a:p>
            <a:pPr marL="285750" indent="-285750" algn="l" eaLnBrk="0" hangingPunct="0">
              <a:spcBef>
                <a:spcPct val="50000"/>
              </a:spcBef>
              <a:buFont typeface="Arial" panose="020B0604020202020204" pitchFamily="34" charset="0"/>
              <a:buChar char="•"/>
            </a:pPr>
            <a:r>
              <a:rPr lang="en-US" altLang="en-US" dirty="0"/>
              <a:t>Stage 1: Withdrawal</a:t>
            </a:r>
          </a:p>
          <a:p>
            <a:pPr marL="285750" indent="-285750" algn="l" eaLnBrk="0" hangingPunct="0">
              <a:spcBef>
                <a:spcPct val="50000"/>
              </a:spcBef>
              <a:buFont typeface="Arial" panose="020B0604020202020204" pitchFamily="34" charset="0"/>
              <a:buChar char="•"/>
            </a:pPr>
            <a:r>
              <a:rPr lang="en-US" altLang="en-US" dirty="0"/>
              <a:t>Stage 2: Early Abstinence (“Honeymoon”)</a:t>
            </a:r>
          </a:p>
          <a:p>
            <a:pPr marL="285750" indent="-285750" algn="l" eaLnBrk="0" hangingPunct="0">
              <a:spcBef>
                <a:spcPct val="50000"/>
              </a:spcBef>
              <a:buFont typeface="Arial" panose="020B0604020202020204" pitchFamily="34" charset="0"/>
              <a:buChar char="•"/>
            </a:pPr>
            <a:r>
              <a:rPr lang="en-US" altLang="en-US" dirty="0"/>
              <a:t>Stage 3: Protracted Abstinence (“the Wall”)</a:t>
            </a:r>
          </a:p>
          <a:p>
            <a:pPr marL="285750" indent="-285750" algn="l" eaLnBrk="0" hangingPunct="0">
              <a:spcBef>
                <a:spcPct val="50000"/>
              </a:spcBef>
              <a:buFont typeface="Arial" panose="020B0604020202020204" pitchFamily="34" charset="0"/>
              <a:buChar char="•"/>
            </a:pPr>
            <a:r>
              <a:rPr lang="en-US" altLang="en-US" dirty="0"/>
              <a:t>Stage 4: Adjustment/Resolution</a:t>
            </a:r>
          </a:p>
          <a:p>
            <a:pPr algn="l"/>
            <a:endParaRPr lang="en-US" dirty="0"/>
          </a:p>
        </p:txBody>
      </p:sp>
    </p:spTree>
    <p:extLst>
      <p:ext uri="{BB962C8B-B14F-4D97-AF65-F5344CB8AC3E}">
        <p14:creationId xmlns:p14="http://schemas.microsoft.com/office/powerpoint/2010/main" val="4294555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193F1-16A5-DEF9-407B-7AB1563FBB04}"/>
              </a:ext>
            </a:extLst>
          </p:cNvPr>
          <p:cNvSpPr>
            <a:spLocks noGrp="1"/>
          </p:cNvSpPr>
          <p:nvPr>
            <p:ph type="title"/>
          </p:nvPr>
        </p:nvSpPr>
        <p:spPr/>
        <p:txBody>
          <a:bodyPr/>
          <a:lstStyle/>
          <a:p>
            <a:r>
              <a:rPr lang="en-US" altLang="en-US" dirty="0"/>
              <a:t>Early Abstinence (“Honeymoon”)</a:t>
            </a:r>
            <a:endParaRPr lang="en-US" dirty="0"/>
          </a:p>
        </p:txBody>
      </p:sp>
      <p:sp>
        <p:nvSpPr>
          <p:cNvPr id="3" name="Table Placeholder 2">
            <a:extLst>
              <a:ext uri="{FF2B5EF4-FFF2-40B4-BE49-F238E27FC236}">
                <a16:creationId xmlns:a16="http://schemas.microsoft.com/office/drawing/2014/main" id="{2D553CC3-0230-0334-2811-5E6172ECD610}"/>
              </a:ext>
            </a:extLst>
          </p:cNvPr>
          <p:cNvSpPr>
            <a:spLocks noGrp="1"/>
          </p:cNvSpPr>
          <p:nvPr>
            <p:ph type="tbl" sz="quarter" idx="14"/>
          </p:nvPr>
        </p:nvSpPr>
        <p:spPr>
          <a:xfrm>
            <a:off x="1325880" y="2304288"/>
            <a:ext cx="10223183" cy="4343399"/>
          </a:xfrm>
        </p:spPr>
        <p:txBody>
          <a:bodyPr>
            <a:normAutofit fontScale="62500" lnSpcReduction="20000"/>
          </a:bodyPr>
          <a:lstStyle/>
          <a:p>
            <a:pPr algn="l"/>
            <a:r>
              <a:rPr lang="en-US" dirty="0"/>
              <a:t>Honeymoon stage occurs only for Stimulant use and happens about 2-3 weeks after last use. </a:t>
            </a:r>
          </a:p>
          <a:p>
            <a:pPr algn="l"/>
            <a:r>
              <a:rPr lang="en-US" dirty="0"/>
              <a:t>The honeymoon stage occurs when the brain releases dopamine as part of the healing process. </a:t>
            </a:r>
          </a:p>
          <a:p>
            <a:pPr algn="l"/>
            <a:r>
              <a:rPr lang="en-US" dirty="0"/>
              <a:t>This stage of recovery includes: </a:t>
            </a:r>
          </a:p>
          <a:p>
            <a:pPr marL="285750" indent="-285750" algn="l">
              <a:buFont typeface="Arial" panose="020B0604020202020204" pitchFamily="34" charset="0"/>
              <a:buChar char="•"/>
            </a:pPr>
            <a:r>
              <a:rPr lang="en-US" altLang="en-US" dirty="0"/>
              <a:t>Concern about weight gain			</a:t>
            </a:r>
          </a:p>
          <a:p>
            <a:pPr marL="285750" indent="-285750" algn="l">
              <a:buFont typeface="Arial" panose="020B0604020202020204" pitchFamily="34" charset="0"/>
              <a:buChar char="•"/>
            </a:pPr>
            <a:r>
              <a:rPr lang="en-US" altLang="en-US" dirty="0"/>
              <a:t>Overconfidence </a:t>
            </a:r>
          </a:p>
          <a:p>
            <a:pPr marL="285750" indent="-285750" algn="l">
              <a:buFont typeface="Arial" panose="020B0604020202020204" pitchFamily="34" charset="0"/>
              <a:buChar char="•"/>
            </a:pPr>
            <a:r>
              <a:rPr lang="en-US" altLang="en-US" dirty="0"/>
              <a:t>Difficulty concentrating</a:t>
            </a:r>
          </a:p>
          <a:p>
            <a:pPr marL="285750" indent="-285750" algn="l">
              <a:buFont typeface="Arial" panose="020B0604020202020204" pitchFamily="34" charset="0"/>
              <a:buChar char="•"/>
            </a:pPr>
            <a:r>
              <a:rPr lang="en-US" altLang="en-US" dirty="0"/>
              <a:t>Continued memory problems</a:t>
            </a:r>
          </a:p>
          <a:p>
            <a:pPr marL="285750" indent="-285750" algn="l">
              <a:buFont typeface="Arial" panose="020B0604020202020204" pitchFamily="34" charset="0"/>
              <a:buChar char="•"/>
            </a:pPr>
            <a:r>
              <a:rPr lang="en-US" altLang="en-US" dirty="0"/>
              <a:t>Intense feelings</a:t>
            </a:r>
          </a:p>
          <a:p>
            <a:pPr marL="285750" indent="-285750" algn="l">
              <a:buFont typeface="Arial" panose="020B0604020202020204" pitchFamily="34" charset="0"/>
              <a:buChar char="•"/>
            </a:pPr>
            <a:r>
              <a:rPr lang="en-US" altLang="en-US" dirty="0"/>
              <a:t>Mood swings</a:t>
            </a:r>
          </a:p>
          <a:p>
            <a:pPr marL="285750" indent="-285750" algn="l">
              <a:buFont typeface="Arial" panose="020B0604020202020204" pitchFamily="34" charset="0"/>
              <a:buChar char="•"/>
            </a:pPr>
            <a:r>
              <a:rPr lang="en-US" altLang="en-US" dirty="0"/>
              <a:t>Other substance use</a:t>
            </a:r>
          </a:p>
          <a:p>
            <a:pPr marL="285750" indent="-285750" algn="l">
              <a:buFont typeface="Arial" panose="020B0604020202020204" pitchFamily="34" charset="0"/>
              <a:buChar char="•"/>
            </a:pPr>
            <a:r>
              <a:rPr lang="en-US" altLang="en-US" dirty="0"/>
              <a:t>Inability to prioritize</a:t>
            </a:r>
          </a:p>
          <a:p>
            <a:pPr marL="285750" indent="-285750" algn="l">
              <a:buFont typeface="Arial" panose="020B0604020202020204" pitchFamily="34" charset="0"/>
              <a:buChar char="•"/>
            </a:pPr>
            <a:r>
              <a:rPr lang="en-US" altLang="en-US" dirty="0"/>
              <a:t>Mild paranoia</a:t>
            </a:r>
          </a:p>
          <a:p>
            <a:pPr marL="285750" indent="-285750" algn="l">
              <a:buFont typeface="Arial" panose="020B0604020202020204" pitchFamily="34" charset="0"/>
              <a:buChar char="•"/>
            </a:pPr>
            <a:r>
              <a:rPr lang="en-US" altLang="en-US" dirty="0"/>
              <a:t>Increased energy and optimism</a:t>
            </a:r>
          </a:p>
          <a:p>
            <a:pPr algn="l"/>
            <a:endParaRPr lang="en-US" dirty="0"/>
          </a:p>
        </p:txBody>
      </p:sp>
    </p:spTree>
    <p:extLst>
      <p:ext uri="{BB962C8B-B14F-4D97-AF65-F5344CB8AC3E}">
        <p14:creationId xmlns:p14="http://schemas.microsoft.com/office/powerpoint/2010/main" val="463968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BF9C6-B5E3-5BEE-DA84-92BB6BC77018}"/>
              </a:ext>
            </a:extLst>
          </p:cNvPr>
          <p:cNvSpPr>
            <a:spLocks noGrp="1"/>
          </p:cNvSpPr>
          <p:nvPr>
            <p:ph type="title"/>
          </p:nvPr>
        </p:nvSpPr>
        <p:spPr/>
        <p:txBody>
          <a:bodyPr/>
          <a:lstStyle/>
          <a:p>
            <a:r>
              <a:rPr lang="en-US" sz="6000" dirty="0"/>
              <a:t>The WALL </a:t>
            </a:r>
          </a:p>
        </p:txBody>
      </p:sp>
      <p:sp>
        <p:nvSpPr>
          <p:cNvPr id="3" name="Table Placeholder 2">
            <a:extLst>
              <a:ext uri="{FF2B5EF4-FFF2-40B4-BE49-F238E27FC236}">
                <a16:creationId xmlns:a16="http://schemas.microsoft.com/office/drawing/2014/main" id="{283219FB-25BC-F933-825A-48D7957FDC0C}"/>
              </a:ext>
            </a:extLst>
          </p:cNvPr>
          <p:cNvSpPr>
            <a:spLocks noGrp="1"/>
          </p:cNvSpPr>
          <p:nvPr>
            <p:ph type="tbl" sz="quarter" idx="14"/>
          </p:nvPr>
        </p:nvSpPr>
        <p:spPr>
          <a:xfrm>
            <a:off x="1124712" y="2258568"/>
            <a:ext cx="11000232" cy="4498847"/>
          </a:xfrm>
        </p:spPr>
        <p:txBody>
          <a:bodyPr>
            <a:normAutofit fontScale="55000" lnSpcReduction="20000"/>
          </a:bodyPr>
          <a:lstStyle/>
          <a:p>
            <a:pPr algn="l"/>
            <a:r>
              <a:rPr lang="en-US" dirty="0"/>
              <a:t>This stage of recovery happens with all substances and occurs often between 4-6 weeks after last use. </a:t>
            </a:r>
          </a:p>
          <a:p>
            <a:pPr algn="l"/>
            <a:r>
              <a:rPr lang="en-US" dirty="0"/>
              <a:t>Dopamine production is shut down again as healing continues. </a:t>
            </a:r>
          </a:p>
          <a:p>
            <a:pPr algn="l"/>
            <a:r>
              <a:rPr lang="en-US" dirty="0"/>
              <a:t>This stage of recovery includes: </a:t>
            </a:r>
          </a:p>
          <a:p>
            <a:pPr marL="285750" indent="-285750" algn="l">
              <a:buFont typeface="Arial" panose="020B0604020202020204" pitchFamily="34" charset="0"/>
              <a:buChar char="•"/>
            </a:pPr>
            <a:r>
              <a:rPr lang="en-US" altLang="en-US" dirty="0"/>
              <a:t>Increased emotionality</a:t>
            </a:r>
          </a:p>
          <a:p>
            <a:pPr marL="285750" indent="-285750" algn="l">
              <a:buFont typeface="Arial" panose="020B0604020202020204" pitchFamily="34" charset="0"/>
              <a:buChar char="•"/>
            </a:pPr>
            <a:r>
              <a:rPr lang="en-US" altLang="en-US" dirty="0"/>
              <a:t>Behavioral “drift”</a:t>
            </a:r>
          </a:p>
          <a:p>
            <a:pPr marL="285750" indent="-285750" algn="l">
              <a:buFont typeface="Arial" panose="020B0604020202020204" pitchFamily="34" charset="0"/>
              <a:buChar char="•"/>
            </a:pPr>
            <a:r>
              <a:rPr lang="en-US" altLang="en-US" dirty="0"/>
              <a:t>Decreased ability to feel pleasure </a:t>
            </a:r>
          </a:p>
          <a:p>
            <a:pPr marL="285750" indent="-285750" algn="l">
              <a:buFont typeface="Arial" panose="020B0604020202020204" pitchFamily="34" charset="0"/>
              <a:buChar char="•"/>
            </a:pPr>
            <a:r>
              <a:rPr lang="en-US" altLang="en-US" dirty="0"/>
              <a:t>Low energy/fatigue</a:t>
            </a:r>
          </a:p>
          <a:p>
            <a:pPr marL="285750" indent="-285750" algn="l">
              <a:buFont typeface="Arial" panose="020B0604020202020204" pitchFamily="34" charset="0"/>
              <a:buChar char="•"/>
            </a:pPr>
            <a:r>
              <a:rPr lang="en-US" altLang="en-US" dirty="0"/>
              <a:t>Secondary drug use</a:t>
            </a:r>
          </a:p>
          <a:p>
            <a:pPr marL="285750" indent="-285750" algn="l">
              <a:buFont typeface="Arial" panose="020B0604020202020204" pitchFamily="34" charset="0"/>
              <a:buChar char="•"/>
            </a:pPr>
            <a:r>
              <a:rPr lang="en-US" altLang="en-US" dirty="0"/>
              <a:t>Breakdown of structure</a:t>
            </a:r>
          </a:p>
          <a:p>
            <a:pPr marL="285750" indent="-285750" algn="l">
              <a:buFont typeface="Arial" panose="020B0604020202020204" pitchFamily="34" charset="0"/>
              <a:buChar char="•"/>
            </a:pPr>
            <a:r>
              <a:rPr lang="en-US" altLang="en-US" dirty="0"/>
              <a:t>Interpersonal conflict</a:t>
            </a:r>
          </a:p>
          <a:p>
            <a:pPr marL="285750" indent="-285750" algn="l">
              <a:buFont typeface="Arial" panose="020B0604020202020204" pitchFamily="34" charset="0"/>
              <a:buChar char="•"/>
            </a:pPr>
            <a:r>
              <a:rPr lang="en-US" altLang="en-US" dirty="0"/>
              <a:t>Loss of motivation</a:t>
            </a:r>
          </a:p>
          <a:p>
            <a:pPr marL="285750" indent="-285750" algn="l">
              <a:buFont typeface="Arial" panose="020B0604020202020204" pitchFamily="34" charset="0"/>
              <a:buChar char="•"/>
            </a:pPr>
            <a:r>
              <a:rPr lang="en-US" altLang="en-US" dirty="0"/>
              <a:t>Insomnia</a:t>
            </a:r>
          </a:p>
          <a:p>
            <a:pPr marL="285750" indent="-285750" algn="l">
              <a:buFont typeface="Arial" panose="020B0604020202020204" pitchFamily="34" charset="0"/>
              <a:buChar char="•"/>
            </a:pPr>
            <a:r>
              <a:rPr lang="en-US" altLang="en-US" dirty="0"/>
              <a:t>Paranoia</a:t>
            </a:r>
          </a:p>
          <a:p>
            <a:pPr marL="285750" indent="-285750" algn="l">
              <a:buFont typeface="Arial" panose="020B0604020202020204" pitchFamily="34" charset="0"/>
              <a:buChar char="•"/>
            </a:pPr>
            <a:r>
              <a:rPr lang="en-US" altLang="en-US" dirty="0"/>
              <a:t>Relapse justification</a:t>
            </a:r>
          </a:p>
          <a:p>
            <a:endParaRPr lang="en-US" dirty="0"/>
          </a:p>
        </p:txBody>
      </p:sp>
    </p:spTree>
    <p:extLst>
      <p:ext uri="{BB962C8B-B14F-4D97-AF65-F5344CB8AC3E}">
        <p14:creationId xmlns:p14="http://schemas.microsoft.com/office/powerpoint/2010/main" val="1172502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99946-CAF6-9332-BDEC-A09B6C0A2E19}"/>
              </a:ext>
            </a:extLst>
          </p:cNvPr>
          <p:cNvSpPr>
            <a:spLocks noGrp="1"/>
          </p:cNvSpPr>
          <p:nvPr>
            <p:ph type="title"/>
          </p:nvPr>
        </p:nvSpPr>
        <p:spPr/>
        <p:txBody>
          <a:bodyPr/>
          <a:lstStyle/>
          <a:p>
            <a:r>
              <a:rPr lang="en-US" dirty="0"/>
              <a:t>Adjustment and Resolution Stage </a:t>
            </a:r>
          </a:p>
        </p:txBody>
      </p:sp>
      <p:sp>
        <p:nvSpPr>
          <p:cNvPr id="3" name="Table Placeholder 2">
            <a:extLst>
              <a:ext uri="{FF2B5EF4-FFF2-40B4-BE49-F238E27FC236}">
                <a16:creationId xmlns:a16="http://schemas.microsoft.com/office/drawing/2014/main" id="{84421918-8113-ABE3-E3AC-E83C2517F163}"/>
              </a:ext>
            </a:extLst>
          </p:cNvPr>
          <p:cNvSpPr>
            <a:spLocks noGrp="1"/>
          </p:cNvSpPr>
          <p:nvPr>
            <p:ph type="tbl" sz="quarter" idx="14"/>
          </p:nvPr>
        </p:nvSpPr>
        <p:spPr/>
        <p:txBody>
          <a:bodyPr/>
          <a:lstStyle/>
          <a:p>
            <a:pPr marL="285750" indent="-285750" algn="l">
              <a:buFont typeface="Arial" panose="020B0604020202020204" pitchFamily="34" charset="0"/>
              <a:buChar char="•"/>
            </a:pPr>
            <a:r>
              <a:rPr lang="en-US" dirty="0"/>
              <a:t>Developing balance is important during this stage. </a:t>
            </a:r>
          </a:p>
          <a:p>
            <a:pPr marL="285750" indent="-285750" algn="l">
              <a:buFont typeface="Arial" panose="020B0604020202020204" pitchFamily="34" charset="0"/>
              <a:buChar char="•"/>
            </a:pPr>
            <a:r>
              <a:rPr lang="en-US" dirty="0"/>
              <a:t>It can take 2-5 years for your brain to return to a “normal” level of dopamine production. </a:t>
            </a:r>
          </a:p>
          <a:p>
            <a:pPr marL="285750" indent="-285750" algn="l">
              <a:buFont typeface="Arial" panose="020B0604020202020204" pitchFamily="34" charset="0"/>
              <a:buChar char="•"/>
            </a:pPr>
            <a:r>
              <a:rPr lang="en-US" dirty="0"/>
              <a:t>Use this time to address substance use, mental health and trauma in therapy and build healthy support system. </a:t>
            </a:r>
          </a:p>
          <a:p>
            <a:endParaRPr lang="en-US" dirty="0"/>
          </a:p>
        </p:txBody>
      </p:sp>
    </p:spTree>
    <p:extLst>
      <p:ext uri="{BB962C8B-B14F-4D97-AF65-F5344CB8AC3E}">
        <p14:creationId xmlns:p14="http://schemas.microsoft.com/office/powerpoint/2010/main" val="370390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0729D-A4F3-3D8D-8633-BFD6DA75272E}"/>
              </a:ext>
            </a:extLst>
          </p:cNvPr>
          <p:cNvSpPr>
            <a:spLocks noGrp="1"/>
          </p:cNvSpPr>
          <p:nvPr>
            <p:ph type="title"/>
          </p:nvPr>
        </p:nvSpPr>
        <p:spPr/>
        <p:txBody>
          <a:bodyPr/>
          <a:lstStyle/>
          <a:p>
            <a:r>
              <a:rPr lang="en-US" dirty="0"/>
              <a:t>Genetics and Brain Chemistry </a:t>
            </a:r>
          </a:p>
        </p:txBody>
      </p:sp>
      <p:pic>
        <p:nvPicPr>
          <p:cNvPr id="4" name="Picture 2" descr="Drugs and the Genetic Code [Infographic]">
            <a:extLst>
              <a:ext uri="{FF2B5EF4-FFF2-40B4-BE49-F238E27FC236}">
                <a16:creationId xmlns:a16="http://schemas.microsoft.com/office/drawing/2014/main" id="{2F602799-BB82-C9DC-260C-60ACB054E613}"/>
              </a:ext>
            </a:extLst>
          </p:cNvPr>
          <p:cNvPicPr>
            <a:picLocks noGrp="1" noChangeAspect="1" noChangeArrowheads="1"/>
          </p:cNvPicPr>
          <p:nvPr>
            <p:ph type="tbl" sz="quarter" idx="14"/>
          </p:nvPr>
        </p:nvPicPr>
        <p:blipFill rotWithShape="1">
          <a:blip r:embed="rId3">
            <a:extLst>
              <a:ext uri="{28A0092B-C50C-407E-A947-70E740481C1C}">
                <a14:useLocalDpi xmlns:a14="http://schemas.microsoft.com/office/drawing/2010/main" val="0"/>
              </a:ext>
            </a:extLst>
          </a:blip>
          <a:srcRect b="76517"/>
          <a:stretch/>
        </p:blipFill>
        <p:spPr bwMode="auto">
          <a:xfrm>
            <a:off x="2754775" y="2244440"/>
            <a:ext cx="8044404" cy="41245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789CA6D-A24B-F679-E763-50D4B409A6F6}"/>
              </a:ext>
            </a:extLst>
          </p:cNvPr>
          <p:cNvSpPr txBox="1"/>
          <p:nvPr/>
        </p:nvSpPr>
        <p:spPr>
          <a:xfrm>
            <a:off x="2352555" y="6434857"/>
            <a:ext cx="6094070" cy="369332"/>
          </a:xfrm>
          <a:prstGeom prst="rect">
            <a:avLst/>
          </a:prstGeom>
          <a:noFill/>
        </p:spPr>
        <p:txBody>
          <a:bodyPr wrap="square">
            <a:spAutoFit/>
          </a:bodyPr>
          <a:lstStyle/>
          <a:p>
            <a:r>
              <a:rPr lang="en-US" dirty="0"/>
              <a:t> Infographic by 12 Keys Rehab</a:t>
            </a:r>
          </a:p>
        </p:txBody>
      </p:sp>
    </p:spTree>
    <p:extLst>
      <p:ext uri="{BB962C8B-B14F-4D97-AF65-F5344CB8AC3E}">
        <p14:creationId xmlns:p14="http://schemas.microsoft.com/office/powerpoint/2010/main" val="1109721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4EE865D-5A59-4DD1-A94D-A8DBE4A9E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65BEC9-9A64-4330-A094-2323D0EE1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891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1DA58A-A755-4FCE-9BED-1E4AD6C9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61146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Drugs and the Genetic Code [Infographic]">
            <a:extLst>
              <a:ext uri="{FF2B5EF4-FFF2-40B4-BE49-F238E27FC236}">
                <a16:creationId xmlns:a16="http://schemas.microsoft.com/office/drawing/2014/main" id="{685FA3BC-43E0-917B-59CE-6CD5CC8560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909" b="60798"/>
          <a:stretch/>
        </p:blipFill>
        <p:spPr bwMode="auto">
          <a:xfrm>
            <a:off x="1020457" y="1107751"/>
            <a:ext cx="10151086" cy="446735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2E23EFB5-5855-497F-AC57-6C1941487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618455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414EFBA-DEC5-4782-9B45-CEF1661DB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21586"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504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4EE865D-5A59-4DD1-A94D-A8DBE4A9E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65BEC9-9A64-4330-A094-2323D0EE1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891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1DA58A-A755-4FCE-9BED-1E4AD6C9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61146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Drugs and the Genetic Code [Infographic]">
            <a:extLst>
              <a:ext uri="{FF2B5EF4-FFF2-40B4-BE49-F238E27FC236}">
                <a16:creationId xmlns:a16="http://schemas.microsoft.com/office/drawing/2014/main" id="{4A3D0D34-B940-F13B-3AAF-6AE09F04C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169" b="44916"/>
          <a:stretch/>
        </p:blipFill>
        <p:spPr bwMode="auto">
          <a:xfrm>
            <a:off x="1054599" y="1192708"/>
            <a:ext cx="10082802" cy="461778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2E23EFB5-5855-497F-AC57-6C1941487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618455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414EFBA-DEC5-4782-9B45-CEF1661DB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21586"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1300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0F0F9-E1D8-FBE6-66B6-D256CE51BDFC}"/>
              </a:ext>
            </a:extLst>
          </p:cNvPr>
          <p:cNvSpPr>
            <a:spLocks noGrp="1"/>
          </p:cNvSpPr>
          <p:nvPr>
            <p:ph type="title"/>
          </p:nvPr>
        </p:nvSpPr>
        <p:spPr/>
        <p:txBody>
          <a:bodyPr/>
          <a:lstStyle/>
          <a:p>
            <a:r>
              <a:rPr lang="en-US"/>
              <a:t>Learning Objectives </a:t>
            </a:r>
            <a:endParaRPr lang="en-US" dirty="0"/>
          </a:p>
        </p:txBody>
      </p:sp>
      <p:sp>
        <p:nvSpPr>
          <p:cNvPr id="3" name="Table Placeholder 2">
            <a:extLst>
              <a:ext uri="{FF2B5EF4-FFF2-40B4-BE49-F238E27FC236}">
                <a16:creationId xmlns:a16="http://schemas.microsoft.com/office/drawing/2014/main" id="{03B2F1A3-3C19-4606-59FE-8FA6F0399943}"/>
              </a:ext>
            </a:extLst>
          </p:cNvPr>
          <p:cNvSpPr>
            <a:spLocks noGrp="1"/>
          </p:cNvSpPr>
          <p:nvPr>
            <p:ph type="tbl" sz="quarter" idx="14"/>
          </p:nvPr>
        </p:nvSpPr>
        <p:spPr>
          <a:xfrm>
            <a:off x="1630363" y="2757951"/>
            <a:ext cx="9918700" cy="3935457"/>
          </a:xfrm>
        </p:spPr>
        <p:txBody>
          <a:bodyPr>
            <a:normAutofit/>
          </a:bodyPr>
          <a:lstStyle/>
          <a:p>
            <a:pPr algn="l"/>
            <a:r>
              <a:rPr lang="en-US" sz="1400" dirty="0"/>
              <a:t>*Describe how addiction affects key parts of the brain involved in judgment, decision-making, and self-control.</a:t>
            </a:r>
          </a:p>
          <a:p>
            <a:pPr algn="l"/>
            <a:r>
              <a:rPr lang="en-US" sz="1400" dirty="0"/>
              <a:t>*Explain why individuals with addiction may continue to use substances despite negative consequences.</a:t>
            </a:r>
          </a:p>
          <a:p>
            <a:pPr algn="l"/>
            <a:r>
              <a:rPr lang="en-US" sz="1400" dirty="0"/>
              <a:t>*Recognize that addiction is a chronic condition, not a moral failing, and how this understanding can reduce stigma.</a:t>
            </a:r>
          </a:p>
          <a:p>
            <a:pPr algn="l"/>
            <a:r>
              <a:rPr lang="en-US" sz="1400" dirty="0"/>
              <a:t>*Identify ways treatment court responses can better support recovery by taking brain-based challenges into account.</a:t>
            </a:r>
          </a:p>
          <a:p>
            <a:pPr algn="l"/>
            <a:r>
              <a:rPr lang="en-US" sz="1400" dirty="0"/>
              <a:t>*Apply basic brain science to support more effective, compassionate, and realistic decision-making within the treatment court setting.</a:t>
            </a:r>
          </a:p>
        </p:txBody>
      </p:sp>
      <p:sp>
        <p:nvSpPr>
          <p:cNvPr id="4" name="Rectangle 1">
            <a:extLst>
              <a:ext uri="{FF2B5EF4-FFF2-40B4-BE49-F238E27FC236}">
                <a16:creationId xmlns:a16="http://schemas.microsoft.com/office/drawing/2014/main" id="{AA3C364E-046E-BD95-753C-DEED346A371E}"/>
              </a:ext>
            </a:extLst>
          </p:cNvPr>
          <p:cNvSpPr>
            <a:spLocks noChangeArrowheads="1"/>
          </p:cNvSpPr>
          <p:nvPr/>
        </p:nvSpPr>
        <p:spPr bwMode="auto">
          <a:xfrm>
            <a:off x="0" y="-230832"/>
            <a:ext cx="432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ptos" panose="020B0004020202020204" pitchFamily="34" charset="0"/>
              </a:rPr>
              <a:t>.</a:t>
            </a:r>
            <a:endParaRPr kumimoji="0" lang="en-US" altLang="en-US" sz="1500" b="0" i="0" u="none" strike="noStrike" cap="none" normalizeH="0" baseline="0">
              <a:ln>
                <a:noFill/>
              </a:ln>
              <a:solidFill>
                <a:schemeClr val="tx1"/>
              </a:solidFill>
              <a:effectLst/>
              <a:latin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80493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696E0-7E09-5999-4EE4-584481B6D761}"/>
              </a:ext>
            </a:extLst>
          </p:cNvPr>
          <p:cNvSpPr>
            <a:spLocks noGrp="1"/>
          </p:cNvSpPr>
          <p:nvPr>
            <p:ph type="title"/>
          </p:nvPr>
        </p:nvSpPr>
        <p:spPr/>
        <p:txBody>
          <a:bodyPr/>
          <a:lstStyle/>
          <a:p>
            <a:r>
              <a:rPr lang="en-US" dirty="0"/>
              <a:t>Nature (DNA) and</a:t>
            </a:r>
            <a:br>
              <a:rPr lang="en-US" dirty="0"/>
            </a:br>
            <a:r>
              <a:rPr lang="en-US" dirty="0"/>
              <a:t>Nurture (Environment)</a:t>
            </a:r>
          </a:p>
        </p:txBody>
      </p:sp>
      <p:graphicFrame>
        <p:nvGraphicFramePr>
          <p:cNvPr id="4" name="Table Placeholder 3">
            <a:extLst>
              <a:ext uri="{FF2B5EF4-FFF2-40B4-BE49-F238E27FC236}">
                <a16:creationId xmlns:a16="http://schemas.microsoft.com/office/drawing/2014/main" id="{862B2C68-CE57-670A-4B9F-28EB32B91915}"/>
              </a:ext>
            </a:extLst>
          </p:cNvPr>
          <p:cNvGraphicFramePr>
            <a:graphicFrameLocks noGrp="1"/>
          </p:cNvGraphicFramePr>
          <p:nvPr>
            <p:ph type="tbl" sz="quarter" idx="14"/>
            <p:extLst>
              <p:ext uri="{D42A27DB-BD31-4B8C-83A1-F6EECF244321}">
                <p14:modId xmlns:p14="http://schemas.microsoft.com/office/powerpoint/2010/main" val="2333599994"/>
              </p:ext>
            </p:extLst>
          </p:nvPr>
        </p:nvGraphicFramePr>
        <p:xfrm>
          <a:off x="1630363" y="2757488"/>
          <a:ext cx="9918700" cy="3330796"/>
        </p:xfrm>
        <a:graphic>
          <a:graphicData uri="http://schemas.openxmlformats.org/drawingml/2006/table">
            <a:tbl>
              <a:tblPr firstRow="1" bandRow="1">
                <a:tableStyleId>{8A107856-5554-42FB-B03E-39F5DBC370BA}</a:tableStyleId>
              </a:tblPr>
              <a:tblGrid>
                <a:gridCol w="4959350">
                  <a:extLst>
                    <a:ext uri="{9D8B030D-6E8A-4147-A177-3AD203B41FA5}">
                      <a16:colId xmlns:a16="http://schemas.microsoft.com/office/drawing/2014/main" val="4218320870"/>
                    </a:ext>
                  </a:extLst>
                </a:gridCol>
                <a:gridCol w="4959350">
                  <a:extLst>
                    <a:ext uri="{9D8B030D-6E8A-4147-A177-3AD203B41FA5}">
                      <a16:colId xmlns:a16="http://schemas.microsoft.com/office/drawing/2014/main" val="2105307840"/>
                    </a:ext>
                  </a:extLst>
                </a:gridCol>
              </a:tblGrid>
              <a:tr h="2657256">
                <a:tc>
                  <a:txBody>
                    <a:bodyPr/>
                    <a:lstStyle/>
                    <a:p>
                      <a:r>
                        <a:rPr lang="en-US" sz="1800" dirty="0"/>
                        <a:t>Nature:</a:t>
                      </a:r>
                    </a:p>
                    <a:p>
                      <a:pPr marL="285750" indent="-285750">
                        <a:buFont typeface="Arial" panose="020B0604020202020204" pitchFamily="34" charset="0"/>
                        <a:buChar char="•"/>
                      </a:pPr>
                      <a:r>
                        <a:rPr lang="en-US" sz="1800" b="0" i="0" dirty="0">
                          <a:solidFill>
                            <a:srgbClr val="474747"/>
                          </a:solidFill>
                          <a:effectLst/>
                          <a:latin typeface="Roboto Slab" pitchFamily="2" charset="0"/>
                        </a:rPr>
                        <a:t>Genetic Vulnerabilities</a:t>
                      </a:r>
                    </a:p>
                    <a:p>
                      <a:pPr marL="285750" indent="-285750">
                        <a:buFont typeface="Arial" panose="020B0604020202020204" pitchFamily="34" charset="0"/>
                        <a:buChar char="•"/>
                      </a:pPr>
                      <a:r>
                        <a:rPr lang="en-US" sz="1800" b="0" i="0" dirty="0">
                          <a:solidFill>
                            <a:srgbClr val="474747"/>
                          </a:solidFill>
                          <a:effectLst/>
                          <a:latin typeface="Roboto Slab" pitchFamily="2" charset="0"/>
                        </a:rPr>
                        <a:t>Epigenetic Influences</a:t>
                      </a:r>
                    </a:p>
                    <a:p>
                      <a:pPr marL="285750" indent="-285750">
                        <a:buFont typeface="Arial" panose="020B0604020202020204" pitchFamily="34" charset="0"/>
                        <a:buChar char="•"/>
                      </a:pPr>
                      <a:r>
                        <a:rPr lang="en-US" sz="1800" b="0" i="0" dirty="0">
                          <a:solidFill>
                            <a:srgbClr val="474747"/>
                          </a:solidFill>
                          <a:effectLst/>
                          <a:latin typeface="Roboto Slab" pitchFamily="2" charset="0"/>
                        </a:rPr>
                        <a:t>Brain Region Involvement</a:t>
                      </a:r>
                    </a:p>
                    <a:p>
                      <a:endParaRPr lang="en-US" dirty="0"/>
                    </a:p>
                  </a:txBody>
                  <a:tcPr/>
                </a:tc>
                <a:tc>
                  <a:txBody>
                    <a:bodyPr/>
                    <a:lstStyle/>
                    <a:p>
                      <a:r>
                        <a:rPr lang="en-US" sz="1800" dirty="0"/>
                        <a:t>Nurture:</a:t>
                      </a:r>
                    </a:p>
                    <a:p>
                      <a:pPr marL="285750" indent="-285750" algn="l">
                        <a:buFont typeface="Arial" panose="020B0604020202020204" pitchFamily="34" charset="0"/>
                        <a:buChar char="•"/>
                      </a:pPr>
                      <a:r>
                        <a:rPr lang="en-US" sz="1800" b="0" i="0" dirty="0">
                          <a:solidFill>
                            <a:srgbClr val="474747"/>
                          </a:solidFill>
                          <a:effectLst/>
                          <a:latin typeface="Roboto Slab" pitchFamily="2" charset="0"/>
                        </a:rPr>
                        <a:t>Environmental Influences</a:t>
                      </a:r>
                    </a:p>
                    <a:p>
                      <a:pPr marL="285750" indent="-285750">
                        <a:buFont typeface="Arial" panose="020B0604020202020204" pitchFamily="34" charset="0"/>
                        <a:buChar char="•"/>
                      </a:pPr>
                      <a:r>
                        <a:rPr lang="en-US" sz="1800" b="0" i="0" dirty="0">
                          <a:solidFill>
                            <a:srgbClr val="474747"/>
                          </a:solidFill>
                          <a:effectLst/>
                          <a:latin typeface="Roboto Slab" pitchFamily="2" charset="0"/>
                        </a:rPr>
                        <a:t>Stress</a:t>
                      </a:r>
                    </a:p>
                    <a:p>
                      <a:pPr marL="285750" indent="-285750">
                        <a:buFont typeface="Arial" panose="020B0604020202020204" pitchFamily="34" charset="0"/>
                        <a:buChar char="•"/>
                      </a:pPr>
                      <a:r>
                        <a:rPr lang="en-US" sz="1800" b="0" i="0" dirty="0">
                          <a:solidFill>
                            <a:srgbClr val="474747"/>
                          </a:solidFill>
                          <a:effectLst/>
                          <a:latin typeface="Roboto Slab" pitchFamily="2" charset="0"/>
                        </a:rPr>
                        <a:t>Trauma and Adverse Childhood Experiences</a:t>
                      </a:r>
                      <a:endParaRPr lang="en-US" dirty="0"/>
                    </a:p>
                  </a:txBody>
                  <a:tcPr/>
                </a:tc>
                <a:extLst>
                  <a:ext uri="{0D108BD9-81ED-4DB2-BD59-A6C34878D82A}">
                    <a16:rowId xmlns:a16="http://schemas.microsoft.com/office/drawing/2014/main" val="2677836357"/>
                  </a:ext>
                </a:extLst>
              </a:tr>
              <a:tr h="673540">
                <a:tc>
                  <a:txBody>
                    <a:bodyPr/>
                    <a:lstStyle/>
                    <a:p>
                      <a:endParaRPr lang="en-US"/>
                    </a:p>
                  </a:txBody>
                  <a:tcPr/>
                </a:tc>
                <a:tc>
                  <a:txBody>
                    <a:bodyPr/>
                    <a:lstStyle/>
                    <a:p>
                      <a:endParaRPr lang="en-US" dirty="0"/>
                    </a:p>
                  </a:txBody>
                  <a:tcPr/>
                </a:tc>
                <a:extLst>
                  <a:ext uri="{0D108BD9-81ED-4DB2-BD59-A6C34878D82A}">
                    <a16:rowId xmlns:a16="http://schemas.microsoft.com/office/drawing/2014/main" val="1714981669"/>
                  </a:ext>
                </a:extLst>
              </a:tr>
            </a:tbl>
          </a:graphicData>
        </a:graphic>
      </p:graphicFrame>
    </p:spTree>
    <p:extLst>
      <p:ext uri="{BB962C8B-B14F-4D97-AF65-F5344CB8AC3E}">
        <p14:creationId xmlns:p14="http://schemas.microsoft.com/office/powerpoint/2010/main" val="2792234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70D64-0B21-AEBB-DFF7-2C84885B6BAD}"/>
              </a:ext>
            </a:extLst>
          </p:cNvPr>
          <p:cNvSpPr>
            <a:spLocks noGrp="1"/>
          </p:cNvSpPr>
          <p:nvPr>
            <p:ph type="title"/>
          </p:nvPr>
        </p:nvSpPr>
        <p:spPr/>
        <p:txBody>
          <a:bodyPr/>
          <a:lstStyle/>
          <a:p>
            <a:r>
              <a:rPr lang="en-US" dirty="0"/>
              <a:t>Mental Health and Addiction </a:t>
            </a:r>
          </a:p>
        </p:txBody>
      </p:sp>
      <p:pic>
        <p:nvPicPr>
          <p:cNvPr id="4" name="Table Placeholder 3" descr="See text description below">
            <a:extLst>
              <a:ext uri="{FF2B5EF4-FFF2-40B4-BE49-F238E27FC236}">
                <a16:creationId xmlns:a16="http://schemas.microsoft.com/office/drawing/2014/main" id="{A58E3B5A-0305-11E9-F531-BA22861C4FC3}"/>
              </a:ext>
            </a:extLst>
          </p:cNvPr>
          <p:cNvPicPr>
            <a:picLocks noGrp="1" noChangeAspect="1"/>
          </p:cNvPicPr>
          <p:nvPr>
            <p:ph type="tbl" sz="quarter" idx="14"/>
          </p:nvPr>
        </p:nvPicPr>
        <p:blipFill rotWithShape="1">
          <a:blip r:embed="rId3">
            <a:extLst>
              <a:ext uri="{28A0092B-C50C-407E-A947-70E740481C1C}">
                <a14:useLocalDpi xmlns:a14="http://schemas.microsoft.com/office/drawing/2010/main" val="0"/>
              </a:ext>
            </a:extLst>
          </a:blip>
          <a:srcRect t="75294"/>
          <a:stretch/>
        </p:blipFill>
        <p:spPr bwMode="auto">
          <a:xfrm>
            <a:off x="1535371" y="2350345"/>
            <a:ext cx="9576325" cy="44493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1645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8AD82-91A8-C953-AEF8-8341E9D7AB4A}"/>
              </a:ext>
            </a:extLst>
          </p:cNvPr>
          <p:cNvSpPr>
            <a:spLocks noGrp="1"/>
          </p:cNvSpPr>
          <p:nvPr>
            <p:ph type="title"/>
          </p:nvPr>
        </p:nvSpPr>
        <p:spPr/>
        <p:txBody>
          <a:bodyPr/>
          <a:lstStyle/>
          <a:p>
            <a:r>
              <a:rPr lang="en-US" dirty="0"/>
              <a:t>Behavioral Addictions </a:t>
            </a:r>
          </a:p>
        </p:txBody>
      </p:sp>
      <p:graphicFrame>
        <p:nvGraphicFramePr>
          <p:cNvPr id="4" name="Table Placeholder 3">
            <a:extLst>
              <a:ext uri="{FF2B5EF4-FFF2-40B4-BE49-F238E27FC236}">
                <a16:creationId xmlns:a16="http://schemas.microsoft.com/office/drawing/2014/main" id="{66786C2C-7A37-4AE0-A625-66BAA09ECA5F}"/>
              </a:ext>
            </a:extLst>
          </p:cNvPr>
          <p:cNvGraphicFramePr>
            <a:graphicFrameLocks noGrp="1"/>
          </p:cNvGraphicFramePr>
          <p:nvPr>
            <p:ph type="tbl" sz="quarter" idx="14"/>
            <p:extLst>
              <p:ext uri="{D42A27DB-BD31-4B8C-83A1-F6EECF244321}">
                <p14:modId xmlns:p14="http://schemas.microsoft.com/office/powerpoint/2010/main" val="898062880"/>
              </p:ext>
            </p:extLst>
          </p:nvPr>
        </p:nvGraphicFramePr>
        <p:xfrm>
          <a:off x="1458347" y="2465694"/>
          <a:ext cx="10013710" cy="3843666"/>
        </p:xfrm>
        <a:graphic>
          <a:graphicData uri="http://schemas.openxmlformats.org/drawingml/2006/table">
            <a:tbl>
              <a:tblPr firstRow="1" bandRow="1">
                <a:tableStyleId>{8A107856-5554-42FB-B03E-39F5DBC370BA}</a:tableStyleId>
              </a:tblPr>
              <a:tblGrid>
                <a:gridCol w="5006855">
                  <a:extLst>
                    <a:ext uri="{9D8B030D-6E8A-4147-A177-3AD203B41FA5}">
                      <a16:colId xmlns:a16="http://schemas.microsoft.com/office/drawing/2014/main" val="546662006"/>
                    </a:ext>
                  </a:extLst>
                </a:gridCol>
                <a:gridCol w="5006855">
                  <a:extLst>
                    <a:ext uri="{9D8B030D-6E8A-4147-A177-3AD203B41FA5}">
                      <a16:colId xmlns:a16="http://schemas.microsoft.com/office/drawing/2014/main" val="2115940712"/>
                    </a:ext>
                  </a:extLst>
                </a:gridCol>
              </a:tblGrid>
              <a:tr h="2833462">
                <a:tc>
                  <a:txBody>
                    <a:bodyPr/>
                    <a:lstStyle/>
                    <a:p>
                      <a:r>
                        <a:rPr lang="en-US" b="0" dirty="0"/>
                        <a:t>Internet addiction</a:t>
                      </a:r>
                    </a:p>
                    <a:p>
                      <a:r>
                        <a:rPr lang="en-US" b="0" dirty="0"/>
                        <a:t>Video game addiction</a:t>
                      </a:r>
                    </a:p>
                    <a:p>
                      <a:r>
                        <a:rPr lang="en-US" b="0" dirty="0"/>
                        <a:t>Gambling addiction</a:t>
                      </a:r>
                    </a:p>
                    <a:p>
                      <a:r>
                        <a:rPr lang="en-US" b="0" dirty="0"/>
                        <a:t>Food addiction</a:t>
                      </a:r>
                    </a:p>
                    <a:p>
                      <a:r>
                        <a:rPr lang="en-US" b="0" dirty="0"/>
                        <a:t>Pornography addiction</a:t>
                      </a:r>
                    </a:p>
                    <a:p>
                      <a:r>
                        <a:rPr lang="en-US" b="0" dirty="0"/>
                        <a:t>Sex addiction</a:t>
                      </a:r>
                    </a:p>
                    <a:p>
                      <a:r>
                        <a:rPr lang="en-US" b="0" dirty="0"/>
                        <a:t>Shopping addiction</a:t>
                      </a:r>
                    </a:p>
                    <a:p>
                      <a:r>
                        <a:rPr lang="en-US" b="0" dirty="0"/>
                        <a:t>Exercise addiction</a:t>
                      </a:r>
                    </a:p>
                    <a:p>
                      <a:r>
                        <a:rPr lang="en-US" b="0" dirty="0"/>
                        <a:t>Relationships/Love</a:t>
                      </a:r>
                    </a:p>
                    <a:p>
                      <a:endParaRPr lang="en-US" dirty="0"/>
                    </a:p>
                  </a:txBody>
                  <a:tcPr/>
                </a:tc>
                <a:tc>
                  <a:txBody>
                    <a:bodyPr/>
                    <a:lstStyle/>
                    <a:p>
                      <a:r>
                        <a:rPr lang="en-US" b="0" dirty="0"/>
                        <a:t>Love addiction</a:t>
                      </a:r>
                    </a:p>
                    <a:p>
                      <a:r>
                        <a:rPr lang="en-US" b="0" dirty="0"/>
                        <a:t>Plastic surgery</a:t>
                      </a:r>
                    </a:p>
                    <a:p>
                      <a:r>
                        <a:rPr lang="en-US" b="0" dirty="0"/>
                        <a:t>Problematic smartphone use</a:t>
                      </a:r>
                    </a:p>
                    <a:p>
                      <a:r>
                        <a:rPr lang="en-US" b="0" dirty="0"/>
                        <a:t>Internet</a:t>
                      </a:r>
                    </a:p>
                    <a:p>
                      <a:r>
                        <a:rPr lang="en-US" b="0" dirty="0"/>
                        <a:t>Compulsive buying disorder</a:t>
                      </a:r>
                    </a:p>
                    <a:p>
                      <a:r>
                        <a:rPr lang="en-US" b="0" dirty="0"/>
                        <a:t>Food</a:t>
                      </a:r>
                    </a:p>
                    <a:p>
                      <a:r>
                        <a:rPr lang="en-US" b="0" dirty="0"/>
                        <a:t>Work</a:t>
                      </a:r>
                    </a:p>
                    <a:p>
                      <a:endParaRPr lang="en-US" dirty="0"/>
                    </a:p>
                  </a:txBody>
                  <a:tcPr/>
                </a:tc>
                <a:extLst>
                  <a:ext uri="{0D108BD9-81ED-4DB2-BD59-A6C34878D82A}">
                    <a16:rowId xmlns:a16="http://schemas.microsoft.com/office/drawing/2014/main" val="945344316"/>
                  </a:ext>
                </a:extLst>
              </a:tr>
              <a:tr h="1009026">
                <a:tc>
                  <a:txBody>
                    <a:bodyPr/>
                    <a:lstStyle/>
                    <a:p>
                      <a:endParaRPr lang="en-US"/>
                    </a:p>
                  </a:txBody>
                  <a:tcPr/>
                </a:tc>
                <a:tc>
                  <a:txBody>
                    <a:bodyPr/>
                    <a:lstStyle/>
                    <a:p>
                      <a:endParaRPr lang="en-US" dirty="0"/>
                    </a:p>
                  </a:txBody>
                  <a:tcPr/>
                </a:tc>
                <a:extLst>
                  <a:ext uri="{0D108BD9-81ED-4DB2-BD59-A6C34878D82A}">
                    <a16:rowId xmlns:a16="http://schemas.microsoft.com/office/drawing/2014/main" val="944904169"/>
                  </a:ext>
                </a:extLst>
              </a:tr>
            </a:tbl>
          </a:graphicData>
        </a:graphic>
      </p:graphicFrame>
    </p:spTree>
    <p:extLst>
      <p:ext uri="{BB962C8B-B14F-4D97-AF65-F5344CB8AC3E}">
        <p14:creationId xmlns:p14="http://schemas.microsoft.com/office/powerpoint/2010/main" val="1396159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FA220-E302-17F8-1F9C-AB73870FF55E}"/>
              </a:ext>
            </a:extLst>
          </p:cNvPr>
          <p:cNvSpPr>
            <a:spLocks noGrp="1"/>
          </p:cNvSpPr>
          <p:nvPr>
            <p:ph type="title"/>
          </p:nvPr>
        </p:nvSpPr>
        <p:spPr/>
        <p:txBody>
          <a:bodyPr/>
          <a:lstStyle/>
          <a:p>
            <a:r>
              <a:rPr lang="en-US" dirty="0"/>
              <a:t>Behavior Addictions </a:t>
            </a:r>
          </a:p>
        </p:txBody>
      </p:sp>
      <p:sp>
        <p:nvSpPr>
          <p:cNvPr id="3" name="Table Placeholder 2">
            <a:extLst>
              <a:ext uri="{FF2B5EF4-FFF2-40B4-BE49-F238E27FC236}">
                <a16:creationId xmlns:a16="http://schemas.microsoft.com/office/drawing/2014/main" id="{F8F8F2BB-1061-8300-3E4D-EBD17A6F8475}"/>
              </a:ext>
            </a:extLst>
          </p:cNvPr>
          <p:cNvSpPr>
            <a:spLocks noGrp="1"/>
          </p:cNvSpPr>
          <p:nvPr>
            <p:ph type="tbl" sz="quarter" idx="14"/>
          </p:nvPr>
        </p:nvSpPr>
        <p:spPr>
          <a:xfrm>
            <a:off x="1630363" y="2417275"/>
            <a:ext cx="9918700" cy="4218915"/>
          </a:xfrm>
        </p:spPr>
        <p:txBody>
          <a:bodyPr>
            <a:normAutofit fontScale="85000" lnSpcReduction="10000"/>
          </a:bodyPr>
          <a:lstStyle/>
          <a:p>
            <a:pPr marL="285750" indent="-285750" algn="l">
              <a:buFont typeface="Arial" panose="020B0604020202020204" pitchFamily="34" charset="0"/>
              <a:buChar char="•"/>
            </a:pPr>
            <a:r>
              <a:rPr lang="en-US" b="0" dirty="0"/>
              <a:t>The inability to stop or control behavior.</a:t>
            </a:r>
          </a:p>
          <a:p>
            <a:pPr marL="285750" indent="-285750" algn="l">
              <a:buFont typeface="Arial" panose="020B0604020202020204" pitchFamily="34" charset="0"/>
              <a:buChar char="•"/>
            </a:pPr>
            <a:r>
              <a:rPr lang="en-US" b="0" dirty="0"/>
              <a:t>Feeling shame or embarrassment after doing the activity.</a:t>
            </a:r>
          </a:p>
          <a:p>
            <a:pPr marL="285750" indent="-285750" algn="l">
              <a:buFont typeface="Arial" panose="020B0604020202020204" pitchFamily="34" charset="0"/>
              <a:buChar char="•"/>
            </a:pPr>
            <a:r>
              <a:rPr lang="en-US" b="0" dirty="0"/>
              <a:t>The inability to stop addictive behaviors despite knowing how they impact the body and mind.</a:t>
            </a:r>
          </a:p>
          <a:p>
            <a:pPr marL="285750" indent="-285750" algn="l">
              <a:buFont typeface="Arial" panose="020B0604020202020204" pitchFamily="34" charset="0"/>
              <a:buChar char="•"/>
            </a:pPr>
            <a:r>
              <a:rPr lang="en-US" b="0" dirty="0"/>
              <a:t>Doing more risk-taking and increasing risky activities to thrill seek.</a:t>
            </a:r>
          </a:p>
          <a:p>
            <a:pPr marL="285750" indent="-285750" algn="l">
              <a:buFont typeface="Arial" panose="020B0604020202020204" pitchFamily="34" charset="0"/>
              <a:buChar char="•"/>
            </a:pPr>
            <a:r>
              <a:rPr lang="en-US" b="0" dirty="0"/>
              <a:t>Needing more exposure to feel the highs one used to feel while doing the activity.</a:t>
            </a:r>
          </a:p>
          <a:p>
            <a:pPr marL="285750" indent="-285750" algn="l">
              <a:buFont typeface="Arial" panose="020B0604020202020204" pitchFamily="34" charset="0"/>
              <a:buChar char="•"/>
            </a:pPr>
            <a:r>
              <a:rPr lang="en-US" b="0" dirty="0"/>
              <a:t>Experiencing cravings for doing the activity.</a:t>
            </a:r>
          </a:p>
          <a:p>
            <a:pPr marL="285750" indent="-285750" algn="l">
              <a:buFont typeface="Arial" panose="020B0604020202020204" pitchFamily="34" charset="0"/>
              <a:buChar char="•"/>
            </a:pPr>
            <a:r>
              <a:rPr lang="en-US" b="0" dirty="0"/>
              <a:t>Using a certain activity in conjunction with drugs and alcohol.</a:t>
            </a:r>
          </a:p>
          <a:p>
            <a:pPr marL="285750" indent="-285750" algn="l">
              <a:buFont typeface="Arial" panose="020B0604020202020204" pitchFamily="34" charset="0"/>
              <a:buChar char="•"/>
            </a:pPr>
            <a:r>
              <a:rPr lang="en-US" b="0" dirty="0"/>
              <a:t>Using the activity and justifying it to deal with trauma or poor mental health versus getting professional help.</a:t>
            </a:r>
          </a:p>
          <a:p>
            <a:pPr algn="l"/>
            <a:endParaRPr lang="en-US" b="0" dirty="0"/>
          </a:p>
        </p:txBody>
      </p:sp>
    </p:spTree>
    <p:extLst>
      <p:ext uri="{BB962C8B-B14F-4D97-AF65-F5344CB8AC3E}">
        <p14:creationId xmlns:p14="http://schemas.microsoft.com/office/powerpoint/2010/main" val="2272055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6AE39-1AFA-33F5-37B6-5EC5E8A912AD}"/>
              </a:ext>
            </a:extLst>
          </p:cNvPr>
          <p:cNvSpPr>
            <a:spLocks noGrp="1"/>
          </p:cNvSpPr>
          <p:nvPr>
            <p:ph type="title"/>
          </p:nvPr>
        </p:nvSpPr>
        <p:spPr/>
        <p:txBody>
          <a:bodyPr/>
          <a:lstStyle/>
          <a:p>
            <a:r>
              <a:rPr lang="en-US" dirty="0"/>
              <a:t>What now?</a:t>
            </a:r>
          </a:p>
        </p:txBody>
      </p:sp>
      <p:sp>
        <p:nvSpPr>
          <p:cNvPr id="3" name="Table Placeholder 2">
            <a:extLst>
              <a:ext uri="{FF2B5EF4-FFF2-40B4-BE49-F238E27FC236}">
                <a16:creationId xmlns:a16="http://schemas.microsoft.com/office/drawing/2014/main" id="{1FD5CF9C-54F1-1B86-45A0-9C4D574A6ABF}"/>
              </a:ext>
            </a:extLst>
          </p:cNvPr>
          <p:cNvSpPr>
            <a:spLocks noGrp="1"/>
          </p:cNvSpPr>
          <p:nvPr>
            <p:ph type="tbl" sz="quarter" idx="14"/>
          </p:nvPr>
        </p:nvSpPr>
        <p:spPr/>
        <p:txBody>
          <a:bodyPr>
            <a:normAutofit lnSpcReduction="10000"/>
          </a:bodyPr>
          <a:lstStyle/>
          <a:p>
            <a:pPr marL="285750" indent="-285750" algn="l">
              <a:buFont typeface="Arial" panose="020B0604020202020204" pitchFamily="34" charset="0"/>
              <a:buChar char="•"/>
            </a:pPr>
            <a:r>
              <a:rPr lang="en-US" dirty="0"/>
              <a:t>Moving away from compliance-driven programming</a:t>
            </a:r>
          </a:p>
          <a:p>
            <a:pPr marL="285750" indent="-285750" algn="l">
              <a:buFont typeface="Arial" panose="020B0604020202020204" pitchFamily="34" charset="0"/>
              <a:buChar char="•"/>
            </a:pPr>
            <a:r>
              <a:rPr lang="en-US" dirty="0"/>
              <a:t>Moving away from time-driven programming and progress</a:t>
            </a:r>
          </a:p>
          <a:p>
            <a:pPr marL="285750" indent="-285750" algn="l">
              <a:buFont typeface="Arial" panose="020B0604020202020204" pitchFamily="34" charset="0"/>
              <a:buChar char="•"/>
            </a:pPr>
            <a:r>
              <a:rPr lang="en-US" dirty="0"/>
              <a:t>Focus on recovery-driven programming</a:t>
            </a:r>
          </a:p>
          <a:p>
            <a:pPr marL="285750" indent="-285750" algn="l">
              <a:buFont typeface="Arial" panose="020B0604020202020204" pitchFamily="34" charset="0"/>
              <a:buChar char="•"/>
            </a:pPr>
            <a:r>
              <a:rPr lang="en-US" dirty="0"/>
              <a:t>Focus on adherence-driven progress</a:t>
            </a:r>
          </a:p>
          <a:p>
            <a:pPr marL="285750" indent="-285750" algn="l">
              <a:buFont typeface="Arial" panose="020B0604020202020204" pitchFamily="34" charset="0"/>
              <a:buChar char="•"/>
            </a:pPr>
            <a:r>
              <a:rPr lang="en-US" dirty="0"/>
              <a:t>Sequence and timing</a:t>
            </a:r>
          </a:p>
          <a:p>
            <a:pPr marL="285750" indent="-285750" algn="l">
              <a:buFont typeface="Arial" panose="020B0604020202020204" pitchFamily="34" charset="0"/>
              <a:buChar char="•"/>
            </a:pPr>
            <a:r>
              <a:rPr lang="en-US" dirty="0"/>
              <a:t>Empowering treatment – putting the treatment back in treatment court</a:t>
            </a:r>
          </a:p>
          <a:p>
            <a:pPr marL="285750" indent="-285750" algn="l">
              <a:buFont typeface="Arial" panose="020B0604020202020204" pitchFamily="34" charset="0"/>
              <a:buChar char="•"/>
            </a:pPr>
            <a:endParaRPr lang="en-US" dirty="0"/>
          </a:p>
        </p:txBody>
      </p:sp>
    </p:spTree>
    <p:extLst>
      <p:ext uri="{BB962C8B-B14F-4D97-AF65-F5344CB8AC3E}">
        <p14:creationId xmlns:p14="http://schemas.microsoft.com/office/powerpoint/2010/main" val="3284668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C755-33CA-6EDD-F337-5DCFDBB15A18}"/>
              </a:ext>
            </a:extLst>
          </p:cNvPr>
          <p:cNvSpPr>
            <a:spLocks noGrp="1"/>
          </p:cNvSpPr>
          <p:nvPr>
            <p:ph type="title"/>
          </p:nvPr>
        </p:nvSpPr>
        <p:spPr/>
        <p:txBody>
          <a:bodyPr/>
          <a:lstStyle/>
          <a:p>
            <a:r>
              <a:rPr lang="en-US" dirty="0"/>
              <a:t>But Our Treatment Court is Time-Limited</a:t>
            </a:r>
          </a:p>
        </p:txBody>
      </p:sp>
      <p:graphicFrame>
        <p:nvGraphicFramePr>
          <p:cNvPr id="4" name="Content Placeholder 2">
            <a:extLst>
              <a:ext uri="{FF2B5EF4-FFF2-40B4-BE49-F238E27FC236}">
                <a16:creationId xmlns:a16="http://schemas.microsoft.com/office/drawing/2014/main" id="{6C8539CE-8171-4B36-2E0F-099E0AE10F30}"/>
              </a:ext>
            </a:extLst>
          </p:cNvPr>
          <p:cNvGraphicFramePr>
            <a:graphicFrameLocks noGrp="1"/>
          </p:cNvGraphicFramePr>
          <p:nvPr>
            <p:ph type="tbl" sz="quarter" idx="14"/>
          </p:nvPr>
        </p:nvGraphicFramePr>
        <p:xfrm>
          <a:off x="1630363" y="2757488"/>
          <a:ext cx="9918700" cy="3387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1741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5114F-A720-DDCD-0480-AB38E3985543}"/>
              </a:ext>
            </a:extLst>
          </p:cNvPr>
          <p:cNvSpPr>
            <a:spLocks noGrp="1"/>
          </p:cNvSpPr>
          <p:nvPr>
            <p:ph type="title"/>
          </p:nvPr>
        </p:nvSpPr>
        <p:spPr/>
        <p:txBody>
          <a:bodyPr/>
          <a:lstStyle/>
          <a:p>
            <a:r>
              <a:rPr lang="en-US" dirty="0"/>
              <a:t>References </a:t>
            </a:r>
          </a:p>
        </p:txBody>
      </p:sp>
      <p:sp>
        <p:nvSpPr>
          <p:cNvPr id="3" name="Table Placeholder 2">
            <a:extLst>
              <a:ext uri="{FF2B5EF4-FFF2-40B4-BE49-F238E27FC236}">
                <a16:creationId xmlns:a16="http://schemas.microsoft.com/office/drawing/2014/main" id="{2A4CCACC-E907-FACB-1F85-389314468E71}"/>
              </a:ext>
            </a:extLst>
          </p:cNvPr>
          <p:cNvSpPr>
            <a:spLocks noGrp="1"/>
          </p:cNvSpPr>
          <p:nvPr>
            <p:ph type="tbl" sz="quarter" idx="14"/>
          </p:nvPr>
        </p:nvSpPr>
        <p:spPr>
          <a:xfrm>
            <a:off x="1630381" y="2792675"/>
            <a:ext cx="9918700" cy="3387579"/>
          </a:xfrm>
        </p:spPr>
        <p:txBody>
          <a:bodyPr/>
          <a:lstStyle/>
          <a:p>
            <a:pPr marL="285750" indent="-285750" algn="l">
              <a:buFont typeface="Arial" panose="020B0604020202020204" pitchFamily="34" charset="0"/>
              <a:buChar char="•"/>
            </a:pPr>
            <a:r>
              <a:rPr lang="en-US" dirty="0"/>
              <a:t>Julie Seitz, All Rise Project Director, Impaired Driving Solutions</a:t>
            </a:r>
          </a:p>
          <a:p>
            <a:pPr marL="285750" indent="-285750" algn="l">
              <a:buFont typeface="Arial" panose="020B0604020202020204" pitchFamily="34" charset="0"/>
              <a:buChar char="•"/>
            </a:pPr>
            <a:r>
              <a:rPr lang="en-US" dirty="0"/>
              <a:t>12 Keys Rehab</a:t>
            </a:r>
          </a:p>
          <a:p>
            <a:pPr marL="285750" indent="-285750" algn="l">
              <a:buFont typeface="Arial" panose="020B0604020202020204" pitchFamily="34" charset="0"/>
              <a:buChar char="•"/>
            </a:pPr>
            <a:r>
              <a:rPr lang="en-US" dirty="0"/>
              <a:t>National Institute on Drug Abuse (NIDA)</a:t>
            </a:r>
          </a:p>
          <a:p>
            <a:pPr marL="285750" indent="-285750" algn="l">
              <a:buFont typeface="Arial" panose="020B0604020202020204" pitchFamily="34" charset="0"/>
              <a:buChar char="•"/>
            </a:pPr>
            <a:r>
              <a:rPr lang="en-US" dirty="0">
                <a:solidFill>
                  <a:srgbClr val="474747"/>
                </a:solidFill>
                <a:latin typeface="Open Sans" panose="020B0606030504020204" pitchFamily="34" charset="0"/>
              </a:rPr>
              <a:t>NIDA. 2020, July 6. Drugs and the Brain. Retrieved from https://nida.nih.gov/publications/drugs-brains-behavior-science-addiction/drugs-brain</a:t>
            </a:r>
            <a:endParaRPr lang="en-US" dirty="0"/>
          </a:p>
          <a:p>
            <a:pPr marL="285750" indent="-285750" algn="l">
              <a:buFont typeface="Arial" panose="020B0604020202020204" pitchFamily="34" charset="0"/>
              <a:buChar char="•"/>
            </a:pPr>
            <a:r>
              <a:rPr lang="en-US" dirty="0"/>
              <a:t>SAMHSA</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endParaRPr lang="en-US" dirty="0"/>
          </a:p>
        </p:txBody>
      </p:sp>
    </p:spTree>
    <p:extLst>
      <p:ext uri="{BB962C8B-B14F-4D97-AF65-F5344CB8AC3E}">
        <p14:creationId xmlns:p14="http://schemas.microsoft.com/office/powerpoint/2010/main" val="1450429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4081DB-1923-4878-AB15-AD54F35A1DC7}"/>
              </a:ext>
            </a:extLst>
          </p:cNvPr>
          <p:cNvSpPr>
            <a:spLocks noGrp="1"/>
          </p:cNvSpPr>
          <p:nvPr>
            <p:ph type="title"/>
          </p:nvPr>
        </p:nvSpPr>
        <p:spPr/>
        <p:txBody>
          <a:bodyPr/>
          <a:lstStyle/>
          <a:p>
            <a:r>
              <a:rPr lang="en-US" dirty="0"/>
              <a:t>THANK YOU</a:t>
            </a:r>
          </a:p>
        </p:txBody>
      </p:sp>
      <p:sp>
        <p:nvSpPr>
          <p:cNvPr id="5" name="Content Placeholder 4">
            <a:extLst>
              <a:ext uri="{FF2B5EF4-FFF2-40B4-BE49-F238E27FC236}">
                <a16:creationId xmlns:a16="http://schemas.microsoft.com/office/drawing/2014/main" id="{5755816F-F516-477A-8EF2-D8CA20267590}"/>
              </a:ext>
            </a:extLst>
          </p:cNvPr>
          <p:cNvSpPr>
            <a:spLocks noGrp="1"/>
          </p:cNvSpPr>
          <p:nvPr>
            <p:ph idx="1"/>
          </p:nvPr>
        </p:nvSpPr>
        <p:spPr/>
        <p:txBody>
          <a:bodyPr>
            <a:normAutofit/>
          </a:bodyPr>
          <a:lstStyle/>
          <a:p>
            <a:r>
              <a:rPr lang="en-US" dirty="0">
                <a:solidFill>
                  <a:schemeClr val="tx1"/>
                </a:solidFill>
              </a:rPr>
              <a:t>Tonny Strong CSAC </a:t>
            </a:r>
          </a:p>
          <a:p>
            <a:r>
              <a:rPr lang="en-US" dirty="0">
                <a:solidFill>
                  <a:schemeClr val="tx1"/>
                </a:solidFill>
                <a:hlinkClick r:id="rId3">
                  <a:extLst>
                    <a:ext uri="{A12FA001-AC4F-418D-AE19-62706E023703}">
                      <ahyp:hlinkClr xmlns:ahyp="http://schemas.microsoft.com/office/drawing/2018/hyperlinkcolor" val="tx"/>
                    </a:ext>
                  </a:extLst>
                </a:hlinkClick>
              </a:rPr>
              <a:t>tstrong@arborplaceinc.org</a:t>
            </a:r>
            <a:endParaRPr lang="en-US" dirty="0">
              <a:solidFill>
                <a:schemeClr val="tx1"/>
              </a:solidFill>
            </a:endParaRPr>
          </a:p>
          <a:p>
            <a:r>
              <a:rPr lang="en-US" dirty="0">
                <a:solidFill>
                  <a:schemeClr val="tx1"/>
                </a:solidFill>
              </a:rPr>
              <a:t>arborplaceinc.org</a:t>
            </a:r>
          </a:p>
        </p:txBody>
      </p:sp>
    </p:spTree>
    <p:extLst>
      <p:ext uri="{BB962C8B-B14F-4D97-AF65-F5344CB8AC3E}">
        <p14:creationId xmlns:p14="http://schemas.microsoft.com/office/powerpoint/2010/main" val="798203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D89E2-C6C9-1908-7FD9-CDA30B4593F5}"/>
              </a:ext>
            </a:extLst>
          </p:cNvPr>
          <p:cNvSpPr>
            <a:spLocks noGrp="1"/>
          </p:cNvSpPr>
          <p:nvPr>
            <p:ph type="title"/>
          </p:nvPr>
        </p:nvSpPr>
        <p:spPr/>
        <p:txBody>
          <a:bodyPr/>
          <a:lstStyle/>
          <a:p>
            <a:endParaRPr lang="en-US"/>
          </a:p>
        </p:txBody>
      </p:sp>
      <p:pic>
        <p:nvPicPr>
          <p:cNvPr id="6" name="Picture Placeholder 5">
            <a:extLst>
              <a:ext uri="{FF2B5EF4-FFF2-40B4-BE49-F238E27FC236}">
                <a16:creationId xmlns:a16="http://schemas.microsoft.com/office/drawing/2014/main" id="{1ED61A26-2308-3460-4078-425AC75D6F20}"/>
              </a:ext>
            </a:extLst>
          </p:cNvPr>
          <p:cNvPicPr>
            <a:picLocks noGrp="1" noChangeAspect="1"/>
          </p:cNvPicPr>
          <p:nvPr>
            <p:ph type="pic" idx="1"/>
          </p:nvPr>
        </p:nvPicPr>
        <p:blipFill>
          <a:blip r:embed="rId3"/>
          <a:srcRect l="4488" r="4488"/>
          <a:stretch/>
        </p:blipFill>
        <p:spPr>
          <a:xfrm>
            <a:off x="1971704" y="0"/>
            <a:ext cx="8248592" cy="6857999"/>
          </a:xfrm>
          <a:prstGeom prst="rect">
            <a:avLst/>
          </a:prstGeom>
          <a:solidFill>
            <a:srgbClr val="EBEDEB">
              <a:lumMod val="90000"/>
            </a:srgbClr>
          </a:solidFill>
        </p:spPr>
      </p:pic>
      <p:sp>
        <p:nvSpPr>
          <p:cNvPr id="4" name="Text Placeholder 3">
            <a:extLst>
              <a:ext uri="{FF2B5EF4-FFF2-40B4-BE49-F238E27FC236}">
                <a16:creationId xmlns:a16="http://schemas.microsoft.com/office/drawing/2014/main" id="{0CAB2DCD-4281-C6D0-8566-4161ADCD1EEA}"/>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866583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7BE5E-0461-E675-8D69-495A95F29D61}"/>
              </a:ext>
            </a:extLst>
          </p:cNvPr>
          <p:cNvSpPr>
            <a:spLocks noGrp="1"/>
          </p:cNvSpPr>
          <p:nvPr>
            <p:ph type="title"/>
          </p:nvPr>
        </p:nvSpPr>
        <p:spPr/>
        <p:txBody>
          <a:bodyPr/>
          <a:lstStyle/>
          <a:p>
            <a:r>
              <a:rPr lang="en-US" dirty="0"/>
              <a:t>Definition of Addiction </a:t>
            </a:r>
          </a:p>
        </p:txBody>
      </p:sp>
      <p:sp>
        <p:nvSpPr>
          <p:cNvPr id="3" name="Table Placeholder 2">
            <a:extLst>
              <a:ext uri="{FF2B5EF4-FFF2-40B4-BE49-F238E27FC236}">
                <a16:creationId xmlns:a16="http://schemas.microsoft.com/office/drawing/2014/main" id="{1A1633D5-D077-194C-68EF-59840AFAE6B6}"/>
              </a:ext>
            </a:extLst>
          </p:cNvPr>
          <p:cNvSpPr>
            <a:spLocks noGrp="1"/>
          </p:cNvSpPr>
          <p:nvPr>
            <p:ph type="tbl" sz="quarter" idx="14"/>
          </p:nvPr>
        </p:nvSpPr>
        <p:spPr>
          <a:xfrm>
            <a:off x="1630363" y="2757951"/>
            <a:ext cx="9918700" cy="3770865"/>
          </a:xfrm>
        </p:spPr>
        <p:txBody>
          <a:bodyPr>
            <a:normAutofit fontScale="85000" lnSpcReduction="10000"/>
          </a:bodyPr>
          <a:lstStyle/>
          <a:p>
            <a:pPr algn="l"/>
            <a:r>
              <a:rPr lang="en-US" b="0" dirty="0">
                <a:solidFill>
                  <a:srgbClr val="474747"/>
                </a:solidFill>
                <a:latin typeface="Open Sans" panose="020B0606030504020204" pitchFamily="34" charset="0"/>
              </a:rPr>
              <a:t>-Addiction is defined as a </a:t>
            </a:r>
            <a:r>
              <a:rPr lang="en-US" dirty="0">
                <a:solidFill>
                  <a:srgbClr val="474747"/>
                </a:solidFill>
                <a:latin typeface="Open Sans" panose="020B0606030504020204" pitchFamily="34" charset="0"/>
              </a:rPr>
              <a:t>chronic, relapsing disorder </a:t>
            </a:r>
            <a:r>
              <a:rPr lang="en-US" b="0" dirty="0">
                <a:solidFill>
                  <a:srgbClr val="474747"/>
                </a:solidFill>
                <a:latin typeface="Open Sans" panose="020B0606030504020204" pitchFamily="34" charset="0"/>
              </a:rPr>
              <a:t>characterized by </a:t>
            </a:r>
            <a:r>
              <a:rPr lang="en-US" dirty="0">
                <a:solidFill>
                  <a:srgbClr val="474747"/>
                </a:solidFill>
                <a:latin typeface="Open Sans" panose="020B0606030504020204" pitchFamily="34" charset="0"/>
              </a:rPr>
              <a:t>compulsive drug seeking </a:t>
            </a:r>
            <a:r>
              <a:rPr lang="en-US" b="0" dirty="0">
                <a:solidFill>
                  <a:srgbClr val="474747"/>
                </a:solidFill>
                <a:latin typeface="Open Sans" panose="020B0606030504020204" pitchFamily="34" charset="0"/>
              </a:rPr>
              <a:t>and </a:t>
            </a:r>
            <a:r>
              <a:rPr lang="en-US" dirty="0">
                <a:solidFill>
                  <a:srgbClr val="474747"/>
                </a:solidFill>
                <a:latin typeface="Open Sans" panose="020B0606030504020204" pitchFamily="34" charset="0"/>
              </a:rPr>
              <a:t>use despite adverse consequences</a:t>
            </a:r>
            <a:r>
              <a:rPr lang="en-US" b="0" dirty="0">
                <a:solidFill>
                  <a:srgbClr val="474747"/>
                </a:solidFill>
                <a:latin typeface="Open Sans" panose="020B0606030504020204" pitchFamily="34" charset="0"/>
              </a:rPr>
              <a:t>. It is considered a brain disorder, because it involves functional changes to brain circuits involved in </a:t>
            </a:r>
            <a:r>
              <a:rPr lang="en-US" dirty="0">
                <a:solidFill>
                  <a:srgbClr val="474747"/>
                </a:solidFill>
                <a:latin typeface="Open Sans" panose="020B0606030504020204" pitchFamily="34" charset="0"/>
              </a:rPr>
              <a:t>reward, stress, and self-control</a:t>
            </a:r>
            <a:r>
              <a:rPr lang="en-US" b="0" dirty="0">
                <a:solidFill>
                  <a:srgbClr val="474747"/>
                </a:solidFill>
                <a:latin typeface="Open Sans" panose="020B0606030504020204" pitchFamily="34" charset="0"/>
              </a:rPr>
              <a:t>. Those changes may last a long time after a person has stopped taking drugs.</a:t>
            </a:r>
          </a:p>
          <a:p>
            <a:pPr algn="l"/>
            <a:r>
              <a:rPr lang="en-US" b="0" dirty="0">
                <a:solidFill>
                  <a:srgbClr val="474747"/>
                </a:solidFill>
                <a:latin typeface="Open Sans" panose="020B0606030504020204" pitchFamily="34" charset="0"/>
              </a:rPr>
              <a:t>-Addiction is a lot like other diseases, such as heart disease. Both disrupt the normal, healthy functioning of an organ in the body, both have serious harmful effects, and both are, in many cases, preventable and treatable. If left untreated, they can last a lifetime and may lead to death.</a:t>
            </a:r>
          </a:p>
          <a:p>
            <a:pPr algn="l"/>
            <a:r>
              <a:rPr lang="en-US" sz="1300" dirty="0"/>
              <a:t>*</a:t>
            </a:r>
            <a:r>
              <a:rPr lang="en-US" sz="1300" b="0" dirty="0"/>
              <a:t>NIDA. 2020, July 6. Drug Misuse and Addiction. Retrieved from https://nida.nih.gov/publications/drugs-brains-behavior-science-addiction/drug-misuse-addiction on 2025, July 20</a:t>
            </a:r>
            <a:endParaRPr lang="en-US" sz="1300" dirty="0"/>
          </a:p>
        </p:txBody>
      </p:sp>
    </p:spTree>
    <p:extLst>
      <p:ext uri="{BB962C8B-B14F-4D97-AF65-F5344CB8AC3E}">
        <p14:creationId xmlns:p14="http://schemas.microsoft.com/office/powerpoint/2010/main" val="2059174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796BB-B84E-6347-3418-4F01F61CCD8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A458DFD-79E4-FD4C-A191-184CA84EC92C}"/>
              </a:ext>
            </a:extLst>
          </p:cNvPr>
          <p:cNvSpPr>
            <a:spLocks noGrp="1"/>
          </p:cNvSpPr>
          <p:nvPr>
            <p:ph idx="1"/>
          </p:nvPr>
        </p:nvSpPr>
        <p:spPr/>
        <p:txBody>
          <a:bodyPr/>
          <a:lstStyle/>
          <a:p>
            <a:r>
              <a:rPr lang="en-US" b="0" i="1" dirty="0">
                <a:solidFill>
                  <a:srgbClr val="474747"/>
                </a:solidFill>
                <a:latin typeface="Open Sans" panose="020B0606030504020204" pitchFamily="34" charset="0"/>
              </a:rPr>
              <a:t>The basal ganglia, </a:t>
            </a:r>
            <a:r>
              <a:rPr lang="en-US" b="0" dirty="0">
                <a:solidFill>
                  <a:srgbClr val="474747"/>
                </a:solidFill>
                <a:latin typeface="Open Sans" panose="020B0606030504020204" pitchFamily="34" charset="0"/>
              </a:rPr>
              <a:t>which plays an important role in positive forms of motivation, including the pleasurable effects of healthy activities like eating, socializing, and sex, and are also involved in the formation of habits and routines. These areas form a key node of what is sometimes called the brain’s “reward circuit.” Drugs over-activate this circuit, producing the euphoria of the drug high. But with repeated exposure, the circuit adapts to the presence of the drug, diminishing its sensitivity and making it hard to feel pleasure from anything besides the drug.</a:t>
            </a:r>
          </a:p>
          <a:p>
            <a:endParaRPr lang="en-US" dirty="0"/>
          </a:p>
        </p:txBody>
      </p:sp>
      <p:pic>
        <p:nvPicPr>
          <p:cNvPr id="4" name="Picture 2" descr="This is an image of a person with the brain highlighted. The basal ganglia, extended amygdala, and prefrontal cortex are called out. ">
            <a:extLst>
              <a:ext uri="{FF2B5EF4-FFF2-40B4-BE49-F238E27FC236}">
                <a16:creationId xmlns:a16="http://schemas.microsoft.com/office/drawing/2014/main" id="{BF3F462D-85C5-9EBB-46EF-B9507EAAE31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364" y="583002"/>
            <a:ext cx="4314434" cy="5691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790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0511F-3CEF-045E-7C9C-FCB1DA49EC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C488B-E3E5-F1F6-DDB9-5B197C037AB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FF4421A-7967-571B-E90A-FCDC5EE435E0}"/>
              </a:ext>
            </a:extLst>
          </p:cNvPr>
          <p:cNvSpPr>
            <a:spLocks noGrp="1"/>
          </p:cNvSpPr>
          <p:nvPr>
            <p:ph idx="1"/>
          </p:nvPr>
        </p:nvSpPr>
        <p:spPr/>
        <p:txBody>
          <a:bodyPr/>
          <a:lstStyle/>
          <a:p>
            <a:r>
              <a:rPr lang="en-US" b="0" i="1" dirty="0">
                <a:solidFill>
                  <a:srgbClr val="474747"/>
                </a:solidFill>
                <a:latin typeface="Open Sans" panose="020B0606030504020204" pitchFamily="34" charset="0"/>
              </a:rPr>
              <a:t>The extended amygdala </a:t>
            </a:r>
            <a:r>
              <a:rPr lang="en-US" b="0" dirty="0">
                <a:solidFill>
                  <a:srgbClr val="474747"/>
                </a:solidFill>
                <a:latin typeface="Open Sans" panose="020B0606030504020204" pitchFamily="34" charset="0"/>
              </a:rPr>
              <a:t>plays a role in stressful feelings like anxiety, irritability, and unease, which characterize withdrawal after the drug high fades and thus motivates the person to seek the drug again. This circuit becomes increasingly sensitive with increased drug use. Over time, a person with substance use disorder uses drugs to get temporary relief from this discomfort rather than to get high.</a:t>
            </a:r>
          </a:p>
          <a:p>
            <a:endParaRPr lang="en-US" dirty="0"/>
          </a:p>
        </p:txBody>
      </p:sp>
      <p:pic>
        <p:nvPicPr>
          <p:cNvPr id="4" name="Picture 2" descr="This is an image of a person with the brain highlighted. The basal ganglia, extended amygdala, and prefrontal cortex are called out. ">
            <a:extLst>
              <a:ext uri="{FF2B5EF4-FFF2-40B4-BE49-F238E27FC236}">
                <a16:creationId xmlns:a16="http://schemas.microsoft.com/office/drawing/2014/main" id="{325A510C-57E4-E07A-752E-7DB1B9DFF53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364" y="583002"/>
            <a:ext cx="4314434" cy="5691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871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98114-7315-A28B-AE37-B11B46CDF9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3935A6-D352-0903-A5F6-7BF06B45447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2172D03-B01E-DF83-8510-6D36F2440111}"/>
              </a:ext>
            </a:extLst>
          </p:cNvPr>
          <p:cNvSpPr>
            <a:spLocks noGrp="1"/>
          </p:cNvSpPr>
          <p:nvPr>
            <p:ph idx="1"/>
          </p:nvPr>
        </p:nvSpPr>
        <p:spPr/>
        <p:txBody>
          <a:bodyPr/>
          <a:lstStyle/>
          <a:p>
            <a:r>
              <a:rPr lang="en-US" b="0" i="1" dirty="0">
                <a:solidFill>
                  <a:srgbClr val="474747"/>
                </a:solidFill>
                <a:latin typeface="Open Sans" panose="020B0606030504020204" pitchFamily="34" charset="0"/>
              </a:rPr>
              <a:t>The prefrontal cortex </a:t>
            </a:r>
            <a:r>
              <a:rPr lang="en-US" b="0" dirty="0">
                <a:solidFill>
                  <a:srgbClr val="474747"/>
                </a:solidFill>
                <a:latin typeface="Open Sans" panose="020B0606030504020204" pitchFamily="34" charset="0"/>
              </a:rPr>
              <a:t>powers the ability to think, plan, solve problems, make decisions, and exert self-control over impulses. This is also the last part of the brain to mature, making teens most vulnerable. Shifting balance between this circuit and the circuits of the basal ganglia and extended amygdala make a person with a substance use disorder seek the drug compulsively with reduced impulse control.</a:t>
            </a:r>
          </a:p>
          <a:p>
            <a:endParaRPr lang="en-US" dirty="0"/>
          </a:p>
        </p:txBody>
      </p:sp>
      <p:pic>
        <p:nvPicPr>
          <p:cNvPr id="4" name="Picture 2" descr="This is an image of a person with the brain highlighted. The basal ganglia, extended amygdala, and prefrontal cortex are called out. ">
            <a:extLst>
              <a:ext uri="{FF2B5EF4-FFF2-40B4-BE49-F238E27FC236}">
                <a16:creationId xmlns:a16="http://schemas.microsoft.com/office/drawing/2014/main" id="{F1CB626B-A25A-8C50-E79A-9D144F8C7F8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364" y="583002"/>
            <a:ext cx="4314434" cy="5691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864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C9C3E-18E0-F5A2-D9A0-BD18A2A1DF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F064FE-5996-91CD-7E76-FB0A2283AFB6}"/>
              </a:ext>
            </a:extLst>
          </p:cNvPr>
          <p:cNvSpPr>
            <a:spLocks noGrp="1"/>
          </p:cNvSpPr>
          <p:nvPr>
            <p:ph type="title"/>
          </p:nvPr>
        </p:nvSpPr>
        <p:spPr/>
        <p:txBody>
          <a:bodyPr/>
          <a:lstStyle/>
          <a:p>
            <a:endParaRPr lang="en-US" dirty="0"/>
          </a:p>
        </p:txBody>
      </p:sp>
      <p:pic>
        <p:nvPicPr>
          <p:cNvPr id="4" name="Picture 2" descr="Brain scans comparing the brain of someone who stopped using month after 1 and 14 months of abstinence vs the brain of a healthy person. ">
            <a:extLst>
              <a:ext uri="{FF2B5EF4-FFF2-40B4-BE49-F238E27FC236}">
                <a16:creationId xmlns:a16="http://schemas.microsoft.com/office/drawing/2014/main" id="{C3706049-7BC6-37CB-2778-2D1B96EEF6D4}"/>
              </a:ext>
            </a:extLst>
          </p:cNvPr>
          <p:cNvPicPr>
            <a:picLocks noGrp="1" noChangeAspect="1" noChangeArrowheads="1"/>
          </p:cNvPicPr>
          <p:nvPr>
            <p:ph type="tbl" sz="quarter" idx="14"/>
          </p:nvPr>
        </p:nvPicPr>
        <p:blipFill>
          <a:blip r:embed="rId3">
            <a:extLst>
              <a:ext uri="{28A0092B-C50C-407E-A947-70E740481C1C}">
                <a14:useLocalDpi xmlns:a14="http://schemas.microsoft.com/office/drawing/2010/main" val="0"/>
              </a:ext>
            </a:extLst>
          </a:blip>
          <a:stretch>
            <a:fillRect/>
          </a:stretch>
        </p:blipFill>
        <p:spPr bwMode="auto">
          <a:xfrm>
            <a:off x="1230461" y="557020"/>
            <a:ext cx="10459546" cy="46045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0A6081B-2DC5-F38E-2625-B59B9BF2ABDB}"/>
              </a:ext>
            </a:extLst>
          </p:cNvPr>
          <p:cNvSpPr txBox="1"/>
          <p:nvPr/>
        </p:nvSpPr>
        <p:spPr>
          <a:xfrm>
            <a:off x="1394444" y="5651170"/>
            <a:ext cx="10295561" cy="923330"/>
          </a:xfrm>
          <a:prstGeom prst="rect">
            <a:avLst/>
          </a:prstGeom>
          <a:noFill/>
        </p:spPr>
        <p:txBody>
          <a:bodyPr wrap="square">
            <a:spAutoFit/>
          </a:bodyPr>
          <a:lstStyle/>
          <a:p>
            <a:pPr algn="l"/>
            <a:r>
              <a:rPr lang="en-US" sz="1800" dirty="0"/>
              <a:t>*</a:t>
            </a:r>
            <a:r>
              <a:rPr lang="en-US" sz="1800" b="0" dirty="0"/>
              <a:t>NIDA. 2020, July 6. Drug Misuse and Addiction. Retrieved from https://nida.nih.gov/publications/drugs-brains-behavior-science-addiction/drug-misuse-addiction on 2025, July 20</a:t>
            </a:r>
            <a:endParaRPr lang="en-US" sz="1800" dirty="0"/>
          </a:p>
        </p:txBody>
      </p:sp>
    </p:spTree>
    <p:extLst>
      <p:ext uri="{BB962C8B-B14F-4D97-AF65-F5344CB8AC3E}">
        <p14:creationId xmlns:p14="http://schemas.microsoft.com/office/powerpoint/2010/main" val="3587108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41248-9A38-9A12-C9BB-F62A9A28FC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57EF0D-D0E3-76DC-9AB3-EBB8DD0D21EE}"/>
              </a:ext>
            </a:extLst>
          </p:cNvPr>
          <p:cNvSpPr>
            <a:spLocks noGrp="1"/>
          </p:cNvSpPr>
          <p:nvPr>
            <p:ph type="title"/>
          </p:nvPr>
        </p:nvSpPr>
        <p:spPr/>
        <p:txBody>
          <a:bodyPr/>
          <a:lstStyle/>
          <a:p>
            <a:r>
              <a:rPr lang="en-US" dirty="0"/>
              <a:t>What other things can you do to support dopamine production and healing of the brain?</a:t>
            </a:r>
          </a:p>
        </p:txBody>
      </p:sp>
      <p:sp>
        <p:nvSpPr>
          <p:cNvPr id="3" name="Table Placeholder 2">
            <a:extLst>
              <a:ext uri="{FF2B5EF4-FFF2-40B4-BE49-F238E27FC236}">
                <a16:creationId xmlns:a16="http://schemas.microsoft.com/office/drawing/2014/main" id="{B7865CC2-84AA-B481-48A5-496F65EC48B7}"/>
              </a:ext>
            </a:extLst>
          </p:cNvPr>
          <p:cNvSpPr>
            <a:spLocks noGrp="1"/>
          </p:cNvSpPr>
          <p:nvPr>
            <p:ph type="tbl" sz="quarter" idx="14"/>
          </p:nvPr>
        </p:nvSpPr>
        <p:spPr/>
        <p:txBody>
          <a:bodyPr>
            <a:normAutofit fontScale="92500" lnSpcReduction="10000"/>
          </a:bodyPr>
          <a:lstStyle/>
          <a:p>
            <a:pPr marL="285750" indent="-285750" algn="l">
              <a:buFont typeface="Arial" panose="020B0604020202020204" pitchFamily="34" charset="0"/>
              <a:buChar char="•"/>
            </a:pPr>
            <a:r>
              <a:rPr lang="en-US" dirty="0"/>
              <a:t>Exercise- is the most beneficial activity for natural dopamine release. </a:t>
            </a:r>
          </a:p>
          <a:p>
            <a:pPr marL="285750" indent="-285750" algn="l">
              <a:buFont typeface="Arial" panose="020B0604020202020204" pitchFamily="34" charset="0"/>
              <a:buChar char="•"/>
            </a:pPr>
            <a:r>
              <a:rPr lang="en-US" dirty="0"/>
              <a:t>Sunlight- get outside and taking Vitamin D supplements </a:t>
            </a:r>
          </a:p>
          <a:p>
            <a:pPr marL="285750" indent="-285750" algn="l">
              <a:buFont typeface="Arial" panose="020B0604020202020204" pitchFamily="34" charset="0"/>
              <a:buChar char="•"/>
            </a:pPr>
            <a:r>
              <a:rPr lang="en-US" dirty="0"/>
              <a:t>Sleeping</a:t>
            </a:r>
          </a:p>
          <a:p>
            <a:pPr marL="285750" indent="-285750" algn="l">
              <a:buFont typeface="Arial" panose="020B0604020202020204" pitchFamily="34" charset="0"/>
              <a:buChar char="•"/>
            </a:pPr>
            <a:r>
              <a:rPr lang="en-US" dirty="0"/>
              <a:t>Eating</a:t>
            </a:r>
          </a:p>
          <a:p>
            <a:pPr marL="285750" indent="-285750" algn="l">
              <a:buFont typeface="Arial" panose="020B0604020202020204" pitchFamily="34" charset="0"/>
              <a:buChar char="•"/>
            </a:pPr>
            <a:r>
              <a:rPr lang="en-US" dirty="0"/>
              <a:t>Accomplishing tasks- break all goals into much smaller tasks</a:t>
            </a:r>
          </a:p>
          <a:p>
            <a:pPr marL="285750" indent="-285750" algn="l">
              <a:buFont typeface="Arial" panose="020B0604020202020204" pitchFamily="34" charset="0"/>
              <a:buChar char="•"/>
            </a:pPr>
            <a:r>
              <a:rPr lang="en-US" dirty="0"/>
              <a:t>Eating healthy</a:t>
            </a:r>
          </a:p>
          <a:p>
            <a:pPr marL="285750" indent="-285750" algn="l">
              <a:buFont typeface="Arial" panose="020B0604020202020204" pitchFamily="34" charset="0"/>
              <a:buChar char="•"/>
            </a:pPr>
            <a:r>
              <a:rPr lang="en-US" dirty="0"/>
              <a:t>Meditation, music, learning new things, laughter …</a:t>
            </a:r>
          </a:p>
          <a:p>
            <a:endParaRPr lang="en-US" dirty="0"/>
          </a:p>
        </p:txBody>
      </p:sp>
    </p:spTree>
    <p:extLst>
      <p:ext uri="{BB962C8B-B14F-4D97-AF65-F5344CB8AC3E}">
        <p14:creationId xmlns:p14="http://schemas.microsoft.com/office/powerpoint/2010/main" val="3550889778"/>
      </p:ext>
    </p:extLst>
  </p:cSld>
  <p:clrMapOvr>
    <a:masterClrMapping/>
  </p:clrMapOvr>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6F36CB81-A037-44A8-88EB-C0C0F17FD4B1}">
  <ds:schemaRefs>
    <ds:schemaRef ds:uri="http://schemas.microsoft.com/sharepoint/v3/contenttype/forms"/>
  </ds:schemaRefs>
</ds:datastoreItem>
</file>

<file path=customXml/itemProps2.xml><?xml version="1.0" encoding="utf-8"?>
<ds:datastoreItem xmlns:ds="http://schemas.openxmlformats.org/officeDocument/2006/customXml" ds:itemID="{2C1AA24C-4CA6-40FF-8947-DA1F6F4745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FF477C-132F-44F8-8C56-EBFF95FAF97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Shoji design</Template>
  <TotalTime>177</TotalTime>
  <Words>2937</Words>
  <Application>Microsoft Office PowerPoint</Application>
  <PresentationFormat>Widescreen</PresentationFormat>
  <Paragraphs>207</Paragraphs>
  <Slides>27</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Meiryo</vt:lpstr>
      <vt:lpstr>Aptos</vt:lpstr>
      <vt:lpstr>Arial</vt:lpstr>
      <vt:lpstr>Calibri</vt:lpstr>
      <vt:lpstr>Corbel</vt:lpstr>
      <vt:lpstr>Helvetica</vt:lpstr>
      <vt:lpstr>Open Sans</vt:lpstr>
      <vt:lpstr>Roboto Slab</vt:lpstr>
      <vt:lpstr>ShojiVTI</vt:lpstr>
      <vt:lpstr>Addiction and the Brain:  What Treatment Court Professionals Need to Know</vt:lpstr>
      <vt:lpstr>Learning Objectives </vt:lpstr>
      <vt:lpstr>PowerPoint Presentation</vt:lpstr>
      <vt:lpstr>Definition of Addiction </vt:lpstr>
      <vt:lpstr>PowerPoint Presentation</vt:lpstr>
      <vt:lpstr>PowerPoint Presentation</vt:lpstr>
      <vt:lpstr>PowerPoint Presentation</vt:lpstr>
      <vt:lpstr>PowerPoint Presentation</vt:lpstr>
      <vt:lpstr>What other things can you do to support dopamine production and healing of the brain?</vt:lpstr>
      <vt:lpstr>Dopamine </vt:lpstr>
      <vt:lpstr>How does dopamine reinforce drug use? </vt:lpstr>
      <vt:lpstr>Why are drugs more addictive than natural rewards? </vt:lpstr>
      <vt:lpstr>Road Map to Recovery  </vt:lpstr>
      <vt:lpstr>Early Abstinence (“Honeymoon”)</vt:lpstr>
      <vt:lpstr>The WALL </vt:lpstr>
      <vt:lpstr>Adjustment and Resolution Stage </vt:lpstr>
      <vt:lpstr>Genetics and Brain Chemistry </vt:lpstr>
      <vt:lpstr>PowerPoint Presentation</vt:lpstr>
      <vt:lpstr>PowerPoint Presentation</vt:lpstr>
      <vt:lpstr>Nature (DNA) and Nurture (Environment)</vt:lpstr>
      <vt:lpstr>Mental Health and Addiction </vt:lpstr>
      <vt:lpstr>Behavioral Addictions </vt:lpstr>
      <vt:lpstr>Behavior Addictions </vt:lpstr>
      <vt:lpstr>What now?</vt:lpstr>
      <vt:lpstr>But Our Treatment Court is Time-Limited</vt:lpstr>
      <vt:lpstr>References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Tonny Strong</dc:creator>
  <cp:lastModifiedBy>Tonny Strong</cp:lastModifiedBy>
  <cp:revision>13</cp:revision>
  <dcterms:created xsi:type="dcterms:W3CDTF">2025-06-09T22:37:47Z</dcterms:created>
  <dcterms:modified xsi:type="dcterms:W3CDTF">2025-09-15T17:04:43Z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