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  <p:sldMasterId id="2147483763" r:id="rId5"/>
    <p:sldMasterId id="2147483776" r:id="rId6"/>
  </p:sldMasterIdLst>
  <p:notesMasterIdLst>
    <p:notesMasterId r:id="rId29"/>
  </p:notesMasterIdLst>
  <p:sldIdLst>
    <p:sldId id="257" r:id="rId7"/>
    <p:sldId id="25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59" r:id="rId18"/>
    <p:sldId id="256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0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95F2B-F223-4B7A-8217-4FBC418C94D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DDC3A-19EA-4C6A-90AC-4517D6AD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4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f36d3bbac9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f36d3bbac9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 band movement - Yellow balloon groups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 the Packers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Started in 2019 4 home games, we had to pay for tickets to get in to be set up in the concourse.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2020 - Pandemic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2021-First full season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2022 - Became part of the Fan experience at Lambeau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2023 - Kiosk and other Lambeau field events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2024 - Every home game and invited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2025- Draft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49c735414_2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649c735414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49c735414_2_1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649c735414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047c1d285_0_3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Agriculture, Community Development</a:t>
            </a:r>
            <a:endParaRPr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Health &amp; Well-Being</a:t>
            </a:r>
            <a:endParaRPr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Human Development &amp; Relationships</a:t>
            </a:r>
            <a:endParaRPr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Natural Resources</a:t>
            </a:r>
            <a:endParaRPr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Positive Youth Development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169" name="Google Shape;169;g38047c1d285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7d0c327f8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our goal to preserve and nurture family bonds during incarceration, reentry and community reintegration, we will: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**Establish formal partnerships with organizations in education, mental health, housing, child welfare and workforce development to create a coordinated network of support.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**Engage individuals with lived experience in various roles to include: advisory, co-collaborators and leaders in program development and evaluation (ex: Reentry Focus on Finances curriculum evaluation project).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Community of Practice addressing the professional development needs of Extension colleagues working with justice-impacted individuals and their families.  A collective designed to provide colleagues access to current research in the field, practical resources, as well as insights from individuals with lived experience and other practitioners/educators.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**Explore collaborations with on-campus faculty (SOHE, School of Social Work, School of Education, Criminal Justice Certificate Program, etc.) to assist in advancing some of our priorities (ex: facilitating remote programming, developing school-school based toolkits, designing child-friendly/affirming visiting model).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357d0c327f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7d0c327f8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82" name="Google Shape;182;g357d0c327f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7d0c327f8_0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Judges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Treatment Alternatives and Diversion Programs (TAD)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CJCC’s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" name="Google Shape;193;g357d0c327f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8047c1d285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8047c1d285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7d0c327f8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Ronda</a:t>
            </a:r>
            <a:endParaRPr/>
          </a:p>
        </p:txBody>
      </p:sp>
      <p:sp>
        <p:nvSpPr>
          <p:cNvPr id="203" name="Google Shape;203;g357d0c327f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f36d3bbac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f36d3bbac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Bay is the epicenter of the alcohol culture.  You can see that WI in general has the majority of the 10 drunkest cities in the USA.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36d3bbac9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f36d3bbac9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Tom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Started in 2011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 major health care providers at the time (Aurora, Bellin, Prevea, HSHS)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Law enforcement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Greater Green Bay 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GB area School district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Brown County public health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Area treatment providers</a:t>
            </a:r>
            <a:endParaRPr sz="15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36d3bbac9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f36d3bbac9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9/22/2022 - Green Bay Press Gazette’s Natalie Eilbert ran a story locally.  It was picked up by the Gannett news across the State of Wisconsin.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Producers from WPR saw the article and invited John and I to be on the air for an 8 minute spot.  This garnered widespread attention throughout the State.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https://www.greenbaypressgazette.com/story/sports/nfl/packers/2022/09/22/lambeau-field-section-yellow-oasis-packers-fans-sobriety/10357381002/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36d3bbac9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f36d3bbac9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 30 seconds: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our Billboard campaign was born.  We strategically utilized digital advertising to promote awareness about Section Yellow, and sober support, sober awareness events across the Green Bay Metro area.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ads per minute 7 seconds per ad with the ability to switch out ads at no extra charge!  About $15,000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36d3bbac9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f36d3bbac9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30 seconds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Sober support table at all home games at the GB Blizzard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oriented venue.  Still surrounded by alcohol, but spreading the message of recovery.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Designated driver sponsorship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Sober ally and sober support awareness.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f36d3bbac9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f36d3bbac9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 30 seconds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Began partnership with the Rockers in 2023 with sponsoring signs in the outfield and pitch clock behind home plate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f36d3bbac9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f36d3bbac9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60 seconds Draft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36d3bbac9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f36d3bbac9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 90 seconds: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your paper, list one or two things you may want to try to make happen in your community?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first thing you can do when you get back to your community to start the process of making this happen?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1049178" y="2630182"/>
            <a:ext cx="8314956" cy="128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1044281" y="2302079"/>
            <a:ext cx="7260168" cy="31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5892800" y="6170083"/>
            <a:ext cx="2844800" cy="37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9470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AGENDA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1080907" y="2526598"/>
            <a:ext cx="4423835" cy="275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>
                <a:solidFill>
                  <a:srgbClr val="000000"/>
                </a:solidFill>
              </a:defRPr>
            </a:lvl1pPr>
            <a:lvl2pPr marL="1219170" lvl="1" indent="-389457" algn="l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333" b="0">
                <a:solidFill>
                  <a:srgbClr val="000000"/>
                </a:solidFill>
              </a:defRPr>
            </a:lvl2pPr>
            <a:lvl3pPr marL="1828754" lvl="2" indent="-389457" algn="l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sz="1333" b="0">
                <a:solidFill>
                  <a:srgbClr val="000000"/>
                </a:solidFill>
              </a:defRPr>
            </a:lvl3pPr>
            <a:lvl4pPr marL="2438339" lvl="3" indent="-389457" algn="l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333" b="0">
                <a:solidFill>
                  <a:srgbClr val="000000"/>
                </a:solidFill>
              </a:defRPr>
            </a:lvl4pPr>
            <a:lvl5pPr marL="3047924" lvl="4" indent="-389457" algn="l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»"/>
              <a:defRPr sz="1333" b="0">
                <a:solidFill>
                  <a:srgbClr val="000000"/>
                </a:solidFill>
              </a:defRPr>
            </a:lvl5pPr>
            <a:lvl6pPr marL="3657509" lvl="5" indent="-389457" algn="l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sz="1333" b="0">
                <a:solidFill>
                  <a:srgbClr val="000000"/>
                </a:solidFill>
              </a:defRPr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530579" y="292103"/>
            <a:ext cx="6343639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1602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>
  <p:cSld name="SECTION 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 descr="background.jpg"/>
          <p:cNvPicPr preferRelativeResize="0"/>
          <p:nvPr/>
        </p:nvPicPr>
        <p:blipFill rotWithShape="1">
          <a:blip r:embed="rId3">
            <a:alphaModFix/>
          </a:blip>
          <a:srcRect r="97081"/>
          <a:stretch/>
        </p:blipFill>
        <p:spPr>
          <a:xfrm>
            <a:off x="0" y="0"/>
            <a:ext cx="3556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 rotWithShape="1">
          <a:blip r:embed="rId4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1049178" y="2274584"/>
            <a:ext cx="8611289" cy="199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136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LINE ONLY">
  <p:cSld name="HEADLIN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530577" y="292103"/>
            <a:ext cx="6343640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543"/>
              </a:buClr>
              <a:buSzPts val="800"/>
              <a:buFont typeface="Arial"/>
              <a:buNone/>
              <a:defRPr sz="1067" b="0">
                <a:solidFill>
                  <a:srgbClr val="CD154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1049178" y="2630182"/>
            <a:ext cx="8060956" cy="128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873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LINE + COPY">
  <p:cSld name="HEADLINE + COP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530577" y="292103"/>
            <a:ext cx="6343640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543"/>
              </a:buClr>
              <a:buSzPts val="800"/>
              <a:buFont typeface="Arial"/>
              <a:buNone/>
              <a:defRPr sz="1067" b="0">
                <a:solidFill>
                  <a:srgbClr val="CD154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2"/>
          </p:nvPr>
        </p:nvSpPr>
        <p:spPr>
          <a:xfrm>
            <a:off x="1049180" y="2189915"/>
            <a:ext cx="7255269" cy="128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3"/>
          </p:nvPr>
        </p:nvSpPr>
        <p:spPr>
          <a:xfrm>
            <a:off x="1049167" y="3478977"/>
            <a:ext cx="7255285" cy="11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432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LEFT—COPY RIGHT">
  <p:cSld name="PHOTO LEFT—COPY RIGH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530577" y="292103"/>
            <a:ext cx="6343640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543"/>
              </a:buClr>
              <a:buSzPts val="800"/>
              <a:buFont typeface="Arial"/>
              <a:buNone/>
              <a:defRPr sz="1067" b="0">
                <a:solidFill>
                  <a:srgbClr val="CD154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5815912" y="2184400"/>
            <a:ext cx="4572688" cy="108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3"/>
          </p:nvPr>
        </p:nvSpPr>
        <p:spPr>
          <a:xfrm>
            <a:off x="5815902" y="3270891"/>
            <a:ext cx="4572700" cy="19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>
            <a:spLocks noGrp="1"/>
          </p:cNvSpPr>
          <p:nvPr>
            <p:ph type="pic" idx="4"/>
          </p:nvPr>
        </p:nvSpPr>
        <p:spPr>
          <a:xfrm>
            <a:off x="1182512" y="1342273"/>
            <a:ext cx="3869741" cy="4394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726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PY LEFT—PHOTO RIGHT">
  <p:cSld name="COPY LEFT—PHOTO RIGH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530577" y="292103"/>
            <a:ext cx="6343640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543"/>
              </a:buClr>
              <a:buSzPts val="800"/>
              <a:buFont typeface="Arial"/>
              <a:buNone/>
              <a:defRPr sz="1067" b="0">
                <a:solidFill>
                  <a:srgbClr val="CD154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1198758" y="2184400"/>
            <a:ext cx="4572689" cy="108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3"/>
          </p:nvPr>
        </p:nvSpPr>
        <p:spPr>
          <a:xfrm>
            <a:off x="1198747" y="3270891"/>
            <a:ext cx="4572700" cy="19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>
            <a:spLocks noGrp="1"/>
          </p:cNvSpPr>
          <p:nvPr>
            <p:ph type="pic" idx="4"/>
          </p:nvPr>
        </p:nvSpPr>
        <p:spPr>
          <a:xfrm>
            <a:off x="6518859" y="1342273"/>
            <a:ext cx="3869741" cy="4394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363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IST + PHOTO">
  <p:cSld name="LIST + PHOTO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530577" y="292103"/>
            <a:ext cx="6343640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543"/>
              </a:buClr>
              <a:buSzPts val="800"/>
              <a:buFont typeface="Arial"/>
              <a:buNone/>
              <a:defRPr sz="1067" b="0">
                <a:solidFill>
                  <a:srgbClr val="CD154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2"/>
          </p:nvPr>
        </p:nvSpPr>
        <p:spPr>
          <a:xfrm>
            <a:off x="1198758" y="1960558"/>
            <a:ext cx="4572689" cy="108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3"/>
          </p:nvPr>
        </p:nvSpPr>
        <p:spPr>
          <a:xfrm>
            <a:off x="1198747" y="3047051"/>
            <a:ext cx="4572700" cy="73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>
            <a:spLocks noGrp="1"/>
          </p:cNvSpPr>
          <p:nvPr>
            <p:ph type="pic" idx="4"/>
          </p:nvPr>
        </p:nvSpPr>
        <p:spPr>
          <a:xfrm>
            <a:off x="6518859" y="1342273"/>
            <a:ext cx="3869741" cy="4394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5"/>
          </p:nvPr>
        </p:nvSpPr>
        <p:spPr>
          <a:xfrm>
            <a:off x="1198757" y="3766784"/>
            <a:ext cx="4906440" cy="197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22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LINE + COPY + PHOTO MOSAIC">
  <p:cSld name="HEADLINE + COPY + PHOTO MOSAIC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530577" y="292103"/>
            <a:ext cx="6343640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543"/>
              </a:buClr>
              <a:buSzPts val="800"/>
              <a:buFont typeface="Arial"/>
              <a:buNone/>
              <a:defRPr sz="1067" b="0">
                <a:solidFill>
                  <a:srgbClr val="CD154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2"/>
          </p:nvPr>
        </p:nvSpPr>
        <p:spPr>
          <a:xfrm>
            <a:off x="1198758" y="2184400"/>
            <a:ext cx="4572689" cy="108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3"/>
          </p:nvPr>
        </p:nvSpPr>
        <p:spPr>
          <a:xfrm>
            <a:off x="1198747" y="3270891"/>
            <a:ext cx="4572700" cy="19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>
            <a:spLocks noGrp="1"/>
          </p:cNvSpPr>
          <p:nvPr>
            <p:ph type="pic" idx="4"/>
          </p:nvPr>
        </p:nvSpPr>
        <p:spPr>
          <a:xfrm>
            <a:off x="7287775" y="1282342"/>
            <a:ext cx="3100827" cy="19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>
            <a:spLocks noGrp="1"/>
          </p:cNvSpPr>
          <p:nvPr>
            <p:ph type="pic" idx="5"/>
          </p:nvPr>
        </p:nvSpPr>
        <p:spPr>
          <a:xfrm>
            <a:off x="6807197" y="3402966"/>
            <a:ext cx="1620307" cy="234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>
            <a:spLocks noGrp="1"/>
          </p:cNvSpPr>
          <p:nvPr>
            <p:ph type="pic" idx="6"/>
          </p:nvPr>
        </p:nvSpPr>
        <p:spPr>
          <a:xfrm>
            <a:off x="8665019" y="3402965"/>
            <a:ext cx="1723581" cy="130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518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PHOTO">
  <p:cSld name="LARGE PHOTO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530577" y="292103"/>
            <a:ext cx="6343640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543"/>
              </a:buClr>
              <a:buSzPts val="800"/>
              <a:buFont typeface="Arial"/>
              <a:buNone/>
              <a:defRPr sz="1067" b="0">
                <a:solidFill>
                  <a:srgbClr val="CD154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900"/>
              <a:buFont typeface="Avenir"/>
              <a:buNone/>
              <a:defRPr sz="1200">
                <a:solidFill>
                  <a:srgbClr val="C6C6C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2"/>
          </p:nvPr>
        </p:nvSpPr>
        <p:spPr>
          <a:xfrm>
            <a:off x="1198758" y="837498"/>
            <a:ext cx="8614111" cy="87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>
            <a:spLocks noGrp="1"/>
          </p:cNvSpPr>
          <p:nvPr>
            <p:ph type="pic" idx="3"/>
          </p:nvPr>
        </p:nvSpPr>
        <p:spPr>
          <a:xfrm>
            <a:off x="1337733" y="1717057"/>
            <a:ext cx="8867424" cy="429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47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BLEED PHOTO">
  <p:cSld name="FULL BLEED PHOTO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2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2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326" y="292104"/>
            <a:ext cx="336236" cy="53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>
            <a:spLocks noGrp="1"/>
          </p:cNvSpPr>
          <p:nvPr>
            <p:ph type="pic" idx="2"/>
          </p:nvPr>
        </p:nvSpPr>
        <p:spPr>
          <a:xfrm>
            <a:off x="0" y="-16933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42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11173042" y="6096000"/>
            <a:ext cx="186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2420779" y="2630182"/>
            <a:ext cx="7255271" cy="128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8798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 descr="backgroun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34" y="0"/>
            <a:ext cx="1218117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5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 rotWithShape="1">
          <a:blip r:embed="rId4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4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1049178" y="2274584"/>
            <a:ext cx="8611289" cy="199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3" name="Google Shape;153;p25" descr="uwlogo_web_sm_ctr.png"/>
          <p:cNvPicPr preferRelativeResize="0"/>
          <p:nvPr/>
        </p:nvPicPr>
        <p:blipFill rotWithShape="1">
          <a:blip r:embed="rId5">
            <a:alphaModFix/>
          </a:blip>
          <a:srcRect l="34584" r="34920" b="32369"/>
          <a:stretch/>
        </p:blipFill>
        <p:spPr>
          <a:xfrm>
            <a:off x="1081598" y="1133681"/>
            <a:ext cx="726759" cy="107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>
            <a:spLocks noGrp="1"/>
          </p:cNvSpPr>
          <p:nvPr>
            <p:ph type="sldNum" idx="12"/>
          </p:nvPr>
        </p:nvSpPr>
        <p:spPr>
          <a:xfrm>
            <a:off x="5892800" y="6170083"/>
            <a:ext cx="2844800" cy="37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2388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90000" cy="2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9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9323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913775" y="2367092"/>
            <a:ext cx="10364000" cy="3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2696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13775" y="828563"/>
            <a:ext cx="10351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13775" y="3657457"/>
            <a:ext cx="103516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7F7F7F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8794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13775" y="2367092"/>
            <a:ext cx="5106000" cy="3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200" cy="3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1551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1146328" y="2371017"/>
            <a:ext cx="4873600" cy="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913775" y="3051012"/>
            <a:ext cx="5106000" cy="27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6396423" y="2371017"/>
            <a:ext cx="4882000" cy="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600" cy="27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9572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382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4746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5078063" y="609600"/>
            <a:ext cx="62000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2"/>
          </p:nvPr>
        </p:nvSpPr>
        <p:spPr>
          <a:xfrm>
            <a:off x="913775" y="2632852"/>
            <a:ext cx="3935600" cy="3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423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59348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200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913795" y="2632852"/>
            <a:ext cx="5934800" cy="3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3663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913795" y="4289375"/>
            <a:ext cx="10364400" cy="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400" cy="3214000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913775" y="5108728"/>
            <a:ext cx="10364400" cy="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8497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913775" y="609599"/>
            <a:ext cx="10364400" cy="3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8488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800" cy="29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400" cy="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 sz="1467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2"/>
          </p:nvPr>
        </p:nvSpPr>
        <p:spPr>
          <a:xfrm>
            <a:off x="913775" y="4372796"/>
            <a:ext cx="10364400" cy="1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1" name="Google Shape;101;p13"/>
          <p:cNvSpPr txBox="1"/>
          <p:nvPr/>
        </p:nvSpPr>
        <p:spPr>
          <a:xfrm>
            <a:off x="1001488" y="754167"/>
            <a:ext cx="6096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</a:pPr>
            <a:r>
              <a:rPr lang="en" sz="8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sz="1467"/>
          </a:p>
        </p:txBody>
      </p:sp>
      <p:sp>
        <p:nvSpPr>
          <p:cNvPr id="102" name="Google Shape;102;p13"/>
          <p:cNvSpPr txBox="1"/>
          <p:nvPr/>
        </p:nvSpPr>
        <p:spPr>
          <a:xfrm>
            <a:off x="10557559" y="2993579"/>
            <a:ext cx="6096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</a:pPr>
            <a:r>
              <a:rPr lang="en" sz="8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330063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00" cy="2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00" cy="11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533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10364400" cy="1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32988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ctr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  <a:defRPr sz="2400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2"/>
          </p:nvPr>
        </p:nvSpPr>
        <p:spPr>
          <a:xfrm>
            <a:off x="913775" y="2943355"/>
            <a:ext cx="3298800" cy="2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 sz="1467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6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ctr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  <a:defRPr sz="2400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200" cy="2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 sz="1467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5"/>
          </p:nvPr>
        </p:nvSpPr>
        <p:spPr>
          <a:xfrm>
            <a:off x="7973299" y="2367093"/>
            <a:ext cx="33048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ctr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1800"/>
              <a:buNone/>
              <a:defRPr sz="2400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6"/>
          </p:nvPr>
        </p:nvSpPr>
        <p:spPr>
          <a:xfrm>
            <a:off x="7973299" y="2943355"/>
            <a:ext cx="3304800" cy="2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 sz="1467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9091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913775" y="610772"/>
            <a:ext cx="10364400" cy="1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1"/>
          </p:nvPr>
        </p:nvSpPr>
        <p:spPr>
          <a:xfrm>
            <a:off x="913775" y="4204820"/>
            <a:ext cx="32964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ctr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16"/>
          <p:cNvSpPr>
            <a:spLocks noGrp="1"/>
          </p:cNvSpPr>
          <p:nvPr>
            <p:ph type="pic" idx="2"/>
          </p:nvPr>
        </p:nvSpPr>
        <p:spPr>
          <a:xfrm>
            <a:off x="913775" y="2367093"/>
            <a:ext cx="3296400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7" name="Google Shape;127;p16"/>
          <p:cNvSpPr txBox="1">
            <a:spLocks noGrp="1"/>
          </p:cNvSpPr>
          <p:nvPr>
            <p:ph type="body" idx="3"/>
          </p:nvPr>
        </p:nvSpPr>
        <p:spPr>
          <a:xfrm>
            <a:off x="913775" y="4781083"/>
            <a:ext cx="32964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 sz="1467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20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ctr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16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200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0" name="Google Shape;130;p16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2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 sz="1467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7"/>
          </p:nvPr>
        </p:nvSpPr>
        <p:spPr>
          <a:xfrm>
            <a:off x="7973299" y="4204820"/>
            <a:ext cx="3300800" cy="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ctr">
              <a:lnSpc>
                <a:spcPct val="85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 b="0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6"/>
          <p:cNvSpPr>
            <a:spLocks noGrp="1"/>
          </p:cNvSpPr>
          <p:nvPr>
            <p:ph type="pic" idx="8"/>
          </p:nvPr>
        </p:nvSpPr>
        <p:spPr>
          <a:xfrm>
            <a:off x="7973299" y="2367093"/>
            <a:ext cx="3304800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C0D3E4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p16"/>
          <p:cNvSpPr txBox="1">
            <a:spLocks noGrp="1"/>
          </p:cNvSpPr>
          <p:nvPr>
            <p:ph type="body" idx="9"/>
          </p:nvPr>
        </p:nvSpPr>
        <p:spPr>
          <a:xfrm>
            <a:off x="7973173" y="4781079"/>
            <a:ext cx="33052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 sz="1467"/>
            </a:lvl1pPr>
            <a:lvl2pPr marL="1219170" lvl="1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2pPr>
            <a:lvl3pPr marL="1828754" lvl="2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3pPr>
            <a:lvl4pPr marL="2438339" lvl="3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4pPr>
            <a:lvl5pPr marL="3047924" lvl="4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5pPr>
            <a:lvl6pPr marL="3657509" lvl="5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6pPr>
            <a:lvl7pPr marL="4267093" lvl="6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7pPr>
            <a:lvl8pPr marL="4876678" lvl="7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8pPr>
            <a:lvl9pPr marL="5486263" lvl="8" indent="-304792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6006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body" idx="1"/>
          </p:nvPr>
        </p:nvSpPr>
        <p:spPr>
          <a:xfrm rot="5400000">
            <a:off x="4384027" y="-1103107"/>
            <a:ext cx="3424000" cy="10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158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 rot="5400000">
            <a:off x="7410827" y="1923801"/>
            <a:ext cx="5181600" cy="2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 rot="5400000">
            <a:off x="2152299" y="-628999"/>
            <a:ext cx="5181600" cy="7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12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443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background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934" y="0"/>
            <a:ext cx="1218117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355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16">
            <a:alphaModFix/>
          </a:blip>
          <a:srcRect l="72000"/>
          <a:stretch/>
        </p:blipFill>
        <p:spPr>
          <a:xfrm>
            <a:off x="0" y="2810933"/>
            <a:ext cx="355600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16">
            <a:alphaModFix/>
          </a:blip>
          <a:srcRect r="72667"/>
          <a:stretch/>
        </p:blipFill>
        <p:spPr>
          <a:xfrm>
            <a:off x="11844872" y="2810933"/>
            <a:ext cx="347129" cy="69426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1049178" y="2630182"/>
            <a:ext cx="8314956" cy="128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–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»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6" name="Google Shape;56;p13" descr="uwlogo_web_sm_ctr.png"/>
          <p:cNvPicPr preferRelativeResize="0"/>
          <p:nvPr/>
        </p:nvPicPr>
        <p:blipFill rotWithShape="1">
          <a:blip r:embed="rId17">
            <a:alphaModFix/>
          </a:blip>
          <a:srcRect l="34584" r="34920" b="32369"/>
          <a:stretch/>
        </p:blipFill>
        <p:spPr>
          <a:xfrm>
            <a:off x="1081598" y="1133681"/>
            <a:ext cx="726759" cy="107960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1692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5892800" y="6170083"/>
            <a:ext cx="2844800" cy="37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6406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AEBF5"/>
            </a:gs>
            <a:gs pos="100000">
              <a:srgbClr val="72AAD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\\DROBO-FS\QuickDrops\JB\PPTX NG\Droplets\LightingOverlay.png"/>
          <p:cNvPicPr preferRelativeResize="0"/>
          <p:nvPr/>
        </p:nvPicPr>
        <p:blipFill rotWithShape="1">
          <a:blip r:embed="rId19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wentieth Century"/>
              <a:buNone/>
              <a:defRPr sz="27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00" cy="3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238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913775" y="5883275"/>
            <a:ext cx="6672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96938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Ronda.Davis@wisc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hyperlink" Target="https://extension.wisc.edu/family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>
            <a:normAutofit/>
          </a:bodyPr>
          <a:lstStyle/>
          <a:p>
            <a:r>
              <a:rPr lang="en-US" sz="4000" dirty="0"/>
              <a:t>Complementary services panel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sz="5333" b="1"/>
              <a:t>2025 NFL Draft</a:t>
            </a:r>
            <a:endParaRPr sz="5333" b="1"/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3">
            <a:alphaModFix/>
          </a:blip>
          <a:srcRect l="1460" t="5190" r="-1459" b="-5190"/>
          <a:stretch/>
        </p:blipFill>
        <p:spPr>
          <a:xfrm>
            <a:off x="258167" y="2129117"/>
            <a:ext cx="5649443" cy="423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600" y="2129134"/>
            <a:ext cx="5368797" cy="402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sz="5333" b="1"/>
              <a:t>SectionYellow.com</a:t>
            </a:r>
            <a:endParaRPr sz="5333" b="1"/>
          </a:p>
        </p:txBody>
      </p:sp>
      <p:pic>
        <p:nvPicPr>
          <p:cNvPr id="209" name="Google Shape;209;p27"/>
          <p:cNvPicPr preferRelativeResize="0"/>
          <p:nvPr/>
        </p:nvPicPr>
        <p:blipFill rotWithShape="1">
          <a:blip r:embed="rId3">
            <a:alphaModFix/>
          </a:blip>
          <a:srcRect l="479" t="14115" r="1682" b="2209"/>
          <a:stretch/>
        </p:blipFill>
        <p:spPr>
          <a:xfrm>
            <a:off x="910657" y="1967167"/>
            <a:ext cx="10370624" cy="476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66989-5E44-4227-8C48-35AB2EB6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91" y="1454612"/>
            <a:ext cx="11029615" cy="2147467"/>
          </a:xfrm>
        </p:spPr>
        <p:txBody>
          <a:bodyPr>
            <a:normAutofit/>
          </a:bodyPr>
          <a:lstStyle/>
          <a:p>
            <a:r>
              <a:rPr lang="en-US" sz="6000"/>
              <a:t>Ronda davis</a:t>
            </a:r>
            <a:endParaRPr lang="en-US" sz="6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0FFB7-FB5B-49CA-8754-A6E9D993A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691" y="3602078"/>
            <a:ext cx="11029615" cy="1177739"/>
          </a:xfrm>
        </p:spPr>
        <p:txBody>
          <a:bodyPr>
            <a:normAutofit/>
          </a:bodyPr>
          <a:lstStyle/>
          <a:p>
            <a:r>
              <a:rPr lang="en-US" sz="4000" dirty="0"/>
              <a:t>UW-Extension</a:t>
            </a:r>
          </a:p>
        </p:txBody>
      </p:sp>
    </p:spTree>
    <p:extLst>
      <p:ext uri="{BB962C8B-B14F-4D97-AF65-F5344CB8AC3E}">
        <p14:creationId xmlns:p14="http://schemas.microsoft.com/office/powerpoint/2010/main" val="261486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/>
        </p:nvSpPr>
        <p:spPr>
          <a:xfrm>
            <a:off x="559500" y="2113867"/>
            <a:ext cx="11502400" cy="1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4053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4053" b="1" kern="0">
                <a:solidFill>
                  <a:srgbClr val="282728"/>
                </a:solidFill>
                <a:latin typeface="Arial"/>
                <a:cs typeface="Arial"/>
                <a:sym typeface="Arial"/>
              </a:rPr>
              <a:t>UW Madison Division of Extension Complimentary Services Panel</a:t>
            </a:r>
            <a:endParaRPr sz="4053" b="1" kern="0">
              <a:solidFill>
                <a:srgbClr val="282728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272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Ronda Davis</a:t>
            </a: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272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Justice-Involved Families State Specialist</a:t>
            </a: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272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Human Development &amp; Relationships Institute</a:t>
            </a: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272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September 18, 2025</a:t>
            </a: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701" y="600245"/>
            <a:ext cx="5874800" cy="1884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791500" y="1423600"/>
            <a:ext cx="11137600" cy="40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indent="0" algn="ctr">
              <a:buSzPts val="3200"/>
            </a:pPr>
            <a:endParaRPr/>
          </a:p>
          <a:p>
            <a:pPr marL="0" indent="0">
              <a:buSzPts val="3200"/>
            </a:pPr>
            <a:endParaRPr/>
          </a:p>
          <a:p>
            <a:pPr marL="0" indent="0" algn="ctr">
              <a:buSzPts val="3200"/>
            </a:pPr>
            <a:r>
              <a:rPr lang="en" sz="3400">
                <a:solidFill>
                  <a:srgbClr val="000000"/>
                </a:solidFill>
                <a:latin typeface="Red Hat Text"/>
                <a:ea typeface="Red Hat Text"/>
                <a:cs typeface="Red Hat Text"/>
                <a:sym typeface="Red Hat Text"/>
              </a:rPr>
              <a:t>Our Mission is to connect people with the University of Wisconsin. We teach, learn, lead and serve, transforming lives and communities.  We embody the general principle of the WI Idea: education that influences people’s lives beyond the boundaries of the classroom.</a:t>
            </a:r>
            <a:endParaRPr sz="3400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 algn="ctr">
              <a:buSzPts val="3200"/>
            </a:pPr>
            <a:endParaRPr sz="3400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 algn="ctr">
              <a:buSzPts val="3200"/>
            </a:pPr>
            <a:endParaRPr sz="3400">
              <a:solidFill>
                <a:srgbClr val="00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394233" y="209100"/>
            <a:ext cx="117080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b="1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UW Madison Division of Extension</a:t>
            </a:r>
            <a:endParaRPr sz="1867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Google Shape;171;p28"/>
          <p:cNvGraphicFramePr/>
          <p:nvPr/>
        </p:nvGraphicFramePr>
        <p:xfrm>
          <a:off x="690384" y="966751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22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9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404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accent6"/>
                          </a:solidFill>
                        </a:rPr>
                        <a:t>Agriculture</a:t>
                      </a:r>
                      <a:endParaRPr sz="2400" b="1">
                        <a:solidFill>
                          <a:schemeClr val="accent6"/>
                        </a:solidFill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Crops &amp; Soils, Dairy and Livestock, and Farm Management</a:t>
                      </a:r>
                      <a:endParaRPr sz="2100"/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accent6"/>
                          </a:solidFill>
                        </a:rPr>
                        <a:t>Community Development</a:t>
                      </a:r>
                      <a:endParaRPr sz="2400" b="1">
                        <a:solidFill>
                          <a:schemeClr val="accent6"/>
                        </a:solidFill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Local Government Education, Community Food Systems, and Organizational Leadership Development</a:t>
                      </a:r>
                      <a:endParaRPr sz="2500"/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accent6"/>
                          </a:solidFill>
                        </a:rPr>
                        <a:t>Health &amp; Well-Being</a:t>
                      </a:r>
                      <a:endParaRPr sz="2400" b="1">
                        <a:solidFill>
                          <a:schemeClr val="accent6"/>
                        </a:solidFill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Behavioral Health (WeCOPE), Covering WI, Healthy Eating &amp; Active Living, and FoodWIse</a:t>
                      </a:r>
                      <a:endParaRPr sz="2500"/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accent6"/>
                          </a:solidFill>
                        </a:rPr>
                        <a:t>Natural Resources</a:t>
                      </a:r>
                      <a:endParaRPr sz="2400" b="1">
                        <a:solidFill>
                          <a:schemeClr val="accent6"/>
                        </a:solidFill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Community Engaged Science &amp; Education, Water Program and Upham Woods Outdoor Learning Center</a:t>
                      </a:r>
                      <a:endParaRPr sz="2500"/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258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accent6"/>
                          </a:solidFill>
                        </a:rPr>
                        <a:t>Positive Youth Development</a:t>
                      </a:r>
                      <a:endParaRPr sz="2400" b="1">
                        <a:solidFill>
                          <a:schemeClr val="accent6"/>
                        </a:solidFill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Experiential Learning, Youth Empowerment (4-H), and College &amp; Career Readiness</a:t>
                      </a:r>
                      <a:endParaRPr sz="2500"/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59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chemeClr val="accent2"/>
                          </a:solidFill>
                        </a:rPr>
                        <a:t>Human Development &amp; Relationships</a:t>
                      </a:r>
                      <a:endParaRPr sz="2500" b="1">
                        <a:solidFill>
                          <a:schemeClr val="accent2"/>
                        </a:solidFill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accent2"/>
                          </a:solidFill>
                        </a:rPr>
                        <a:t>Family Engagement &amp; Relationships, Financial Security and LifeSpan</a:t>
                      </a:r>
                      <a:endParaRPr sz="2100" b="1">
                        <a:solidFill>
                          <a:schemeClr val="accent2"/>
                        </a:solidFill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4040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2" name="Google Shape;172;p28"/>
          <p:cNvSpPr txBox="1"/>
          <p:nvPr/>
        </p:nvSpPr>
        <p:spPr>
          <a:xfrm>
            <a:off x="690400" y="0"/>
            <a:ext cx="10600800" cy="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5200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Six Institutes</a:t>
            </a:r>
            <a:endParaRPr sz="5200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sldNum" idx="12"/>
          </p:nvPr>
        </p:nvSpPr>
        <p:spPr>
          <a:xfrm>
            <a:off x="11190111" y="6095999"/>
            <a:ext cx="1692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/>
            <a:fld id="{00000000-1234-1234-1234-123412341234}" type="slidenum">
              <a:rPr lang="en" kern="0"/>
              <a:pPr defTabSz="1219170"/>
              <a:t>16</a:t>
            </a:fld>
            <a:endParaRPr kern="0"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667" y="203200"/>
            <a:ext cx="6912428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/>
          <p:nvPr/>
        </p:nvSpPr>
        <p:spPr>
          <a:xfrm>
            <a:off x="502433" y="203200"/>
            <a:ext cx="4042800" cy="52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533" b="1" u="sng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HDRI’s Statewide Impact</a:t>
            </a:r>
            <a:endParaRPr sz="2533" b="1" u="sng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25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25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25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We have approximately 35 County-based educators that cover over 40 of our 72 counties offering in-person programming, in addition to covering the state through virtual programs.</a:t>
            </a:r>
            <a:endParaRPr sz="13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/>
        </p:nvSpPr>
        <p:spPr>
          <a:xfrm>
            <a:off x="585133" y="240633"/>
            <a:ext cx="11330000" cy="63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Complimentary Services</a:t>
            </a:r>
            <a:endParaRPr sz="4267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4267" kern="0">
              <a:solidFill>
                <a:srgbClr val="282728"/>
              </a:solidFill>
              <a:latin typeface="Arial"/>
              <a:cs typeface="Arial"/>
              <a:sym typeface="Arial"/>
            </a:endParaRPr>
          </a:p>
          <a:p>
            <a:pPr marL="609585" indent="-491054" defTabSz="1219170">
              <a:buClr>
                <a:srgbClr val="9B0000"/>
              </a:buClr>
              <a:buSzPts val="2200"/>
              <a:buFont typeface="Arial"/>
              <a:buChar char="➢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Family Engagement: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1219170" lvl="1" indent="-491054" defTabSz="1219170">
              <a:buClr>
                <a:srgbClr val="9B0000"/>
              </a:buClr>
              <a:buSzPts val="2200"/>
              <a:buFont typeface="Arial"/>
              <a:buChar char="○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The Literacy Link 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1219170" lvl="1" indent="-491054" defTabSz="1219170">
              <a:buClr>
                <a:srgbClr val="9B0000"/>
              </a:buClr>
              <a:buSzPts val="2200"/>
              <a:buFont typeface="Arial"/>
              <a:buChar char="○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Triple P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1219170" lvl="1" indent="-491054" defTabSz="1219170">
              <a:buClr>
                <a:srgbClr val="9B0000"/>
              </a:buClr>
              <a:buSzPts val="2200"/>
              <a:buFont typeface="Arial"/>
              <a:buChar char="○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Strong Couples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1219170" defTabSz="1219170">
              <a:buClr>
                <a:srgbClr val="000000"/>
              </a:buClr>
            </a:pP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609585" indent="-491054" defTabSz="1219170">
              <a:buClr>
                <a:srgbClr val="9B0000"/>
              </a:buClr>
              <a:buSzPts val="2200"/>
              <a:buFont typeface="Arial"/>
              <a:buChar char="➢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Financial Security: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1219170" lvl="1" indent="-491054" defTabSz="1219170">
              <a:buClr>
                <a:srgbClr val="9B0000"/>
              </a:buClr>
              <a:buSzPts val="2200"/>
              <a:buFont typeface="Arial"/>
              <a:buChar char="○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Reentry Ready Focus on Finances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1219170" lvl="1" indent="-491054" defTabSz="1219170">
              <a:buClr>
                <a:srgbClr val="9B0000"/>
              </a:buClr>
              <a:buSzPts val="2200"/>
              <a:buFont typeface="Arial"/>
              <a:buChar char="○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Rent Smart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marL="1219170" lvl="1" indent="-491054" defTabSz="1219170">
              <a:buClr>
                <a:srgbClr val="9B0000"/>
              </a:buClr>
              <a:buSzPts val="2200"/>
              <a:buFont typeface="Arial"/>
              <a:buChar char="○"/>
            </a:pPr>
            <a:r>
              <a:rPr lang="en" sz="2933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1:1 Financial Coaching</a:t>
            </a:r>
            <a:endParaRPr sz="2933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1867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**Evidence-Based; Evidence-Informed; Research-Based</a:t>
            </a:r>
            <a:endParaRPr sz="1867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9B0000"/>
                </a:solidFill>
                <a:latin typeface="Arial"/>
                <a:cs typeface="Arial"/>
                <a:sym typeface="Arial"/>
              </a:rPr>
              <a:t>   Programming</a:t>
            </a:r>
            <a:endParaRPr sz="1867" kern="0">
              <a:solidFill>
                <a:srgbClr val="9B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816" y="1447083"/>
            <a:ext cx="2385400" cy="11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>
          <a:blip r:embed="rId4">
            <a:alphaModFix amt="98000"/>
          </a:blip>
          <a:stretch>
            <a:fillRect/>
          </a:stretch>
        </p:blipFill>
        <p:spPr>
          <a:xfrm>
            <a:off x="7280101" y="240634"/>
            <a:ext cx="46349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2818" y="1325918"/>
            <a:ext cx="2569900" cy="164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52834" y="3249817"/>
            <a:ext cx="2569900" cy="192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 rotWithShape="1">
          <a:blip r:embed="rId7">
            <a:alphaModFix/>
          </a:blip>
          <a:srcRect t="2955" r="9990" b="32793"/>
          <a:stretch/>
        </p:blipFill>
        <p:spPr>
          <a:xfrm>
            <a:off x="6442467" y="2868267"/>
            <a:ext cx="2385399" cy="1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9634" y="4843263"/>
            <a:ext cx="1937351" cy="1641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body" idx="1"/>
          </p:nvPr>
        </p:nvSpPr>
        <p:spPr>
          <a:xfrm>
            <a:off x="412000" y="479033"/>
            <a:ext cx="1136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indent="0">
              <a:buSzPts val="3200"/>
            </a:pPr>
            <a:r>
              <a:rPr lang="en" u="sng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Range of County-Based Support:</a:t>
            </a:r>
            <a:endParaRPr u="sng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endParaRPr u="sng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*Work directly w/ Judges, TAD’s, CJCC’s, Community Agencies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	-Includes: Coordination, Facilitation and Oversight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*1:1 Financial Coaching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	-Also, small group facilitation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	-Topics: Budgeting; Debt/Credit Managment; Wage Garnishment;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          Child Support, etc.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*Coordinate w/ Drug &amp; Family Court Teams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	-Providing updates on participant progress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	-Helps to address barriers while maintaining consistency in       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r>
              <a:rPr lang="en" sz="2667" b="0">
                <a:solidFill>
                  <a:schemeClr val="accent2"/>
                </a:solidFill>
                <a:latin typeface="Red Hat Text"/>
                <a:ea typeface="Red Hat Text"/>
                <a:cs typeface="Red Hat Text"/>
                <a:sym typeface="Red Hat Text"/>
              </a:rPr>
              <a:t>          communication </a:t>
            </a:r>
            <a:endParaRPr sz="2667" b="0">
              <a:solidFill>
                <a:schemeClr val="accent2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endParaRPr sz="3067">
              <a:solidFill>
                <a:schemeClr val="accent5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endParaRPr sz="3067">
              <a:solidFill>
                <a:schemeClr val="accent5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marL="0" indent="0">
              <a:buSzPts val="3200"/>
            </a:pPr>
            <a:endParaRPr sz="3067">
              <a:solidFill>
                <a:schemeClr val="accent5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01" y="0"/>
            <a:ext cx="118349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66989-5E44-4227-8C48-35AB2EB6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91" y="1454612"/>
            <a:ext cx="11029615" cy="2147467"/>
          </a:xfrm>
        </p:spPr>
        <p:txBody>
          <a:bodyPr>
            <a:normAutofit/>
          </a:bodyPr>
          <a:lstStyle/>
          <a:p>
            <a:r>
              <a:rPr lang="en-US" sz="6000" dirty="0"/>
              <a:t>Thomas Doughman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0FFB7-FB5B-49CA-8754-A6E9D993A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691" y="3602078"/>
            <a:ext cx="11029615" cy="1177739"/>
          </a:xfrm>
        </p:spPr>
        <p:txBody>
          <a:bodyPr>
            <a:normAutofit/>
          </a:bodyPr>
          <a:lstStyle/>
          <a:p>
            <a:r>
              <a:rPr lang="en-US" sz="4000" dirty="0"/>
              <a:t>Comprehensive treatment centers</a:t>
            </a:r>
          </a:p>
        </p:txBody>
      </p:sp>
    </p:spTree>
    <p:extLst>
      <p:ext uri="{BB962C8B-B14F-4D97-AF65-F5344CB8AC3E}">
        <p14:creationId xmlns:p14="http://schemas.microsoft.com/office/powerpoint/2010/main" val="334770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/>
        </p:nvSpPr>
        <p:spPr>
          <a:xfrm>
            <a:off x="270000" y="2476933"/>
            <a:ext cx="75876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4053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4720" b="1" kern="0">
                <a:solidFill>
                  <a:srgbClr val="282728"/>
                </a:solidFill>
                <a:latin typeface="Arial"/>
                <a:cs typeface="Arial"/>
                <a:sym typeface="Arial"/>
              </a:rPr>
              <a:t>Contact Information:</a:t>
            </a:r>
            <a:endParaRPr sz="4720" b="1" kern="0">
              <a:solidFill>
                <a:srgbClr val="282728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4720" b="1" u="sng" kern="0">
                <a:solidFill>
                  <a:srgbClr val="0479A8"/>
                </a:solidFill>
                <a:latin typeface="Arial"/>
                <a:cs typeface="Arial"/>
                <a:sym typeface="Arial"/>
                <a:hlinkClick r:id="rId3"/>
              </a:rPr>
              <a:t>Ronda.Davis@wisc.edu</a:t>
            </a:r>
            <a:endParaRPr sz="4720" b="1" kern="0">
              <a:solidFill>
                <a:srgbClr val="282728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4720" b="1" kern="0">
                <a:solidFill>
                  <a:srgbClr val="282728"/>
                </a:solidFill>
                <a:latin typeface="Arial"/>
                <a:cs typeface="Arial"/>
                <a:sym typeface="Arial"/>
              </a:rPr>
              <a:t>(414) 488 - 7729</a:t>
            </a:r>
            <a:endParaRPr sz="4720" b="1" kern="0">
              <a:solidFill>
                <a:srgbClr val="282728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r>
              <a:rPr lang="en" sz="4720" b="1" u="sng" kern="0">
                <a:solidFill>
                  <a:srgbClr val="0479A8"/>
                </a:solidFill>
                <a:latin typeface="Arial"/>
                <a:cs typeface="Arial"/>
                <a:sym typeface="Arial"/>
                <a:hlinkClick r:id="rId4"/>
              </a:rPr>
              <a:t>Human Development &amp; Relationships Institute</a:t>
            </a:r>
            <a:endParaRPr sz="4720" b="1" kern="0">
              <a:solidFill>
                <a:srgbClr val="282728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272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lnSpc>
                <a:spcPct val="90000"/>
              </a:lnSpc>
              <a:buClr>
                <a:srgbClr val="FFFFFF"/>
              </a:buClr>
              <a:buSzPts val="3040"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" name="Google Shape;20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801" y="692145"/>
            <a:ext cx="5874800" cy="188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3300" y="2576501"/>
            <a:ext cx="4202632" cy="403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66989-5E44-4227-8C48-35AB2EB6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91" y="1454612"/>
            <a:ext cx="11029615" cy="2147467"/>
          </a:xfrm>
        </p:spPr>
        <p:txBody>
          <a:bodyPr>
            <a:normAutofit/>
          </a:bodyPr>
          <a:lstStyle/>
          <a:p>
            <a:r>
              <a:rPr lang="en-US" sz="6000" dirty="0"/>
              <a:t>Cori </a:t>
            </a:r>
            <a:r>
              <a:rPr lang="en-US" sz="6000" dirty="0" err="1"/>
              <a:t>ann</a:t>
            </a:r>
            <a:r>
              <a:rPr lang="en-US" sz="6000" dirty="0"/>
              <a:t> Richardson</a:t>
            </a:r>
            <a:br>
              <a:rPr lang="en-US" sz="6000" dirty="0"/>
            </a:br>
            <a:r>
              <a:rPr lang="en-US" sz="6000" dirty="0"/>
              <a:t>Steve </a:t>
            </a:r>
            <a:r>
              <a:rPr lang="en-US" sz="6000" dirty="0" err="1"/>
              <a:t>evans</a:t>
            </a:r>
            <a:endParaRPr lang="en-US" sz="6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0FFB7-FB5B-49CA-8754-A6E9D993A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691" y="3602078"/>
            <a:ext cx="11029615" cy="1177739"/>
          </a:xfrm>
        </p:spPr>
        <p:txBody>
          <a:bodyPr>
            <a:normAutofit/>
          </a:bodyPr>
          <a:lstStyle/>
          <a:p>
            <a:r>
              <a:rPr lang="en-US" sz="4000" dirty="0"/>
              <a:t>Associated bank</a:t>
            </a:r>
          </a:p>
        </p:txBody>
      </p:sp>
    </p:spTree>
    <p:extLst>
      <p:ext uri="{BB962C8B-B14F-4D97-AF65-F5344CB8AC3E}">
        <p14:creationId xmlns:p14="http://schemas.microsoft.com/office/powerpoint/2010/main" val="3371060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66989-5E44-4227-8C48-35AB2EB6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91" y="1454612"/>
            <a:ext cx="11029615" cy="2147467"/>
          </a:xfrm>
        </p:spPr>
        <p:txBody>
          <a:bodyPr>
            <a:normAutofit/>
          </a:bodyPr>
          <a:lstStyle/>
          <a:p>
            <a:r>
              <a:rPr lang="en-US" sz="6000" dirty="0"/>
              <a:t>Robert </a:t>
            </a:r>
            <a:r>
              <a:rPr lang="en-US" sz="6000" dirty="0" err="1"/>
              <a:t>mann</a:t>
            </a:r>
            <a:endParaRPr lang="en-US" sz="6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0FFB7-FB5B-49CA-8754-A6E9D993A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691" y="3602078"/>
            <a:ext cx="11029615" cy="1177739"/>
          </a:xfrm>
        </p:spPr>
        <p:txBody>
          <a:bodyPr>
            <a:normAutofit/>
          </a:bodyPr>
          <a:lstStyle/>
          <a:p>
            <a:r>
              <a:rPr lang="en-US" sz="4000" dirty="0"/>
              <a:t>Ho-chunk nation</a:t>
            </a:r>
          </a:p>
        </p:txBody>
      </p:sp>
    </p:spTree>
    <p:extLst>
      <p:ext uri="{BB962C8B-B14F-4D97-AF65-F5344CB8AC3E}">
        <p14:creationId xmlns:p14="http://schemas.microsoft.com/office/powerpoint/2010/main" val="935273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sz="9333" b="1"/>
              <a:t>Section Yellow</a:t>
            </a:r>
            <a:endParaRPr sz="9333" b="1"/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 l="27899" t="26365" r="28397" b="12046"/>
          <a:stretch/>
        </p:blipFill>
        <p:spPr>
          <a:xfrm>
            <a:off x="3376167" y="2214533"/>
            <a:ext cx="6002253" cy="45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1018341" y="-16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/>
              <a:t>Green Bay Is The Drunkest City, WI The Drunkest State!</a:t>
            </a:r>
            <a:endParaRPr/>
          </a:p>
        </p:txBody>
      </p:sp>
      <p:pic>
        <p:nvPicPr>
          <p:cNvPr id="162" name="Google Shape;162;p20" descr="Excessive drinking by U.S. count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6600" y="1165033"/>
            <a:ext cx="8420400" cy="54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b="1"/>
              <a:t>Original Brown County Coalition Partners</a:t>
            </a:r>
            <a:endParaRPr b="1"/>
          </a:p>
        </p:txBody>
      </p:sp>
      <p:sp>
        <p:nvSpPr>
          <p:cNvPr id="168" name="Google Shape;168;p21"/>
          <p:cNvSpPr txBox="1">
            <a:spLocks noGrp="1"/>
          </p:cNvSpPr>
          <p:nvPr>
            <p:ph type="body" idx="1"/>
          </p:nvPr>
        </p:nvSpPr>
        <p:spPr>
          <a:xfrm>
            <a:off x="913775" y="2367092"/>
            <a:ext cx="10364000" cy="34240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buNone/>
            </a:pPr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 rotWithShape="1">
          <a:blip r:embed="rId3">
            <a:alphaModFix/>
          </a:blip>
          <a:srcRect l="29362" t="43119" r="12504" b="13890"/>
          <a:stretch/>
        </p:blipFill>
        <p:spPr>
          <a:xfrm>
            <a:off x="728534" y="1887385"/>
            <a:ext cx="11048569" cy="438343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673767" y="4406900"/>
            <a:ext cx="1733600" cy="1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000" kern="0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913808" y="134117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sz="5333" b="1"/>
              <a:t> Local/State Wide Media</a:t>
            </a:r>
            <a:endParaRPr sz="5333" b="1"/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 l="20029" t="23867" r="40535"/>
          <a:stretch/>
        </p:blipFill>
        <p:spPr>
          <a:xfrm>
            <a:off x="142055" y="1279268"/>
            <a:ext cx="4903783" cy="512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 l="22043" t="21892" r="20656" b="6632"/>
          <a:stretch/>
        </p:blipFill>
        <p:spPr>
          <a:xfrm>
            <a:off x="5045834" y="1279251"/>
            <a:ext cx="6985465" cy="472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811808" y="516384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sz="5333" b="1"/>
              <a:t>Ripple Effect Creative campaigns</a:t>
            </a:r>
            <a:endParaRPr sz="5333" b="1"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l="27569" t="45844" r="28620" b="11266"/>
          <a:stretch/>
        </p:blipFill>
        <p:spPr>
          <a:xfrm>
            <a:off x="1425367" y="1787234"/>
            <a:ext cx="9260000" cy="486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sz="5333" b="1"/>
              <a:t>Green Bay Blizzard Arena Football</a:t>
            </a:r>
            <a:endParaRPr sz="5333" b="1"/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l="37268" t="27090" r="37877" b="12141"/>
          <a:stretch/>
        </p:blipFill>
        <p:spPr>
          <a:xfrm>
            <a:off x="1249932" y="1926500"/>
            <a:ext cx="3426464" cy="449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4">
            <a:alphaModFix/>
          </a:blip>
          <a:srcRect l="28341" t="26516" r="29701" b="11077"/>
          <a:stretch/>
        </p:blipFill>
        <p:spPr>
          <a:xfrm>
            <a:off x="6096001" y="1926499"/>
            <a:ext cx="4842631" cy="38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00" cy="15960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sz="5333" b="1"/>
              <a:t>Green Bay Rockers Baseball</a:t>
            </a:r>
            <a:endParaRPr sz="5333" b="1"/>
          </a:p>
        </p:txBody>
      </p:sp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 l="29153" t="50001" r="35296" b="17432"/>
          <a:stretch/>
        </p:blipFill>
        <p:spPr>
          <a:xfrm>
            <a:off x="1240850" y="1912100"/>
            <a:ext cx="9710233" cy="481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494949"/>
      </a:dk1>
      <a:lt1>
        <a:srgbClr val="ADADAD"/>
      </a:lt1>
      <a:dk2>
        <a:srgbClr val="282728"/>
      </a:dk2>
      <a:lt2>
        <a:srgbClr val="F7F7F7"/>
      </a:lt2>
      <a:accent1>
        <a:srgbClr val="C5050C"/>
      </a:accent1>
      <a:accent2>
        <a:srgbClr val="9B0000"/>
      </a:accent2>
      <a:accent3>
        <a:srgbClr val="DADFE1"/>
      </a:accent3>
      <a:accent4>
        <a:srgbClr val="646569"/>
      </a:accent4>
      <a:accent5>
        <a:srgbClr val="282728"/>
      </a:accent5>
      <a:accent6>
        <a:srgbClr val="494949"/>
      </a:accent6>
      <a:hlink>
        <a:srgbClr val="0479A8"/>
      </a:hlink>
      <a:folHlink>
        <a:srgbClr val="0479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roplet">
  <a:themeElements>
    <a:clrScheme name="Droplet">
      <a:dk1>
        <a:srgbClr val="000000"/>
      </a:dk1>
      <a:lt1>
        <a:srgbClr val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{CB1085D7-1A5E-4DAB-807F-AFB8498C5ED5}TF201209c3-d067-44f9-a26f-c8f216c4431347f6cf9d_win32-4021059b889a</Template>
  <TotalTime>8</TotalTime>
  <Words>1011</Words>
  <Application>Microsoft Office PowerPoint</Application>
  <PresentationFormat>Widescreen</PresentationFormat>
  <Paragraphs>143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Avenir</vt:lpstr>
      <vt:lpstr>Calibri</vt:lpstr>
      <vt:lpstr>Franklin Gothic Book</vt:lpstr>
      <vt:lpstr>Franklin Gothic Demi</vt:lpstr>
      <vt:lpstr>Red Hat Text</vt:lpstr>
      <vt:lpstr>Twentieth Century</vt:lpstr>
      <vt:lpstr>Wingdings 2</vt:lpstr>
      <vt:lpstr>DividendVTI</vt:lpstr>
      <vt:lpstr>Custom Design</vt:lpstr>
      <vt:lpstr>Droplet</vt:lpstr>
      <vt:lpstr>Complementary services panel</vt:lpstr>
      <vt:lpstr>Thomas Doughman</vt:lpstr>
      <vt:lpstr>Section Yellow</vt:lpstr>
      <vt:lpstr>Green Bay Is The Drunkest City, WI The Drunkest State!</vt:lpstr>
      <vt:lpstr>Original Brown County Coalition Partners</vt:lpstr>
      <vt:lpstr> Local/State Wide Media</vt:lpstr>
      <vt:lpstr>Ripple Effect Creative campaigns</vt:lpstr>
      <vt:lpstr>Green Bay Blizzard Arena Football</vt:lpstr>
      <vt:lpstr>Green Bay Rockers Baseball</vt:lpstr>
      <vt:lpstr>2025 NFL Draft</vt:lpstr>
      <vt:lpstr>SectionYellow.com</vt:lpstr>
      <vt:lpstr>Ronda davis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Cori ann Richardson Steve evans</vt:lpstr>
      <vt:lpstr>Robert mann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Complementary services panel</dc:title>
  <dc:creator>Heather Kierzek</dc:creator>
  <cp:lastModifiedBy>Heather Kierzek</cp:lastModifiedBy>
  <cp:revision>3</cp:revision>
  <dcterms:created xsi:type="dcterms:W3CDTF">2025-09-16T14:45:27Z</dcterms:created>
  <dcterms:modified xsi:type="dcterms:W3CDTF">2025-09-18T13:54:42Z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