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9" r:id="rId3"/>
  </p:sldMasterIdLst>
  <p:notesMasterIdLst>
    <p:notesMasterId r:id="rId162"/>
  </p:notesMasterIdLst>
  <p:sldIdLst>
    <p:sldId id="727" r:id="rId4"/>
    <p:sldId id="728" r:id="rId5"/>
    <p:sldId id="734" r:id="rId6"/>
    <p:sldId id="272" r:id="rId7"/>
    <p:sldId id="294" r:id="rId8"/>
    <p:sldId id="730" r:id="rId9"/>
    <p:sldId id="302" r:id="rId10"/>
    <p:sldId id="731" r:id="rId11"/>
    <p:sldId id="268" r:id="rId12"/>
    <p:sldId id="296" r:id="rId13"/>
    <p:sldId id="733" r:id="rId14"/>
    <p:sldId id="418" r:id="rId15"/>
    <p:sldId id="329" r:id="rId16"/>
    <p:sldId id="330" r:id="rId17"/>
    <p:sldId id="331" r:id="rId18"/>
    <p:sldId id="386" r:id="rId19"/>
    <p:sldId id="387" r:id="rId20"/>
    <p:sldId id="430" r:id="rId21"/>
    <p:sldId id="424" r:id="rId22"/>
    <p:sldId id="425" r:id="rId23"/>
    <p:sldId id="426" r:id="rId24"/>
    <p:sldId id="427" r:id="rId25"/>
    <p:sldId id="428" r:id="rId26"/>
    <p:sldId id="429" r:id="rId27"/>
    <p:sldId id="782" r:id="rId28"/>
    <p:sldId id="292" r:id="rId29"/>
    <p:sldId id="289" r:id="rId30"/>
    <p:sldId id="589" r:id="rId31"/>
    <p:sldId id="587" r:id="rId32"/>
    <p:sldId id="295" r:id="rId33"/>
    <p:sldId id="293" r:id="rId34"/>
    <p:sldId id="590" r:id="rId35"/>
    <p:sldId id="569" r:id="rId36"/>
    <p:sldId id="574" r:id="rId37"/>
    <p:sldId id="556" r:id="rId38"/>
    <p:sldId id="573" r:id="rId39"/>
    <p:sldId id="735" r:id="rId40"/>
    <p:sldId id="554" r:id="rId41"/>
    <p:sldId id="691" r:id="rId42"/>
    <p:sldId id="677" r:id="rId43"/>
    <p:sldId id="609" r:id="rId44"/>
    <p:sldId id="736" r:id="rId45"/>
    <p:sldId id="781" r:id="rId46"/>
    <p:sldId id="729" r:id="rId47"/>
    <p:sldId id="783" r:id="rId48"/>
    <p:sldId id="695" r:id="rId49"/>
    <p:sldId id="697" r:id="rId50"/>
    <p:sldId id="698" r:id="rId51"/>
    <p:sldId id="700" r:id="rId52"/>
    <p:sldId id="701" r:id="rId53"/>
    <p:sldId id="703" r:id="rId54"/>
    <p:sldId id="704" r:id="rId55"/>
    <p:sldId id="694" r:id="rId56"/>
    <p:sldId id="684" r:id="rId57"/>
    <p:sldId id="686" r:id="rId58"/>
    <p:sldId id="687" r:id="rId59"/>
    <p:sldId id="688" r:id="rId60"/>
    <p:sldId id="689" r:id="rId61"/>
    <p:sldId id="690" r:id="rId62"/>
    <p:sldId id="692" r:id="rId63"/>
    <p:sldId id="693" r:id="rId64"/>
    <p:sldId id="667" r:id="rId65"/>
    <p:sldId id="669" r:id="rId66"/>
    <p:sldId id="670" r:id="rId67"/>
    <p:sldId id="671" r:id="rId68"/>
    <p:sldId id="726" r:id="rId69"/>
    <p:sldId id="495" r:id="rId70"/>
    <p:sldId id="421" r:id="rId71"/>
    <p:sldId id="672" r:id="rId72"/>
    <p:sldId id="673" r:id="rId73"/>
    <p:sldId id="674" r:id="rId74"/>
    <p:sldId id="676" r:id="rId75"/>
    <p:sldId id="680" r:id="rId76"/>
    <p:sldId id="683" r:id="rId77"/>
    <p:sldId id="525" r:id="rId78"/>
    <p:sldId id="378" r:id="rId79"/>
    <p:sldId id="528" r:id="rId80"/>
    <p:sldId id="314" r:id="rId81"/>
    <p:sldId id="529" r:id="rId82"/>
    <p:sldId id="288" r:id="rId83"/>
    <p:sldId id="681" r:id="rId84"/>
    <p:sldId id="788" r:id="rId85"/>
    <p:sldId id="367" r:id="rId86"/>
    <p:sldId id="356" r:id="rId87"/>
    <p:sldId id="299" r:id="rId88"/>
    <p:sldId id="325" r:id="rId89"/>
    <p:sldId id="353" r:id="rId90"/>
    <p:sldId id="335" r:id="rId91"/>
    <p:sldId id="334" r:id="rId92"/>
    <p:sldId id="336" r:id="rId93"/>
    <p:sldId id="309" r:id="rId94"/>
    <p:sldId id="368" r:id="rId95"/>
    <p:sldId id="369" r:id="rId96"/>
    <p:sldId id="328" r:id="rId97"/>
    <p:sldId id="789" r:id="rId98"/>
    <p:sldId id="337" r:id="rId99"/>
    <p:sldId id="338" r:id="rId100"/>
    <p:sldId id="366" r:id="rId101"/>
    <p:sldId id="310" r:id="rId102"/>
    <p:sldId id="370" r:id="rId103"/>
    <p:sldId id="371" r:id="rId104"/>
    <p:sldId id="340" r:id="rId105"/>
    <p:sldId id="355" r:id="rId106"/>
    <p:sldId id="343" r:id="rId107"/>
    <p:sldId id="341" r:id="rId108"/>
    <p:sldId id="342" r:id="rId109"/>
    <p:sldId id="359" r:id="rId110"/>
    <p:sldId id="344" r:id="rId111"/>
    <p:sldId id="345" r:id="rId112"/>
    <p:sldId id="313" r:id="rId113"/>
    <p:sldId id="256" r:id="rId114"/>
    <p:sldId id="258" r:id="rId115"/>
    <p:sldId id="666" r:id="rId116"/>
    <p:sldId id="259" r:id="rId117"/>
    <p:sldId id="261" r:id="rId118"/>
    <p:sldId id="260" r:id="rId119"/>
    <p:sldId id="664" r:id="rId120"/>
    <p:sldId id="665" r:id="rId121"/>
    <p:sldId id="262" r:id="rId122"/>
    <p:sldId id="263" r:id="rId123"/>
    <p:sldId id="264" r:id="rId124"/>
    <p:sldId id="725" r:id="rId125"/>
    <p:sldId id="265" r:id="rId126"/>
    <p:sldId id="266" r:id="rId127"/>
    <p:sldId id="682" r:id="rId128"/>
    <p:sldId id="271" r:id="rId129"/>
    <p:sldId id="784" r:id="rId130"/>
    <p:sldId id="285" r:id="rId131"/>
    <p:sldId id="533" r:id="rId132"/>
    <p:sldId id="785" r:id="rId133"/>
    <p:sldId id="278" r:id="rId134"/>
    <p:sldId id="282" r:id="rId135"/>
    <p:sldId id="286" r:id="rId136"/>
    <p:sldId id="534" r:id="rId137"/>
    <p:sldId id="530" r:id="rId138"/>
    <p:sldId id="274" r:id="rId139"/>
    <p:sldId id="786" r:id="rId140"/>
    <p:sldId id="287" r:id="rId141"/>
    <p:sldId id="531" r:id="rId142"/>
    <p:sldId id="290" r:id="rId143"/>
    <p:sldId id="713" r:id="rId144"/>
    <p:sldId id="705" r:id="rId145"/>
    <p:sldId id="706" r:id="rId146"/>
    <p:sldId id="707" r:id="rId147"/>
    <p:sldId id="708" r:id="rId148"/>
    <p:sldId id="709" r:id="rId149"/>
    <p:sldId id="711" r:id="rId150"/>
    <p:sldId id="712" r:id="rId151"/>
    <p:sldId id="715" r:id="rId152"/>
    <p:sldId id="717" r:id="rId153"/>
    <p:sldId id="718" r:id="rId154"/>
    <p:sldId id="719" r:id="rId155"/>
    <p:sldId id="720" r:id="rId156"/>
    <p:sldId id="721" r:id="rId157"/>
    <p:sldId id="722" r:id="rId158"/>
    <p:sldId id="724" r:id="rId159"/>
    <p:sldId id="723" r:id="rId160"/>
    <p:sldId id="787"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7003" autoAdjust="0"/>
  </p:normalViewPr>
  <p:slideViewPr>
    <p:cSldViewPr snapToGrid="0">
      <p:cViewPr varScale="1">
        <p:scale>
          <a:sx n="60" d="100"/>
          <a:sy n="60" d="100"/>
        </p:scale>
        <p:origin x="8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heme" Target="theme/theme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itwi-my.sharepoint.com/personal/daria_larson_da_wi_gov/Documents/DPA%20Roster%20with%20Dashboar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itwi-my.sharepoint.com/personal/ruth_heinzl_da_wi_gov/Documents/DEOJ%20Rosters%20with%20Dashboar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Low Risk Defendants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2-3 Days</c:v>
                </c:pt>
                <c:pt idx="1">
                  <c:v>4-7 Days</c:v>
                </c:pt>
                <c:pt idx="2">
                  <c:v>8-14 Days</c:v>
                </c:pt>
                <c:pt idx="3">
                  <c:v>15-30 Days</c:v>
                </c:pt>
              </c:strCache>
            </c:strRef>
          </c:cat>
          <c:val>
            <c:numRef>
              <c:f>Sheet1!$B$2:$B$5</c:f>
              <c:numCache>
                <c:formatCode>0%</c:formatCode>
                <c:ptCount val="4"/>
                <c:pt idx="0">
                  <c:v>0.39</c:v>
                </c:pt>
                <c:pt idx="1">
                  <c:v>0.5</c:v>
                </c:pt>
                <c:pt idx="2">
                  <c:v>0.56000000000000005</c:v>
                </c:pt>
                <c:pt idx="3">
                  <c:v>0.56999999999999995</c:v>
                </c:pt>
              </c:numCache>
            </c:numRef>
          </c:val>
          <c:extLst>
            <c:ext xmlns:c16="http://schemas.microsoft.com/office/drawing/2014/chart" uri="{C3380CC4-5D6E-409C-BE32-E72D297353CC}">
              <c16:uniqueId val="{00000000-7163-499F-ADF1-258C35A9186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2-3 Days</c:v>
                </c:pt>
                <c:pt idx="1">
                  <c:v>4-7 Days</c:v>
                </c:pt>
                <c:pt idx="2">
                  <c:v>8-14 Days</c:v>
                </c:pt>
                <c:pt idx="3">
                  <c:v>15-30 Days</c:v>
                </c:pt>
              </c:strCache>
            </c:strRef>
          </c:cat>
          <c:val>
            <c:numRef>
              <c:f>Sheet1!$C$2:$C$5</c:f>
              <c:numCache>
                <c:formatCode>General</c:formatCode>
                <c:ptCount val="4"/>
              </c:numCache>
            </c:numRef>
          </c:val>
          <c:extLst>
            <c:ext xmlns:c16="http://schemas.microsoft.com/office/drawing/2014/chart" uri="{C3380CC4-5D6E-409C-BE32-E72D297353CC}">
              <c16:uniqueId val="{00000001-7163-499F-ADF1-258C35A9186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2-3 Days</c:v>
                </c:pt>
                <c:pt idx="1">
                  <c:v>4-7 Days</c:v>
                </c:pt>
                <c:pt idx="2">
                  <c:v>8-14 Days</c:v>
                </c:pt>
                <c:pt idx="3">
                  <c:v>15-30 Days</c:v>
                </c:pt>
              </c:strCache>
            </c:strRef>
          </c:cat>
          <c:val>
            <c:numRef>
              <c:f>Sheet1!$D$2:$D$5</c:f>
              <c:numCache>
                <c:formatCode>General</c:formatCode>
                <c:ptCount val="4"/>
              </c:numCache>
            </c:numRef>
          </c:val>
          <c:extLst>
            <c:ext xmlns:c16="http://schemas.microsoft.com/office/drawing/2014/chart" uri="{C3380CC4-5D6E-409C-BE32-E72D297353CC}">
              <c16:uniqueId val="{00000002-7163-499F-ADF1-258C35A91867}"/>
            </c:ext>
          </c:extLst>
        </c:ser>
        <c:dLbls>
          <c:showLegendKey val="0"/>
          <c:showVal val="0"/>
          <c:showCatName val="0"/>
          <c:showSerName val="0"/>
          <c:showPercent val="0"/>
          <c:showBubbleSize val="0"/>
        </c:dLbls>
        <c:gapWidth val="219"/>
        <c:overlap val="-27"/>
        <c:axId val="276185360"/>
        <c:axId val="276185752"/>
      </c:barChart>
      <c:catAx>
        <c:axId val="27618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6185752"/>
        <c:crosses val="autoZero"/>
        <c:auto val="1"/>
        <c:lblAlgn val="ctr"/>
        <c:lblOffset val="100"/>
        <c:noMultiLvlLbl val="0"/>
      </c:catAx>
      <c:valAx>
        <c:axId val="276185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6185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Low Risk Defendants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2-3 Days</c:v>
                </c:pt>
                <c:pt idx="1">
                  <c:v>4-7 Days</c:v>
                </c:pt>
                <c:pt idx="2">
                  <c:v>8-14 Days</c:v>
                </c:pt>
                <c:pt idx="3">
                  <c:v>15-30 Days</c:v>
                </c:pt>
              </c:strCache>
            </c:strRef>
          </c:cat>
          <c:val>
            <c:numRef>
              <c:f>Sheet1!$B$2:$B$5</c:f>
              <c:numCache>
                <c:formatCode>0%</c:formatCode>
                <c:ptCount val="4"/>
                <c:pt idx="0">
                  <c:v>0.17</c:v>
                </c:pt>
                <c:pt idx="1">
                  <c:v>0.35</c:v>
                </c:pt>
                <c:pt idx="2">
                  <c:v>0.51</c:v>
                </c:pt>
                <c:pt idx="3">
                  <c:v>0.46</c:v>
                </c:pt>
              </c:numCache>
            </c:numRef>
          </c:val>
          <c:extLst>
            <c:ext xmlns:c16="http://schemas.microsoft.com/office/drawing/2014/chart" uri="{C3380CC4-5D6E-409C-BE32-E72D297353CC}">
              <c16:uniqueId val="{00000000-7163-499F-ADF1-258C35A9186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2-3 Days</c:v>
                </c:pt>
                <c:pt idx="1">
                  <c:v>4-7 Days</c:v>
                </c:pt>
                <c:pt idx="2">
                  <c:v>8-14 Days</c:v>
                </c:pt>
                <c:pt idx="3">
                  <c:v>15-30 Days</c:v>
                </c:pt>
              </c:strCache>
            </c:strRef>
          </c:cat>
          <c:val>
            <c:numRef>
              <c:f>Sheet1!$C$2:$C$5</c:f>
              <c:numCache>
                <c:formatCode>General</c:formatCode>
                <c:ptCount val="4"/>
              </c:numCache>
            </c:numRef>
          </c:val>
          <c:extLst>
            <c:ext xmlns:c16="http://schemas.microsoft.com/office/drawing/2014/chart" uri="{C3380CC4-5D6E-409C-BE32-E72D297353CC}">
              <c16:uniqueId val="{00000001-7163-499F-ADF1-258C35A9186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2-3 Days</c:v>
                </c:pt>
                <c:pt idx="1">
                  <c:v>4-7 Days</c:v>
                </c:pt>
                <c:pt idx="2">
                  <c:v>8-14 Days</c:v>
                </c:pt>
                <c:pt idx="3">
                  <c:v>15-30 Days</c:v>
                </c:pt>
              </c:strCache>
            </c:strRef>
          </c:cat>
          <c:val>
            <c:numRef>
              <c:f>Sheet1!$D$2:$D$5</c:f>
              <c:numCache>
                <c:formatCode>General</c:formatCode>
                <c:ptCount val="4"/>
              </c:numCache>
            </c:numRef>
          </c:val>
          <c:extLst>
            <c:ext xmlns:c16="http://schemas.microsoft.com/office/drawing/2014/chart" uri="{C3380CC4-5D6E-409C-BE32-E72D297353CC}">
              <c16:uniqueId val="{00000002-7163-499F-ADF1-258C35A91867}"/>
            </c:ext>
          </c:extLst>
        </c:ser>
        <c:dLbls>
          <c:showLegendKey val="0"/>
          <c:showVal val="0"/>
          <c:showCatName val="0"/>
          <c:showSerName val="0"/>
          <c:showPercent val="0"/>
          <c:showBubbleSize val="0"/>
        </c:dLbls>
        <c:gapWidth val="219"/>
        <c:overlap val="-27"/>
        <c:axId val="276185360"/>
        <c:axId val="276185752"/>
      </c:barChart>
      <c:catAx>
        <c:axId val="27618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6185752"/>
        <c:crosses val="autoZero"/>
        <c:auto val="1"/>
        <c:lblAlgn val="ctr"/>
        <c:lblOffset val="100"/>
        <c:noMultiLvlLbl val="0"/>
      </c:catAx>
      <c:valAx>
        <c:axId val="276185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6185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[DPA Roster with Dashboard.xlsx]Referrals!PivotTable1</c:name>
    <c:fmtId val="-1"/>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Referrals!$C$2</c:f>
              <c:strCache>
                <c:ptCount val="1"/>
                <c:pt idx="0">
                  <c:v>Total</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Referrals!$B$3:$B$17</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Referrals!$C$3:$C$17</c:f>
              <c:numCache>
                <c:formatCode>General</c:formatCode>
                <c:ptCount val="14"/>
                <c:pt idx="0">
                  <c:v>293</c:v>
                </c:pt>
                <c:pt idx="1">
                  <c:v>303</c:v>
                </c:pt>
                <c:pt idx="2">
                  <c:v>297</c:v>
                </c:pt>
                <c:pt idx="3">
                  <c:v>267</c:v>
                </c:pt>
                <c:pt idx="4">
                  <c:v>275</c:v>
                </c:pt>
                <c:pt idx="5">
                  <c:v>235</c:v>
                </c:pt>
                <c:pt idx="6">
                  <c:v>210</c:v>
                </c:pt>
                <c:pt idx="7">
                  <c:v>301</c:v>
                </c:pt>
                <c:pt idx="8">
                  <c:v>380</c:v>
                </c:pt>
                <c:pt idx="9">
                  <c:v>361</c:v>
                </c:pt>
                <c:pt idx="10">
                  <c:v>307</c:v>
                </c:pt>
                <c:pt idx="11">
                  <c:v>264</c:v>
                </c:pt>
                <c:pt idx="12">
                  <c:v>262</c:v>
                </c:pt>
                <c:pt idx="13">
                  <c:v>340</c:v>
                </c:pt>
              </c:numCache>
            </c:numRef>
          </c:val>
          <c:smooth val="0"/>
          <c:extLst>
            <c:ext xmlns:c16="http://schemas.microsoft.com/office/drawing/2014/chart" uri="{C3380CC4-5D6E-409C-BE32-E72D297353CC}">
              <c16:uniqueId val="{00000000-BDE3-49D8-AEDF-70F85875CB6E}"/>
            </c:ext>
          </c:extLst>
        </c:ser>
        <c:dLbls>
          <c:dLblPos val="t"/>
          <c:showLegendKey val="0"/>
          <c:showVal val="1"/>
          <c:showCatName val="0"/>
          <c:showSerName val="0"/>
          <c:showPercent val="0"/>
          <c:showBubbleSize val="0"/>
        </c:dLbls>
        <c:smooth val="0"/>
        <c:axId val="433306400"/>
        <c:axId val="308643232"/>
      </c:lineChart>
      <c:catAx>
        <c:axId val="43330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8643232"/>
        <c:crosses val="autoZero"/>
        <c:auto val="1"/>
        <c:lblAlgn val="ctr"/>
        <c:lblOffset val="100"/>
        <c:noMultiLvlLbl val="0"/>
      </c:catAx>
      <c:valAx>
        <c:axId val="3086432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3330640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[DEOJ Rosters with Dashboard.xlsx]Referrals!PivotTable7</c:name>
    <c:fmtId val="-1"/>
  </c:pivotSource>
  <c:chart>
    <c:autoTitleDeleted val="1"/>
    <c:pivotFmts>
      <c:pivotFmt>
        <c:idx val="0"/>
        <c:spPr>
          <a:solidFill>
            <a:schemeClr val="accent1"/>
          </a:solidFill>
          <a:ln w="28575" cap="rnd">
            <a:solidFill>
              <a:schemeClr val="accent4"/>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noFill/>
            <a:round/>
          </a:ln>
          <a:effectLst/>
        </c:spPr>
        <c:marker>
          <c:symbol val="none"/>
        </c:marker>
      </c:pivotFmt>
      <c:pivotFmt>
        <c:idx val="2"/>
        <c:spPr>
          <a:solidFill>
            <a:schemeClr val="accent1"/>
          </a:solidFill>
          <a:ln w="28575" cap="rnd">
            <a:noFill/>
            <a:round/>
          </a:ln>
          <a:effectLst/>
        </c:spPr>
        <c:marker>
          <c:spPr>
            <a:solidFill>
              <a:schemeClr val="accent1"/>
            </a:solidFill>
            <a:ln w="9525">
              <a:noFill/>
            </a:ln>
            <a:effectLst/>
          </c:spPr>
        </c:marker>
      </c:pivotFmt>
      <c:pivotFmt>
        <c:idx val="3"/>
        <c:spPr>
          <a:solidFill>
            <a:schemeClr val="accent1"/>
          </a:solidFill>
          <a:ln w="28575" cap="rnd">
            <a:solidFill>
              <a:schemeClr val="accent4"/>
            </a:solidFill>
            <a:round/>
          </a:ln>
          <a:effectLst/>
        </c:spPr>
        <c:marker>
          <c:symbol val="none"/>
        </c:marker>
      </c:pivotFmt>
      <c:pivotFmt>
        <c:idx val="4"/>
        <c:spPr>
          <a:solidFill>
            <a:schemeClr val="accent1"/>
          </a:solidFill>
          <a:ln w="28575" cap="rnd">
            <a:solidFill>
              <a:schemeClr val="accent4"/>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4"/>
            </a:solidFill>
            <a:round/>
          </a:ln>
          <a:effectLst/>
        </c:spPr>
        <c:marker>
          <c:symbol val="none"/>
        </c:marker>
      </c:pivotFmt>
      <c:pivotFmt>
        <c:idx val="6"/>
        <c:spPr>
          <a:solidFill>
            <a:schemeClr val="accent1"/>
          </a:solidFill>
          <a:ln w="28575" cap="rnd">
            <a:solidFill>
              <a:schemeClr val="accent4"/>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4"/>
            </a:solidFill>
            <a:round/>
          </a:ln>
          <a:effectLst/>
        </c:spPr>
        <c:marker>
          <c:symbol val="none"/>
        </c:marker>
      </c:pivotFmt>
    </c:pivotFmts>
    <c:plotArea>
      <c:layout/>
      <c:lineChart>
        <c:grouping val="standard"/>
        <c:varyColors val="0"/>
        <c:ser>
          <c:idx val="0"/>
          <c:order val="0"/>
          <c:tx>
            <c:strRef>
              <c:f>Referrals!$C$2</c:f>
              <c:strCache>
                <c:ptCount val="1"/>
                <c:pt idx="0">
                  <c:v>Total</c:v>
                </c:pt>
              </c:strCache>
            </c:strRef>
          </c:tx>
          <c:spPr>
            <a:ln w="28575" cap="rnd">
              <a:solidFill>
                <a:schemeClr val="accent4"/>
              </a:solidFill>
              <a:round/>
            </a:ln>
            <a:effectLst/>
          </c:spPr>
          <c:marker>
            <c:symbol val="none"/>
          </c:marker>
          <c:dPt>
            <c:idx val="9"/>
            <c:marker>
              <c:symbol val="none"/>
            </c:marker>
            <c:bubble3D val="0"/>
            <c:extLst>
              <c:ext xmlns:c16="http://schemas.microsoft.com/office/drawing/2014/chart" uri="{C3380CC4-5D6E-409C-BE32-E72D297353CC}">
                <c16:uniqueId val="{00000000-32ED-4499-A9EF-4A8CEB3CB4B7}"/>
              </c:ext>
            </c:extLst>
          </c:dPt>
          <c:dPt>
            <c:idx val="62"/>
            <c:marker>
              <c:symbol val="none"/>
            </c:marker>
            <c:bubble3D val="0"/>
            <c:extLst>
              <c:ext xmlns:c16="http://schemas.microsoft.com/office/drawing/2014/chart" uri="{C3380CC4-5D6E-409C-BE32-E72D297353CC}">
                <c16:uniqueId val="{00000001-32ED-4499-A9EF-4A8CEB3CB4B7}"/>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Referrals!$B$3:$B$19</c:f>
              <c:strCach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f>Referrals!$C$3:$C$19</c:f>
              <c:numCache>
                <c:formatCode>General</c:formatCode>
                <c:ptCount val="16"/>
                <c:pt idx="0">
                  <c:v>253</c:v>
                </c:pt>
                <c:pt idx="1">
                  <c:v>234</c:v>
                </c:pt>
                <c:pt idx="2">
                  <c:v>265</c:v>
                </c:pt>
                <c:pt idx="3">
                  <c:v>259</c:v>
                </c:pt>
                <c:pt idx="4">
                  <c:v>221</c:v>
                </c:pt>
                <c:pt idx="5">
                  <c:v>216</c:v>
                </c:pt>
                <c:pt idx="6">
                  <c:v>259</c:v>
                </c:pt>
                <c:pt idx="7">
                  <c:v>328</c:v>
                </c:pt>
                <c:pt idx="8">
                  <c:v>264</c:v>
                </c:pt>
                <c:pt idx="9">
                  <c:v>349</c:v>
                </c:pt>
                <c:pt idx="10">
                  <c:v>342</c:v>
                </c:pt>
                <c:pt idx="11">
                  <c:v>276</c:v>
                </c:pt>
                <c:pt idx="12">
                  <c:v>211</c:v>
                </c:pt>
                <c:pt idx="13">
                  <c:v>234</c:v>
                </c:pt>
                <c:pt idx="14">
                  <c:v>250</c:v>
                </c:pt>
                <c:pt idx="15">
                  <c:v>250</c:v>
                </c:pt>
              </c:numCache>
            </c:numRef>
          </c:val>
          <c:smooth val="0"/>
          <c:extLst>
            <c:ext xmlns:c16="http://schemas.microsoft.com/office/drawing/2014/chart" uri="{C3380CC4-5D6E-409C-BE32-E72D297353CC}">
              <c16:uniqueId val="{00000002-32ED-4499-A9EF-4A8CEB3CB4B7}"/>
            </c:ext>
          </c:extLst>
        </c:ser>
        <c:dLbls>
          <c:dLblPos val="t"/>
          <c:showLegendKey val="0"/>
          <c:showVal val="1"/>
          <c:showCatName val="0"/>
          <c:showSerName val="0"/>
          <c:showPercent val="0"/>
          <c:showBubbleSize val="0"/>
        </c:dLbls>
        <c:smooth val="0"/>
        <c:axId val="2102690671"/>
        <c:axId val="354920831"/>
      </c:lineChart>
      <c:catAx>
        <c:axId val="21026906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54920831"/>
        <c:crosses val="autoZero"/>
        <c:auto val="1"/>
        <c:lblAlgn val="ctr"/>
        <c:lblOffset val="100"/>
        <c:noMultiLvlLbl val="0"/>
      </c:catAx>
      <c:valAx>
        <c:axId val="354920831"/>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02690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ata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2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64E15-9BA8-2341-9515-3CA88CEDB30A}" type="doc">
      <dgm:prSet loTypeId="urn:microsoft.com/office/officeart/2005/8/layout/hProcess11" loCatId="" qsTypeId="urn:microsoft.com/office/officeart/2005/8/quickstyle/3d1" qsCatId="3D" csTypeId="urn:microsoft.com/office/officeart/2005/8/colors/accent2_2" csCatId="accent2" phldr="1"/>
      <dgm:spPr/>
    </dgm:pt>
    <dgm:pt modelId="{ECF8863A-BBE2-9D45-91F0-6B38FEC9363F}">
      <dgm:prSet phldrT="[Text]"/>
      <dgm:spPr/>
      <dgm:t>
        <a:bodyPr/>
        <a:lstStyle/>
        <a:p>
          <a:endParaRPr lang="en-US" dirty="0"/>
        </a:p>
      </dgm:t>
    </dgm:pt>
    <dgm:pt modelId="{E953C91B-014A-9B41-9F26-C7B362EFD5F1}" type="parTrans" cxnId="{605F4D5E-115D-9444-9262-78722E58B3DF}">
      <dgm:prSet/>
      <dgm:spPr/>
      <dgm:t>
        <a:bodyPr/>
        <a:lstStyle/>
        <a:p>
          <a:endParaRPr lang="en-US"/>
        </a:p>
      </dgm:t>
    </dgm:pt>
    <dgm:pt modelId="{20884C26-C00B-7242-BA07-24F6A27B89D1}" type="sibTrans" cxnId="{605F4D5E-115D-9444-9262-78722E58B3DF}">
      <dgm:prSet/>
      <dgm:spPr/>
      <dgm:t>
        <a:bodyPr/>
        <a:lstStyle/>
        <a:p>
          <a:endParaRPr lang="en-US"/>
        </a:p>
      </dgm:t>
    </dgm:pt>
    <dgm:pt modelId="{B41091D2-D862-C64A-9997-7C499B967D3B}">
      <dgm:prSet phldrT="[Text]"/>
      <dgm:spPr/>
      <dgm:t>
        <a:bodyPr/>
        <a:lstStyle/>
        <a:p>
          <a:endParaRPr lang="en-US" dirty="0"/>
        </a:p>
      </dgm:t>
    </dgm:pt>
    <dgm:pt modelId="{FFF99190-68C4-104A-828D-6EAFF3F71911}" type="parTrans" cxnId="{F5D5ED0C-F554-0F49-A400-5A2BD735A1A4}">
      <dgm:prSet/>
      <dgm:spPr/>
      <dgm:t>
        <a:bodyPr/>
        <a:lstStyle/>
        <a:p>
          <a:endParaRPr lang="en-US"/>
        </a:p>
      </dgm:t>
    </dgm:pt>
    <dgm:pt modelId="{E6979755-CDF1-8142-A461-F4B515D85B6E}" type="sibTrans" cxnId="{F5D5ED0C-F554-0F49-A400-5A2BD735A1A4}">
      <dgm:prSet/>
      <dgm:spPr/>
      <dgm:t>
        <a:bodyPr/>
        <a:lstStyle/>
        <a:p>
          <a:endParaRPr lang="en-US"/>
        </a:p>
      </dgm:t>
    </dgm:pt>
    <dgm:pt modelId="{8C42A99E-BB2A-B14F-8B43-E82054DA97DD}">
      <dgm:prSet phldrT="[Text]"/>
      <dgm:spPr/>
      <dgm:t>
        <a:bodyPr/>
        <a:lstStyle/>
        <a:p>
          <a:endParaRPr lang="en-US" dirty="0"/>
        </a:p>
      </dgm:t>
    </dgm:pt>
    <dgm:pt modelId="{4390A32A-B588-C240-B0B1-7D5A7112F9D0}" type="parTrans" cxnId="{2E534902-154F-3249-BF63-F5D13A0F8B7F}">
      <dgm:prSet/>
      <dgm:spPr/>
      <dgm:t>
        <a:bodyPr/>
        <a:lstStyle/>
        <a:p>
          <a:endParaRPr lang="en-US"/>
        </a:p>
      </dgm:t>
    </dgm:pt>
    <dgm:pt modelId="{7E27F9D0-4589-B341-92FA-166E6459D57F}" type="sibTrans" cxnId="{2E534902-154F-3249-BF63-F5D13A0F8B7F}">
      <dgm:prSet/>
      <dgm:spPr/>
      <dgm:t>
        <a:bodyPr/>
        <a:lstStyle/>
        <a:p>
          <a:endParaRPr lang="en-US"/>
        </a:p>
      </dgm:t>
    </dgm:pt>
    <dgm:pt modelId="{FDF16606-22A5-8541-88CF-6C61553A52BC}">
      <dgm:prSet phldrT="[Text]"/>
      <dgm:spPr/>
      <dgm:t>
        <a:bodyPr/>
        <a:lstStyle/>
        <a:p>
          <a:endParaRPr lang="en-US" dirty="0"/>
        </a:p>
      </dgm:t>
    </dgm:pt>
    <dgm:pt modelId="{B659EE4D-F048-4E46-9F49-ABC903824AC0}" type="parTrans" cxnId="{9E7DF859-DE05-1B42-94FB-1C7B20DC1F3D}">
      <dgm:prSet/>
      <dgm:spPr/>
      <dgm:t>
        <a:bodyPr/>
        <a:lstStyle/>
        <a:p>
          <a:endParaRPr lang="en-US"/>
        </a:p>
      </dgm:t>
    </dgm:pt>
    <dgm:pt modelId="{B56C77F9-DAB8-054B-9EBB-F444DF6DA403}" type="sibTrans" cxnId="{9E7DF859-DE05-1B42-94FB-1C7B20DC1F3D}">
      <dgm:prSet/>
      <dgm:spPr/>
      <dgm:t>
        <a:bodyPr/>
        <a:lstStyle/>
        <a:p>
          <a:endParaRPr lang="en-US"/>
        </a:p>
      </dgm:t>
    </dgm:pt>
    <dgm:pt modelId="{117DC96B-2A36-9243-B25E-4AF518084650}">
      <dgm:prSet phldrT="[Text]"/>
      <dgm:spPr/>
      <dgm:t>
        <a:bodyPr/>
        <a:lstStyle/>
        <a:p>
          <a:endParaRPr lang="en-US" dirty="0"/>
        </a:p>
      </dgm:t>
    </dgm:pt>
    <dgm:pt modelId="{C47F6B5B-D87C-4949-A0B2-47B2EC8A036C}" type="parTrans" cxnId="{44DDCCD1-29F7-694E-BA69-2AA06ED57C00}">
      <dgm:prSet/>
      <dgm:spPr/>
      <dgm:t>
        <a:bodyPr/>
        <a:lstStyle/>
        <a:p>
          <a:endParaRPr lang="en-US"/>
        </a:p>
      </dgm:t>
    </dgm:pt>
    <dgm:pt modelId="{7B109F81-5EB9-D546-BB2B-F3975A317DCB}" type="sibTrans" cxnId="{44DDCCD1-29F7-694E-BA69-2AA06ED57C00}">
      <dgm:prSet/>
      <dgm:spPr/>
      <dgm:t>
        <a:bodyPr/>
        <a:lstStyle/>
        <a:p>
          <a:endParaRPr lang="en-US"/>
        </a:p>
      </dgm:t>
    </dgm:pt>
    <dgm:pt modelId="{DDCEC58E-E6CB-8849-9BEC-59D9A06169FC}">
      <dgm:prSet phldrT="[Text]"/>
      <dgm:spPr/>
      <dgm:t>
        <a:bodyPr/>
        <a:lstStyle/>
        <a:p>
          <a:endParaRPr lang="en-US" dirty="0"/>
        </a:p>
      </dgm:t>
    </dgm:pt>
    <dgm:pt modelId="{EF39F756-16C7-D645-BFC0-9B4091779A11}" type="parTrans" cxnId="{8B2F9F57-B160-0349-8BD9-4F8B2DC4D6CE}">
      <dgm:prSet/>
      <dgm:spPr/>
      <dgm:t>
        <a:bodyPr/>
        <a:lstStyle/>
        <a:p>
          <a:endParaRPr lang="en-US"/>
        </a:p>
      </dgm:t>
    </dgm:pt>
    <dgm:pt modelId="{1E3F4CF5-E99F-1146-9970-FB47B9BD2046}" type="sibTrans" cxnId="{8B2F9F57-B160-0349-8BD9-4F8B2DC4D6CE}">
      <dgm:prSet/>
      <dgm:spPr/>
      <dgm:t>
        <a:bodyPr/>
        <a:lstStyle/>
        <a:p>
          <a:endParaRPr lang="en-US"/>
        </a:p>
      </dgm:t>
    </dgm:pt>
    <dgm:pt modelId="{15B733DC-8111-44B0-AF73-DCF6F7B6E633}">
      <dgm:prSet phldrT="[Text]"/>
      <dgm:spPr/>
      <dgm:t>
        <a:bodyPr/>
        <a:lstStyle/>
        <a:p>
          <a:endParaRPr lang="en-US" dirty="0"/>
        </a:p>
      </dgm:t>
    </dgm:pt>
    <dgm:pt modelId="{C9EC0D5D-EC08-4329-8248-D99119F28442}" type="parTrans" cxnId="{290C8B71-5459-4C0C-9C9F-6D3F563EBC54}">
      <dgm:prSet/>
      <dgm:spPr/>
      <dgm:t>
        <a:bodyPr/>
        <a:lstStyle/>
        <a:p>
          <a:endParaRPr lang="en-US"/>
        </a:p>
      </dgm:t>
    </dgm:pt>
    <dgm:pt modelId="{9A925629-9004-4E0D-9B62-1E0E023CC3B3}" type="sibTrans" cxnId="{290C8B71-5459-4C0C-9C9F-6D3F563EBC54}">
      <dgm:prSet/>
      <dgm:spPr/>
      <dgm:t>
        <a:bodyPr/>
        <a:lstStyle/>
        <a:p>
          <a:endParaRPr lang="en-US"/>
        </a:p>
      </dgm:t>
    </dgm:pt>
    <dgm:pt modelId="{0967F861-C043-4613-BE61-372082DDFD02}">
      <dgm:prSet phldrT="[Text]"/>
      <dgm:spPr/>
      <dgm:t>
        <a:bodyPr/>
        <a:lstStyle/>
        <a:p>
          <a:endParaRPr lang="en-US" dirty="0"/>
        </a:p>
      </dgm:t>
    </dgm:pt>
    <dgm:pt modelId="{F63113F7-0F74-4FC1-8C87-3A2167D0523B}" type="parTrans" cxnId="{1F585235-CD4F-4FC8-BB15-D3F3ABC5C2F7}">
      <dgm:prSet/>
      <dgm:spPr/>
      <dgm:t>
        <a:bodyPr/>
        <a:lstStyle/>
        <a:p>
          <a:endParaRPr lang="en-US"/>
        </a:p>
      </dgm:t>
    </dgm:pt>
    <dgm:pt modelId="{F5A8EB34-7A51-4614-B492-AC2B63AF2C7A}" type="sibTrans" cxnId="{1F585235-CD4F-4FC8-BB15-D3F3ABC5C2F7}">
      <dgm:prSet/>
      <dgm:spPr/>
      <dgm:t>
        <a:bodyPr/>
        <a:lstStyle/>
        <a:p>
          <a:endParaRPr lang="en-US"/>
        </a:p>
      </dgm:t>
    </dgm:pt>
    <dgm:pt modelId="{55FBFC47-FE41-425C-BEBB-94F864E27525}">
      <dgm:prSet phldrT="[Text]"/>
      <dgm:spPr/>
      <dgm:t>
        <a:bodyPr/>
        <a:lstStyle/>
        <a:p>
          <a:endParaRPr lang="en-US" dirty="0"/>
        </a:p>
      </dgm:t>
    </dgm:pt>
    <dgm:pt modelId="{6E8CC0F8-4985-4487-B1E7-CD726DF07DE8}" type="parTrans" cxnId="{2DAC935C-B471-457A-8130-BFF57CA99EB6}">
      <dgm:prSet/>
      <dgm:spPr/>
      <dgm:t>
        <a:bodyPr/>
        <a:lstStyle/>
        <a:p>
          <a:endParaRPr lang="en-US"/>
        </a:p>
      </dgm:t>
    </dgm:pt>
    <dgm:pt modelId="{6F40A124-9F9C-4C35-8CF3-2FDDC64010A5}" type="sibTrans" cxnId="{2DAC935C-B471-457A-8130-BFF57CA99EB6}">
      <dgm:prSet/>
      <dgm:spPr/>
      <dgm:t>
        <a:bodyPr/>
        <a:lstStyle/>
        <a:p>
          <a:endParaRPr lang="en-US"/>
        </a:p>
      </dgm:t>
    </dgm:pt>
    <dgm:pt modelId="{935600DB-39AB-466D-B8DB-B44780316E2E}">
      <dgm:prSet phldrT="[Text]"/>
      <dgm:spPr/>
      <dgm:t>
        <a:bodyPr/>
        <a:lstStyle/>
        <a:p>
          <a:endParaRPr lang="en-US" dirty="0"/>
        </a:p>
      </dgm:t>
    </dgm:pt>
    <dgm:pt modelId="{ABBB6546-5422-4FD7-B41A-24412175E309}" type="parTrans" cxnId="{AD3BE2CC-6EC1-4A52-8625-220C82F0F80A}">
      <dgm:prSet/>
      <dgm:spPr/>
      <dgm:t>
        <a:bodyPr/>
        <a:lstStyle/>
        <a:p>
          <a:endParaRPr lang="en-US"/>
        </a:p>
      </dgm:t>
    </dgm:pt>
    <dgm:pt modelId="{36446229-C272-4455-9A48-D09FCFAB7D95}" type="sibTrans" cxnId="{AD3BE2CC-6EC1-4A52-8625-220C82F0F80A}">
      <dgm:prSet/>
      <dgm:spPr/>
      <dgm:t>
        <a:bodyPr/>
        <a:lstStyle/>
        <a:p>
          <a:endParaRPr lang="en-US"/>
        </a:p>
      </dgm:t>
    </dgm:pt>
    <dgm:pt modelId="{B27FF0FF-59C4-4F3E-929B-C1C8D82B47E5}">
      <dgm:prSet phldrT="[Text]"/>
      <dgm:spPr/>
      <dgm:t>
        <a:bodyPr/>
        <a:lstStyle/>
        <a:p>
          <a:endParaRPr lang="en-US" dirty="0"/>
        </a:p>
      </dgm:t>
    </dgm:pt>
    <dgm:pt modelId="{4D43BAC1-2063-4D0D-9044-2D1F184F0982}" type="parTrans" cxnId="{A7A53200-5040-44F5-8B0F-FBC22055AA87}">
      <dgm:prSet/>
      <dgm:spPr/>
      <dgm:t>
        <a:bodyPr/>
        <a:lstStyle/>
        <a:p>
          <a:endParaRPr lang="en-US"/>
        </a:p>
      </dgm:t>
    </dgm:pt>
    <dgm:pt modelId="{511E9979-47D6-4396-8FE6-55B470137086}" type="sibTrans" cxnId="{A7A53200-5040-44F5-8B0F-FBC22055AA87}">
      <dgm:prSet/>
      <dgm:spPr/>
      <dgm:t>
        <a:bodyPr/>
        <a:lstStyle/>
        <a:p>
          <a:endParaRPr lang="en-US"/>
        </a:p>
      </dgm:t>
    </dgm:pt>
    <dgm:pt modelId="{6FD911AE-016F-4D42-BA6D-9D7410A43832}">
      <dgm:prSet phldrT="[Text]" custT="1"/>
      <dgm:spPr/>
      <dgm:t>
        <a:bodyPr/>
        <a:lstStyle/>
        <a:p>
          <a:endParaRPr lang="en-US" sz="1400" dirty="0"/>
        </a:p>
      </dgm:t>
    </dgm:pt>
    <dgm:pt modelId="{C23818B5-15AC-4846-A22B-6CF84C3E662A}" type="parTrans" cxnId="{4E7BF009-2216-47C5-BBAE-B890B3217B67}">
      <dgm:prSet/>
      <dgm:spPr/>
      <dgm:t>
        <a:bodyPr/>
        <a:lstStyle/>
        <a:p>
          <a:endParaRPr lang="en-US"/>
        </a:p>
      </dgm:t>
    </dgm:pt>
    <dgm:pt modelId="{11B3CC60-FC43-4DE7-B8DD-B033E528ECBD}" type="sibTrans" cxnId="{4E7BF009-2216-47C5-BBAE-B890B3217B67}">
      <dgm:prSet/>
      <dgm:spPr/>
      <dgm:t>
        <a:bodyPr/>
        <a:lstStyle/>
        <a:p>
          <a:endParaRPr lang="en-US"/>
        </a:p>
      </dgm:t>
    </dgm:pt>
    <dgm:pt modelId="{F98A7704-43E1-44E3-B543-027FB6F8D04A}">
      <dgm:prSet phldrT="[Text]"/>
      <dgm:spPr/>
      <dgm:t>
        <a:bodyPr/>
        <a:lstStyle/>
        <a:p>
          <a:endParaRPr lang="en-US" dirty="0"/>
        </a:p>
      </dgm:t>
    </dgm:pt>
    <dgm:pt modelId="{5B5AFB21-697B-49AE-BF1F-F26AB57BD670}" type="parTrans" cxnId="{B0FDF02A-ECD7-4CBB-AEAC-EAF859D603E4}">
      <dgm:prSet/>
      <dgm:spPr/>
      <dgm:t>
        <a:bodyPr/>
        <a:lstStyle/>
        <a:p>
          <a:endParaRPr lang="en-US"/>
        </a:p>
      </dgm:t>
    </dgm:pt>
    <dgm:pt modelId="{8A90AE18-E2D6-4957-B6C6-4F1D6E497E20}" type="sibTrans" cxnId="{B0FDF02A-ECD7-4CBB-AEAC-EAF859D603E4}">
      <dgm:prSet/>
      <dgm:spPr/>
      <dgm:t>
        <a:bodyPr/>
        <a:lstStyle/>
        <a:p>
          <a:endParaRPr lang="en-US"/>
        </a:p>
      </dgm:t>
    </dgm:pt>
    <dgm:pt modelId="{3101E350-DC9C-4E47-A486-D333E0A454DD}" type="pres">
      <dgm:prSet presAssocID="{02264E15-9BA8-2341-9515-3CA88CEDB30A}" presName="Name0" presStyleCnt="0">
        <dgm:presLayoutVars>
          <dgm:dir/>
          <dgm:resizeHandles val="exact"/>
        </dgm:presLayoutVars>
      </dgm:prSet>
      <dgm:spPr/>
    </dgm:pt>
    <dgm:pt modelId="{4DAD83EA-173A-F245-9AB9-D317D5E20487}" type="pres">
      <dgm:prSet presAssocID="{02264E15-9BA8-2341-9515-3CA88CEDB30A}" presName="arrow" presStyleLbl="bgShp" presStyleIdx="0" presStyleCnt="1" custScaleX="93648" custLinFactNeighborX="-3090" custLinFactNeighborY="1434"/>
      <dgm:spPr/>
    </dgm:pt>
    <dgm:pt modelId="{F922B0B6-7465-774B-BB24-10BFB31FC9D8}" type="pres">
      <dgm:prSet presAssocID="{02264E15-9BA8-2341-9515-3CA88CEDB30A}" presName="points" presStyleCnt="0"/>
      <dgm:spPr/>
    </dgm:pt>
    <dgm:pt modelId="{310854E6-DCBB-E446-A021-A761BE8895D9}" type="pres">
      <dgm:prSet presAssocID="{ECF8863A-BBE2-9D45-91F0-6B38FEC9363F}" presName="compositeA" presStyleCnt="0"/>
      <dgm:spPr/>
    </dgm:pt>
    <dgm:pt modelId="{66B58BB5-5F29-AF4A-B1BD-14DFB3CCBA8D}" type="pres">
      <dgm:prSet presAssocID="{ECF8863A-BBE2-9D45-91F0-6B38FEC9363F}" presName="textA" presStyleLbl="revTx" presStyleIdx="0" presStyleCnt="13">
        <dgm:presLayoutVars>
          <dgm:bulletEnabled val="1"/>
        </dgm:presLayoutVars>
      </dgm:prSet>
      <dgm:spPr/>
    </dgm:pt>
    <dgm:pt modelId="{F95479B4-5CAF-4849-9D97-9BF1FEF80129}" type="pres">
      <dgm:prSet presAssocID="{ECF8863A-BBE2-9D45-91F0-6B38FEC9363F}" presName="circleA" presStyleLbl="node1" presStyleIdx="0" presStyleCnt="13" custScaleX="92308" custScaleY="92308" custLinFactNeighborX="51696"/>
      <dgm:spPr/>
    </dgm:pt>
    <dgm:pt modelId="{DEC6CCA8-4EA7-964E-93D4-4984DBEF892B}" type="pres">
      <dgm:prSet presAssocID="{ECF8863A-BBE2-9D45-91F0-6B38FEC9363F}" presName="spaceA" presStyleCnt="0"/>
      <dgm:spPr/>
    </dgm:pt>
    <dgm:pt modelId="{77452955-2C17-2E42-8EE8-521BFC9FEA7C}" type="pres">
      <dgm:prSet presAssocID="{20884C26-C00B-7242-BA07-24F6A27B89D1}" presName="space" presStyleCnt="0"/>
      <dgm:spPr/>
    </dgm:pt>
    <dgm:pt modelId="{EDF9E112-1742-F64D-A5A5-2120A532A5B6}" type="pres">
      <dgm:prSet presAssocID="{B41091D2-D862-C64A-9997-7C499B967D3B}" presName="compositeB" presStyleCnt="0"/>
      <dgm:spPr/>
    </dgm:pt>
    <dgm:pt modelId="{FCA0D4B6-4CAC-7A49-AA5B-72F55A760FC5}" type="pres">
      <dgm:prSet presAssocID="{B41091D2-D862-C64A-9997-7C499B967D3B}" presName="textB" presStyleLbl="revTx" presStyleIdx="1" presStyleCnt="13">
        <dgm:presLayoutVars>
          <dgm:bulletEnabled val="1"/>
        </dgm:presLayoutVars>
      </dgm:prSet>
      <dgm:spPr/>
    </dgm:pt>
    <dgm:pt modelId="{FC8960D0-5F98-404E-BB25-EB8AA48D696D}" type="pres">
      <dgm:prSet presAssocID="{B41091D2-D862-C64A-9997-7C499B967D3B}" presName="circleB" presStyleLbl="node1" presStyleIdx="1" presStyleCnt="13" custScaleX="92308" custScaleY="92308" custLinFactNeighborX="25452"/>
      <dgm:spPr/>
    </dgm:pt>
    <dgm:pt modelId="{A7906E4B-97E7-3A4F-8624-68F2103C384F}" type="pres">
      <dgm:prSet presAssocID="{B41091D2-D862-C64A-9997-7C499B967D3B}" presName="spaceB" presStyleCnt="0"/>
      <dgm:spPr/>
    </dgm:pt>
    <dgm:pt modelId="{106B6B72-8525-D943-B7C8-ABBADEF35D4B}" type="pres">
      <dgm:prSet presAssocID="{E6979755-CDF1-8142-A461-F4B515D85B6E}" presName="space" presStyleCnt="0"/>
      <dgm:spPr/>
    </dgm:pt>
    <dgm:pt modelId="{A2254996-F0B2-B04D-A564-06CE019CE415}" type="pres">
      <dgm:prSet presAssocID="{DDCEC58E-E6CB-8849-9BEC-59D9A06169FC}" presName="compositeA" presStyleCnt="0"/>
      <dgm:spPr/>
    </dgm:pt>
    <dgm:pt modelId="{89468FF3-428E-3D49-9419-9A655DCB1250}" type="pres">
      <dgm:prSet presAssocID="{DDCEC58E-E6CB-8849-9BEC-59D9A06169FC}" presName="textA" presStyleLbl="revTx" presStyleIdx="2" presStyleCnt="13">
        <dgm:presLayoutVars>
          <dgm:bulletEnabled val="1"/>
        </dgm:presLayoutVars>
      </dgm:prSet>
      <dgm:spPr/>
    </dgm:pt>
    <dgm:pt modelId="{177067C7-7204-AC43-B030-EE441A65BCC4}" type="pres">
      <dgm:prSet presAssocID="{DDCEC58E-E6CB-8849-9BEC-59D9A06169FC}" presName="circleA" presStyleLbl="node1" presStyleIdx="2" presStyleCnt="13" custScaleX="92308" custScaleY="92308" custLinFactNeighborX="18439"/>
      <dgm:spPr/>
    </dgm:pt>
    <dgm:pt modelId="{986AC500-1C75-6742-A89D-63702A20DB04}" type="pres">
      <dgm:prSet presAssocID="{DDCEC58E-E6CB-8849-9BEC-59D9A06169FC}" presName="spaceA" presStyleCnt="0"/>
      <dgm:spPr/>
    </dgm:pt>
    <dgm:pt modelId="{B9FB70F2-3A3C-E54E-95DF-533296D71CCB}" type="pres">
      <dgm:prSet presAssocID="{1E3F4CF5-E99F-1146-9970-FB47B9BD2046}" presName="space" presStyleCnt="0"/>
      <dgm:spPr/>
    </dgm:pt>
    <dgm:pt modelId="{B2DB70A2-8270-244A-8BD4-D7C6089B6462}" type="pres">
      <dgm:prSet presAssocID="{8C42A99E-BB2A-B14F-8B43-E82054DA97DD}" presName="compositeB" presStyleCnt="0"/>
      <dgm:spPr/>
    </dgm:pt>
    <dgm:pt modelId="{08ED1E2C-7F42-3A42-951E-8EDE628D020E}" type="pres">
      <dgm:prSet presAssocID="{8C42A99E-BB2A-B14F-8B43-E82054DA97DD}" presName="textB" presStyleLbl="revTx" presStyleIdx="3" presStyleCnt="13">
        <dgm:presLayoutVars>
          <dgm:bulletEnabled val="1"/>
        </dgm:presLayoutVars>
      </dgm:prSet>
      <dgm:spPr/>
    </dgm:pt>
    <dgm:pt modelId="{4E39D7FC-F88F-B949-BB70-8702C7E8D7BA}" type="pres">
      <dgm:prSet presAssocID="{8C42A99E-BB2A-B14F-8B43-E82054DA97DD}" presName="circleB" presStyleLbl="node1" presStyleIdx="3" presStyleCnt="13" custScaleX="92308" custScaleY="92308"/>
      <dgm:spPr/>
    </dgm:pt>
    <dgm:pt modelId="{26B86564-AA26-4949-BAB0-EFD64D98E6E4}" type="pres">
      <dgm:prSet presAssocID="{8C42A99E-BB2A-B14F-8B43-E82054DA97DD}" presName="spaceB" presStyleCnt="0"/>
      <dgm:spPr/>
    </dgm:pt>
    <dgm:pt modelId="{1D0FC637-E99C-594C-85D4-B9FDBBAD791C}" type="pres">
      <dgm:prSet presAssocID="{7E27F9D0-4589-B341-92FA-166E6459D57F}" presName="space" presStyleCnt="0"/>
      <dgm:spPr/>
    </dgm:pt>
    <dgm:pt modelId="{27854CDA-1314-A341-A23F-D7502DA2BC51}" type="pres">
      <dgm:prSet presAssocID="{FDF16606-22A5-8541-88CF-6C61553A52BC}" presName="compositeA" presStyleCnt="0"/>
      <dgm:spPr/>
    </dgm:pt>
    <dgm:pt modelId="{110FAF4A-40FB-984B-BB69-089BEF3E0B94}" type="pres">
      <dgm:prSet presAssocID="{FDF16606-22A5-8541-88CF-6C61553A52BC}" presName="textA" presStyleLbl="revTx" presStyleIdx="4" presStyleCnt="13">
        <dgm:presLayoutVars>
          <dgm:bulletEnabled val="1"/>
        </dgm:presLayoutVars>
      </dgm:prSet>
      <dgm:spPr/>
    </dgm:pt>
    <dgm:pt modelId="{B574EC81-9875-C349-8BE4-D54E080A3C2D}" type="pres">
      <dgm:prSet presAssocID="{FDF16606-22A5-8541-88CF-6C61553A52BC}" presName="circleA" presStyleLbl="node1" presStyleIdx="4" presStyleCnt="13"/>
      <dgm:spPr/>
    </dgm:pt>
    <dgm:pt modelId="{7A1FCC46-E7DA-A946-A15A-5732ADFF9897}" type="pres">
      <dgm:prSet presAssocID="{FDF16606-22A5-8541-88CF-6C61553A52BC}" presName="spaceA" presStyleCnt="0"/>
      <dgm:spPr/>
    </dgm:pt>
    <dgm:pt modelId="{B26818A3-9AFC-674B-8769-7B9DC4AC7774}" type="pres">
      <dgm:prSet presAssocID="{B56C77F9-DAB8-054B-9EBB-F444DF6DA403}" presName="space" presStyleCnt="0"/>
      <dgm:spPr/>
    </dgm:pt>
    <dgm:pt modelId="{C3420DE0-AFD8-4183-8169-5E8A6BCE38F3}" type="pres">
      <dgm:prSet presAssocID="{15B733DC-8111-44B0-AF73-DCF6F7B6E633}" presName="compositeB" presStyleCnt="0"/>
      <dgm:spPr/>
    </dgm:pt>
    <dgm:pt modelId="{EB1BB433-D02B-40FC-BFA9-5570D0F2F569}" type="pres">
      <dgm:prSet presAssocID="{15B733DC-8111-44B0-AF73-DCF6F7B6E633}" presName="textB" presStyleLbl="revTx" presStyleIdx="5" presStyleCnt="13">
        <dgm:presLayoutVars>
          <dgm:bulletEnabled val="1"/>
        </dgm:presLayoutVars>
      </dgm:prSet>
      <dgm:spPr/>
    </dgm:pt>
    <dgm:pt modelId="{D4D34D30-816B-413B-A83D-E0A74F3BA09C}" type="pres">
      <dgm:prSet presAssocID="{15B733DC-8111-44B0-AF73-DCF6F7B6E633}" presName="circleB" presStyleLbl="node1" presStyleIdx="5" presStyleCnt="13"/>
      <dgm:spPr/>
    </dgm:pt>
    <dgm:pt modelId="{DB69DC95-7560-4B7A-8401-4D062C3E988E}" type="pres">
      <dgm:prSet presAssocID="{15B733DC-8111-44B0-AF73-DCF6F7B6E633}" presName="spaceB" presStyleCnt="0"/>
      <dgm:spPr/>
    </dgm:pt>
    <dgm:pt modelId="{DB4356DD-2FB1-4EB8-B57F-2CF9DA37CB18}" type="pres">
      <dgm:prSet presAssocID="{9A925629-9004-4E0D-9B62-1E0E023CC3B3}" presName="space" presStyleCnt="0"/>
      <dgm:spPr/>
    </dgm:pt>
    <dgm:pt modelId="{36897242-9088-4595-8CCC-5A5C3A392B13}" type="pres">
      <dgm:prSet presAssocID="{0967F861-C043-4613-BE61-372082DDFD02}" presName="compositeA" presStyleCnt="0"/>
      <dgm:spPr/>
    </dgm:pt>
    <dgm:pt modelId="{A707AE27-A00C-44A4-8597-AF5EE3A6B4ED}" type="pres">
      <dgm:prSet presAssocID="{0967F861-C043-4613-BE61-372082DDFD02}" presName="textA" presStyleLbl="revTx" presStyleIdx="6" presStyleCnt="13">
        <dgm:presLayoutVars>
          <dgm:bulletEnabled val="1"/>
        </dgm:presLayoutVars>
      </dgm:prSet>
      <dgm:spPr/>
    </dgm:pt>
    <dgm:pt modelId="{095EB0D8-8407-4560-8B4F-F27A905A5232}" type="pres">
      <dgm:prSet presAssocID="{0967F861-C043-4613-BE61-372082DDFD02}" presName="circleA" presStyleLbl="node1" presStyleIdx="6" presStyleCnt="13"/>
      <dgm:spPr/>
    </dgm:pt>
    <dgm:pt modelId="{033D6476-F12A-40C1-B708-7488F5BFA0DA}" type="pres">
      <dgm:prSet presAssocID="{0967F861-C043-4613-BE61-372082DDFD02}" presName="spaceA" presStyleCnt="0"/>
      <dgm:spPr/>
    </dgm:pt>
    <dgm:pt modelId="{B965FF0D-40D8-4811-A48B-6A71C3112C11}" type="pres">
      <dgm:prSet presAssocID="{F5A8EB34-7A51-4614-B492-AC2B63AF2C7A}" presName="space" presStyleCnt="0"/>
      <dgm:spPr/>
    </dgm:pt>
    <dgm:pt modelId="{B768F4E9-D4F5-4E65-8E47-83F96F2269DF}" type="pres">
      <dgm:prSet presAssocID="{55FBFC47-FE41-425C-BEBB-94F864E27525}" presName="compositeB" presStyleCnt="0"/>
      <dgm:spPr/>
    </dgm:pt>
    <dgm:pt modelId="{A78DDE0F-6129-45A9-8B64-A71C81B8AA69}" type="pres">
      <dgm:prSet presAssocID="{55FBFC47-FE41-425C-BEBB-94F864E27525}" presName="textB" presStyleLbl="revTx" presStyleIdx="7" presStyleCnt="13">
        <dgm:presLayoutVars>
          <dgm:bulletEnabled val="1"/>
        </dgm:presLayoutVars>
      </dgm:prSet>
      <dgm:spPr/>
    </dgm:pt>
    <dgm:pt modelId="{0D676D23-A563-46AB-AFC8-ED874D1FE66B}" type="pres">
      <dgm:prSet presAssocID="{55FBFC47-FE41-425C-BEBB-94F864E27525}" presName="circleB" presStyleLbl="node1" presStyleIdx="7" presStyleCnt="13"/>
      <dgm:spPr/>
    </dgm:pt>
    <dgm:pt modelId="{2B2DE284-3139-4BA2-A218-6767B89BF4C0}" type="pres">
      <dgm:prSet presAssocID="{55FBFC47-FE41-425C-BEBB-94F864E27525}" presName="spaceB" presStyleCnt="0"/>
      <dgm:spPr/>
    </dgm:pt>
    <dgm:pt modelId="{5618F6C4-09C6-4527-8674-8B4D12568D37}" type="pres">
      <dgm:prSet presAssocID="{6F40A124-9F9C-4C35-8CF3-2FDDC64010A5}" presName="space" presStyleCnt="0"/>
      <dgm:spPr/>
    </dgm:pt>
    <dgm:pt modelId="{E4B22F73-28EC-495A-B57F-640185BFCC75}" type="pres">
      <dgm:prSet presAssocID="{935600DB-39AB-466D-B8DB-B44780316E2E}" presName="compositeA" presStyleCnt="0"/>
      <dgm:spPr/>
    </dgm:pt>
    <dgm:pt modelId="{6965D7A6-7650-4D73-A6A8-6199C9CE360B}" type="pres">
      <dgm:prSet presAssocID="{935600DB-39AB-466D-B8DB-B44780316E2E}" presName="textA" presStyleLbl="revTx" presStyleIdx="8" presStyleCnt="13">
        <dgm:presLayoutVars>
          <dgm:bulletEnabled val="1"/>
        </dgm:presLayoutVars>
      </dgm:prSet>
      <dgm:spPr/>
    </dgm:pt>
    <dgm:pt modelId="{2447B4A0-35E8-4E8E-B9A5-B5E4E7A6EDDA}" type="pres">
      <dgm:prSet presAssocID="{935600DB-39AB-466D-B8DB-B44780316E2E}" presName="circleA" presStyleLbl="node1" presStyleIdx="8" presStyleCnt="13"/>
      <dgm:spPr/>
    </dgm:pt>
    <dgm:pt modelId="{420A8ED5-3B5B-41D4-8925-27942D4B887D}" type="pres">
      <dgm:prSet presAssocID="{935600DB-39AB-466D-B8DB-B44780316E2E}" presName="spaceA" presStyleCnt="0"/>
      <dgm:spPr/>
    </dgm:pt>
    <dgm:pt modelId="{C8B2856E-EA08-4321-8BF1-7D5B502C062D}" type="pres">
      <dgm:prSet presAssocID="{36446229-C272-4455-9A48-D09FCFAB7D95}" presName="space" presStyleCnt="0"/>
      <dgm:spPr/>
    </dgm:pt>
    <dgm:pt modelId="{A19B9E9B-C117-4C81-A2A9-F43A209C30E4}" type="pres">
      <dgm:prSet presAssocID="{B27FF0FF-59C4-4F3E-929B-C1C8D82B47E5}" presName="compositeB" presStyleCnt="0"/>
      <dgm:spPr/>
    </dgm:pt>
    <dgm:pt modelId="{BDA6BB84-9865-4E7B-BDBC-81EACC74EF76}" type="pres">
      <dgm:prSet presAssocID="{B27FF0FF-59C4-4F3E-929B-C1C8D82B47E5}" presName="textB" presStyleLbl="revTx" presStyleIdx="9" presStyleCnt="13">
        <dgm:presLayoutVars>
          <dgm:bulletEnabled val="1"/>
        </dgm:presLayoutVars>
      </dgm:prSet>
      <dgm:spPr/>
    </dgm:pt>
    <dgm:pt modelId="{4F0B708A-D169-451A-B912-C7661ED6DBED}" type="pres">
      <dgm:prSet presAssocID="{B27FF0FF-59C4-4F3E-929B-C1C8D82B47E5}" presName="circleB" presStyleLbl="node1" presStyleIdx="9" presStyleCnt="13"/>
      <dgm:spPr/>
    </dgm:pt>
    <dgm:pt modelId="{1D79CF9A-3DE1-4685-8039-E652C2456C3F}" type="pres">
      <dgm:prSet presAssocID="{B27FF0FF-59C4-4F3E-929B-C1C8D82B47E5}" presName="spaceB" presStyleCnt="0"/>
      <dgm:spPr/>
    </dgm:pt>
    <dgm:pt modelId="{C156CA62-5167-4369-9BDE-44F569B124BB}" type="pres">
      <dgm:prSet presAssocID="{511E9979-47D6-4396-8FE6-55B470137086}" presName="space" presStyleCnt="0"/>
      <dgm:spPr/>
    </dgm:pt>
    <dgm:pt modelId="{51CEACF1-36E7-4C07-80DC-ABA6A78D5967}" type="pres">
      <dgm:prSet presAssocID="{6FD911AE-016F-4D42-BA6D-9D7410A43832}" presName="compositeA" presStyleCnt="0"/>
      <dgm:spPr/>
    </dgm:pt>
    <dgm:pt modelId="{FD327C31-E210-4704-B00D-522C13046CF5}" type="pres">
      <dgm:prSet presAssocID="{6FD911AE-016F-4D42-BA6D-9D7410A43832}" presName="textA" presStyleLbl="revTx" presStyleIdx="10" presStyleCnt="13">
        <dgm:presLayoutVars>
          <dgm:bulletEnabled val="1"/>
        </dgm:presLayoutVars>
      </dgm:prSet>
      <dgm:spPr/>
    </dgm:pt>
    <dgm:pt modelId="{E9617AC1-1ADF-4D0D-8427-11206F9B8C2F}" type="pres">
      <dgm:prSet presAssocID="{6FD911AE-016F-4D42-BA6D-9D7410A43832}" presName="circleA" presStyleLbl="node1" presStyleIdx="10" presStyleCnt="13" custLinFactNeighborX="-3050"/>
      <dgm:spPr/>
    </dgm:pt>
    <dgm:pt modelId="{DEF6FF66-1DC4-40D5-BBE1-210EF0FA3787}" type="pres">
      <dgm:prSet presAssocID="{6FD911AE-016F-4D42-BA6D-9D7410A43832}" presName="spaceA" presStyleCnt="0"/>
      <dgm:spPr/>
    </dgm:pt>
    <dgm:pt modelId="{D83FC2DD-DD05-463E-8994-E1D5C69F42D4}" type="pres">
      <dgm:prSet presAssocID="{11B3CC60-FC43-4DE7-B8DD-B033E528ECBD}" presName="space" presStyleCnt="0"/>
      <dgm:spPr/>
    </dgm:pt>
    <dgm:pt modelId="{AC12494E-0F6A-43D0-BB65-8ED50E19AAC4}" type="pres">
      <dgm:prSet presAssocID="{F98A7704-43E1-44E3-B543-027FB6F8D04A}" presName="compositeB" presStyleCnt="0"/>
      <dgm:spPr/>
    </dgm:pt>
    <dgm:pt modelId="{EFBD72B4-A98E-4C88-A1FC-256C8BF5361D}" type="pres">
      <dgm:prSet presAssocID="{F98A7704-43E1-44E3-B543-027FB6F8D04A}" presName="textB" presStyleLbl="revTx" presStyleIdx="11" presStyleCnt="13">
        <dgm:presLayoutVars>
          <dgm:bulletEnabled val="1"/>
        </dgm:presLayoutVars>
      </dgm:prSet>
      <dgm:spPr/>
    </dgm:pt>
    <dgm:pt modelId="{095EDE2B-EEDA-4FB6-97DE-CF4BCAD4FAAB}" type="pres">
      <dgm:prSet presAssocID="{F98A7704-43E1-44E3-B543-027FB6F8D04A}" presName="circleB" presStyleLbl="node1" presStyleIdx="11" presStyleCnt="13"/>
      <dgm:spPr/>
    </dgm:pt>
    <dgm:pt modelId="{8A45C1CD-F9E6-43CA-83FF-A880930137D4}" type="pres">
      <dgm:prSet presAssocID="{F98A7704-43E1-44E3-B543-027FB6F8D04A}" presName="spaceB" presStyleCnt="0"/>
      <dgm:spPr/>
    </dgm:pt>
    <dgm:pt modelId="{2E6C4EDD-54F8-4599-8ABA-80FA5621B9A1}" type="pres">
      <dgm:prSet presAssocID="{8A90AE18-E2D6-4957-B6C6-4F1D6E497E20}" presName="space" presStyleCnt="0"/>
      <dgm:spPr/>
    </dgm:pt>
    <dgm:pt modelId="{9A1697D7-8AD2-5E4B-B68C-5C0797A1A4B1}" type="pres">
      <dgm:prSet presAssocID="{117DC96B-2A36-9243-B25E-4AF518084650}" presName="compositeA" presStyleCnt="0"/>
      <dgm:spPr/>
    </dgm:pt>
    <dgm:pt modelId="{699BFBAF-6E8C-D04B-A919-8A9E832EE903}" type="pres">
      <dgm:prSet presAssocID="{117DC96B-2A36-9243-B25E-4AF518084650}" presName="textA" presStyleLbl="revTx" presStyleIdx="12" presStyleCnt="13">
        <dgm:presLayoutVars>
          <dgm:bulletEnabled val="1"/>
        </dgm:presLayoutVars>
      </dgm:prSet>
      <dgm:spPr/>
    </dgm:pt>
    <dgm:pt modelId="{F5CFEAD0-77D5-AB41-A3EA-6CADF2F2CF0C}" type="pres">
      <dgm:prSet presAssocID="{117DC96B-2A36-9243-B25E-4AF518084650}" presName="circleA" presStyleLbl="node1" presStyleIdx="12" presStyleCnt="13"/>
      <dgm:spPr/>
    </dgm:pt>
    <dgm:pt modelId="{725EFFA9-F6E1-144D-AFE6-835F9497DDFB}" type="pres">
      <dgm:prSet presAssocID="{117DC96B-2A36-9243-B25E-4AF518084650}" presName="spaceA" presStyleCnt="0"/>
      <dgm:spPr/>
    </dgm:pt>
  </dgm:ptLst>
  <dgm:cxnLst>
    <dgm:cxn modelId="{A7A53200-5040-44F5-8B0F-FBC22055AA87}" srcId="{02264E15-9BA8-2341-9515-3CA88CEDB30A}" destId="{B27FF0FF-59C4-4F3E-929B-C1C8D82B47E5}" srcOrd="9" destOrd="0" parTransId="{4D43BAC1-2063-4D0D-9044-2D1F184F0982}" sibTransId="{511E9979-47D6-4396-8FE6-55B470137086}"/>
    <dgm:cxn modelId="{EBD83702-4A46-4E3B-9F72-25BAFE551896}" type="presOf" srcId="{6FD911AE-016F-4D42-BA6D-9D7410A43832}" destId="{FD327C31-E210-4704-B00D-522C13046CF5}" srcOrd="0" destOrd="0" presId="urn:microsoft.com/office/officeart/2005/8/layout/hProcess11"/>
    <dgm:cxn modelId="{2E534902-154F-3249-BF63-F5D13A0F8B7F}" srcId="{02264E15-9BA8-2341-9515-3CA88CEDB30A}" destId="{8C42A99E-BB2A-B14F-8B43-E82054DA97DD}" srcOrd="3" destOrd="0" parTransId="{4390A32A-B588-C240-B0B1-7D5A7112F9D0}" sibTransId="{7E27F9D0-4589-B341-92FA-166E6459D57F}"/>
    <dgm:cxn modelId="{771D3508-CB73-4107-B062-44A1F899F8FB}" type="presOf" srcId="{8C42A99E-BB2A-B14F-8B43-E82054DA97DD}" destId="{08ED1E2C-7F42-3A42-951E-8EDE628D020E}" srcOrd="0" destOrd="0" presId="urn:microsoft.com/office/officeart/2005/8/layout/hProcess11"/>
    <dgm:cxn modelId="{47E74E08-101E-4304-8280-38717E272A1F}" type="presOf" srcId="{DDCEC58E-E6CB-8849-9BEC-59D9A06169FC}" destId="{89468FF3-428E-3D49-9419-9A655DCB1250}" srcOrd="0" destOrd="0" presId="urn:microsoft.com/office/officeart/2005/8/layout/hProcess11"/>
    <dgm:cxn modelId="{4E7BF009-2216-47C5-BBAE-B890B3217B67}" srcId="{02264E15-9BA8-2341-9515-3CA88CEDB30A}" destId="{6FD911AE-016F-4D42-BA6D-9D7410A43832}" srcOrd="10" destOrd="0" parTransId="{C23818B5-15AC-4846-A22B-6CF84C3E662A}" sibTransId="{11B3CC60-FC43-4DE7-B8DD-B033E528ECBD}"/>
    <dgm:cxn modelId="{F5D5ED0C-F554-0F49-A400-5A2BD735A1A4}" srcId="{02264E15-9BA8-2341-9515-3CA88CEDB30A}" destId="{B41091D2-D862-C64A-9997-7C499B967D3B}" srcOrd="1" destOrd="0" parTransId="{FFF99190-68C4-104A-828D-6EAFF3F71911}" sibTransId="{E6979755-CDF1-8142-A461-F4B515D85B6E}"/>
    <dgm:cxn modelId="{B0FDF02A-ECD7-4CBB-AEAC-EAF859D603E4}" srcId="{02264E15-9BA8-2341-9515-3CA88CEDB30A}" destId="{F98A7704-43E1-44E3-B543-027FB6F8D04A}" srcOrd="11" destOrd="0" parTransId="{5B5AFB21-697B-49AE-BF1F-F26AB57BD670}" sibTransId="{8A90AE18-E2D6-4957-B6C6-4F1D6E497E20}"/>
    <dgm:cxn modelId="{95E90332-83E1-4063-B6CA-3762311DB924}" type="presOf" srcId="{02264E15-9BA8-2341-9515-3CA88CEDB30A}" destId="{3101E350-DC9C-4E47-A486-D333E0A454DD}" srcOrd="0" destOrd="0" presId="urn:microsoft.com/office/officeart/2005/8/layout/hProcess11"/>
    <dgm:cxn modelId="{1F585235-CD4F-4FC8-BB15-D3F3ABC5C2F7}" srcId="{02264E15-9BA8-2341-9515-3CA88CEDB30A}" destId="{0967F861-C043-4613-BE61-372082DDFD02}" srcOrd="6" destOrd="0" parTransId="{F63113F7-0F74-4FC1-8C87-3A2167D0523B}" sibTransId="{F5A8EB34-7A51-4614-B492-AC2B63AF2C7A}"/>
    <dgm:cxn modelId="{2DAC935C-B471-457A-8130-BFF57CA99EB6}" srcId="{02264E15-9BA8-2341-9515-3CA88CEDB30A}" destId="{55FBFC47-FE41-425C-BEBB-94F864E27525}" srcOrd="7" destOrd="0" parTransId="{6E8CC0F8-4985-4487-B1E7-CD726DF07DE8}" sibTransId="{6F40A124-9F9C-4C35-8CF3-2FDDC64010A5}"/>
    <dgm:cxn modelId="{605F4D5E-115D-9444-9262-78722E58B3DF}" srcId="{02264E15-9BA8-2341-9515-3CA88CEDB30A}" destId="{ECF8863A-BBE2-9D45-91F0-6B38FEC9363F}" srcOrd="0" destOrd="0" parTransId="{E953C91B-014A-9B41-9F26-C7B362EFD5F1}" sibTransId="{20884C26-C00B-7242-BA07-24F6A27B89D1}"/>
    <dgm:cxn modelId="{446F6549-E7B8-4C45-B2F3-C538A9B92600}" type="presOf" srcId="{F98A7704-43E1-44E3-B543-027FB6F8D04A}" destId="{EFBD72B4-A98E-4C88-A1FC-256C8BF5361D}" srcOrd="0" destOrd="0" presId="urn:microsoft.com/office/officeart/2005/8/layout/hProcess11"/>
    <dgm:cxn modelId="{290C8B71-5459-4C0C-9C9F-6D3F563EBC54}" srcId="{02264E15-9BA8-2341-9515-3CA88CEDB30A}" destId="{15B733DC-8111-44B0-AF73-DCF6F7B6E633}" srcOrd="5" destOrd="0" parTransId="{C9EC0D5D-EC08-4329-8248-D99119F28442}" sibTransId="{9A925629-9004-4E0D-9B62-1E0E023CC3B3}"/>
    <dgm:cxn modelId="{8B2F9F57-B160-0349-8BD9-4F8B2DC4D6CE}" srcId="{02264E15-9BA8-2341-9515-3CA88CEDB30A}" destId="{DDCEC58E-E6CB-8849-9BEC-59D9A06169FC}" srcOrd="2" destOrd="0" parTransId="{EF39F756-16C7-D645-BFC0-9B4091779A11}" sibTransId="{1E3F4CF5-E99F-1146-9970-FB47B9BD2046}"/>
    <dgm:cxn modelId="{0F1B7059-2949-4709-B67F-22D5DABC41D1}" type="presOf" srcId="{FDF16606-22A5-8541-88CF-6C61553A52BC}" destId="{110FAF4A-40FB-984B-BB69-089BEF3E0B94}" srcOrd="0" destOrd="0" presId="urn:microsoft.com/office/officeart/2005/8/layout/hProcess11"/>
    <dgm:cxn modelId="{9E7DF859-DE05-1B42-94FB-1C7B20DC1F3D}" srcId="{02264E15-9BA8-2341-9515-3CA88CEDB30A}" destId="{FDF16606-22A5-8541-88CF-6C61553A52BC}" srcOrd="4" destOrd="0" parTransId="{B659EE4D-F048-4E46-9F49-ABC903824AC0}" sibTransId="{B56C77F9-DAB8-054B-9EBB-F444DF6DA403}"/>
    <dgm:cxn modelId="{58BACC8F-3325-46A5-AFB0-47FE7F37BA80}" type="presOf" srcId="{55FBFC47-FE41-425C-BEBB-94F864E27525}" destId="{A78DDE0F-6129-45A9-8B64-A71C81B8AA69}" srcOrd="0" destOrd="0" presId="urn:microsoft.com/office/officeart/2005/8/layout/hProcess11"/>
    <dgm:cxn modelId="{1988B99B-480D-4967-B953-606DEC013B9A}" type="presOf" srcId="{B27FF0FF-59C4-4F3E-929B-C1C8D82B47E5}" destId="{BDA6BB84-9865-4E7B-BDBC-81EACC74EF76}" srcOrd="0" destOrd="0" presId="urn:microsoft.com/office/officeart/2005/8/layout/hProcess11"/>
    <dgm:cxn modelId="{E564A3A2-28A3-4A38-8252-8F36E7CFB8BA}" type="presOf" srcId="{935600DB-39AB-466D-B8DB-B44780316E2E}" destId="{6965D7A6-7650-4D73-A6A8-6199C9CE360B}" srcOrd="0" destOrd="0" presId="urn:microsoft.com/office/officeart/2005/8/layout/hProcess11"/>
    <dgm:cxn modelId="{2080B9B2-F181-4CB7-BFAF-FA7A0A839EB5}" type="presOf" srcId="{B41091D2-D862-C64A-9997-7C499B967D3B}" destId="{FCA0D4B6-4CAC-7A49-AA5B-72F55A760FC5}" srcOrd="0" destOrd="0" presId="urn:microsoft.com/office/officeart/2005/8/layout/hProcess11"/>
    <dgm:cxn modelId="{C19973BA-503E-4317-890A-CC575C88F905}" type="presOf" srcId="{15B733DC-8111-44B0-AF73-DCF6F7B6E633}" destId="{EB1BB433-D02B-40FC-BFA9-5570D0F2F569}" srcOrd="0" destOrd="0" presId="urn:microsoft.com/office/officeart/2005/8/layout/hProcess11"/>
    <dgm:cxn modelId="{60AB81BD-D246-420F-9B5A-435686CF31FE}" type="presOf" srcId="{ECF8863A-BBE2-9D45-91F0-6B38FEC9363F}" destId="{66B58BB5-5F29-AF4A-B1BD-14DFB3CCBA8D}" srcOrd="0" destOrd="0" presId="urn:microsoft.com/office/officeart/2005/8/layout/hProcess11"/>
    <dgm:cxn modelId="{AD3BE2CC-6EC1-4A52-8625-220C82F0F80A}" srcId="{02264E15-9BA8-2341-9515-3CA88CEDB30A}" destId="{935600DB-39AB-466D-B8DB-B44780316E2E}" srcOrd="8" destOrd="0" parTransId="{ABBB6546-5422-4FD7-B41A-24412175E309}" sibTransId="{36446229-C272-4455-9A48-D09FCFAB7D95}"/>
    <dgm:cxn modelId="{44DDCCD1-29F7-694E-BA69-2AA06ED57C00}" srcId="{02264E15-9BA8-2341-9515-3CA88CEDB30A}" destId="{117DC96B-2A36-9243-B25E-4AF518084650}" srcOrd="12" destOrd="0" parTransId="{C47F6B5B-D87C-4949-A0B2-47B2EC8A036C}" sibTransId="{7B109F81-5EB9-D546-BB2B-F3975A317DCB}"/>
    <dgm:cxn modelId="{444100D7-7A81-436D-ABBC-5C456DDE7C02}" type="presOf" srcId="{0967F861-C043-4613-BE61-372082DDFD02}" destId="{A707AE27-A00C-44A4-8597-AF5EE3A6B4ED}" srcOrd="0" destOrd="0" presId="urn:microsoft.com/office/officeart/2005/8/layout/hProcess11"/>
    <dgm:cxn modelId="{57E3C1EA-AEE1-4F72-B4EA-F223AC426D99}" type="presOf" srcId="{117DC96B-2A36-9243-B25E-4AF518084650}" destId="{699BFBAF-6E8C-D04B-A919-8A9E832EE903}" srcOrd="0" destOrd="0" presId="urn:microsoft.com/office/officeart/2005/8/layout/hProcess11"/>
    <dgm:cxn modelId="{37A6C513-827B-4C20-9A8E-D3CB72FCF78E}" type="presParOf" srcId="{3101E350-DC9C-4E47-A486-D333E0A454DD}" destId="{4DAD83EA-173A-F245-9AB9-D317D5E20487}" srcOrd="0" destOrd="0" presId="urn:microsoft.com/office/officeart/2005/8/layout/hProcess11"/>
    <dgm:cxn modelId="{A90E3F86-4ADF-4636-A40A-A702F9C4CF0A}" type="presParOf" srcId="{3101E350-DC9C-4E47-A486-D333E0A454DD}" destId="{F922B0B6-7465-774B-BB24-10BFB31FC9D8}" srcOrd="1" destOrd="0" presId="urn:microsoft.com/office/officeart/2005/8/layout/hProcess11"/>
    <dgm:cxn modelId="{EFEA4605-7A61-43CF-A525-BCBA420E7E42}" type="presParOf" srcId="{F922B0B6-7465-774B-BB24-10BFB31FC9D8}" destId="{310854E6-DCBB-E446-A021-A761BE8895D9}" srcOrd="0" destOrd="0" presId="urn:microsoft.com/office/officeart/2005/8/layout/hProcess11"/>
    <dgm:cxn modelId="{39FBE177-15D7-47E3-A39C-2D462D77A574}" type="presParOf" srcId="{310854E6-DCBB-E446-A021-A761BE8895D9}" destId="{66B58BB5-5F29-AF4A-B1BD-14DFB3CCBA8D}" srcOrd="0" destOrd="0" presId="urn:microsoft.com/office/officeart/2005/8/layout/hProcess11"/>
    <dgm:cxn modelId="{4482437D-3AA0-4817-B251-09953C58144D}" type="presParOf" srcId="{310854E6-DCBB-E446-A021-A761BE8895D9}" destId="{F95479B4-5CAF-4849-9D97-9BF1FEF80129}" srcOrd="1" destOrd="0" presId="urn:microsoft.com/office/officeart/2005/8/layout/hProcess11"/>
    <dgm:cxn modelId="{1B9F7AC4-5702-4684-8D30-1C9217DAAFE5}" type="presParOf" srcId="{310854E6-DCBB-E446-A021-A761BE8895D9}" destId="{DEC6CCA8-4EA7-964E-93D4-4984DBEF892B}" srcOrd="2" destOrd="0" presId="urn:microsoft.com/office/officeart/2005/8/layout/hProcess11"/>
    <dgm:cxn modelId="{F0D18E08-3BE9-4D6F-9B76-DD6A91A5D197}" type="presParOf" srcId="{F922B0B6-7465-774B-BB24-10BFB31FC9D8}" destId="{77452955-2C17-2E42-8EE8-521BFC9FEA7C}" srcOrd="1" destOrd="0" presId="urn:microsoft.com/office/officeart/2005/8/layout/hProcess11"/>
    <dgm:cxn modelId="{59D01B11-537F-4AAF-BD0B-B4302D2FB12D}" type="presParOf" srcId="{F922B0B6-7465-774B-BB24-10BFB31FC9D8}" destId="{EDF9E112-1742-F64D-A5A5-2120A532A5B6}" srcOrd="2" destOrd="0" presId="urn:microsoft.com/office/officeart/2005/8/layout/hProcess11"/>
    <dgm:cxn modelId="{98BFFE49-3796-4692-8D65-9DFBEE47A515}" type="presParOf" srcId="{EDF9E112-1742-F64D-A5A5-2120A532A5B6}" destId="{FCA0D4B6-4CAC-7A49-AA5B-72F55A760FC5}" srcOrd="0" destOrd="0" presId="urn:microsoft.com/office/officeart/2005/8/layout/hProcess11"/>
    <dgm:cxn modelId="{1625BA7B-7B47-478D-9DF8-AF3E91B10A17}" type="presParOf" srcId="{EDF9E112-1742-F64D-A5A5-2120A532A5B6}" destId="{FC8960D0-5F98-404E-BB25-EB8AA48D696D}" srcOrd="1" destOrd="0" presId="urn:microsoft.com/office/officeart/2005/8/layout/hProcess11"/>
    <dgm:cxn modelId="{4081A760-49BC-4D83-9CFE-EB27FC24B314}" type="presParOf" srcId="{EDF9E112-1742-F64D-A5A5-2120A532A5B6}" destId="{A7906E4B-97E7-3A4F-8624-68F2103C384F}" srcOrd="2" destOrd="0" presId="urn:microsoft.com/office/officeart/2005/8/layout/hProcess11"/>
    <dgm:cxn modelId="{11088951-46B8-4490-A5A4-64F822CF9D93}" type="presParOf" srcId="{F922B0B6-7465-774B-BB24-10BFB31FC9D8}" destId="{106B6B72-8525-D943-B7C8-ABBADEF35D4B}" srcOrd="3" destOrd="0" presId="urn:microsoft.com/office/officeart/2005/8/layout/hProcess11"/>
    <dgm:cxn modelId="{903672D4-5A75-4257-ADB6-7E21190DDB26}" type="presParOf" srcId="{F922B0B6-7465-774B-BB24-10BFB31FC9D8}" destId="{A2254996-F0B2-B04D-A564-06CE019CE415}" srcOrd="4" destOrd="0" presId="urn:microsoft.com/office/officeart/2005/8/layout/hProcess11"/>
    <dgm:cxn modelId="{17F52548-955F-480A-A7CE-C132D45C8487}" type="presParOf" srcId="{A2254996-F0B2-B04D-A564-06CE019CE415}" destId="{89468FF3-428E-3D49-9419-9A655DCB1250}" srcOrd="0" destOrd="0" presId="urn:microsoft.com/office/officeart/2005/8/layout/hProcess11"/>
    <dgm:cxn modelId="{20D51F21-D715-46A2-8CD6-05E2A520F556}" type="presParOf" srcId="{A2254996-F0B2-B04D-A564-06CE019CE415}" destId="{177067C7-7204-AC43-B030-EE441A65BCC4}" srcOrd="1" destOrd="0" presId="urn:microsoft.com/office/officeart/2005/8/layout/hProcess11"/>
    <dgm:cxn modelId="{55C10F7C-A91C-41CD-A1BB-A7433F135621}" type="presParOf" srcId="{A2254996-F0B2-B04D-A564-06CE019CE415}" destId="{986AC500-1C75-6742-A89D-63702A20DB04}" srcOrd="2" destOrd="0" presId="urn:microsoft.com/office/officeart/2005/8/layout/hProcess11"/>
    <dgm:cxn modelId="{87635D0A-CA2A-40DF-A4F2-96231F4952E3}" type="presParOf" srcId="{F922B0B6-7465-774B-BB24-10BFB31FC9D8}" destId="{B9FB70F2-3A3C-E54E-95DF-533296D71CCB}" srcOrd="5" destOrd="0" presId="urn:microsoft.com/office/officeart/2005/8/layout/hProcess11"/>
    <dgm:cxn modelId="{801915D2-5EA9-4AB4-A50E-F31A8B0DF411}" type="presParOf" srcId="{F922B0B6-7465-774B-BB24-10BFB31FC9D8}" destId="{B2DB70A2-8270-244A-8BD4-D7C6089B6462}" srcOrd="6" destOrd="0" presId="urn:microsoft.com/office/officeart/2005/8/layout/hProcess11"/>
    <dgm:cxn modelId="{8F5F524F-6E22-4ACF-9E89-6FBBFDC55F8A}" type="presParOf" srcId="{B2DB70A2-8270-244A-8BD4-D7C6089B6462}" destId="{08ED1E2C-7F42-3A42-951E-8EDE628D020E}" srcOrd="0" destOrd="0" presId="urn:microsoft.com/office/officeart/2005/8/layout/hProcess11"/>
    <dgm:cxn modelId="{4CE84ACB-4852-4839-956F-F615DE729DBF}" type="presParOf" srcId="{B2DB70A2-8270-244A-8BD4-D7C6089B6462}" destId="{4E39D7FC-F88F-B949-BB70-8702C7E8D7BA}" srcOrd="1" destOrd="0" presId="urn:microsoft.com/office/officeart/2005/8/layout/hProcess11"/>
    <dgm:cxn modelId="{7EBDE6C3-5C8F-4465-B8BF-3DEAD473805A}" type="presParOf" srcId="{B2DB70A2-8270-244A-8BD4-D7C6089B6462}" destId="{26B86564-AA26-4949-BAB0-EFD64D98E6E4}" srcOrd="2" destOrd="0" presId="urn:microsoft.com/office/officeart/2005/8/layout/hProcess11"/>
    <dgm:cxn modelId="{D12187A0-D9C5-4A68-B267-4D701F29E682}" type="presParOf" srcId="{F922B0B6-7465-774B-BB24-10BFB31FC9D8}" destId="{1D0FC637-E99C-594C-85D4-B9FDBBAD791C}" srcOrd="7" destOrd="0" presId="urn:microsoft.com/office/officeart/2005/8/layout/hProcess11"/>
    <dgm:cxn modelId="{CEB8878A-78C2-49B9-9EFC-6CF18CF0EA0F}" type="presParOf" srcId="{F922B0B6-7465-774B-BB24-10BFB31FC9D8}" destId="{27854CDA-1314-A341-A23F-D7502DA2BC51}" srcOrd="8" destOrd="0" presId="urn:microsoft.com/office/officeart/2005/8/layout/hProcess11"/>
    <dgm:cxn modelId="{E6D264AD-6AC8-498E-B06F-38554B80685E}" type="presParOf" srcId="{27854CDA-1314-A341-A23F-D7502DA2BC51}" destId="{110FAF4A-40FB-984B-BB69-089BEF3E0B94}" srcOrd="0" destOrd="0" presId="urn:microsoft.com/office/officeart/2005/8/layout/hProcess11"/>
    <dgm:cxn modelId="{A3782CF4-A6D1-4917-B91E-0938FF38CBF6}" type="presParOf" srcId="{27854CDA-1314-A341-A23F-D7502DA2BC51}" destId="{B574EC81-9875-C349-8BE4-D54E080A3C2D}" srcOrd="1" destOrd="0" presId="urn:microsoft.com/office/officeart/2005/8/layout/hProcess11"/>
    <dgm:cxn modelId="{6D7367F1-0EF8-40EB-86F7-0440D0C18A5D}" type="presParOf" srcId="{27854CDA-1314-A341-A23F-D7502DA2BC51}" destId="{7A1FCC46-E7DA-A946-A15A-5732ADFF9897}" srcOrd="2" destOrd="0" presId="urn:microsoft.com/office/officeart/2005/8/layout/hProcess11"/>
    <dgm:cxn modelId="{36EE2304-9792-45FC-97EC-1F0C46AFD8E0}" type="presParOf" srcId="{F922B0B6-7465-774B-BB24-10BFB31FC9D8}" destId="{B26818A3-9AFC-674B-8769-7B9DC4AC7774}" srcOrd="9" destOrd="0" presId="urn:microsoft.com/office/officeart/2005/8/layout/hProcess11"/>
    <dgm:cxn modelId="{02DECE50-8949-4765-87AB-21CA22E223F4}" type="presParOf" srcId="{F922B0B6-7465-774B-BB24-10BFB31FC9D8}" destId="{C3420DE0-AFD8-4183-8169-5E8A6BCE38F3}" srcOrd="10" destOrd="0" presId="urn:microsoft.com/office/officeart/2005/8/layout/hProcess11"/>
    <dgm:cxn modelId="{63B3AD31-F11B-4515-B58B-842828DE7E16}" type="presParOf" srcId="{C3420DE0-AFD8-4183-8169-5E8A6BCE38F3}" destId="{EB1BB433-D02B-40FC-BFA9-5570D0F2F569}" srcOrd="0" destOrd="0" presId="urn:microsoft.com/office/officeart/2005/8/layout/hProcess11"/>
    <dgm:cxn modelId="{39862B7A-9813-441A-A865-9026C1680C8D}" type="presParOf" srcId="{C3420DE0-AFD8-4183-8169-5E8A6BCE38F3}" destId="{D4D34D30-816B-413B-A83D-E0A74F3BA09C}" srcOrd="1" destOrd="0" presId="urn:microsoft.com/office/officeart/2005/8/layout/hProcess11"/>
    <dgm:cxn modelId="{E57934D4-BB26-47B8-BB7C-9B4CA9AA9ACF}" type="presParOf" srcId="{C3420DE0-AFD8-4183-8169-5E8A6BCE38F3}" destId="{DB69DC95-7560-4B7A-8401-4D062C3E988E}" srcOrd="2" destOrd="0" presId="urn:microsoft.com/office/officeart/2005/8/layout/hProcess11"/>
    <dgm:cxn modelId="{F4E55E3A-E845-4F0C-AA3F-2512F79A4737}" type="presParOf" srcId="{F922B0B6-7465-774B-BB24-10BFB31FC9D8}" destId="{DB4356DD-2FB1-4EB8-B57F-2CF9DA37CB18}" srcOrd="11" destOrd="0" presId="urn:microsoft.com/office/officeart/2005/8/layout/hProcess11"/>
    <dgm:cxn modelId="{705C673E-23CD-4DA6-9BF5-70915493FB21}" type="presParOf" srcId="{F922B0B6-7465-774B-BB24-10BFB31FC9D8}" destId="{36897242-9088-4595-8CCC-5A5C3A392B13}" srcOrd="12" destOrd="0" presId="urn:microsoft.com/office/officeart/2005/8/layout/hProcess11"/>
    <dgm:cxn modelId="{7B9DE91F-8561-476B-BD52-C622F76C20D7}" type="presParOf" srcId="{36897242-9088-4595-8CCC-5A5C3A392B13}" destId="{A707AE27-A00C-44A4-8597-AF5EE3A6B4ED}" srcOrd="0" destOrd="0" presId="urn:microsoft.com/office/officeart/2005/8/layout/hProcess11"/>
    <dgm:cxn modelId="{3BC62541-5E35-49A7-8747-A767F843FB19}" type="presParOf" srcId="{36897242-9088-4595-8CCC-5A5C3A392B13}" destId="{095EB0D8-8407-4560-8B4F-F27A905A5232}" srcOrd="1" destOrd="0" presId="urn:microsoft.com/office/officeart/2005/8/layout/hProcess11"/>
    <dgm:cxn modelId="{98CD7858-EEBB-41E6-8EA3-B0303A90687C}" type="presParOf" srcId="{36897242-9088-4595-8CCC-5A5C3A392B13}" destId="{033D6476-F12A-40C1-B708-7488F5BFA0DA}" srcOrd="2" destOrd="0" presId="urn:microsoft.com/office/officeart/2005/8/layout/hProcess11"/>
    <dgm:cxn modelId="{500ED4EB-59DA-4F3E-9697-1342EA1B0F0D}" type="presParOf" srcId="{F922B0B6-7465-774B-BB24-10BFB31FC9D8}" destId="{B965FF0D-40D8-4811-A48B-6A71C3112C11}" srcOrd="13" destOrd="0" presId="urn:microsoft.com/office/officeart/2005/8/layout/hProcess11"/>
    <dgm:cxn modelId="{78D614BB-A3BE-4963-8806-7C99C96FDCC5}" type="presParOf" srcId="{F922B0B6-7465-774B-BB24-10BFB31FC9D8}" destId="{B768F4E9-D4F5-4E65-8E47-83F96F2269DF}" srcOrd="14" destOrd="0" presId="urn:microsoft.com/office/officeart/2005/8/layout/hProcess11"/>
    <dgm:cxn modelId="{43709C27-1C61-4FC7-994F-0D0C1F0A6C57}" type="presParOf" srcId="{B768F4E9-D4F5-4E65-8E47-83F96F2269DF}" destId="{A78DDE0F-6129-45A9-8B64-A71C81B8AA69}" srcOrd="0" destOrd="0" presId="urn:microsoft.com/office/officeart/2005/8/layout/hProcess11"/>
    <dgm:cxn modelId="{CC9EF218-78C2-47F9-9B5F-01860FA0EE71}" type="presParOf" srcId="{B768F4E9-D4F5-4E65-8E47-83F96F2269DF}" destId="{0D676D23-A563-46AB-AFC8-ED874D1FE66B}" srcOrd="1" destOrd="0" presId="urn:microsoft.com/office/officeart/2005/8/layout/hProcess11"/>
    <dgm:cxn modelId="{4E66B41C-33B8-4EC9-B483-BC5BB988EAB0}" type="presParOf" srcId="{B768F4E9-D4F5-4E65-8E47-83F96F2269DF}" destId="{2B2DE284-3139-4BA2-A218-6767B89BF4C0}" srcOrd="2" destOrd="0" presId="urn:microsoft.com/office/officeart/2005/8/layout/hProcess11"/>
    <dgm:cxn modelId="{6AAE6567-C854-4D3A-AEE1-597773E39B59}" type="presParOf" srcId="{F922B0B6-7465-774B-BB24-10BFB31FC9D8}" destId="{5618F6C4-09C6-4527-8674-8B4D12568D37}" srcOrd="15" destOrd="0" presId="urn:microsoft.com/office/officeart/2005/8/layout/hProcess11"/>
    <dgm:cxn modelId="{77FC39D8-CF63-4DD5-BF55-162BE225C2DF}" type="presParOf" srcId="{F922B0B6-7465-774B-BB24-10BFB31FC9D8}" destId="{E4B22F73-28EC-495A-B57F-640185BFCC75}" srcOrd="16" destOrd="0" presId="urn:microsoft.com/office/officeart/2005/8/layout/hProcess11"/>
    <dgm:cxn modelId="{2C793653-B398-420F-A7DD-F997B0E7D2E9}" type="presParOf" srcId="{E4B22F73-28EC-495A-B57F-640185BFCC75}" destId="{6965D7A6-7650-4D73-A6A8-6199C9CE360B}" srcOrd="0" destOrd="0" presId="urn:microsoft.com/office/officeart/2005/8/layout/hProcess11"/>
    <dgm:cxn modelId="{E565FD39-21DD-4B65-A4D3-489663705E6B}" type="presParOf" srcId="{E4B22F73-28EC-495A-B57F-640185BFCC75}" destId="{2447B4A0-35E8-4E8E-B9A5-B5E4E7A6EDDA}" srcOrd="1" destOrd="0" presId="urn:microsoft.com/office/officeart/2005/8/layout/hProcess11"/>
    <dgm:cxn modelId="{0F537F05-9290-436C-9421-8558E8E8D4CB}" type="presParOf" srcId="{E4B22F73-28EC-495A-B57F-640185BFCC75}" destId="{420A8ED5-3B5B-41D4-8925-27942D4B887D}" srcOrd="2" destOrd="0" presId="urn:microsoft.com/office/officeart/2005/8/layout/hProcess11"/>
    <dgm:cxn modelId="{AF71E7B5-6503-416F-ABB3-1995B53C9A54}" type="presParOf" srcId="{F922B0B6-7465-774B-BB24-10BFB31FC9D8}" destId="{C8B2856E-EA08-4321-8BF1-7D5B502C062D}" srcOrd="17" destOrd="0" presId="urn:microsoft.com/office/officeart/2005/8/layout/hProcess11"/>
    <dgm:cxn modelId="{F3C8705E-CD89-446F-876E-0149DD55E9AF}" type="presParOf" srcId="{F922B0B6-7465-774B-BB24-10BFB31FC9D8}" destId="{A19B9E9B-C117-4C81-A2A9-F43A209C30E4}" srcOrd="18" destOrd="0" presId="urn:microsoft.com/office/officeart/2005/8/layout/hProcess11"/>
    <dgm:cxn modelId="{FB8687DB-87E4-43E0-AEBF-4EBB72CE062C}" type="presParOf" srcId="{A19B9E9B-C117-4C81-A2A9-F43A209C30E4}" destId="{BDA6BB84-9865-4E7B-BDBC-81EACC74EF76}" srcOrd="0" destOrd="0" presId="urn:microsoft.com/office/officeart/2005/8/layout/hProcess11"/>
    <dgm:cxn modelId="{A81DE9A2-BE37-4654-8FE0-C4CDC898986E}" type="presParOf" srcId="{A19B9E9B-C117-4C81-A2A9-F43A209C30E4}" destId="{4F0B708A-D169-451A-B912-C7661ED6DBED}" srcOrd="1" destOrd="0" presId="urn:microsoft.com/office/officeart/2005/8/layout/hProcess11"/>
    <dgm:cxn modelId="{67DB1609-1839-427C-B04C-A64E9D65CCB0}" type="presParOf" srcId="{A19B9E9B-C117-4C81-A2A9-F43A209C30E4}" destId="{1D79CF9A-3DE1-4685-8039-E652C2456C3F}" srcOrd="2" destOrd="0" presId="urn:microsoft.com/office/officeart/2005/8/layout/hProcess11"/>
    <dgm:cxn modelId="{465ED04D-CC71-48E3-9C09-768A166438F6}" type="presParOf" srcId="{F922B0B6-7465-774B-BB24-10BFB31FC9D8}" destId="{C156CA62-5167-4369-9BDE-44F569B124BB}" srcOrd="19" destOrd="0" presId="urn:microsoft.com/office/officeart/2005/8/layout/hProcess11"/>
    <dgm:cxn modelId="{C91E3253-AAAE-47B8-BBA1-59CCE7E5E913}" type="presParOf" srcId="{F922B0B6-7465-774B-BB24-10BFB31FC9D8}" destId="{51CEACF1-36E7-4C07-80DC-ABA6A78D5967}" srcOrd="20" destOrd="0" presId="urn:microsoft.com/office/officeart/2005/8/layout/hProcess11"/>
    <dgm:cxn modelId="{D0485BB9-3CBD-4D43-A797-EB38BFFBBB83}" type="presParOf" srcId="{51CEACF1-36E7-4C07-80DC-ABA6A78D5967}" destId="{FD327C31-E210-4704-B00D-522C13046CF5}" srcOrd="0" destOrd="0" presId="urn:microsoft.com/office/officeart/2005/8/layout/hProcess11"/>
    <dgm:cxn modelId="{22447B2F-3B25-4AA1-868D-40DF237E6F74}" type="presParOf" srcId="{51CEACF1-36E7-4C07-80DC-ABA6A78D5967}" destId="{E9617AC1-1ADF-4D0D-8427-11206F9B8C2F}" srcOrd="1" destOrd="0" presId="urn:microsoft.com/office/officeart/2005/8/layout/hProcess11"/>
    <dgm:cxn modelId="{A8255013-71F6-4A24-929A-EA7DD56EB4F7}" type="presParOf" srcId="{51CEACF1-36E7-4C07-80DC-ABA6A78D5967}" destId="{DEF6FF66-1DC4-40D5-BBE1-210EF0FA3787}" srcOrd="2" destOrd="0" presId="urn:microsoft.com/office/officeart/2005/8/layout/hProcess11"/>
    <dgm:cxn modelId="{86D40233-4301-42B6-8100-B70854DC4F3A}" type="presParOf" srcId="{F922B0B6-7465-774B-BB24-10BFB31FC9D8}" destId="{D83FC2DD-DD05-463E-8994-E1D5C69F42D4}" srcOrd="21" destOrd="0" presId="urn:microsoft.com/office/officeart/2005/8/layout/hProcess11"/>
    <dgm:cxn modelId="{7D10F4E7-AAAE-4FE3-9AEF-7E8BB7D00A90}" type="presParOf" srcId="{F922B0B6-7465-774B-BB24-10BFB31FC9D8}" destId="{AC12494E-0F6A-43D0-BB65-8ED50E19AAC4}" srcOrd="22" destOrd="0" presId="urn:microsoft.com/office/officeart/2005/8/layout/hProcess11"/>
    <dgm:cxn modelId="{3BB18515-1A35-40F8-B59E-94B38EE10E05}" type="presParOf" srcId="{AC12494E-0F6A-43D0-BB65-8ED50E19AAC4}" destId="{EFBD72B4-A98E-4C88-A1FC-256C8BF5361D}" srcOrd="0" destOrd="0" presId="urn:microsoft.com/office/officeart/2005/8/layout/hProcess11"/>
    <dgm:cxn modelId="{57BC5200-92E0-4FEB-9FAA-B4E74BEDCDDC}" type="presParOf" srcId="{AC12494E-0F6A-43D0-BB65-8ED50E19AAC4}" destId="{095EDE2B-EEDA-4FB6-97DE-CF4BCAD4FAAB}" srcOrd="1" destOrd="0" presId="urn:microsoft.com/office/officeart/2005/8/layout/hProcess11"/>
    <dgm:cxn modelId="{7C91ED26-3D44-4C32-9D2E-D86D36F6725D}" type="presParOf" srcId="{AC12494E-0F6A-43D0-BB65-8ED50E19AAC4}" destId="{8A45C1CD-F9E6-43CA-83FF-A880930137D4}" srcOrd="2" destOrd="0" presId="urn:microsoft.com/office/officeart/2005/8/layout/hProcess11"/>
    <dgm:cxn modelId="{155032E8-18DC-44B8-A123-193BDB08C568}" type="presParOf" srcId="{F922B0B6-7465-774B-BB24-10BFB31FC9D8}" destId="{2E6C4EDD-54F8-4599-8ABA-80FA5621B9A1}" srcOrd="23" destOrd="0" presId="urn:microsoft.com/office/officeart/2005/8/layout/hProcess11"/>
    <dgm:cxn modelId="{46A7625B-13B8-4339-910C-B92925B1972D}" type="presParOf" srcId="{F922B0B6-7465-774B-BB24-10BFB31FC9D8}" destId="{9A1697D7-8AD2-5E4B-B68C-5C0797A1A4B1}" srcOrd="24" destOrd="0" presId="urn:microsoft.com/office/officeart/2005/8/layout/hProcess11"/>
    <dgm:cxn modelId="{08AF9593-89EA-4448-8349-DE07B3EEE012}" type="presParOf" srcId="{9A1697D7-8AD2-5E4B-B68C-5C0797A1A4B1}" destId="{699BFBAF-6E8C-D04B-A919-8A9E832EE903}" srcOrd="0" destOrd="0" presId="urn:microsoft.com/office/officeart/2005/8/layout/hProcess11"/>
    <dgm:cxn modelId="{C8F4C2F5-B076-4756-AF1E-C4D6823C9D77}" type="presParOf" srcId="{9A1697D7-8AD2-5E4B-B68C-5C0797A1A4B1}" destId="{F5CFEAD0-77D5-AB41-A3EA-6CADF2F2CF0C}" srcOrd="1" destOrd="0" presId="urn:microsoft.com/office/officeart/2005/8/layout/hProcess11"/>
    <dgm:cxn modelId="{1A52C016-6F42-4DF9-B2F1-390A7A2D2791}" type="presParOf" srcId="{9A1697D7-8AD2-5E4B-B68C-5C0797A1A4B1}" destId="{725EFFA9-F6E1-144D-AFE6-835F9497DDF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065BFB-378F-46C9-9652-3A54FD2F2DA6}" type="doc">
      <dgm:prSet loTypeId="urn:microsoft.com/office/officeart/2005/8/layout/gear1" loCatId="process" qsTypeId="urn:microsoft.com/office/officeart/2005/8/quickstyle/simple1" qsCatId="simple" csTypeId="urn:microsoft.com/office/officeart/2005/8/colors/accent2_3" csCatId="accent2" phldr="1"/>
      <dgm:spPr/>
    </dgm:pt>
    <dgm:pt modelId="{F0DAA3EE-B904-4ACF-B59F-901DACE79DE5}">
      <dgm:prSet phldrT="[Text]" custT="1"/>
      <dgm:spPr/>
      <dgm:t>
        <a:bodyPr/>
        <a:lstStyle/>
        <a:p>
          <a:r>
            <a:rPr lang="en-US" sz="2000" dirty="0">
              <a:solidFill>
                <a:schemeClr val="tx1"/>
              </a:solidFill>
            </a:rPr>
            <a:t>Program Components and Service Delivery</a:t>
          </a:r>
        </a:p>
      </dgm:t>
    </dgm:pt>
    <dgm:pt modelId="{29C2AFB3-547E-466D-9EC6-704F494C863A}" type="parTrans" cxnId="{04D24A2D-1777-4123-89A2-58BACB4EC56A}">
      <dgm:prSet/>
      <dgm:spPr/>
      <dgm:t>
        <a:bodyPr/>
        <a:lstStyle/>
        <a:p>
          <a:endParaRPr lang="en-US"/>
        </a:p>
      </dgm:t>
    </dgm:pt>
    <dgm:pt modelId="{D08D9EBE-5163-49BC-94B3-25EAAD9A91A2}" type="sibTrans" cxnId="{04D24A2D-1777-4123-89A2-58BACB4EC56A}">
      <dgm:prSet/>
      <dgm:spPr/>
      <dgm:t>
        <a:bodyPr/>
        <a:lstStyle/>
        <a:p>
          <a:endParaRPr lang="en-US"/>
        </a:p>
      </dgm:t>
    </dgm:pt>
    <dgm:pt modelId="{1F0853E1-A814-45CB-8515-4AEBF2A54502}">
      <dgm:prSet phldrT="[Text]" custT="1"/>
      <dgm:spPr/>
      <dgm:t>
        <a:bodyPr/>
        <a:lstStyle/>
        <a:p>
          <a:r>
            <a:rPr lang="en-US" sz="1400" dirty="0">
              <a:solidFill>
                <a:schemeClr val="tx1"/>
              </a:solidFill>
            </a:rPr>
            <a:t>Professional Alliance and Service Provider Approach</a:t>
          </a:r>
        </a:p>
      </dgm:t>
    </dgm:pt>
    <dgm:pt modelId="{BFC1221D-D407-4B6F-99C0-BE313D8D66D9}" type="parTrans" cxnId="{90218BCA-C308-4C90-B6F9-B42DA901DD3A}">
      <dgm:prSet/>
      <dgm:spPr/>
      <dgm:t>
        <a:bodyPr/>
        <a:lstStyle/>
        <a:p>
          <a:endParaRPr lang="en-US"/>
        </a:p>
      </dgm:t>
    </dgm:pt>
    <dgm:pt modelId="{653AF3D2-34F7-4D6F-A737-B1CEA56FA435}" type="sibTrans" cxnId="{90218BCA-C308-4C90-B6F9-B42DA901DD3A}">
      <dgm:prSet/>
      <dgm:spPr/>
      <dgm:t>
        <a:bodyPr/>
        <a:lstStyle/>
        <a:p>
          <a:endParaRPr lang="en-US"/>
        </a:p>
      </dgm:t>
    </dgm:pt>
    <dgm:pt modelId="{2715FB9B-9340-45AE-BDBF-787EBFB2E778}">
      <dgm:prSet phldrT="[Text]" custT="1"/>
      <dgm:spPr/>
      <dgm:t>
        <a:bodyPr/>
        <a:lstStyle/>
        <a:p>
          <a:r>
            <a:rPr lang="en-US" sz="1200" dirty="0">
              <a:solidFill>
                <a:schemeClr val="tx1"/>
              </a:solidFill>
            </a:rPr>
            <a:t>Client</a:t>
          </a:r>
          <a:r>
            <a:rPr lang="en-US" sz="1200" dirty="0"/>
            <a:t> </a:t>
          </a:r>
          <a:r>
            <a:rPr lang="en-US" sz="1200" dirty="0">
              <a:solidFill>
                <a:schemeClr val="tx1"/>
              </a:solidFill>
            </a:rPr>
            <a:t>Characteristics</a:t>
          </a:r>
        </a:p>
      </dgm:t>
    </dgm:pt>
    <dgm:pt modelId="{8BD7BDB8-4E00-42D8-814E-F3D26E34D105}" type="parTrans" cxnId="{324C332F-36A6-42FE-AFE4-9EBAC56E52E0}">
      <dgm:prSet/>
      <dgm:spPr/>
      <dgm:t>
        <a:bodyPr/>
        <a:lstStyle/>
        <a:p>
          <a:endParaRPr lang="en-US"/>
        </a:p>
      </dgm:t>
    </dgm:pt>
    <dgm:pt modelId="{40EFCF40-FBE1-49CD-8393-82D463842337}" type="sibTrans" cxnId="{324C332F-36A6-42FE-AFE4-9EBAC56E52E0}">
      <dgm:prSet/>
      <dgm:spPr/>
      <dgm:t>
        <a:bodyPr/>
        <a:lstStyle/>
        <a:p>
          <a:endParaRPr lang="en-US"/>
        </a:p>
      </dgm:t>
    </dgm:pt>
    <dgm:pt modelId="{B54E2042-D950-4459-9A67-A31C3479EE0D}" type="pres">
      <dgm:prSet presAssocID="{CE065BFB-378F-46C9-9652-3A54FD2F2DA6}" presName="composite" presStyleCnt="0">
        <dgm:presLayoutVars>
          <dgm:chMax val="3"/>
          <dgm:animLvl val="lvl"/>
          <dgm:resizeHandles val="exact"/>
        </dgm:presLayoutVars>
      </dgm:prSet>
      <dgm:spPr/>
    </dgm:pt>
    <dgm:pt modelId="{AE197E1A-A336-4103-84A0-D1FADEBE50AF}" type="pres">
      <dgm:prSet presAssocID="{F0DAA3EE-B904-4ACF-B59F-901DACE79DE5}" presName="gear1" presStyleLbl="node1" presStyleIdx="0" presStyleCnt="3">
        <dgm:presLayoutVars>
          <dgm:chMax val="1"/>
          <dgm:bulletEnabled val="1"/>
        </dgm:presLayoutVars>
      </dgm:prSet>
      <dgm:spPr/>
    </dgm:pt>
    <dgm:pt modelId="{C755E767-F675-4726-9C11-1D19B713A388}" type="pres">
      <dgm:prSet presAssocID="{F0DAA3EE-B904-4ACF-B59F-901DACE79DE5}" presName="gear1srcNode" presStyleLbl="node1" presStyleIdx="0" presStyleCnt="3"/>
      <dgm:spPr/>
    </dgm:pt>
    <dgm:pt modelId="{866E9463-4FBA-4797-890D-DB8036FD4A61}" type="pres">
      <dgm:prSet presAssocID="{F0DAA3EE-B904-4ACF-B59F-901DACE79DE5}" presName="gear1dstNode" presStyleLbl="node1" presStyleIdx="0" presStyleCnt="3"/>
      <dgm:spPr/>
    </dgm:pt>
    <dgm:pt modelId="{AEA7619D-D870-482A-A9FE-CA6CD0849748}" type="pres">
      <dgm:prSet presAssocID="{1F0853E1-A814-45CB-8515-4AEBF2A54502}" presName="gear2" presStyleLbl="node1" presStyleIdx="1" presStyleCnt="3">
        <dgm:presLayoutVars>
          <dgm:chMax val="1"/>
          <dgm:bulletEnabled val="1"/>
        </dgm:presLayoutVars>
      </dgm:prSet>
      <dgm:spPr/>
    </dgm:pt>
    <dgm:pt modelId="{98985DF8-1654-4042-9196-2952348FAD2B}" type="pres">
      <dgm:prSet presAssocID="{1F0853E1-A814-45CB-8515-4AEBF2A54502}" presName="gear2srcNode" presStyleLbl="node1" presStyleIdx="1" presStyleCnt="3"/>
      <dgm:spPr/>
    </dgm:pt>
    <dgm:pt modelId="{EC2CFC8E-CAC6-423A-9544-438269EEDBEE}" type="pres">
      <dgm:prSet presAssocID="{1F0853E1-A814-45CB-8515-4AEBF2A54502}" presName="gear2dstNode" presStyleLbl="node1" presStyleIdx="1" presStyleCnt="3"/>
      <dgm:spPr/>
    </dgm:pt>
    <dgm:pt modelId="{C05F6BA4-943D-4D2D-A7C0-82E9D2FA7E71}" type="pres">
      <dgm:prSet presAssocID="{2715FB9B-9340-45AE-BDBF-787EBFB2E778}" presName="gear3" presStyleLbl="node1" presStyleIdx="2" presStyleCnt="3"/>
      <dgm:spPr/>
    </dgm:pt>
    <dgm:pt modelId="{999FFCEC-82B7-46AC-A655-1C5D7D0C069F}" type="pres">
      <dgm:prSet presAssocID="{2715FB9B-9340-45AE-BDBF-787EBFB2E778}" presName="gear3tx" presStyleLbl="node1" presStyleIdx="2" presStyleCnt="3">
        <dgm:presLayoutVars>
          <dgm:chMax val="1"/>
          <dgm:bulletEnabled val="1"/>
        </dgm:presLayoutVars>
      </dgm:prSet>
      <dgm:spPr/>
    </dgm:pt>
    <dgm:pt modelId="{A3D56182-6DE6-4D59-9CF9-1F4A3F2EE339}" type="pres">
      <dgm:prSet presAssocID="{2715FB9B-9340-45AE-BDBF-787EBFB2E778}" presName="gear3srcNode" presStyleLbl="node1" presStyleIdx="2" presStyleCnt="3"/>
      <dgm:spPr/>
    </dgm:pt>
    <dgm:pt modelId="{EC2EC011-E88A-4403-97E0-1F7A2D13CFDB}" type="pres">
      <dgm:prSet presAssocID="{2715FB9B-9340-45AE-BDBF-787EBFB2E778}" presName="gear3dstNode" presStyleLbl="node1" presStyleIdx="2" presStyleCnt="3"/>
      <dgm:spPr/>
    </dgm:pt>
    <dgm:pt modelId="{7A87BB92-3615-4BDD-9624-0B78EF8A4EDE}" type="pres">
      <dgm:prSet presAssocID="{D08D9EBE-5163-49BC-94B3-25EAAD9A91A2}" presName="connector1" presStyleLbl="sibTrans2D1" presStyleIdx="0" presStyleCnt="3"/>
      <dgm:spPr/>
    </dgm:pt>
    <dgm:pt modelId="{F8EFACA7-79A5-49FA-8EFA-2E142A28F978}" type="pres">
      <dgm:prSet presAssocID="{653AF3D2-34F7-4D6F-A737-B1CEA56FA435}" presName="connector2" presStyleLbl="sibTrans2D1" presStyleIdx="1" presStyleCnt="3"/>
      <dgm:spPr/>
    </dgm:pt>
    <dgm:pt modelId="{0B42025E-7147-49C9-8297-74DE29B74FC1}" type="pres">
      <dgm:prSet presAssocID="{40EFCF40-FBE1-49CD-8393-82D463842337}" presName="connector3" presStyleLbl="sibTrans2D1" presStyleIdx="2" presStyleCnt="3"/>
      <dgm:spPr/>
    </dgm:pt>
  </dgm:ptLst>
  <dgm:cxnLst>
    <dgm:cxn modelId="{8B598B1A-EEE1-48F5-A6AF-FEC0FFB578CE}" type="presOf" srcId="{2715FB9B-9340-45AE-BDBF-787EBFB2E778}" destId="{EC2EC011-E88A-4403-97E0-1F7A2D13CFDB}" srcOrd="3" destOrd="0" presId="urn:microsoft.com/office/officeart/2005/8/layout/gear1"/>
    <dgm:cxn modelId="{00E5061B-A1F5-4654-855E-880EF707113D}" type="presOf" srcId="{2715FB9B-9340-45AE-BDBF-787EBFB2E778}" destId="{999FFCEC-82B7-46AC-A655-1C5D7D0C069F}" srcOrd="1" destOrd="0" presId="urn:microsoft.com/office/officeart/2005/8/layout/gear1"/>
    <dgm:cxn modelId="{B6F28C1B-9FF9-433F-8AF9-B8447A51D0F5}" type="presOf" srcId="{F0DAA3EE-B904-4ACF-B59F-901DACE79DE5}" destId="{866E9463-4FBA-4797-890D-DB8036FD4A61}" srcOrd="2" destOrd="0" presId="urn:microsoft.com/office/officeart/2005/8/layout/gear1"/>
    <dgm:cxn modelId="{DB60651E-7003-4FAC-A904-2D72AC7A3E7F}" type="presOf" srcId="{F0DAA3EE-B904-4ACF-B59F-901DACE79DE5}" destId="{C755E767-F675-4726-9C11-1D19B713A388}" srcOrd="1" destOrd="0" presId="urn:microsoft.com/office/officeart/2005/8/layout/gear1"/>
    <dgm:cxn modelId="{04D24A2D-1777-4123-89A2-58BACB4EC56A}" srcId="{CE065BFB-378F-46C9-9652-3A54FD2F2DA6}" destId="{F0DAA3EE-B904-4ACF-B59F-901DACE79DE5}" srcOrd="0" destOrd="0" parTransId="{29C2AFB3-547E-466D-9EC6-704F494C863A}" sibTransId="{D08D9EBE-5163-49BC-94B3-25EAAD9A91A2}"/>
    <dgm:cxn modelId="{324C332F-36A6-42FE-AFE4-9EBAC56E52E0}" srcId="{CE065BFB-378F-46C9-9652-3A54FD2F2DA6}" destId="{2715FB9B-9340-45AE-BDBF-787EBFB2E778}" srcOrd="2" destOrd="0" parTransId="{8BD7BDB8-4E00-42D8-814E-F3D26E34D105}" sibTransId="{40EFCF40-FBE1-49CD-8393-82D463842337}"/>
    <dgm:cxn modelId="{B194E399-E9F9-460F-ABC9-79D548B33F55}" type="presOf" srcId="{2715FB9B-9340-45AE-BDBF-787EBFB2E778}" destId="{A3D56182-6DE6-4D59-9CF9-1F4A3F2EE339}" srcOrd="2" destOrd="0" presId="urn:microsoft.com/office/officeart/2005/8/layout/gear1"/>
    <dgm:cxn modelId="{254488AD-4365-4AEE-ACE0-53E9395AD239}" type="presOf" srcId="{1F0853E1-A814-45CB-8515-4AEBF2A54502}" destId="{EC2CFC8E-CAC6-423A-9544-438269EEDBEE}" srcOrd="2" destOrd="0" presId="urn:microsoft.com/office/officeart/2005/8/layout/gear1"/>
    <dgm:cxn modelId="{1E6DE8BF-5FC4-4A11-9556-5A09BC5BD71A}" type="presOf" srcId="{40EFCF40-FBE1-49CD-8393-82D463842337}" destId="{0B42025E-7147-49C9-8297-74DE29B74FC1}" srcOrd="0" destOrd="0" presId="urn:microsoft.com/office/officeart/2005/8/layout/gear1"/>
    <dgm:cxn modelId="{597EFAC6-07A8-484F-A317-81D76EB8467A}" type="presOf" srcId="{CE065BFB-378F-46C9-9652-3A54FD2F2DA6}" destId="{B54E2042-D950-4459-9A67-A31C3479EE0D}" srcOrd="0" destOrd="0" presId="urn:microsoft.com/office/officeart/2005/8/layout/gear1"/>
    <dgm:cxn modelId="{90218BCA-C308-4C90-B6F9-B42DA901DD3A}" srcId="{CE065BFB-378F-46C9-9652-3A54FD2F2DA6}" destId="{1F0853E1-A814-45CB-8515-4AEBF2A54502}" srcOrd="1" destOrd="0" parTransId="{BFC1221D-D407-4B6F-99C0-BE313D8D66D9}" sibTransId="{653AF3D2-34F7-4D6F-A737-B1CEA56FA435}"/>
    <dgm:cxn modelId="{D4F5AACD-A694-4AC4-89A1-1F7AEA713653}" type="presOf" srcId="{1F0853E1-A814-45CB-8515-4AEBF2A54502}" destId="{98985DF8-1654-4042-9196-2952348FAD2B}" srcOrd="1" destOrd="0" presId="urn:microsoft.com/office/officeart/2005/8/layout/gear1"/>
    <dgm:cxn modelId="{0F2813EA-4BCF-4C29-9580-D51FFF1207B6}" type="presOf" srcId="{D08D9EBE-5163-49BC-94B3-25EAAD9A91A2}" destId="{7A87BB92-3615-4BDD-9624-0B78EF8A4EDE}" srcOrd="0" destOrd="0" presId="urn:microsoft.com/office/officeart/2005/8/layout/gear1"/>
    <dgm:cxn modelId="{5C0C5BF1-BB8C-471E-A306-59CC449B6C62}" type="presOf" srcId="{1F0853E1-A814-45CB-8515-4AEBF2A54502}" destId="{AEA7619D-D870-482A-A9FE-CA6CD0849748}" srcOrd="0" destOrd="0" presId="urn:microsoft.com/office/officeart/2005/8/layout/gear1"/>
    <dgm:cxn modelId="{3E95CBF1-EEF5-42D2-BDB8-D8B50A2F8B9C}" type="presOf" srcId="{F0DAA3EE-B904-4ACF-B59F-901DACE79DE5}" destId="{AE197E1A-A336-4103-84A0-D1FADEBE50AF}" srcOrd="0" destOrd="0" presId="urn:microsoft.com/office/officeart/2005/8/layout/gear1"/>
    <dgm:cxn modelId="{D95F5BF4-488A-4D07-B037-F86C6DB3AA9F}" type="presOf" srcId="{2715FB9B-9340-45AE-BDBF-787EBFB2E778}" destId="{C05F6BA4-943D-4D2D-A7C0-82E9D2FA7E71}" srcOrd="0" destOrd="0" presId="urn:microsoft.com/office/officeart/2005/8/layout/gear1"/>
    <dgm:cxn modelId="{CA35DAF6-4032-412D-A5DA-EB016429574D}" type="presOf" srcId="{653AF3D2-34F7-4D6F-A737-B1CEA56FA435}" destId="{F8EFACA7-79A5-49FA-8EFA-2E142A28F978}" srcOrd="0" destOrd="0" presId="urn:microsoft.com/office/officeart/2005/8/layout/gear1"/>
    <dgm:cxn modelId="{ABFC608B-4DFA-49D4-9438-D06D50F83AA6}" type="presParOf" srcId="{B54E2042-D950-4459-9A67-A31C3479EE0D}" destId="{AE197E1A-A336-4103-84A0-D1FADEBE50AF}" srcOrd="0" destOrd="0" presId="urn:microsoft.com/office/officeart/2005/8/layout/gear1"/>
    <dgm:cxn modelId="{2933F38F-4945-4FA4-9722-C4757D77C12A}" type="presParOf" srcId="{B54E2042-D950-4459-9A67-A31C3479EE0D}" destId="{C755E767-F675-4726-9C11-1D19B713A388}" srcOrd="1" destOrd="0" presId="urn:microsoft.com/office/officeart/2005/8/layout/gear1"/>
    <dgm:cxn modelId="{6D04B1BD-7855-4153-99D6-608EBD0E3D5A}" type="presParOf" srcId="{B54E2042-D950-4459-9A67-A31C3479EE0D}" destId="{866E9463-4FBA-4797-890D-DB8036FD4A61}" srcOrd="2" destOrd="0" presId="urn:microsoft.com/office/officeart/2005/8/layout/gear1"/>
    <dgm:cxn modelId="{B5CB7A7C-1CDE-40EF-859D-6A4E68837A23}" type="presParOf" srcId="{B54E2042-D950-4459-9A67-A31C3479EE0D}" destId="{AEA7619D-D870-482A-A9FE-CA6CD0849748}" srcOrd="3" destOrd="0" presId="urn:microsoft.com/office/officeart/2005/8/layout/gear1"/>
    <dgm:cxn modelId="{C250A54B-5BCC-466C-8C13-16F694F2F25D}" type="presParOf" srcId="{B54E2042-D950-4459-9A67-A31C3479EE0D}" destId="{98985DF8-1654-4042-9196-2952348FAD2B}" srcOrd="4" destOrd="0" presId="urn:microsoft.com/office/officeart/2005/8/layout/gear1"/>
    <dgm:cxn modelId="{8C2B378A-6AB9-44D0-BE84-4BEBD17B6C84}" type="presParOf" srcId="{B54E2042-D950-4459-9A67-A31C3479EE0D}" destId="{EC2CFC8E-CAC6-423A-9544-438269EEDBEE}" srcOrd="5" destOrd="0" presId="urn:microsoft.com/office/officeart/2005/8/layout/gear1"/>
    <dgm:cxn modelId="{2EE743C8-9482-454E-A812-BD3A72675684}" type="presParOf" srcId="{B54E2042-D950-4459-9A67-A31C3479EE0D}" destId="{C05F6BA4-943D-4D2D-A7C0-82E9D2FA7E71}" srcOrd="6" destOrd="0" presId="urn:microsoft.com/office/officeart/2005/8/layout/gear1"/>
    <dgm:cxn modelId="{0EFD2F28-7B8A-4C8C-8789-F3D28AD04B13}" type="presParOf" srcId="{B54E2042-D950-4459-9A67-A31C3479EE0D}" destId="{999FFCEC-82B7-46AC-A655-1C5D7D0C069F}" srcOrd="7" destOrd="0" presId="urn:microsoft.com/office/officeart/2005/8/layout/gear1"/>
    <dgm:cxn modelId="{FEBD9BCF-0347-498F-AE44-6F7540B0ED62}" type="presParOf" srcId="{B54E2042-D950-4459-9A67-A31C3479EE0D}" destId="{A3D56182-6DE6-4D59-9CF9-1F4A3F2EE339}" srcOrd="8" destOrd="0" presId="urn:microsoft.com/office/officeart/2005/8/layout/gear1"/>
    <dgm:cxn modelId="{DFB46DDC-B2A9-4386-85AB-A53B75EC5744}" type="presParOf" srcId="{B54E2042-D950-4459-9A67-A31C3479EE0D}" destId="{EC2EC011-E88A-4403-97E0-1F7A2D13CFDB}" srcOrd="9" destOrd="0" presId="urn:microsoft.com/office/officeart/2005/8/layout/gear1"/>
    <dgm:cxn modelId="{9E333287-158F-4E07-8058-08214502FADF}" type="presParOf" srcId="{B54E2042-D950-4459-9A67-A31C3479EE0D}" destId="{7A87BB92-3615-4BDD-9624-0B78EF8A4EDE}" srcOrd="10" destOrd="0" presId="urn:microsoft.com/office/officeart/2005/8/layout/gear1"/>
    <dgm:cxn modelId="{2C9D2A68-7676-4DC1-BCAC-4844BDE62D27}" type="presParOf" srcId="{B54E2042-D950-4459-9A67-A31C3479EE0D}" destId="{F8EFACA7-79A5-49FA-8EFA-2E142A28F978}" srcOrd="11" destOrd="0" presId="urn:microsoft.com/office/officeart/2005/8/layout/gear1"/>
    <dgm:cxn modelId="{5F0D53FE-4139-4640-AF61-2BE04A90C80D}" type="presParOf" srcId="{B54E2042-D950-4459-9A67-A31C3479EE0D}" destId="{0B42025E-7147-49C9-8297-74DE29B74FC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FBA834-BD0D-4878-9184-1B5673E4B72D}"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en-US"/>
        </a:p>
      </dgm:t>
    </dgm:pt>
    <dgm:pt modelId="{B2ADB578-EBAC-4EC8-81C5-7B7F680A4905}">
      <dgm:prSet phldrT="[Text]"/>
      <dgm:spPr/>
      <dgm:t>
        <a:bodyPr/>
        <a:lstStyle/>
        <a:p>
          <a:r>
            <a:rPr lang="en-US" dirty="0"/>
            <a:t>Appropriate Behavior Response</a:t>
          </a:r>
        </a:p>
      </dgm:t>
    </dgm:pt>
    <dgm:pt modelId="{3DD3DA26-73C5-43E2-AA3A-D3303CC03D93}" type="parTrans" cxnId="{0AF59FCB-750B-4171-BC6D-72A7518DCA92}">
      <dgm:prSet/>
      <dgm:spPr/>
      <dgm:t>
        <a:bodyPr/>
        <a:lstStyle/>
        <a:p>
          <a:endParaRPr lang="en-US"/>
        </a:p>
      </dgm:t>
    </dgm:pt>
    <dgm:pt modelId="{B1CFB972-84C9-4D90-9C99-8ED0B3BCFB66}" type="sibTrans" cxnId="{0AF59FCB-750B-4171-BC6D-72A7518DCA92}">
      <dgm:prSet/>
      <dgm:spPr/>
      <dgm:t>
        <a:bodyPr/>
        <a:lstStyle/>
        <a:p>
          <a:endParaRPr lang="en-US"/>
        </a:p>
      </dgm:t>
    </dgm:pt>
    <dgm:pt modelId="{6E136742-BA4A-424A-BAB5-A1B5C721708C}">
      <dgm:prSet phldrT="[Text]"/>
      <dgm:spPr/>
      <dgm:t>
        <a:bodyPr/>
        <a:lstStyle/>
        <a:p>
          <a:r>
            <a:rPr lang="en-US" dirty="0"/>
            <a:t>Cognitive Behavioral Interventions</a:t>
          </a:r>
        </a:p>
      </dgm:t>
    </dgm:pt>
    <dgm:pt modelId="{4605D9AD-08B0-4FEF-BA7D-8613961443E8}" type="parTrans" cxnId="{F15F9F7A-1A59-4630-BBC5-6B73FA272D46}">
      <dgm:prSet/>
      <dgm:spPr/>
      <dgm:t>
        <a:bodyPr/>
        <a:lstStyle/>
        <a:p>
          <a:endParaRPr lang="en-US"/>
        </a:p>
      </dgm:t>
    </dgm:pt>
    <dgm:pt modelId="{B2D85037-FC6E-425B-983D-C22F7977C4B4}" type="sibTrans" cxnId="{F15F9F7A-1A59-4630-BBC5-6B73FA272D46}">
      <dgm:prSet/>
      <dgm:spPr/>
      <dgm:t>
        <a:bodyPr/>
        <a:lstStyle/>
        <a:p>
          <a:endParaRPr lang="en-US"/>
        </a:p>
      </dgm:t>
    </dgm:pt>
    <dgm:pt modelId="{DFC556E5-F89F-4C60-8281-1FF12284B025}">
      <dgm:prSet phldrT="[Text]"/>
      <dgm:spPr/>
      <dgm:t>
        <a:bodyPr/>
        <a:lstStyle/>
        <a:p>
          <a:r>
            <a:rPr lang="en-US" dirty="0"/>
            <a:t>Motivational Interviewing</a:t>
          </a:r>
        </a:p>
      </dgm:t>
    </dgm:pt>
    <dgm:pt modelId="{32743918-40EB-4E24-901D-A1251D674E55}" type="parTrans" cxnId="{11698F92-AD7A-4EE8-B4DD-8C4A129314CF}">
      <dgm:prSet/>
      <dgm:spPr/>
      <dgm:t>
        <a:bodyPr/>
        <a:lstStyle/>
        <a:p>
          <a:endParaRPr lang="en-US"/>
        </a:p>
      </dgm:t>
    </dgm:pt>
    <dgm:pt modelId="{D1112953-A03F-47AE-9194-CA8CBD09E025}" type="sibTrans" cxnId="{11698F92-AD7A-4EE8-B4DD-8C4A129314CF}">
      <dgm:prSet/>
      <dgm:spPr/>
      <dgm:t>
        <a:bodyPr/>
        <a:lstStyle/>
        <a:p>
          <a:endParaRPr lang="en-US"/>
        </a:p>
      </dgm:t>
    </dgm:pt>
    <dgm:pt modelId="{ACC904C0-E5B2-48D7-BBD7-FB2895637A76}">
      <dgm:prSet phldrT="[Text]"/>
      <dgm:spPr/>
      <dgm:t>
        <a:bodyPr/>
        <a:lstStyle/>
        <a:p>
          <a:r>
            <a:rPr lang="en-US" dirty="0"/>
            <a:t>Social Learning Theory (Structured Roleplay)</a:t>
          </a:r>
        </a:p>
      </dgm:t>
    </dgm:pt>
    <dgm:pt modelId="{5B318580-8A57-4B4B-AE69-667E5CD7E0ED}" type="parTrans" cxnId="{D2B5F049-08F4-4675-AD47-B0ECAF675782}">
      <dgm:prSet/>
      <dgm:spPr/>
      <dgm:t>
        <a:bodyPr/>
        <a:lstStyle/>
        <a:p>
          <a:endParaRPr lang="en-US"/>
        </a:p>
      </dgm:t>
    </dgm:pt>
    <dgm:pt modelId="{1C296C8B-BE95-481F-BBE7-5CD42A9E82A4}" type="sibTrans" cxnId="{D2B5F049-08F4-4675-AD47-B0ECAF675782}">
      <dgm:prSet/>
      <dgm:spPr/>
      <dgm:t>
        <a:bodyPr/>
        <a:lstStyle/>
        <a:p>
          <a:endParaRPr lang="en-US"/>
        </a:p>
      </dgm:t>
    </dgm:pt>
    <dgm:pt modelId="{1A18EBD6-1539-4379-BE6A-706435A94969}" type="pres">
      <dgm:prSet presAssocID="{D7FBA834-BD0D-4878-9184-1B5673E4B72D}" presName="Name0" presStyleCnt="0">
        <dgm:presLayoutVars>
          <dgm:chMax val="7"/>
          <dgm:dir/>
          <dgm:animLvl val="lvl"/>
          <dgm:resizeHandles val="exact"/>
        </dgm:presLayoutVars>
      </dgm:prSet>
      <dgm:spPr/>
    </dgm:pt>
    <dgm:pt modelId="{90367935-EEC1-4825-8C0C-22E51D4CCC97}" type="pres">
      <dgm:prSet presAssocID="{B2ADB578-EBAC-4EC8-81C5-7B7F680A4905}" presName="circle1" presStyleLbl="node1" presStyleIdx="0" presStyleCnt="4"/>
      <dgm:spPr/>
    </dgm:pt>
    <dgm:pt modelId="{781357A1-DAD9-45B7-92A4-4E2831848643}" type="pres">
      <dgm:prSet presAssocID="{B2ADB578-EBAC-4EC8-81C5-7B7F680A4905}" presName="space" presStyleCnt="0"/>
      <dgm:spPr/>
    </dgm:pt>
    <dgm:pt modelId="{14617746-C9A0-4550-9FCB-7A20911A4AE1}" type="pres">
      <dgm:prSet presAssocID="{B2ADB578-EBAC-4EC8-81C5-7B7F680A4905}" presName="rect1" presStyleLbl="alignAcc1" presStyleIdx="0" presStyleCnt="4"/>
      <dgm:spPr/>
    </dgm:pt>
    <dgm:pt modelId="{FDAD54F9-8746-4A03-987B-4897ADBF6E08}" type="pres">
      <dgm:prSet presAssocID="{6E136742-BA4A-424A-BAB5-A1B5C721708C}" presName="vertSpace2" presStyleLbl="node1" presStyleIdx="0" presStyleCnt="4"/>
      <dgm:spPr/>
    </dgm:pt>
    <dgm:pt modelId="{840ACB11-B85A-46CC-8C1D-5B39155BAC29}" type="pres">
      <dgm:prSet presAssocID="{6E136742-BA4A-424A-BAB5-A1B5C721708C}" presName="circle2" presStyleLbl="node1" presStyleIdx="1" presStyleCnt="4"/>
      <dgm:spPr/>
    </dgm:pt>
    <dgm:pt modelId="{6410C690-F5B4-445A-858D-82332B05F030}" type="pres">
      <dgm:prSet presAssocID="{6E136742-BA4A-424A-BAB5-A1B5C721708C}" presName="rect2" presStyleLbl="alignAcc1" presStyleIdx="1" presStyleCnt="4"/>
      <dgm:spPr/>
    </dgm:pt>
    <dgm:pt modelId="{24B9A55D-EBFA-424E-B9FC-3F8FA7749B99}" type="pres">
      <dgm:prSet presAssocID="{DFC556E5-F89F-4C60-8281-1FF12284B025}" presName="vertSpace3" presStyleLbl="node1" presStyleIdx="1" presStyleCnt="4"/>
      <dgm:spPr/>
    </dgm:pt>
    <dgm:pt modelId="{B0B48D24-74D1-476D-9852-CF7C902F490C}" type="pres">
      <dgm:prSet presAssocID="{DFC556E5-F89F-4C60-8281-1FF12284B025}" presName="circle3" presStyleLbl="node1" presStyleIdx="2" presStyleCnt="4"/>
      <dgm:spPr/>
    </dgm:pt>
    <dgm:pt modelId="{9885D364-D8B8-4506-B673-9EECCC79E0DE}" type="pres">
      <dgm:prSet presAssocID="{DFC556E5-F89F-4C60-8281-1FF12284B025}" presName="rect3" presStyleLbl="alignAcc1" presStyleIdx="2" presStyleCnt="4"/>
      <dgm:spPr/>
    </dgm:pt>
    <dgm:pt modelId="{C8F2E129-A9E9-44A8-A09F-EFCE05A1FD12}" type="pres">
      <dgm:prSet presAssocID="{ACC904C0-E5B2-48D7-BBD7-FB2895637A76}" presName="vertSpace4" presStyleLbl="node1" presStyleIdx="2" presStyleCnt="4"/>
      <dgm:spPr/>
    </dgm:pt>
    <dgm:pt modelId="{78AEA26B-B790-43C9-A8ED-585005FA0CCF}" type="pres">
      <dgm:prSet presAssocID="{ACC904C0-E5B2-48D7-BBD7-FB2895637A76}" presName="circle4" presStyleLbl="node1" presStyleIdx="3" presStyleCnt="4"/>
      <dgm:spPr/>
    </dgm:pt>
    <dgm:pt modelId="{381F5929-F016-42E1-8E8F-D148B01D5FE3}" type="pres">
      <dgm:prSet presAssocID="{ACC904C0-E5B2-48D7-BBD7-FB2895637A76}" presName="rect4" presStyleLbl="alignAcc1" presStyleIdx="3" presStyleCnt="4"/>
      <dgm:spPr/>
    </dgm:pt>
    <dgm:pt modelId="{88990475-9F62-418C-ABC4-5B579CBDBCB1}" type="pres">
      <dgm:prSet presAssocID="{B2ADB578-EBAC-4EC8-81C5-7B7F680A4905}" presName="rect1ParTxNoCh" presStyleLbl="alignAcc1" presStyleIdx="3" presStyleCnt="4">
        <dgm:presLayoutVars>
          <dgm:chMax val="1"/>
          <dgm:bulletEnabled val="1"/>
        </dgm:presLayoutVars>
      </dgm:prSet>
      <dgm:spPr/>
    </dgm:pt>
    <dgm:pt modelId="{9D9F93E6-5CCA-489F-8336-DBE57B3BA2B1}" type="pres">
      <dgm:prSet presAssocID="{6E136742-BA4A-424A-BAB5-A1B5C721708C}" presName="rect2ParTxNoCh" presStyleLbl="alignAcc1" presStyleIdx="3" presStyleCnt="4">
        <dgm:presLayoutVars>
          <dgm:chMax val="1"/>
          <dgm:bulletEnabled val="1"/>
        </dgm:presLayoutVars>
      </dgm:prSet>
      <dgm:spPr/>
    </dgm:pt>
    <dgm:pt modelId="{359F6D53-3ABA-479A-A021-076D692B2FEF}" type="pres">
      <dgm:prSet presAssocID="{DFC556E5-F89F-4C60-8281-1FF12284B025}" presName="rect3ParTxNoCh" presStyleLbl="alignAcc1" presStyleIdx="3" presStyleCnt="4">
        <dgm:presLayoutVars>
          <dgm:chMax val="1"/>
          <dgm:bulletEnabled val="1"/>
        </dgm:presLayoutVars>
      </dgm:prSet>
      <dgm:spPr/>
    </dgm:pt>
    <dgm:pt modelId="{774AC7BA-B962-4A04-A83A-3EBBCE60AF46}" type="pres">
      <dgm:prSet presAssocID="{ACC904C0-E5B2-48D7-BBD7-FB2895637A76}" presName="rect4ParTxNoCh" presStyleLbl="alignAcc1" presStyleIdx="3" presStyleCnt="4">
        <dgm:presLayoutVars>
          <dgm:chMax val="1"/>
          <dgm:bulletEnabled val="1"/>
        </dgm:presLayoutVars>
      </dgm:prSet>
      <dgm:spPr/>
    </dgm:pt>
  </dgm:ptLst>
  <dgm:cxnLst>
    <dgm:cxn modelId="{CA870707-6D7B-4401-B1DC-1D598E23100F}" type="presOf" srcId="{DFC556E5-F89F-4C60-8281-1FF12284B025}" destId="{9885D364-D8B8-4506-B673-9EECCC79E0DE}" srcOrd="0" destOrd="0" presId="urn:microsoft.com/office/officeart/2005/8/layout/target3"/>
    <dgm:cxn modelId="{5813CD11-CBCA-4E37-A9F4-78BF80040705}" type="presOf" srcId="{6E136742-BA4A-424A-BAB5-A1B5C721708C}" destId="{6410C690-F5B4-445A-858D-82332B05F030}" srcOrd="0" destOrd="0" presId="urn:microsoft.com/office/officeart/2005/8/layout/target3"/>
    <dgm:cxn modelId="{A61A261A-BBEB-4457-8162-7EB385BCAAE1}" type="presOf" srcId="{B2ADB578-EBAC-4EC8-81C5-7B7F680A4905}" destId="{88990475-9F62-418C-ABC4-5B579CBDBCB1}" srcOrd="1" destOrd="0" presId="urn:microsoft.com/office/officeart/2005/8/layout/target3"/>
    <dgm:cxn modelId="{25849D31-AC50-4D04-8CBC-F4D0D1A0C391}" type="presOf" srcId="{B2ADB578-EBAC-4EC8-81C5-7B7F680A4905}" destId="{14617746-C9A0-4550-9FCB-7A20911A4AE1}" srcOrd="0" destOrd="0" presId="urn:microsoft.com/office/officeart/2005/8/layout/target3"/>
    <dgm:cxn modelId="{D2B5F049-08F4-4675-AD47-B0ECAF675782}" srcId="{D7FBA834-BD0D-4878-9184-1B5673E4B72D}" destId="{ACC904C0-E5B2-48D7-BBD7-FB2895637A76}" srcOrd="3" destOrd="0" parTransId="{5B318580-8A57-4B4B-AE69-667E5CD7E0ED}" sibTransId="{1C296C8B-BE95-481F-BBE7-5CD42A9E82A4}"/>
    <dgm:cxn modelId="{165F5F70-C994-4253-AA13-3D4D7A512976}" type="presOf" srcId="{D7FBA834-BD0D-4878-9184-1B5673E4B72D}" destId="{1A18EBD6-1539-4379-BE6A-706435A94969}" srcOrd="0" destOrd="0" presId="urn:microsoft.com/office/officeart/2005/8/layout/target3"/>
    <dgm:cxn modelId="{FD5F3B57-82CC-47E9-A402-C89FA1FF9CFC}" type="presOf" srcId="{6E136742-BA4A-424A-BAB5-A1B5C721708C}" destId="{9D9F93E6-5CCA-489F-8336-DBE57B3BA2B1}" srcOrd="1" destOrd="0" presId="urn:microsoft.com/office/officeart/2005/8/layout/target3"/>
    <dgm:cxn modelId="{F15F9F7A-1A59-4630-BBC5-6B73FA272D46}" srcId="{D7FBA834-BD0D-4878-9184-1B5673E4B72D}" destId="{6E136742-BA4A-424A-BAB5-A1B5C721708C}" srcOrd="1" destOrd="0" parTransId="{4605D9AD-08B0-4FEF-BA7D-8613961443E8}" sibTransId="{B2D85037-FC6E-425B-983D-C22F7977C4B4}"/>
    <dgm:cxn modelId="{F0190492-30AE-4132-8083-7BFA3B06A999}" type="presOf" srcId="{ACC904C0-E5B2-48D7-BBD7-FB2895637A76}" destId="{774AC7BA-B962-4A04-A83A-3EBBCE60AF46}" srcOrd="1" destOrd="0" presId="urn:microsoft.com/office/officeart/2005/8/layout/target3"/>
    <dgm:cxn modelId="{11698F92-AD7A-4EE8-B4DD-8C4A129314CF}" srcId="{D7FBA834-BD0D-4878-9184-1B5673E4B72D}" destId="{DFC556E5-F89F-4C60-8281-1FF12284B025}" srcOrd="2" destOrd="0" parTransId="{32743918-40EB-4E24-901D-A1251D674E55}" sibTransId="{D1112953-A03F-47AE-9194-CA8CBD09E025}"/>
    <dgm:cxn modelId="{3A2B15A7-28C4-4DB9-A126-E33057546D01}" type="presOf" srcId="{DFC556E5-F89F-4C60-8281-1FF12284B025}" destId="{359F6D53-3ABA-479A-A021-076D692B2FEF}" srcOrd="1" destOrd="0" presId="urn:microsoft.com/office/officeart/2005/8/layout/target3"/>
    <dgm:cxn modelId="{0AF59FCB-750B-4171-BC6D-72A7518DCA92}" srcId="{D7FBA834-BD0D-4878-9184-1B5673E4B72D}" destId="{B2ADB578-EBAC-4EC8-81C5-7B7F680A4905}" srcOrd="0" destOrd="0" parTransId="{3DD3DA26-73C5-43E2-AA3A-D3303CC03D93}" sibTransId="{B1CFB972-84C9-4D90-9C99-8ED0B3BCFB66}"/>
    <dgm:cxn modelId="{9BFAC6CB-DEF9-45C8-B7D1-E49FD6A3149A}" type="presOf" srcId="{ACC904C0-E5B2-48D7-BBD7-FB2895637A76}" destId="{381F5929-F016-42E1-8E8F-D148B01D5FE3}" srcOrd="0" destOrd="0" presId="urn:microsoft.com/office/officeart/2005/8/layout/target3"/>
    <dgm:cxn modelId="{7B3C836E-1DFA-460E-8278-3BFCA0EDFD26}" type="presParOf" srcId="{1A18EBD6-1539-4379-BE6A-706435A94969}" destId="{90367935-EEC1-4825-8C0C-22E51D4CCC97}" srcOrd="0" destOrd="0" presId="urn:microsoft.com/office/officeart/2005/8/layout/target3"/>
    <dgm:cxn modelId="{1DE62147-A156-4B12-8A61-0AFC52A33038}" type="presParOf" srcId="{1A18EBD6-1539-4379-BE6A-706435A94969}" destId="{781357A1-DAD9-45B7-92A4-4E2831848643}" srcOrd="1" destOrd="0" presId="urn:microsoft.com/office/officeart/2005/8/layout/target3"/>
    <dgm:cxn modelId="{1BD1C7B3-57FA-45FF-879D-E194D03A0333}" type="presParOf" srcId="{1A18EBD6-1539-4379-BE6A-706435A94969}" destId="{14617746-C9A0-4550-9FCB-7A20911A4AE1}" srcOrd="2" destOrd="0" presId="urn:microsoft.com/office/officeart/2005/8/layout/target3"/>
    <dgm:cxn modelId="{8802D163-7795-4FD0-8A4A-BFB5B33657F5}" type="presParOf" srcId="{1A18EBD6-1539-4379-BE6A-706435A94969}" destId="{FDAD54F9-8746-4A03-987B-4897ADBF6E08}" srcOrd="3" destOrd="0" presId="urn:microsoft.com/office/officeart/2005/8/layout/target3"/>
    <dgm:cxn modelId="{320ABA17-B8C9-4A6E-B438-DC290D1C84C3}" type="presParOf" srcId="{1A18EBD6-1539-4379-BE6A-706435A94969}" destId="{840ACB11-B85A-46CC-8C1D-5B39155BAC29}" srcOrd="4" destOrd="0" presId="urn:microsoft.com/office/officeart/2005/8/layout/target3"/>
    <dgm:cxn modelId="{3945130E-DC5D-48D6-B0E9-FE788F1D916E}" type="presParOf" srcId="{1A18EBD6-1539-4379-BE6A-706435A94969}" destId="{6410C690-F5B4-445A-858D-82332B05F030}" srcOrd="5" destOrd="0" presId="urn:microsoft.com/office/officeart/2005/8/layout/target3"/>
    <dgm:cxn modelId="{EF4C803F-AC62-46F6-A4F3-0A58ABD709FA}" type="presParOf" srcId="{1A18EBD6-1539-4379-BE6A-706435A94969}" destId="{24B9A55D-EBFA-424E-B9FC-3F8FA7749B99}" srcOrd="6" destOrd="0" presId="urn:microsoft.com/office/officeart/2005/8/layout/target3"/>
    <dgm:cxn modelId="{4788FA80-FE3B-47B5-BF62-46EA6C842ADB}" type="presParOf" srcId="{1A18EBD6-1539-4379-BE6A-706435A94969}" destId="{B0B48D24-74D1-476D-9852-CF7C902F490C}" srcOrd="7" destOrd="0" presId="urn:microsoft.com/office/officeart/2005/8/layout/target3"/>
    <dgm:cxn modelId="{6C013F78-8A2C-4B39-86FD-DC52AA54E128}" type="presParOf" srcId="{1A18EBD6-1539-4379-BE6A-706435A94969}" destId="{9885D364-D8B8-4506-B673-9EECCC79E0DE}" srcOrd="8" destOrd="0" presId="urn:microsoft.com/office/officeart/2005/8/layout/target3"/>
    <dgm:cxn modelId="{D5F2AAF6-B7B5-4E64-AC2E-E969B0D8CF73}" type="presParOf" srcId="{1A18EBD6-1539-4379-BE6A-706435A94969}" destId="{C8F2E129-A9E9-44A8-A09F-EFCE05A1FD12}" srcOrd="9" destOrd="0" presId="urn:microsoft.com/office/officeart/2005/8/layout/target3"/>
    <dgm:cxn modelId="{11017CB6-BDF7-4357-B5F5-142394CFA3F3}" type="presParOf" srcId="{1A18EBD6-1539-4379-BE6A-706435A94969}" destId="{78AEA26B-B790-43C9-A8ED-585005FA0CCF}" srcOrd="10" destOrd="0" presId="urn:microsoft.com/office/officeart/2005/8/layout/target3"/>
    <dgm:cxn modelId="{AD9C1F33-1519-4B70-9A63-FC7563618003}" type="presParOf" srcId="{1A18EBD6-1539-4379-BE6A-706435A94969}" destId="{381F5929-F016-42E1-8E8F-D148B01D5FE3}" srcOrd="11" destOrd="0" presId="urn:microsoft.com/office/officeart/2005/8/layout/target3"/>
    <dgm:cxn modelId="{DBDDB9CB-829C-43A5-ABB5-43C4C3C7BE67}" type="presParOf" srcId="{1A18EBD6-1539-4379-BE6A-706435A94969}" destId="{88990475-9F62-418C-ABC4-5B579CBDBCB1}" srcOrd="12" destOrd="0" presId="urn:microsoft.com/office/officeart/2005/8/layout/target3"/>
    <dgm:cxn modelId="{D7F2748E-9766-4C11-97E8-3E49EB727DD2}" type="presParOf" srcId="{1A18EBD6-1539-4379-BE6A-706435A94969}" destId="{9D9F93E6-5CCA-489F-8336-DBE57B3BA2B1}" srcOrd="13" destOrd="0" presId="urn:microsoft.com/office/officeart/2005/8/layout/target3"/>
    <dgm:cxn modelId="{6790A501-8374-40B5-B028-4C256CA99DB3}" type="presParOf" srcId="{1A18EBD6-1539-4379-BE6A-706435A94969}" destId="{359F6D53-3ABA-479A-A021-076D692B2FEF}" srcOrd="14" destOrd="0" presId="urn:microsoft.com/office/officeart/2005/8/layout/target3"/>
    <dgm:cxn modelId="{139B05A6-6684-49D5-9CB4-C4F010D7EDDB}" type="presParOf" srcId="{1A18EBD6-1539-4379-BE6A-706435A94969}" destId="{774AC7BA-B962-4A04-A83A-3EBBCE60AF46}"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027AEE5-59DE-41DE-8ECE-7732FEA0A03C}" type="doc">
      <dgm:prSet loTypeId="urn:diagrams.loki3.com/BracketList" loCatId="list" qsTypeId="urn:microsoft.com/office/officeart/2005/8/quickstyle/simple3" qsCatId="simple" csTypeId="urn:microsoft.com/office/officeart/2005/8/colors/accent2_5" csCatId="accent2" phldr="1"/>
      <dgm:spPr/>
      <dgm:t>
        <a:bodyPr/>
        <a:lstStyle/>
        <a:p>
          <a:endParaRPr lang="en-US"/>
        </a:p>
      </dgm:t>
    </dgm:pt>
    <dgm:pt modelId="{010163C6-C3AC-4873-B5B5-C6AADC6E5A54}">
      <dgm:prSet custT="1"/>
      <dgm:spPr/>
      <dgm:t>
        <a:bodyPr/>
        <a:lstStyle/>
        <a:p>
          <a:pPr algn="l"/>
          <a:r>
            <a:rPr lang="en-US" sz="3600" dirty="0"/>
            <a:t>The responsivity principle has two main components:</a:t>
          </a:r>
        </a:p>
      </dgm:t>
    </dgm:pt>
    <dgm:pt modelId="{DC3EFF2C-C208-4C51-881E-C5184B67D4E4}" type="parTrans" cxnId="{02386C23-261E-4EED-8EC3-53363248E7CD}">
      <dgm:prSet/>
      <dgm:spPr/>
      <dgm:t>
        <a:bodyPr/>
        <a:lstStyle/>
        <a:p>
          <a:endParaRPr lang="en-US"/>
        </a:p>
      </dgm:t>
    </dgm:pt>
    <dgm:pt modelId="{FF246B5B-6DB3-45BF-A54A-232317D989A3}" type="sibTrans" cxnId="{02386C23-261E-4EED-8EC3-53363248E7CD}">
      <dgm:prSet/>
      <dgm:spPr/>
      <dgm:t>
        <a:bodyPr/>
        <a:lstStyle/>
        <a:p>
          <a:endParaRPr lang="en-US"/>
        </a:p>
      </dgm:t>
    </dgm:pt>
    <dgm:pt modelId="{14C21AA1-0121-4940-AB2B-8EFBD4FD0042}">
      <dgm:prSet/>
      <dgm:spPr/>
      <dgm:t>
        <a:bodyPr/>
        <a:lstStyle/>
        <a:p>
          <a:r>
            <a:rPr lang="en-US" dirty="0">
              <a:solidFill>
                <a:srgbClr val="5A5047"/>
              </a:solidFill>
              <a:latin typeface="Source Sans Pro" panose="020B0503030403020204" pitchFamily="34" charset="77"/>
            </a:rPr>
            <a:t>Maximize the effectiveness of interventions by using evidence-based services </a:t>
          </a:r>
          <a:endParaRPr lang="en-US" dirty="0"/>
        </a:p>
      </dgm:t>
    </dgm:pt>
    <dgm:pt modelId="{5D56A4F0-B2B9-4E3D-B96B-14DA79ADBA2C}" type="parTrans" cxnId="{B8E01FFB-56BB-4C94-86B3-160CC5AF41E8}">
      <dgm:prSet/>
      <dgm:spPr/>
      <dgm:t>
        <a:bodyPr/>
        <a:lstStyle/>
        <a:p>
          <a:endParaRPr lang="en-US"/>
        </a:p>
      </dgm:t>
    </dgm:pt>
    <dgm:pt modelId="{12576F43-9AB9-45F0-9DE8-9FD3CCA6774C}" type="sibTrans" cxnId="{B8E01FFB-56BB-4C94-86B3-160CC5AF41E8}">
      <dgm:prSet/>
      <dgm:spPr/>
      <dgm:t>
        <a:bodyPr/>
        <a:lstStyle/>
        <a:p>
          <a:endParaRPr lang="en-US"/>
        </a:p>
      </dgm:t>
    </dgm:pt>
    <dgm:pt modelId="{37301619-B1B3-4964-B156-2318FB5DFC3C}">
      <dgm:prSet/>
      <dgm:spPr/>
      <dgm:t>
        <a:bodyPr/>
        <a:lstStyle/>
        <a:p>
          <a:r>
            <a:rPr lang="en-US" dirty="0">
              <a:solidFill>
                <a:srgbClr val="5A5047"/>
              </a:solidFill>
              <a:latin typeface="Source Sans Pro" panose="020B0503030403020204" pitchFamily="34" charset="77"/>
            </a:rPr>
            <a:t>Individually tailor interventions to meet the specific needs and traits of individuals.</a:t>
          </a:r>
          <a:endParaRPr lang="en-US" dirty="0"/>
        </a:p>
      </dgm:t>
    </dgm:pt>
    <dgm:pt modelId="{91A77C92-250B-42FF-9858-7AB42DBD68F1}" type="parTrans" cxnId="{28E379C7-7D67-4615-9D16-D5991860DBFF}">
      <dgm:prSet/>
      <dgm:spPr/>
      <dgm:t>
        <a:bodyPr/>
        <a:lstStyle/>
        <a:p>
          <a:endParaRPr lang="en-US"/>
        </a:p>
      </dgm:t>
    </dgm:pt>
    <dgm:pt modelId="{587A5825-0E94-46C9-8CB7-D3437C695511}" type="sibTrans" cxnId="{28E379C7-7D67-4615-9D16-D5991860DBFF}">
      <dgm:prSet/>
      <dgm:spPr/>
      <dgm:t>
        <a:bodyPr/>
        <a:lstStyle/>
        <a:p>
          <a:endParaRPr lang="en-US"/>
        </a:p>
      </dgm:t>
    </dgm:pt>
    <dgm:pt modelId="{0A1BEBCC-C047-44A7-B813-49F7C61E9715}" type="pres">
      <dgm:prSet presAssocID="{4027AEE5-59DE-41DE-8ECE-7732FEA0A03C}" presName="Name0" presStyleCnt="0">
        <dgm:presLayoutVars>
          <dgm:dir/>
          <dgm:animLvl val="lvl"/>
          <dgm:resizeHandles val="exact"/>
        </dgm:presLayoutVars>
      </dgm:prSet>
      <dgm:spPr/>
    </dgm:pt>
    <dgm:pt modelId="{2A18E62B-4053-40EE-82FA-504D68FADABF}" type="pres">
      <dgm:prSet presAssocID="{010163C6-C3AC-4873-B5B5-C6AADC6E5A54}" presName="linNode" presStyleCnt="0"/>
      <dgm:spPr/>
    </dgm:pt>
    <dgm:pt modelId="{F1F03ACE-A24E-4849-818C-1F07E2CD1F89}" type="pres">
      <dgm:prSet presAssocID="{010163C6-C3AC-4873-B5B5-C6AADC6E5A54}" presName="parTx" presStyleLbl="revTx" presStyleIdx="0" presStyleCnt="1" custScaleX="139697" custScaleY="112637">
        <dgm:presLayoutVars>
          <dgm:chMax val="1"/>
          <dgm:bulletEnabled val="1"/>
        </dgm:presLayoutVars>
      </dgm:prSet>
      <dgm:spPr/>
    </dgm:pt>
    <dgm:pt modelId="{1625BEFA-361E-403C-847B-8EAD8B772F06}" type="pres">
      <dgm:prSet presAssocID="{010163C6-C3AC-4873-B5B5-C6AADC6E5A54}" presName="bracket" presStyleLbl="parChTrans1D1" presStyleIdx="0" presStyleCnt="1"/>
      <dgm:spPr/>
    </dgm:pt>
    <dgm:pt modelId="{25F27855-E109-4979-856F-79F848DFC87B}" type="pres">
      <dgm:prSet presAssocID="{010163C6-C3AC-4873-B5B5-C6AADC6E5A54}" presName="spH" presStyleCnt="0"/>
      <dgm:spPr/>
    </dgm:pt>
    <dgm:pt modelId="{9EE2C520-F08C-48AA-B71E-56C40DE3C20F}" type="pres">
      <dgm:prSet presAssocID="{010163C6-C3AC-4873-B5B5-C6AADC6E5A54}" presName="desTx" presStyleLbl="node1" presStyleIdx="0" presStyleCnt="1">
        <dgm:presLayoutVars>
          <dgm:bulletEnabled val="1"/>
        </dgm:presLayoutVars>
      </dgm:prSet>
      <dgm:spPr/>
    </dgm:pt>
  </dgm:ptLst>
  <dgm:cxnLst>
    <dgm:cxn modelId="{02386C23-261E-4EED-8EC3-53363248E7CD}" srcId="{4027AEE5-59DE-41DE-8ECE-7732FEA0A03C}" destId="{010163C6-C3AC-4873-B5B5-C6AADC6E5A54}" srcOrd="0" destOrd="0" parTransId="{DC3EFF2C-C208-4C51-881E-C5184B67D4E4}" sibTransId="{FF246B5B-6DB3-45BF-A54A-232317D989A3}"/>
    <dgm:cxn modelId="{5B963137-1FC9-464B-B9A6-9D88E8B6F3FA}" type="presOf" srcId="{14C21AA1-0121-4940-AB2B-8EFBD4FD0042}" destId="{9EE2C520-F08C-48AA-B71E-56C40DE3C20F}" srcOrd="0" destOrd="0" presId="urn:diagrams.loki3.com/BracketList"/>
    <dgm:cxn modelId="{40ECE954-DE9B-47F8-AA4B-5A31FBDD9666}" type="presOf" srcId="{010163C6-C3AC-4873-B5B5-C6AADC6E5A54}" destId="{F1F03ACE-A24E-4849-818C-1F07E2CD1F89}" srcOrd="0" destOrd="0" presId="urn:diagrams.loki3.com/BracketList"/>
    <dgm:cxn modelId="{05935384-79EE-4238-BDAC-5D408A557449}" type="presOf" srcId="{4027AEE5-59DE-41DE-8ECE-7732FEA0A03C}" destId="{0A1BEBCC-C047-44A7-B813-49F7C61E9715}" srcOrd="0" destOrd="0" presId="urn:diagrams.loki3.com/BracketList"/>
    <dgm:cxn modelId="{28E379C7-7D67-4615-9D16-D5991860DBFF}" srcId="{010163C6-C3AC-4873-B5B5-C6AADC6E5A54}" destId="{37301619-B1B3-4964-B156-2318FB5DFC3C}" srcOrd="1" destOrd="0" parTransId="{91A77C92-250B-42FF-9858-7AB42DBD68F1}" sibTransId="{587A5825-0E94-46C9-8CB7-D3437C695511}"/>
    <dgm:cxn modelId="{DBBEB6D7-B947-4220-8A26-C83FDC99AEAE}" type="presOf" srcId="{37301619-B1B3-4964-B156-2318FB5DFC3C}" destId="{9EE2C520-F08C-48AA-B71E-56C40DE3C20F}" srcOrd="0" destOrd="1" presId="urn:diagrams.loki3.com/BracketList"/>
    <dgm:cxn modelId="{B8E01FFB-56BB-4C94-86B3-160CC5AF41E8}" srcId="{010163C6-C3AC-4873-B5B5-C6AADC6E5A54}" destId="{14C21AA1-0121-4940-AB2B-8EFBD4FD0042}" srcOrd="0" destOrd="0" parTransId="{5D56A4F0-B2B9-4E3D-B96B-14DA79ADBA2C}" sibTransId="{12576F43-9AB9-45F0-9DE8-9FD3CCA6774C}"/>
    <dgm:cxn modelId="{EDDB26A8-03D7-4F25-8952-63B157D06BAE}" type="presParOf" srcId="{0A1BEBCC-C047-44A7-B813-49F7C61E9715}" destId="{2A18E62B-4053-40EE-82FA-504D68FADABF}" srcOrd="0" destOrd="0" presId="urn:diagrams.loki3.com/BracketList"/>
    <dgm:cxn modelId="{9412C5B3-8D0E-47FB-8ACF-5C5EB2FD10C7}" type="presParOf" srcId="{2A18E62B-4053-40EE-82FA-504D68FADABF}" destId="{F1F03ACE-A24E-4849-818C-1F07E2CD1F89}" srcOrd="0" destOrd="0" presId="urn:diagrams.loki3.com/BracketList"/>
    <dgm:cxn modelId="{6B7A5DCD-D4C6-4839-9415-82DAE0FD5627}" type="presParOf" srcId="{2A18E62B-4053-40EE-82FA-504D68FADABF}" destId="{1625BEFA-361E-403C-847B-8EAD8B772F06}" srcOrd="1" destOrd="0" presId="urn:diagrams.loki3.com/BracketList"/>
    <dgm:cxn modelId="{6F37095B-98F9-4965-A732-DAC93173D2B2}" type="presParOf" srcId="{2A18E62B-4053-40EE-82FA-504D68FADABF}" destId="{25F27855-E109-4979-856F-79F848DFC87B}" srcOrd="2" destOrd="0" presId="urn:diagrams.loki3.com/BracketList"/>
    <dgm:cxn modelId="{59441621-85A5-4831-9621-7F8D93A6E464}" type="presParOf" srcId="{2A18E62B-4053-40EE-82FA-504D68FADABF}" destId="{9EE2C520-F08C-48AA-B71E-56C40DE3C20F}"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124B88-DFFF-4E2D-B769-90AA52CA0675}" type="doc">
      <dgm:prSet loTypeId="urn:microsoft.com/office/officeart/2005/8/layout/venn1" loCatId="relationship" qsTypeId="urn:microsoft.com/office/officeart/2005/8/quickstyle/simple1" qsCatId="simple" csTypeId="urn:microsoft.com/office/officeart/2005/8/colors/accent2_3" csCatId="accent2" phldr="1"/>
      <dgm:spPr/>
    </dgm:pt>
    <dgm:pt modelId="{F0A4BFEF-2FE5-4560-B2F0-32220E1884CE}">
      <dgm:prSet phldrT="[Text]"/>
      <dgm:spPr/>
      <dgm:t>
        <a:bodyPr/>
        <a:lstStyle/>
        <a:p>
          <a:r>
            <a:rPr lang="en-US" dirty="0"/>
            <a:t>Risk</a:t>
          </a:r>
        </a:p>
        <a:p>
          <a:r>
            <a:rPr lang="en-US" dirty="0"/>
            <a:t>(Who)</a:t>
          </a:r>
        </a:p>
      </dgm:t>
    </dgm:pt>
    <dgm:pt modelId="{073B330F-1EDC-4714-9409-0503AD780E24}" type="parTrans" cxnId="{E3767603-5C09-4D88-BC88-E905771871DF}">
      <dgm:prSet/>
      <dgm:spPr/>
      <dgm:t>
        <a:bodyPr/>
        <a:lstStyle/>
        <a:p>
          <a:endParaRPr lang="en-US"/>
        </a:p>
      </dgm:t>
    </dgm:pt>
    <dgm:pt modelId="{2D144CD3-1B77-4B71-8D00-08D6C553A709}" type="sibTrans" cxnId="{E3767603-5C09-4D88-BC88-E905771871DF}">
      <dgm:prSet/>
      <dgm:spPr/>
      <dgm:t>
        <a:bodyPr/>
        <a:lstStyle/>
        <a:p>
          <a:endParaRPr lang="en-US"/>
        </a:p>
      </dgm:t>
    </dgm:pt>
    <dgm:pt modelId="{D881B4E3-1989-4915-8D18-702CB71A4500}">
      <dgm:prSet phldrT="[Text]"/>
      <dgm:spPr/>
      <dgm:t>
        <a:bodyPr/>
        <a:lstStyle/>
        <a:p>
          <a:r>
            <a:rPr lang="en-US" dirty="0"/>
            <a:t>Responsivity</a:t>
          </a:r>
        </a:p>
        <a:p>
          <a:r>
            <a:rPr lang="en-US" dirty="0"/>
            <a:t>(How)</a:t>
          </a:r>
        </a:p>
      </dgm:t>
    </dgm:pt>
    <dgm:pt modelId="{8704C4B8-8734-45A3-A48D-03601FBD79E2}" type="parTrans" cxnId="{ED59D6C7-3D65-4085-A97E-12FEE6F54F9B}">
      <dgm:prSet/>
      <dgm:spPr/>
      <dgm:t>
        <a:bodyPr/>
        <a:lstStyle/>
        <a:p>
          <a:endParaRPr lang="en-US"/>
        </a:p>
      </dgm:t>
    </dgm:pt>
    <dgm:pt modelId="{CE2F64B6-15E8-4697-88CB-04C44B914776}" type="sibTrans" cxnId="{ED59D6C7-3D65-4085-A97E-12FEE6F54F9B}">
      <dgm:prSet/>
      <dgm:spPr/>
      <dgm:t>
        <a:bodyPr/>
        <a:lstStyle/>
        <a:p>
          <a:endParaRPr lang="en-US"/>
        </a:p>
      </dgm:t>
    </dgm:pt>
    <dgm:pt modelId="{6B23ECAE-341B-4388-AE4D-B693089FB685}">
      <dgm:prSet phldrT="[Text]"/>
      <dgm:spPr/>
      <dgm:t>
        <a:bodyPr/>
        <a:lstStyle/>
        <a:p>
          <a:pPr algn="ctr"/>
          <a:r>
            <a:rPr lang="en-US" dirty="0"/>
            <a:t>Needs</a:t>
          </a:r>
        </a:p>
        <a:p>
          <a:pPr algn="ctr"/>
          <a:r>
            <a:rPr lang="en-US" dirty="0"/>
            <a:t>(What)</a:t>
          </a:r>
        </a:p>
      </dgm:t>
    </dgm:pt>
    <dgm:pt modelId="{B4FFAEDB-C3DF-49D3-8316-BB1759727BBC}" type="parTrans" cxnId="{00A544F1-19FA-4983-AC0A-1F9D573800C0}">
      <dgm:prSet/>
      <dgm:spPr/>
      <dgm:t>
        <a:bodyPr/>
        <a:lstStyle/>
        <a:p>
          <a:endParaRPr lang="en-US"/>
        </a:p>
      </dgm:t>
    </dgm:pt>
    <dgm:pt modelId="{92710524-42E9-4C7C-86F3-09344B90C96E}" type="sibTrans" cxnId="{00A544F1-19FA-4983-AC0A-1F9D573800C0}">
      <dgm:prSet/>
      <dgm:spPr/>
      <dgm:t>
        <a:bodyPr/>
        <a:lstStyle/>
        <a:p>
          <a:endParaRPr lang="en-US"/>
        </a:p>
      </dgm:t>
    </dgm:pt>
    <dgm:pt modelId="{915DD5AE-B9A5-420B-ABCB-64B705888341}" type="pres">
      <dgm:prSet presAssocID="{AC124B88-DFFF-4E2D-B769-90AA52CA0675}" presName="compositeShape" presStyleCnt="0">
        <dgm:presLayoutVars>
          <dgm:chMax val="7"/>
          <dgm:dir/>
          <dgm:resizeHandles val="exact"/>
        </dgm:presLayoutVars>
      </dgm:prSet>
      <dgm:spPr/>
    </dgm:pt>
    <dgm:pt modelId="{2462C0E0-AB03-402C-87D3-11214D7B7C6A}" type="pres">
      <dgm:prSet presAssocID="{F0A4BFEF-2FE5-4560-B2F0-32220E1884CE}" presName="circ1" presStyleLbl="vennNode1" presStyleIdx="0" presStyleCnt="3"/>
      <dgm:spPr/>
    </dgm:pt>
    <dgm:pt modelId="{88DD38D4-5A64-4DC1-896A-26B05E85636F}" type="pres">
      <dgm:prSet presAssocID="{F0A4BFEF-2FE5-4560-B2F0-32220E1884CE}" presName="circ1Tx" presStyleLbl="revTx" presStyleIdx="0" presStyleCnt="0">
        <dgm:presLayoutVars>
          <dgm:chMax val="0"/>
          <dgm:chPref val="0"/>
          <dgm:bulletEnabled val="1"/>
        </dgm:presLayoutVars>
      </dgm:prSet>
      <dgm:spPr/>
    </dgm:pt>
    <dgm:pt modelId="{EA2B34D6-384F-4135-97A1-28146BFF14D1}" type="pres">
      <dgm:prSet presAssocID="{D881B4E3-1989-4915-8D18-702CB71A4500}" presName="circ2" presStyleLbl="vennNode1" presStyleIdx="1" presStyleCnt="3"/>
      <dgm:spPr/>
    </dgm:pt>
    <dgm:pt modelId="{ECEEA0AA-B89D-4897-9BD0-EBEE7D7F73D0}" type="pres">
      <dgm:prSet presAssocID="{D881B4E3-1989-4915-8D18-702CB71A4500}" presName="circ2Tx" presStyleLbl="revTx" presStyleIdx="0" presStyleCnt="0">
        <dgm:presLayoutVars>
          <dgm:chMax val="0"/>
          <dgm:chPref val="0"/>
          <dgm:bulletEnabled val="1"/>
        </dgm:presLayoutVars>
      </dgm:prSet>
      <dgm:spPr/>
    </dgm:pt>
    <dgm:pt modelId="{7D186118-4A6B-49DB-899D-20E14CA0C730}" type="pres">
      <dgm:prSet presAssocID="{6B23ECAE-341B-4388-AE4D-B693089FB685}" presName="circ3" presStyleLbl="vennNode1" presStyleIdx="2" presStyleCnt="3"/>
      <dgm:spPr/>
    </dgm:pt>
    <dgm:pt modelId="{BBFF048D-E71D-4B66-B35A-488906979020}" type="pres">
      <dgm:prSet presAssocID="{6B23ECAE-341B-4388-AE4D-B693089FB685}" presName="circ3Tx" presStyleLbl="revTx" presStyleIdx="0" presStyleCnt="0">
        <dgm:presLayoutVars>
          <dgm:chMax val="0"/>
          <dgm:chPref val="0"/>
          <dgm:bulletEnabled val="1"/>
        </dgm:presLayoutVars>
      </dgm:prSet>
      <dgm:spPr/>
    </dgm:pt>
  </dgm:ptLst>
  <dgm:cxnLst>
    <dgm:cxn modelId="{E3767603-5C09-4D88-BC88-E905771871DF}" srcId="{AC124B88-DFFF-4E2D-B769-90AA52CA0675}" destId="{F0A4BFEF-2FE5-4560-B2F0-32220E1884CE}" srcOrd="0" destOrd="0" parTransId="{073B330F-1EDC-4714-9409-0503AD780E24}" sibTransId="{2D144CD3-1B77-4B71-8D00-08D6C553A709}"/>
    <dgm:cxn modelId="{3D5492A1-CF62-493F-B7EE-D34834B6C72E}" type="presOf" srcId="{6B23ECAE-341B-4388-AE4D-B693089FB685}" destId="{7D186118-4A6B-49DB-899D-20E14CA0C730}" srcOrd="0" destOrd="0" presId="urn:microsoft.com/office/officeart/2005/8/layout/venn1"/>
    <dgm:cxn modelId="{F3933DB7-A535-48D5-BB5C-CC487D8C29BC}" type="presOf" srcId="{D881B4E3-1989-4915-8D18-702CB71A4500}" destId="{ECEEA0AA-B89D-4897-9BD0-EBEE7D7F73D0}" srcOrd="1" destOrd="0" presId="urn:microsoft.com/office/officeart/2005/8/layout/venn1"/>
    <dgm:cxn modelId="{ED59D6C7-3D65-4085-A97E-12FEE6F54F9B}" srcId="{AC124B88-DFFF-4E2D-B769-90AA52CA0675}" destId="{D881B4E3-1989-4915-8D18-702CB71A4500}" srcOrd="1" destOrd="0" parTransId="{8704C4B8-8734-45A3-A48D-03601FBD79E2}" sibTransId="{CE2F64B6-15E8-4697-88CB-04C44B914776}"/>
    <dgm:cxn modelId="{E4EA47D0-20C8-4142-9E52-828EA1C246DC}" type="presOf" srcId="{AC124B88-DFFF-4E2D-B769-90AA52CA0675}" destId="{915DD5AE-B9A5-420B-ABCB-64B705888341}" srcOrd="0" destOrd="0" presId="urn:microsoft.com/office/officeart/2005/8/layout/venn1"/>
    <dgm:cxn modelId="{2653A8D9-DD78-436E-A4ED-5319B20E8B89}" type="presOf" srcId="{D881B4E3-1989-4915-8D18-702CB71A4500}" destId="{EA2B34D6-384F-4135-97A1-28146BFF14D1}" srcOrd="0" destOrd="0" presId="urn:microsoft.com/office/officeart/2005/8/layout/venn1"/>
    <dgm:cxn modelId="{00A544F1-19FA-4983-AC0A-1F9D573800C0}" srcId="{AC124B88-DFFF-4E2D-B769-90AA52CA0675}" destId="{6B23ECAE-341B-4388-AE4D-B693089FB685}" srcOrd="2" destOrd="0" parTransId="{B4FFAEDB-C3DF-49D3-8316-BB1759727BBC}" sibTransId="{92710524-42E9-4C7C-86F3-09344B90C96E}"/>
    <dgm:cxn modelId="{F122D0F2-C95B-4546-B144-3E94ECF4F15B}" type="presOf" srcId="{F0A4BFEF-2FE5-4560-B2F0-32220E1884CE}" destId="{88DD38D4-5A64-4DC1-896A-26B05E85636F}" srcOrd="1" destOrd="0" presId="urn:microsoft.com/office/officeart/2005/8/layout/venn1"/>
    <dgm:cxn modelId="{C50D1CFA-2EF2-43C2-9122-E1899F327E9A}" type="presOf" srcId="{6B23ECAE-341B-4388-AE4D-B693089FB685}" destId="{BBFF048D-E71D-4B66-B35A-488906979020}" srcOrd="1" destOrd="0" presId="urn:microsoft.com/office/officeart/2005/8/layout/venn1"/>
    <dgm:cxn modelId="{293B3DFC-1196-4218-A95C-CE0EB4C004AD}" type="presOf" srcId="{F0A4BFEF-2FE5-4560-B2F0-32220E1884CE}" destId="{2462C0E0-AB03-402C-87D3-11214D7B7C6A}" srcOrd="0" destOrd="0" presId="urn:microsoft.com/office/officeart/2005/8/layout/venn1"/>
    <dgm:cxn modelId="{5336341A-637E-49AF-B01E-5A20A3965F64}" type="presParOf" srcId="{915DD5AE-B9A5-420B-ABCB-64B705888341}" destId="{2462C0E0-AB03-402C-87D3-11214D7B7C6A}" srcOrd="0" destOrd="0" presId="urn:microsoft.com/office/officeart/2005/8/layout/venn1"/>
    <dgm:cxn modelId="{EC347657-06DD-4D60-A548-5C73C4FDABEF}" type="presParOf" srcId="{915DD5AE-B9A5-420B-ABCB-64B705888341}" destId="{88DD38D4-5A64-4DC1-896A-26B05E85636F}" srcOrd="1" destOrd="0" presId="urn:microsoft.com/office/officeart/2005/8/layout/venn1"/>
    <dgm:cxn modelId="{07E7B47A-69F3-4AC0-A6A6-7641E5617044}" type="presParOf" srcId="{915DD5AE-B9A5-420B-ABCB-64B705888341}" destId="{EA2B34D6-384F-4135-97A1-28146BFF14D1}" srcOrd="2" destOrd="0" presId="urn:microsoft.com/office/officeart/2005/8/layout/venn1"/>
    <dgm:cxn modelId="{86D0D30E-84D9-479B-8786-D03614408518}" type="presParOf" srcId="{915DD5AE-B9A5-420B-ABCB-64B705888341}" destId="{ECEEA0AA-B89D-4897-9BD0-EBEE7D7F73D0}" srcOrd="3" destOrd="0" presId="urn:microsoft.com/office/officeart/2005/8/layout/venn1"/>
    <dgm:cxn modelId="{6870DE00-0778-44FA-B0E1-6F0CFB628503}" type="presParOf" srcId="{915DD5AE-B9A5-420B-ABCB-64B705888341}" destId="{7D186118-4A6B-49DB-899D-20E14CA0C730}" srcOrd="4" destOrd="0" presId="urn:microsoft.com/office/officeart/2005/8/layout/venn1"/>
    <dgm:cxn modelId="{32400EB2-727F-490F-9F67-17DD27729D94}" type="presParOf" srcId="{915DD5AE-B9A5-420B-ABCB-64B705888341}" destId="{BBFF048D-E71D-4B66-B35A-488906979020}" srcOrd="5" destOrd="0" presId="urn:microsoft.com/office/officeart/2005/8/layout/ven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DCF358-817F-4A77-B432-944AAC39B99C}"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A5C8A973-7B7F-427B-9253-AC987A165FE5}">
      <dgm:prSet/>
      <dgm:spPr/>
      <dgm:t>
        <a:bodyPr/>
        <a:lstStyle/>
        <a:p>
          <a:r>
            <a:rPr lang="en-US"/>
            <a:t>Maximize public safety &amp; law-abiding behavior </a:t>
          </a:r>
          <a:br>
            <a:rPr lang="en-US"/>
          </a:br>
          <a:endParaRPr lang="en-US"/>
        </a:p>
      </dgm:t>
    </dgm:pt>
    <dgm:pt modelId="{513BD6E7-9511-4BFF-9651-96CE3530FC76}" type="parTrans" cxnId="{4B4DD660-0F48-4A64-9FB7-CCA2661CFDBF}">
      <dgm:prSet/>
      <dgm:spPr/>
      <dgm:t>
        <a:bodyPr/>
        <a:lstStyle/>
        <a:p>
          <a:endParaRPr lang="en-US"/>
        </a:p>
      </dgm:t>
    </dgm:pt>
    <dgm:pt modelId="{13999988-CF18-432A-97C1-C03A29E5A476}" type="sibTrans" cxnId="{4B4DD660-0F48-4A64-9FB7-CCA2661CFDBF}">
      <dgm:prSet phldrT="1" phldr="0"/>
      <dgm:spPr/>
      <dgm:t>
        <a:bodyPr/>
        <a:lstStyle/>
        <a:p>
          <a:r>
            <a:rPr lang="en-US"/>
            <a:t>1</a:t>
          </a:r>
        </a:p>
      </dgm:t>
    </dgm:pt>
    <dgm:pt modelId="{F1943932-5A5B-4B8F-B66A-F34EBEB13EFA}">
      <dgm:prSet/>
      <dgm:spPr/>
      <dgm:t>
        <a:bodyPr/>
        <a:lstStyle/>
        <a:p>
          <a:r>
            <a:rPr lang="en-US"/>
            <a:t>Maximize court appearance</a:t>
          </a:r>
          <a:br>
            <a:rPr lang="en-US"/>
          </a:br>
          <a:endParaRPr lang="en-US"/>
        </a:p>
      </dgm:t>
    </dgm:pt>
    <dgm:pt modelId="{CA7D77C4-ED58-47BF-AEB7-CB414D20E3A6}" type="parTrans" cxnId="{C0ACE906-2ED6-4F27-87A2-745CBFD44C63}">
      <dgm:prSet/>
      <dgm:spPr/>
      <dgm:t>
        <a:bodyPr/>
        <a:lstStyle/>
        <a:p>
          <a:endParaRPr lang="en-US"/>
        </a:p>
      </dgm:t>
    </dgm:pt>
    <dgm:pt modelId="{CFC50BA6-0625-4E73-8095-EB24F63E608F}" type="sibTrans" cxnId="{C0ACE906-2ED6-4F27-87A2-745CBFD44C63}">
      <dgm:prSet phldrT="2" phldr="0"/>
      <dgm:spPr/>
      <dgm:t>
        <a:bodyPr/>
        <a:lstStyle/>
        <a:p>
          <a:r>
            <a:rPr lang="en-US"/>
            <a:t>2</a:t>
          </a:r>
        </a:p>
      </dgm:t>
    </dgm:pt>
    <dgm:pt modelId="{03D88135-AE2A-4FBD-B4B9-2EE72D64FBCE}">
      <dgm:prSet/>
      <dgm:spPr/>
      <dgm:t>
        <a:bodyPr/>
        <a:lstStyle/>
        <a:p>
          <a:r>
            <a:rPr lang="en-US"/>
            <a:t>Maximize pretrial release/Minimize pretrial detention</a:t>
          </a:r>
        </a:p>
      </dgm:t>
    </dgm:pt>
    <dgm:pt modelId="{D3050182-CAED-4C65-94BF-D2B4273696FF}" type="parTrans" cxnId="{E6CB65BF-E6BE-4AF8-9E57-3F042D324EA5}">
      <dgm:prSet/>
      <dgm:spPr/>
      <dgm:t>
        <a:bodyPr/>
        <a:lstStyle/>
        <a:p>
          <a:endParaRPr lang="en-US"/>
        </a:p>
      </dgm:t>
    </dgm:pt>
    <dgm:pt modelId="{B1302E6D-DBC8-4B85-82D5-E8F9FB52739B}" type="sibTrans" cxnId="{E6CB65BF-E6BE-4AF8-9E57-3F042D324EA5}">
      <dgm:prSet phldrT="3" phldr="0"/>
      <dgm:spPr/>
      <dgm:t>
        <a:bodyPr/>
        <a:lstStyle/>
        <a:p>
          <a:r>
            <a:rPr lang="en-US"/>
            <a:t>3</a:t>
          </a:r>
        </a:p>
      </dgm:t>
    </dgm:pt>
    <dgm:pt modelId="{65C2F334-DB15-43E6-BD6A-FE6DA764AB1A}" type="pres">
      <dgm:prSet presAssocID="{FFDCF358-817F-4A77-B432-944AAC39B99C}" presName="Name0" presStyleCnt="0">
        <dgm:presLayoutVars>
          <dgm:animLvl val="lvl"/>
          <dgm:resizeHandles val="exact"/>
        </dgm:presLayoutVars>
      </dgm:prSet>
      <dgm:spPr/>
    </dgm:pt>
    <dgm:pt modelId="{774AD97E-A5D4-4DDC-880C-47EBFE71E474}" type="pres">
      <dgm:prSet presAssocID="{A5C8A973-7B7F-427B-9253-AC987A165FE5}" presName="compositeNode" presStyleCnt="0">
        <dgm:presLayoutVars>
          <dgm:bulletEnabled val="1"/>
        </dgm:presLayoutVars>
      </dgm:prSet>
      <dgm:spPr/>
    </dgm:pt>
    <dgm:pt modelId="{55234617-B807-46C9-84F3-7F228F513D77}" type="pres">
      <dgm:prSet presAssocID="{A5C8A973-7B7F-427B-9253-AC987A165FE5}" presName="bgRect" presStyleLbl="bgAccFollowNode1" presStyleIdx="0" presStyleCnt="3"/>
      <dgm:spPr/>
    </dgm:pt>
    <dgm:pt modelId="{83CCFC8E-5062-46B7-A9CE-B20DB7817854}" type="pres">
      <dgm:prSet presAssocID="{13999988-CF18-432A-97C1-C03A29E5A476}" presName="sibTransNodeCircle" presStyleLbl="alignNode1" presStyleIdx="0" presStyleCnt="6">
        <dgm:presLayoutVars>
          <dgm:chMax val="0"/>
          <dgm:bulletEnabled/>
        </dgm:presLayoutVars>
      </dgm:prSet>
      <dgm:spPr/>
    </dgm:pt>
    <dgm:pt modelId="{DC746D8E-6640-46EA-8449-15737A0A11E8}" type="pres">
      <dgm:prSet presAssocID="{A5C8A973-7B7F-427B-9253-AC987A165FE5}" presName="bottomLine" presStyleLbl="alignNode1" presStyleIdx="1" presStyleCnt="6">
        <dgm:presLayoutVars/>
      </dgm:prSet>
      <dgm:spPr/>
    </dgm:pt>
    <dgm:pt modelId="{80E41A2C-79B8-4A15-958F-C315610FE251}" type="pres">
      <dgm:prSet presAssocID="{A5C8A973-7B7F-427B-9253-AC987A165FE5}" presName="nodeText" presStyleLbl="bgAccFollowNode1" presStyleIdx="0" presStyleCnt="3">
        <dgm:presLayoutVars>
          <dgm:bulletEnabled val="1"/>
        </dgm:presLayoutVars>
      </dgm:prSet>
      <dgm:spPr/>
    </dgm:pt>
    <dgm:pt modelId="{57A34511-1FAB-4701-8A89-FD705C261958}" type="pres">
      <dgm:prSet presAssocID="{13999988-CF18-432A-97C1-C03A29E5A476}" presName="sibTrans" presStyleCnt="0"/>
      <dgm:spPr/>
    </dgm:pt>
    <dgm:pt modelId="{08959E4F-847A-4BA8-8632-F85B890658E5}" type="pres">
      <dgm:prSet presAssocID="{F1943932-5A5B-4B8F-B66A-F34EBEB13EFA}" presName="compositeNode" presStyleCnt="0">
        <dgm:presLayoutVars>
          <dgm:bulletEnabled val="1"/>
        </dgm:presLayoutVars>
      </dgm:prSet>
      <dgm:spPr/>
    </dgm:pt>
    <dgm:pt modelId="{7C1928C8-1199-44F8-A48F-B0F74916BED7}" type="pres">
      <dgm:prSet presAssocID="{F1943932-5A5B-4B8F-B66A-F34EBEB13EFA}" presName="bgRect" presStyleLbl="bgAccFollowNode1" presStyleIdx="1" presStyleCnt="3"/>
      <dgm:spPr/>
    </dgm:pt>
    <dgm:pt modelId="{9182EB62-9908-43F9-AAED-54FBBA6C9F0D}" type="pres">
      <dgm:prSet presAssocID="{CFC50BA6-0625-4E73-8095-EB24F63E608F}" presName="sibTransNodeCircle" presStyleLbl="alignNode1" presStyleIdx="2" presStyleCnt="6">
        <dgm:presLayoutVars>
          <dgm:chMax val="0"/>
          <dgm:bulletEnabled/>
        </dgm:presLayoutVars>
      </dgm:prSet>
      <dgm:spPr/>
    </dgm:pt>
    <dgm:pt modelId="{6F150C3A-8317-4F87-AC66-F28D2D3940F8}" type="pres">
      <dgm:prSet presAssocID="{F1943932-5A5B-4B8F-B66A-F34EBEB13EFA}" presName="bottomLine" presStyleLbl="alignNode1" presStyleIdx="3" presStyleCnt="6">
        <dgm:presLayoutVars/>
      </dgm:prSet>
      <dgm:spPr/>
    </dgm:pt>
    <dgm:pt modelId="{429C1529-250B-415D-84A8-908D92495E39}" type="pres">
      <dgm:prSet presAssocID="{F1943932-5A5B-4B8F-B66A-F34EBEB13EFA}" presName="nodeText" presStyleLbl="bgAccFollowNode1" presStyleIdx="1" presStyleCnt="3">
        <dgm:presLayoutVars>
          <dgm:bulletEnabled val="1"/>
        </dgm:presLayoutVars>
      </dgm:prSet>
      <dgm:spPr/>
    </dgm:pt>
    <dgm:pt modelId="{4F54FFE7-B012-44F7-9B20-79454139A06B}" type="pres">
      <dgm:prSet presAssocID="{CFC50BA6-0625-4E73-8095-EB24F63E608F}" presName="sibTrans" presStyleCnt="0"/>
      <dgm:spPr/>
    </dgm:pt>
    <dgm:pt modelId="{8DEAE69B-1FC5-46A8-A974-CA64B2C85D52}" type="pres">
      <dgm:prSet presAssocID="{03D88135-AE2A-4FBD-B4B9-2EE72D64FBCE}" presName="compositeNode" presStyleCnt="0">
        <dgm:presLayoutVars>
          <dgm:bulletEnabled val="1"/>
        </dgm:presLayoutVars>
      </dgm:prSet>
      <dgm:spPr/>
    </dgm:pt>
    <dgm:pt modelId="{BC9B51C6-3BC6-453B-94D5-1ED83900A819}" type="pres">
      <dgm:prSet presAssocID="{03D88135-AE2A-4FBD-B4B9-2EE72D64FBCE}" presName="bgRect" presStyleLbl="bgAccFollowNode1" presStyleIdx="2" presStyleCnt="3"/>
      <dgm:spPr/>
    </dgm:pt>
    <dgm:pt modelId="{32D23859-2AFC-4CDA-8B70-87C8F8BC6D3B}" type="pres">
      <dgm:prSet presAssocID="{B1302E6D-DBC8-4B85-82D5-E8F9FB52739B}" presName="sibTransNodeCircle" presStyleLbl="alignNode1" presStyleIdx="4" presStyleCnt="6">
        <dgm:presLayoutVars>
          <dgm:chMax val="0"/>
          <dgm:bulletEnabled/>
        </dgm:presLayoutVars>
      </dgm:prSet>
      <dgm:spPr/>
    </dgm:pt>
    <dgm:pt modelId="{FF43DF29-9036-4798-AE51-3098E6FBA97C}" type="pres">
      <dgm:prSet presAssocID="{03D88135-AE2A-4FBD-B4B9-2EE72D64FBCE}" presName="bottomLine" presStyleLbl="alignNode1" presStyleIdx="5" presStyleCnt="6">
        <dgm:presLayoutVars/>
      </dgm:prSet>
      <dgm:spPr/>
    </dgm:pt>
    <dgm:pt modelId="{D9DDB799-1366-4D1E-8DB0-A6E07020CBC3}" type="pres">
      <dgm:prSet presAssocID="{03D88135-AE2A-4FBD-B4B9-2EE72D64FBCE}" presName="nodeText" presStyleLbl="bgAccFollowNode1" presStyleIdx="2" presStyleCnt="3">
        <dgm:presLayoutVars>
          <dgm:bulletEnabled val="1"/>
        </dgm:presLayoutVars>
      </dgm:prSet>
      <dgm:spPr/>
    </dgm:pt>
  </dgm:ptLst>
  <dgm:cxnLst>
    <dgm:cxn modelId="{F2B7AF06-D84A-49D3-AD2A-92F865816516}" type="presOf" srcId="{03D88135-AE2A-4FBD-B4B9-2EE72D64FBCE}" destId="{D9DDB799-1366-4D1E-8DB0-A6E07020CBC3}" srcOrd="1" destOrd="0" presId="urn:microsoft.com/office/officeart/2016/7/layout/BasicLinearProcessNumbered"/>
    <dgm:cxn modelId="{C0ACE906-2ED6-4F27-87A2-745CBFD44C63}" srcId="{FFDCF358-817F-4A77-B432-944AAC39B99C}" destId="{F1943932-5A5B-4B8F-B66A-F34EBEB13EFA}" srcOrd="1" destOrd="0" parTransId="{CA7D77C4-ED58-47BF-AEB7-CB414D20E3A6}" sibTransId="{CFC50BA6-0625-4E73-8095-EB24F63E608F}"/>
    <dgm:cxn modelId="{1A070B12-439F-4E4B-9E82-074E23A4734E}" type="presOf" srcId="{CFC50BA6-0625-4E73-8095-EB24F63E608F}" destId="{9182EB62-9908-43F9-AAED-54FBBA6C9F0D}" srcOrd="0" destOrd="0" presId="urn:microsoft.com/office/officeart/2016/7/layout/BasicLinearProcessNumbered"/>
    <dgm:cxn modelId="{AC326016-D480-4077-A79F-85EA8291F90E}" type="presOf" srcId="{13999988-CF18-432A-97C1-C03A29E5A476}" destId="{83CCFC8E-5062-46B7-A9CE-B20DB7817854}" srcOrd="0" destOrd="0" presId="urn:microsoft.com/office/officeart/2016/7/layout/BasicLinearProcessNumbered"/>
    <dgm:cxn modelId="{C53A512D-536D-46B0-98CD-9BFCBD1CF1D7}" type="presOf" srcId="{F1943932-5A5B-4B8F-B66A-F34EBEB13EFA}" destId="{7C1928C8-1199-44F8-A48F-B0F74916BED7}" srcOrd="0" destOrd="0" presId="urn:microsoft.com/office/officeart/2016/7/layout/BasicLinearProcessNumbered"/>
    <dgm:cxn modelId="{4B4DD660-0F48-4A64-9FB7-CCA2661CFDBF}" srcId="{FFDCF358-817F-4A77-B432-944AAC39B99C}" destId="{A5C8A973-7B7F-427B-9253-AC987A165FE5}" srcOrd="0" destOrd="0" parTransId="{513BD6E7-9511-4BFF-9651-96CE3530FC76}" sibTransId="{13999988-CF18-432A-97C1-C03A29E5A476}"/>
    <dgm:cxn modelId="{2383A061-2D5D-4DEF-B5BC-6A742586385E}" type="presOf" srcId="{A5C8A973-7B7F-427B-9253-AC987A165FE5}" destId="{80E41A2C-79B8-4A15-958F-C315610FE251}" srcOrd="1" destOrd="0" presId="urn:microsoft.com/office/officeart/2016/7/layout/BasicLinearProcessNumbered"/>
    <dgm:cxn modelId="{D4D2BF41-AE5E-442F-AC63-AB36C9FF2F72}" type="presOf" srcId="{A5C8A973-7B7F-427B-9253-AC987A165FE5}" destId="{55234617-B807-46C9-84F3-7F228F513D77}" srcOrd="0" destOrd="0" presId="urn:microsoft.com/office/officeart/2016/7/layout/BasicLinearProcessNumbered"/>
    <dgm:cxn modelId="{B3A3026F-4386-4BB0-9F23-BECBB47224C3}" type="presOf" srcId="{B1302E6D-DBC8-4B85-82D5-E8F9FB52739B}" destId="{32D23859-2AFC-4CDA-8B70-87C8F8BC6D3B}" srcOrd="0" destOrd="0" presId="urn:microsoft.com/office/officeart/2016/7/layout/BasicLinearProcessNumbered"/>
    <dgm:cxn modelId="{99ADAB9E-8275-4EEA-89AD-B0BA0FBE2A54}" type="presOf" srcId="{FFDCF358-817F-4A77-B432-944AAC39B99C}" destId="{65C2F334-DB15-43E6-BD6A-FE6DA764AB1A}" srcOrd="0" destOrd="0" presId="urn:microsoft.com/office/officeart/2016/7/layout/BasicLinearProcessNumbered"/>
    <dgm:cxn modelId="{E6CB65BF-E6BE-4AF8-9E57-3F042D324EA5}" srcId="{FFDCF358-817F-4A77-B432-944AAC39B99C}" destId="{03D88135-AE2A-4FBD-B4B9-2EE72D64FBCE}" srcOrd="2" destOrd="0" parTransId="{D3050182-CAED-4C65-94BF-D2B4273696FF}" sibTransId="{B1302E6D-DBC8-4B85-82D5-E8F9FB52739B}"/>
    <dgm:cxn modelId="{818BE4DA-F367-4BCE-B434-BE90C61A9979}" type="presOf" srcId="{F1943932-5A5B-4B8F-B66A-F34EBEB13EFA}" destId="{429C1529-250B-415D-84A8-908D92495E39}" srcOrd="1" destOrd="0" presId="urn:microsoft.com/office/officeart/2016/7/layout/BasicLinearProcessNumbered"/>
    <dgm:cxn modelId="{CC0B43EC-BC65-421E-BFDA-E1D59D6B4E8C}" type="presOf" srcId="{03D88135-AE2A-4FBD-B4B9-2EE72D64FBCE}" destId="{BC9B51C6-3BC6-453B-94D5-1ED83900A819}" srcOrd="0" destOrd="0" presId="urn:microsoft.com/office/officeart/2016/7/layout/BasicLinearProcessNumbered"/>
    <dgm:cxn modelId="{7B570F2B-6154-4927-A978-3363DB972AB7}" type="presParOf" srcId="{65C2F334-DB15-43E6-BD6A-FE6DA764AB1A}" destId="{774AD97E-A5D4-4DDC-880C-47EBFE71E474}" srcOrd="0" destOrd="0" presId="urn:microsoft.com/office/officeart/2016/7/layout/BasicLinearProcessNumbered"/>
    <dgm:cxn modelId="{D6DCAA79-C47E-4EF8-8129-F89507C8E3A6}" type="presParOf" srcId="{774AD97E-A5D4-4DDC-880C-47EBFE71E474}" destId="{55234617-B807-46C9-84F3-7F228F513D77}" srcOrd="0" destOrd="0" presId="urn:microsoft.com/office/officeart/2016/7/layout/BasicLinearProcessNumbered"/>
    <dgm:cxn modelId="{77B6C569-1DAA-41CD-9D26-6AA9DBFB4D5B}" type="presParOf" srcId="{774AD97E-A5D4-4DDC-880C-47EBFE71E474}" destId="{83CCFC8E-5062-46B7-A9CE-B20DB7817854}" srcOrd="1" destOrd="0" presId="urn:microsoft.com/office/officeart/2016/7/layout/BasicLinearProcessNumbered"/>
    <dgm:cxn modelId="{6740A94D-B500-4A9C-9531-534ADFDB535E}" type="presParOf" srcId="{774AD97E-A5D4-4DDC-880C-47EBFE71E474}" destId="{DC746D8E-6640-46EA-8449-15737A0A11E8}" srcOrd="2" destOrd="0" presId="urn:microsoft.com/office/officeart/2016/7/layout/BasicLinearProcessNumbered"/>
    <dgm:cxn modelId="{9D7B98D4-ED0D-4852-A12B-5DB2DB478831}" type="presParOf" srcId="{774AD97E-A5D4-4DDC-880C-47EBFE71E474}" destId="{80E41A2C-79B8-4A15-958F-C315610FE251}" srcOrd="3" destOrd="0" presId="urn:microsoft.com/office/officeart/2016/7/layout/BasicLinearProcessNumbered"/>
    <dgm:cxn modelId="{8BF20F8E-A952-4ED0-92E9-5293B3A7FE25}" type="presParOf" srcId="{65C2F334-DB15-43E6-BD6A-FE6DA764AB1A}" destId="{57A34511-1FAB-4701-8A89-FD705C261958}" srcOrd="1" destOrd="0" presId="urn:microsoft.com/office/officeart/2016/7/layout/BasicLinearProcessNumbered"/>
    <dgm:cxn modelId="{1806B830-EF44-4062-BB03-E0DE5212818B}" type="presParOf" srcId="{65C2F334-DB15-43E6-BD6A-FE6DA764AB1A}" destId="{08959E4F-847A-4BA8-8632-F85B890658E5}" srcOrd="2" destOrd="0" presId="urn:microsoft.com/office/officeart/2016/7/layout/BasicLinearProcessNumbered"/>
    <dgm:cxn modelId="{2E502BC4-46CB-4671-B26A-D5C186535CE3}" type="presParOf" srcId="{08959E4F-847A-4BA8-8632-F85B890658E5}" destId="{7C1928C8-1199-44F8-A48F-B0F74916BED7}" srcOrd="0" destOrd="0" presId="urn:microsoft.com/office/officeart/2016/7/layout/BasicLinearProcessNumbered"/>
    <dgm:cxn modelId="{816D7D54-D6C7-4FA0-9A72-F6BBF6CF25B4}" type="presParOf" srcId="{08959E4F-847A-4BA8-8632-F85B890658E5}" destId="{9182EB62-9908-43F9-AAED-54FBBA6C9F0D}" srcOrd="1" destOrd="0" presId="urn:microsoft.com/office/officeart/2016/7/layout/BasicLinearProcessNumbered"/>
    <dgm:cxn modelId="{27560DFA-F00A-4767-8626-6E19120EF28A}" type="presParOf" srcId="{08959E4F-847A-4BA8-8632-F85B890658E5}" destId="{6F150C3A-8317-4F87-AC66-F28D2D3940F8}" srcOrd="2" destOrd="0" presId="urn:microsoft.com/office/officeart/2016/7/layout/BasicLinearProcessNumbered"/>
    <dgm:cxn modelId="{3B7A2A8A-9364-4903-9775-6851C717AB44}" type="presParOf" srcId="{08959E4F-847A-4BA8-8632-F85B890658E5}" destId="{429C1529-250B-415D-84A8-908D92495E39}" srcOrd="3" destOrd="0" presId="urn:microsoft.com/office/officeart/2016/7/layout/BasicLinearProcessNumbered"/>
    <dgm:cxn modelId="{2AA1ABDD-2273-4395-9F03-A2E2B146DD3E}" type="presParOf" srcId="{65C2F334-DB15-43E6-BD6A-FE6DA764AB1A}" destId="{4F54FFE7-B012-44F7-9B20-79454139A06B}" srcOrd="3" destOrd="0" presId="urn:microsoft.com/office/officeart/2016/7/layout/BasicLinearProcessNumbered"/>
    <dgm:cxn modelId="{D6D7599C-95EA-4A78-A11E-64132DD36439}" type="presParOf" srcId="{65C2F334-DB15-43E6-BD6A-FE6DA764AB1A}" destId="{8DEAE69B-1FC5-46A8-A974-CA64B2C85D52}" srcOrd="4" destOrd="0" presId="urn:microsoft.com/office/officeart/2016/7/layout/BasicLinearProcessNumbered"/>
    <dgm:cxn modelId="{218F3C3F-9EBD-4845-8B05-BA91D274E177}" type="presParOf" srcId="{8DEAE69B-1FC5-46A8-A974-CA64B2C85D52}" destId="{BC9B51C6-3BC6-453B-94D5-1ED83900A819}" srcOrd="0" destOrd="0" presId="urn:microsoft.com/office/officeart/2016/7/layout/BasicLinearProcessNumbered"/>
    <dgm:cxn modelId="{2BF4EFF5-090F-4F39-8C14-62BE15CCE788}" type="presParOf" srcId="{8DEAE69B-1FC5-46A8-A974-CA64B2C85D52}" destId="{32D23859-2AFC-4CDA-8B70-87C8F8BC6D3B}" srcOrd="1" destOrd="0" presId="urn:microsoft.com/office/officeart/2016/7/layout/BasicLinearProcessNumbered"/>
    <dgm:cxn modelId="{B32430E7-35E3-459C-B84B-650C4C9337FF}" type="presParOf" srcId="{8DEAE69B-1FC5-46A8-A974-CA64B2C85D52}" destId="{FF43DF29-9036-4798-AE51-3098E6FBA97C}" srcOrd="2" destOrd="0" presId="urn:microsoft.com/office/officeart/2016/7/layout/BasicLinearProcessNumbered"/>
    <dgm:cxn modelId="{89014976-BD0E-455A-82D5-9E17D62D2687}" type="presParOf" srcId="{8DEAE69B-1FC5-46A8-A974-CA64B2C85D52}" destId="{D9DDB799-1366-4D1E-8DB0-A6E07020CBC3}"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0A29B43-8A35-42F1-AEC2-201A0C65FD8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C97BF3-BB1B-48CC-9CB7-51EA29E7BF76}">
      <dgm:prSet/>
      <dgm:spPr/>
      <dgm:t>
        <a:bodyPr/>
        <a:lstStyle/>
        <a:p>
          <a:pPr>
            <a:defRPr cap="all"/>
          </a:pPr>
          <a:r>
            <a:rPr lang="en-US" dirty="0"/>
            <a:t>short-term criminogenic risk</a:t>
          </a:r>
          <a:br>
            <a:rPr lang="en-US" dirty="0"/>
          </a:br>
          <a:endParaRPr lang="en-US" dirty="0"/>
        </a:p>
      </dgm:t>
    </dgm:pt>
    <dgm:pt modelId="{89C2134B-DFC5-4DF1-8796-517FACDDE220}" type="parTrans" cxnId="{078CFBE2-F569-49BD-AE1E-25BFF1718859}">
      <dgm:prSet/>
      <dgm:spPr/>
      <dgm:t>
        <a:bodyPr/>
        <a:lstStyle/>
        <a:p>
          <a:endParaRPr lang="en-US"/>
        </a:p>
      </dgm:t>
    </dgm:pt>
    <dgm:pt modelId="{1DF3C8F9-CAF7-4F76-B928-39E62B503500}" type="sibTrans" cxnId="{078CFBE2-F569-49BD-AE1E-25BFF1718859}">
      <dgm:prSet/>
      <dgm:spPr/>
      <dgm:t>
        <a:bodyPr/>
        <a:lstStyle/>
        <a:p>
          <a:endParaRPr lang="en-US"/>
        </a:p>
      </dgm:t>
    </dgm:pt>
    <dgm:pt modelId="{CC8C2BAD-7610-4D5E-B890-70EC86ECCA10}">
      <dgm:prSet/>
      <dgm:spPr/>
      <dgm:t>
        <a:bodyPr/>
        <a:lstStyle/>
        <a:p>
          <a:pPr>
            <a:defRPr cap="all"/>
          </a:pPr>
          <a:r>
            <a:rPr lang="en-US"/>
            <a:t>Likelihood to attend court appearances</a:t>
          </a:r>
        </a:p>
      </dgm:t>
    </dgm:pt>
    <dgm:pt modelId="{45894BEB-BF26-4B5C-BB1C-FD2770067756}" type="parTrans" cxnId="{B43EAFEE-F701-4C8D-AE6C-80063AC0D5B9}">
      <dgm:prSet/>
      <dgm:spPr/>
      <dgm:t>
        <a:bodyPr/>
        <a:lstStyle/>
        <a:p>
          <a:endParaRPr lang="en-US"/>
        </a:p>
      </dgm:t>
    </dgm:pt>
    <dgm:pt modelId="{50FF70F9-A8E4-4E9E-ABC2-E48CCE0CBE4D}" type="sibTrans" cxnId="{B43EAFEE-F701-4C8D-AE6C-80063AC0D5B9}">
      <dgm:prSet/>
      <dgm:spPr/>
      <dgm:t>
        <a:bodyPr/>
        <a:lstStyle/>
        <a:p>
          <a:endParaRPr lang="en-US"/>
        </a:p>
      </dgm:t>
    </dgm:pt>
    <dgm:pt modelId="{D96548DF-BE12-42D1-8EF8-F5AFE53F60D3}" type="pres">
      <dgm:prSet presAssocID="{F0A29B43-8A35-42F1-AEC2-201A0C65FD85}" presName="root" presStyleCnt="0">
        <dgm:presLayoutVars>
          <dgm:dir/>
          <dgm:resizeHandles val="exact"/>
        </dgm:presLayoutVars>
      </dgm:prSet>
      <dgm:spPr/>
    </dgm:pt>
    <dgm:pt modelId="{6965046F-8D92-46B5-BB6A-B6F623751D55}" type="pres">
      <dgm:prSet presAssocID="{6FC97BF3-BB1B-48CC-9CB7-51EA29E7BF76}" presName="compNode" presStyleCnt="0"/>
      <dgm:spPr/>
    </dgm:pt>
    <dgm:pt modelId="{C8B94E5E-75AB-41AD-BFB1-6E2CC5860E77}" type="pres">
      <dgm:prSet presAssocID="{6FC97BF3-BB1B-48CC-9CB7-51EA29E7BF76}" presName="iconBgRect" presStyleLbl="bgShp" presStyleIdx="0" presStyleCnt="2"/>
      <dgm:spPr/>
    </dgm:pt>
    <dgm:pt modelId="{4D13E5C2-A115-4AF8-88FE-071A519578C0}" type="pres">
      <dgm:prSet presAssocID="{6FC97BF3-BB1B-48CC-9CB7-51EA29E7BF7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F49C31FC-0F66-400F-BD08-27595A1777FF}" type="pres">
      <dgm:prSet presAssocID="{6FC97BF3-BB1B-48CC-9CB7-51EA29E7BF76}" presName="spaceRect" presStyleCnt="0"/>
      <dgm:spPr/>
    </dgm:pt>
    <dgm:pt modelId="{080B10CC-31A6-4115-A033-91BD55E07C12}" type="pres">
      <dgm:prSet presAssocID="{6FC97BF3-BB1B-48CC-9CB7-51EA29E7BF76}" presName="textRect" presStyleLbl="revTx" presStyleIdx="0" presStyleCnt="2">
        <dgm:presLayoutVars>
          <dgm:chMax val="1"/>
          <dgm:chPref val="1"/>
        </dgm:presLayoutVars>
      </dgm:prSet>
      <dgm:spPr/>
    </dgm:pt>
    <dgm:pt modelId="{6CB442C7-2B33-4064-8444-3FE656453BA4}" type="pres">
      <dgm:prSet presAssocID="{1DF3C8F9-CAF7-4F76-B928-39E62B503500}" presName="sibTrans" presStyleCnt="0"/>
      <dgm:spPr/>
    </dgm:pt>
    <dgm:pt modelId="{4ECD6131-998F-48C5-9D82-2AC17D33C706}" type="pres">
      <dgm:prSet presAssocID="{CC8C2BAD-7610-4D5E-B890-70EC86ECCA10}" presName="compNode" presStyleCnt="0"/>
      <dgm:spPr/>
    </dgm:pt>
    <dgm:pt modelId="{2091D436-6624-4F52-BE3B-CCF1A58B6B4B}" type="pres">
      <dgm:prSet presAssocID="{CC8C2BAD-7610-4D5E-B890-70EC86ECCA10}" presName="iconBgRect" presStyleLbl="bgShp" presStyleIdx="1" presStyleCnt="2"/>
      <dgm:spPr/>
    </dgm:pt>
    <dgm:pt modelId="{B8241450-2E1F-4FB2-8D46-8F8ED37826F4}" type="pres">
      <dgm:prSet presAssocID="{CC8C2BAD-7610-4D5E-B890-70EC86ECCA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E46DB240-58A8-4C6A-AE34-4B14A117ED90}" type="pres">
      <dgm:prSet presAssocID="{CC8C2BAD-7610-4D5E-B890-70EC86ECCA10}" presName="spaceRect" presStyleCnt="0"/>
      <dgm:spPr/>
    </dgm:pt>
    <dgm:pt modelId="{77367A4E-1FD7-4969-A93D-55BBAB231534}" type="pres">
      <dgm:prSet presAssocID="{CC8C2BAD-7610-4D5E-B890-70EC86ECCA10}" presName="textRect" presStyleLbl="revTx" presStyleIdx="1" presStyleCnt="2">
        <dgm:presLayoutVars>
          <dgm:chMax val="1"/>
          <dgm:chPref val="1"/>
        </dgm:presLayoutVars>
      </dgm:prSet>
      <dgm:spPr/>
    </dgm:pt>
  </dgm:ptLst>
  <dgm:cxnLst>
    <dgm:cxn modelId="{23170012-8E4B-49D6-9687-86F8F61F507C}" type="presOf" srcId="{F0A29B43-8A35-42F1-AEC2-201A0C65FD85}" destId="{D96548DF-BE12-42D1-8EF8-F5AFE53F60D3}" srcOrd="0" destOrd="0" presId="urn:microsoft.com/office/officeart/2018/5/layout/IconCircleLabelList"/>
    <dgm:cxn modelId="{7491ACA8-D9E6-4ADA-9340-F76505C37306}" type="presOf" srcId="{CC8C2BAD-7610-4D5E-B890-70EC86ECCA10}" destId="{77367A4E-1FD7-4969-A93D-55BBAB231534}" srcOrd="0" destOrd="0" presId="urn:microsoft.com/office/officeart/2018/5/layout/IconCircleLabelList"/>
    <dgm:cxn modelId="{078CFBE2-F569-49BD-AE1E-25BFF1718859}" srcId="{F0A29B43-8A35-42F1-AEC2-201A0C65FD85}" destId="{6FC97BF3-BB1B-48CC-9CB7-51EA29E7BF76}" srcOrd="0" destOrd="0" parTransId="{89C2134B-DFC5-4DF1-8796-517FACDDE220}" sibTransId="{1DF3C8F9-CAF7-4F76-B928-39E62B503500}"/>
    <dgm:cxn modelId="{B43EAFEE-F701-4C8D-AE6C-80063AC0D5B9}" srcId="{F0A29B43-8A35-42F1-AEC2-201A0C65FD85}" destId="{CC8C2BAD-7610-4D5E-B890-70EC86ECCA10}" srcOrd="1" destOrd="0" parTransId="{45894BEB-BF26-4B5C-BB1C-FD2770067756}" sibTransId="{50FF70F9-A8E4-4E9E-ABC2-E48CCE0CBE4D}"/>
    <dgm:cxn modelId="{656BABF5-F742-463C-88F0-490069BD5185}" type="presOf" srcId="{6FC97BF3-BB1B-48CC-9CB7-51EA29E7BF76}" destId="{080B10CC-31A6-4115-A033-91BD55E07C12}" srcOrd="0" destOrd="0" presId="urn:microsoft.com/office/officeart/2018/5/layout/IconCircleLabelList"/>
    <dgm:cxn modelId="{067AE1C4-2FAF-421F-96B2-7EA96B93817B}" type="presParOf" srcId="{D96548DF-BE12-42D1-8EF8-F5AFE53F60D3}" destId="{6965046F-8D92-46B5-BB6A-B6F623751D55}" srcOrd="0" destOrd="0" presId="urn:microsoft.com/office/officeart/2018/5/layout/IconCircleLabelList"/>
    <dgm:cxn modelId="{E45F1DCF-E869-4657-BE23-1B2D9B33A98F}" type="presParOf" srcId="{6965046F-8D92-46B5-BB6A-B6F623751D55}" destId="{C8B94E5E-75AB-41AD-BFB1-6E2CC5860E77}" srcOrd="0" destOrd="0" presId="urn:microsoft.com/office/officeart/2018/5/layout/IconCircleLabelList"/>
    <dgm:cxn modelId="{CCD9BB8B-F46D-4FB1-B0B9-356E4D542C4D}" type="presParOf" srcId="{6965046F-8D92-46B5-BB6A-B6F623751D55}" destId="{4D13E5C2-A115-4AF8-88FE-071A519578C0}" srcOrd="1" destOrd="0" presId="urn:microsoft.com/office/officeart/2018/5/layout/IconCircleLabelList"/>
    <dgm:cxn modelId="{D4B21B58-EABD-40FB-AFC6-C9DF7BE06035}" type="presParOf" srcId="{6965046F-8D92-46B5-BB6A-B6F623751D55}" destId="{F49C31FC-0F66-400F-BD08-27595A1777FF}" srcOrd="2" destOrd="0" presId="urn:microsoft.com/office/officeart/2018/5/layout/IconCircleLabelList"/>
    <dgm:cxn modelId="{44D069D5-48CC-4873-98EF-3A65CBE2FBB5}" type="presParOf" srcId="{6965046F-8D92-46B5-BB6A-B6F623751D55}" destId="{080B10CC-31A6-4115-A033-91BD55E07C12}" srcOrd="3" destOrd="0" presId="urn:microsoft.com/office/officeart/2018/5/layout/IconCircleLabelList"/>
    <dgm:cxn modelId="{E0627A5C-CC8C-4E21-9D2E-4BF45E0BE35E}" type="presParOf" srcId="{D96548DF-BE12-42D1-8EF8-F5AFE53F60D3}" destId="{6CB442C7-2B33-4064-8444-3FE656453BA4}" srcOrd="1" destOrd="0" presId="urn:microsoft.com/office/officeart/2018/5/layout/IconCircleLabelList"/>
    <dgm:cxn modelId="{52F49BF7-E649-4D4A-BB99-F9DA716A3FD7}" type="presParOf" srcId="{D96548DF-BE12-42D1-8EF8-F5AFE53F60D3}" destId="{4ECD6131-998F-48C5-9D82-2AC17D33C706}" srcOrd="2" destOrd="0" presId="urn:microsoft.com/office/officeart/2018/5/layout/IconCircleLabelList"/>
    <dgm:cxn modelId="{8230219C-6B9A-45D7-B73A-544FAC745AD8}" type="presParOf" srcId="{4ECD6131-998F-48C5-9D82-2AC17D33C706}" destId="{2091D436-6624-4F52-BE3B-CCF1A58B6B4B}" srcOrd="0" destOrd="0" presId="urn:microsoft.com/office/officeart/2018/5/layout/IconCircleLabelList"/>
    <dgm:cxn modelId="{C12AB5C0-AFBA-4E9B-8E13-974C9D31F69B}" type="presParOf" srcId="{4ECD6131-998F-48C5-9D82-2AC17D33C706}" destId="{B8241450-2E1F-4FB2-8D46-8F8ED37826F4}" srcOrd="1" destOrd="0" presId="urn:microsoft.com/office/officeart/2018/5/layout/IconCircleLabelList"/>
    <dgm:cxn modelId="{A1D32241-5F4D-4FC5-8609-B51DEDF1D62C}" type="presParOf" srcId="{4ECD6131-998F-48C5-9D82-2AC17D33C706}" destId="{E46DB240-58A8-4C6A-AE34-4B14A117ED90}" srcOrd="2" destOrd="0" presId="urn:microsoft.com/office/officeart/2018/5/layout/IconCircleLabelList"/>
    <dgm:cxn modelId="{300F22D7-D81E-4036-AC8E-451699C511F7}" type="presParOf" srcId="{4ECD6131-998F-48C5-9D82-2AC17D33C706}" destId="{77367A4E-1FD7-4969-A93D-55BBAB23153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A1F1156-0B83-4D5F-8B34-C2D44C79290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0F530C-92F2-49DB-9374-277D66286CAC}">
      <dgm:prSet/>
      <dgm:spPr/>
      <dgm:t>
        <a:bodyPr/>
        <a:lstStyle/>
        <a:p>
          <a:r>
            <a:rPr lang="en-US"/>
            <a:t>The PSA is an actuarial pretrial assessment—it uses research-based factors to predict pretrial success or failure. </a:t>
          </a:r>
        </a:p>
      </dgm:t>
    </dgm:pt>
    <dgm:pt modelId="{27E188F4-5327-4277-B6F2-BC7A195E729F}" type="parTrans" cxnId="{797FFFE4-FF51-46D1-A184-EC032FA316FF}">
      <dgm:prSet/>
      <dgm:spPr/>
      <dgm:t>
        <a:bodyPr/>
        <a:lstStyle/>
        <a:p>
          <a:endParaRPr lang="en-US"/>
        </a:p>
      </dgm:t>
    </dgm:pt>
    <dgm:pt modelId="{3C337F0D-4107-4D73-88BA-07FB73DD325F}" type="sibTrans" cxnId="{797FFFE4-FF51-46D1-A184-EC032FA316FF}">
      <dgm:prSet/>
      <dgm:spPr/>
      <dgm:t>
        <a:bodyPr/>
        <a:lstStyle/>
        <a:p>
          <a:endParaRPr lang="en-US"/>
        </a:p>
      </dgm:t>
    </dgm:pt>
    <dgm:pt modelId="{A1B67447-6476-4885-A351-81F6C7A0F79F}">
      <dgm:prSet/>
      <dgm:spPr/>
      <dgm:t>
        <a:bodyPr/>
        <a:lstStyle/>
        <a:p>
          <a:r>
            <a:rPr lang="en-US"/>
            <a:t>The factors are characteristics (such as a prior conviction) that, when present, indicates an increased likelihood of pretrial failure.</a:t>
          </a:r>
        </a:p>
      </dgm:t>
    </dgm:pt>
    <dgm:pt modelId="{D90B8E4B-ED81-42FD-B567-6C8549F2863B}" type="parTrans" cxnId="{6B11259E-ABAF-4BEF-8D7D-9174183BE05C}">
      <dgm:prSet/>
      <dgm:spPr/>
      <dgm:t>
        <a:bodyPr/>
        <a:lstStyle/>
        <a:p>
          <a:endParaRPr lang="en-US"/>
        </a:p>
      </dgm:t>
    </dgm:pt>
    <dgm:pt modelId="{1C22FC11-78EF-49EA-A7E7-EFA5C3070A87}" type="sibTrans" cxnId="{6B11259E-ABAF-4BEF-8D7D-9174183BE05C}">
      <dgm:prSet/>
      <dgm:spPr/>
      <dgm:t>
        <a:bodyPr/>
        <a:lstStyle/>
        <a:p>
          <a:endParaRPr lang="en-US"/>
        </a:p>
      </dgm:t>
    </dgm:pt>
    <dgm:pt modelId="{75E6E7B6-248B-49AC-8CC1-6EC14610EAEC}">
      <dgm:prSet/>
      <dgm:spPr/>
      <dgm:t>
        <a:bodyPr/>
        <a:lstStyle/>
        <a:p>
          <a:r>
            <a:rPr lang="en-US"/>
            <a:t>Pretrial assessment results, along with other information, can help inform pretrial decisions.</a:t>
          </a:r>
        </a:p>
      </dgm:t>
    </dgm:pt>
    <dgm:pt modelId="{D8484BD2-21B0-482F-AE87-E11581BDFFEA}" type="parTrans" cxnId="{48963435-D345-4707-8D83-B46C1281182F}">
      <dgm:prSet/>
      <dgm:spPr/>
      <dgm:t>
        <a:bodyPr/>
        <a:lstStyle/>
        <a:p>
          <a:endParaRPr lang="en-US"/>
        </a:p>
      </dgm:t>
    </dgm:pt>
    <dgm:pt modelId="{57E21E6F-EC7E-41ED-B72B-ADA2A8A2FF84}" type="sibTrans" cxnId="{48963435-D345-4707-8D83-B46C1281182F}">
      <dgm:prSet/>
      <dgm:spPr/>
      <dgm:t>
        <a:bodyPr/>
        <a:lstStyle/>
        <a:p>
          <a:endParaRPr lang="en-US"/>
        </a:p>
      </dgm:t>
    </dgm:pt>
    <dgm:pt modelId="{1793BCE8-9E49-439F-BF95-1D33B13D01D9}">
      <dgm:prSet/>
      <dgm:spPr/>
      <dgm:t>
        <a:bodyPr/>
        <a:lstStyle/>
        <a:p>
          <a:r>
            <a:rPr lang="en-US"/>
            <a:t>PSA results help </a:t>
          </a:r>
          <a:r>
            <a:rPr lang="en-US" i="1"/>
            <a:t>inform</a:t>
          </a:r>
          <a:r>
            <a:rPr lang="en-US"/>
            <a:t> decisions and do not drive or make the decisions.</a:t>
          </a:r>
        </a:p>
      </dgm:t>
    </dgm:pt>
    <dgm:pt modelId="{9F29BF38-CFA3-4FE3-A01E-F095C4868CEA}" type="parTrans" cxnId="{7560E99B-A794-400E-9871-66C04E48CCB4}">
      <dgm:prSet/>
      <dgm:spPr/>
      <dgm:t>
        <a:bodyPr/>
        <a:lstStyle/>
        <a:p>
          <a:endParaRPr lang="en-US"/>
        </a:p>
      </dgm:t>
    </dgm:pt>
    <dgm:pt modelId="{CD6FD59D-3AE0-400A-95E8-7514A9C41E83}" type="sibTrans" cxnId="{7560E99B-A794-400E-9871-66C04E48CCB4}">
      <dgm:prSet/>
      <dgm:spPr/>
      <dgm:t>
        <a:bodyPr/>
        <a:lstStyle/>
        <a:p>
          <a:endParaRPr lang="en-US"/>
        </a:p>
      </dgm:t>
    </dgm:pt>
    <dgm:pt modelId="{90304C39-A1D7-45CC-84C0-C6C8042D6360}" type="pres">
      <dgm:prSet presAssocID="{5A1F1156-0B83-4D5F-8B34-C2D44C79290B}" presName="root" presStyleCnt="0">
        <dgm:presLayoutVars>
          <dgm:dir/>
          <dgm:resizeHandles val="exact"/>
        </dgm:presLayoutVars>
      </dgm:prSet>
      <dgm:spPr/>
    </dgm:pt>
    <dgm:pt modelId="{C7691440-319C-4C9F-BCDF-496B5524B321}" type="pres">
      <dgm:prSet presAssocID="{270F530C-92F2-49DB-9374-277D66286CAC}" presName="compNode" presStyleCnt="0"/>
      <dgm:spPr/>
    </dgm:pt>
    <dgm:pt modelId="{80B44142-232B-479B-802C-C6046264EA02}" type="pres">
      <dgm:prSet presAssocID="{270F530C-92F2-49DB-9374-277D66286CAC}" presName="bgRect" presStyleLbl="bgShp" presStyleIdx="0" presStyleCnt="3"/>
      <dgm:spPr/>
    </dgm:pt>
    <dgm:pt modelId="{1FF0E28D-22A4-43CE-93A7-DCD99DE4AE33}" type="pres">
      <dgm:prSet presAssocID="{270F530C-92F2-49DB-9374-277D66286CAC}"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with solid fill"/>
        </a:ext>
      </dgm:extLst>
    </dgm:pt>
    <dgm:pt modelId="{2FD304CF-06F7-40EE-8C1F-94193A72BE1E}" type="pres">
      <dgm:prSet presAssocID="{270F530C-92F2-49DB-9374-277D66286CAC}" presName="spaceRect" presStyleCnt="0"/>
      <dgm:spPr/>
    </dgm:pt>
    <dgm:pt modelId="{360CDBFF-390E-40B3-BDB4-D9BDE1E4EEAD}" type="pres">
      <dgm:prSet presAssocID="{270F530C-92F2-49DB-9374-277D66286CAC}" presName="parTx" presStyleLbl="revTx" presStyleIdx="0" presStyleCnt="4">
        <dgm:presLayoutVars>
          <dgm:chMax val="0"/>
          <dgm:chPref val="0"/>
        </dgm:presLayoutVars>
      </dgm:prSet>
      <dgm:spPr/>
    </dgm:pt>
    <dgm:pt modelId="{E6ED5DAB-727F-481F-A684-19670D4C05CA}" type="pres">
      <dgm:prSet presAssocID="{270F530C-92F2-49DB-9374-277D66286CAC}" presName="desTx" presStyleLbl="revTx" presStyleIdx="1" presStyleCnt="4">
        <dgm:presLayoutVars/>
      </dgm:prSet>
      <dgm:spPr/>
    </dgm:pt>
    <dgm:pt modelId="{74BD358D-1BF1-4A3C-829F-38A50C0CB7C3}" type="pres">
      <dgm:prSet presAssocID="{3C337F0D-4107-4D73-88BA-07FB73DD325F}" presName="sibTrans" presStyleCnt="0"/>
      <dgm:spPr/>
    </dgm:pt>
    <dgm:pt modelId="{B2677B20-EDBD-4078-A78F-E80B56C501C1}" type="pres">
      <dgm:prSet presAssocID="{75E6E7B6-248B-49AC-8CC1-6EC14610EAEC}" presName="compNode" presStyleCnt="0"/>
      <dgm:spPr/>
    </dgm:pt>
    <dgm:pt modelId="{946676CF-154A-439D-95B6-53083AE23C4E}" type="pres">
      <dgm:prSet presAssocID="{75E6E7B6-248B-49AC-8CC1-6EC14610EAEC}" presName="bgRect" presStyleLbl="bgShp" presStyleIdx="1" presStyleCnt="3"/>
      <dgm:spPr/>
    </dgm:pt>
    <dgm:pt modelId="{67867DC5-C1ED-40CD-B153-343E76F2D68B}" type="pres">
      <dgm:prSet presAssocID="{75E6E7B6-248B-49AC-8CC1-6EC14610EA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0CBA88CF-2C1C-4DF3-A0F3-2F7FC26BDB97}" type="pres">
      <dgm:prSet presAssocID="{75E6E7B6-248B-49AC-8CC1-6EC14610EAEC}" presName="spaceRect" presStyleCnt="0"/>
      <dgm:spPr/>
    </dgm:pt>
    <dgm:pt modelId="{872FA3C6-BF31-4834-A248-906769010A9B}" type="pres">
      <dgm:prSet presAssocID="{75E6E7B6-248B-49AC-8CC1-6EC14610EAEC}" presName="parTx" presStyleLbl="revTx" presStyleIdx="2" presStyleCnt="4">
        <dgm:presLayoutVars>
          <dgm:chMax val="0"/>
          <dgm:chPref val="0"/>
        </dgm:presLayoutVars>
      </dgm:prSet>
      <dgm:spPr/>
    </dgm:pt>
    <dgm:pt modelId="{53192FC5-B275-4493-A60A-BDC5B7D8852C}" type="pres">
      <dgm:prSet presAssocID="{57E21E6F-EC7E-41ED-B72B-ADA2A8A2FF84}" presName="sibTrans" presStyleCnt="0"/>
      <dgm:spPr/>
    </dgm:pt>
    <dgm:pt modelId="{81F48F61-872F-44ED-89FA-D1861567CDA8}" type="pres">
      <dgm:prSet presAssocID="{1793BCE8-9E49-439F-BF95-1D33B13D01D9}" presName="compNode" presStyleCnt="0"/>
      <dgm:spPr/>
    </dgm:pt>
    <dgm:pt modelId="{DCC08D7B-F796-493D-B7DF-78F733C64F02}" type="pres">
      <dgm:prSet presAssocID="{1793BCE8-9E49-439F-BF95-1D33B13D01D9}" presName="bgRect" presStyleLbl="bgShp" presStyleIdx="2" presStyleCnt="3"/>
      <dgm:spPr/>
    </dgm:pt>
    <dgm:pt modelId="{95F54CA1-1285-4DCE-9AEE-E95297F43147}" type="pres">
      <dgm:prSet presAssocID="{1793BCE8-9E49-439F-BF95-1D33B13D01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E9F82E1-E07A-480F-81CF-959FEDADFDBD}" type="pres">
      <dgm:prSet presAssocID="{1793BCE8-9E49-439F-BF95-1D33B13D01D9}" presName="spaceRect" presStyleCnt="0"/>
      <dgm:spPr/>
    </dgm:pt>
    <dgm:pt modelId="{68FB0CB0-F70A-4AFD-857D-8D1EA623279F}" type="pres">
      <dgm:prSet presAssocID="{1793BCE8-9E49-439F-BF95-1D33B13D01D9}" presName="parTx" presStyleLbl="revTx" presStyleIdx="3" presStyleCnt="4">
        <dgm:presLayoutVars>
          <dgm:chMax val="0"/>
          <dgm:chPref val="0"/>
        </dgm:presLayoutVars>
      </dgm:prSet>
      <dgm:spPr/>
    </dgm:pt>
  </dgm:ptLst>
  <dgm:cxnLst>
    <dgm:cxn modelId="{48963435-D345-4707-8D83-B46C1281182F}" srcId="{5A1F1156-0B83-4D5F-8B34-C2D44C79290B}" destId="{75E6E7B6-248B-49AC-8CC1-6EC14610EAEC}" srcOrd="1" destOrd="0" parTransId="{D8484BD2-21B0-482F-AE87-E11581BDFFEA}" sibTransId="{57E21E6F-EC7E-41ED-B72B-ADA2A8A2FF84}"/>
    <dgm:cxn modelId="{A0218F61-478C-49F5-AED3-88C03027777F}" type="presOf" srcId="{A1B67447-6476-4885-A351-81F6C7A0F79F}" destId="{E6ED5DAB-727F-481F-A684-19670D4C05CA}" srcOrd="0" destOrd="0" presId="urn:microsoft.com/office/officeart/2018/2/layout/IconVerticalSolidList"/>
    <dgm:cxn modelId="{1FDF3E43-8664-4865-AAB3-A7681DFB1191}" type="presOf" srcId="{1793BCE8-9E49-439F-BF95-1D33B13D01D9}" destId="{68FB0CB0-F70A-4AFD-857D-8D1EA623279F}" srcOrd="0" destOrd="0" presId="urn:microsoft.com/office/officeart/2018/2/layout/IconVerticalSolidList"/>
    <dgm:cxn modelId="{294E594B-DC8A-4228-98F5-6642D559C2CE}" type="presOf" srcId="{270F530C-92F2-49DB-9374-277D66286CAC}" destId="{360CDBFF-390E-40B3-BDB4-D9BDE1E4EEAD}" srcOrd="0" destOrd="0" presId="urn:microsoft.com/office/officeart/2018/2/layout/IconVerticalSolidList"/>
    <dgm:cxn modelId="{7560E99B-A794-400E-9871-66C04E48CCB4}" srcId="{5A1F1156-0B83-4D5F-8B34-C2D44C79290B}" destId="{1793BCE8-9E49-439F-BF95-1D33B13D01D9}" srcOrd="2" destOrd="0" parTransId="{9F29BF38-CFA3-4FE3-A01E-F095C4868CEA}" sibTransId="{CD6FD59D-3AE0-400A-95E8-7514A9C41E83}"/>
    <dgm:cxn modelId="{6B11259E-ABAF-4BEF-8D7D-9174183BE05C}" srcId="{270F530C-92F2-49DB-9374-277D66286CAC}" destId="{A1B67447-6476-4885-A351-81F6C7A0F79F}" srcOrd="0" destOrd="0" parTransId="{D90B8E4B-ED81-42FD-B567-6C8549F2863B}" sibTransId="{1C22FC11-78EF-49EA-A7E7-EFA5C3070A87}"/>
    <dgm:cxn modelId="{6CB8D59E-4E09-4DBF-9E73-7A823CC9883E}" type="presOf" srcId="{75E6E7B6-248B-49AC-8CC1-6EC14610EAEC}" destId="{872FA3C6-BF31-4834-A248-906769010A9B}" srcOrd="0" destOrd="0" presId="urn:microsoft.com/office/officeart/2018/2/layout/IconVerticalSolidList"/>
    <dgm:cxn modelId="{538DABAC-6BA4-48E1-B06A-6D74AF913F79}" type="presOf" srcId="{5A1F1156-0B83-4D5F-8B34-C2D44C79290B}" destId="{90304C39-A1D7-45CC-84C0-C6C8042D6360}" srcOrd="0" destOrd="0" presId="urn:microsoft.com/office/officeart/2018/2/layout/IconVerticalSolidList"/>
    <dgm:cxn modelId="{797FFFE4-FF51-46D1-A184-EC032FA316FF}" srcId="{5A1F1156-0B83-4D5F-8B34-C2D44C79290B}" destId="{270F530C-92F2-49DB-9374-277D66286CAC}" srcOrd="0" destOrd="0" parTransId="{27E188F4-5327-4277-B6F2-BC7A195E729F}" sibTransId="{3C337F0D-4107-4D73-88BA-07FB73DD325F}"/>
    <dgm:cxn modelId="{CF0FF749-5C77-45F0-975D-9BBBBF1A91E0}" type="presParOf" srcId="{90304C39-A1D7-45CC-84C0-C6C8042D6360}" destId="{C7691440-319C-4C9F-BCDF-496B5524B321}" srcOrd="0" destOrd="0" presId="urn:microsoft.com/office/officeart/2018/2/layout/IconVerticalSolidList"/>
    <dgm:cxn modelId="{7B80C815-C540-4E4A-942F-15362EC60A37}" type="presParOf" srcId="{C7691440-319C-4C9F-BCDF-496B5524B321}" destId="{80B44142-232B-479B-802C-C6046264EA02}" srcOrd="0" destOrd="0" presId="urn:microsoft.com/office/officeart/2018/2/layout/IconVerticalSolidList"/>
    <dgm:cxn modelId="{B80B35A3-4B68-4212-8DA8-A61C9FBDDE64}" type="presParOf" srcId="{C7691440-319C-4C9F-BCDF-496B5524B321}" destId="{1FF0E28D-22A4-43CE-93A7-DCD99DE4AE33}" srcOrd="1" destOrd="0" presId="urn:microsoft.com/office/officeart/2018/2/layout/IconVerticalSolidList"/>
    <dgm:cxn modelId="{6A322103-963D-47BD-9C3F-6D25B6E24F47}" type="presParOf" srcId="{C7691440-319C-4C9F-BCDF-496B5524B321}" destId="{2FD304CF-06F7-40EE-8C1F-94193A72BE1E}" srcOrd="2" destOrd="0" presId="urn:microsoft.com/office/officeart/2018/2/layout/IconVerticalSolidList"/>
    <dgm:cxn modelId="{2CADBFD1-FC15-48B5-B7EE-1127B2D26A96}" type="presParOf" srcId="{C7691440-319C-4C9F-BCDF-496B5524B321}" destId="{360CDBFF-390E-40B3-BDB4-D9BDE1E4EEAD}" srcOrd="3" destOrd="0" presId="urn:microsoft.com/office/officeart/2018/2/layout/IconVerticalSolidList"/>
    <dgm:cxn modelId="{A100BE7D-966D-41D8-AC31-0EAA59687C3D}" type="presParOf" srcId="{C7691440-319C-4C9F-BCDF-496B5524B321}" destId="{E6ED5DAB-727F-481F-A684-19670D4C05CA}" srcOrd="4" destOrd="0" presId="urn:microsoft.com/office/officeart/2018/2/layout/IconVerticalSolidList"/>
    <dgm:cxn modelId="{653BA2F8-F404-400D-8884-E262406AA641}" type="presParOf" srcId="{90304C39-A1D7-45CC-84C0-C6C8042D6360}" destId="{74BD358D-1BF1-4A3C-829F-38A50C0CB7C3}" srcOrd="1" destOrd="0" presId="urn:microsoft.com/office/officeart/2018/2/layout/IconVerticalSolidList"/>
    <dgm:cxn modelId="{0A17DF9C-18DD-4EB1-B47E-59DDBD7ADC3D}" type="presParOf" srcId="{90304C39-A1D7-45CC-84C0-C6C8042D6360}" destId="{B2677B20-EDBD-4078-A78F-E80B56C501C1}" srcOrd="2" destOrd="0" presId="urn:microsoft.com/office/officeart/2018/2/layout/IconVerticalSolidList"/>
    <dgm:cxn modelId="{62DE9CBD-4C16-4837-A2AE-CC16C066C224}" type="presParOf" srcId="{B2677B20-EDBD-4078-A78F-E80B56C501C1}" destId="{946676CF-154A-439D-95B6-53083AE23C4E}" srcOrd="0" destOrd="0" presId="urn:microsoft.com/office/officeart/2018/2/layout/IconVerticalSolidList"/>
    <dgm:cxn modelId="{8DB00538-8883-4E3C-8E4B-B58ABE7EB0E1}" type="presParOf" srcId="{B2677B20-EDBD-4078-A78F-E80B56C501C1}" destId="{67867DC5-C1ED-40CD-B153-343E76F2D68B}" srcOrd="1" destOrd="0" presId="urn:microsoft.com/office/officeart/2018/2/layout/IconVerticalSolidList"/>
    <dgm:cxn modelId="{0BE8CEF2-31D2-43C3-A32B-14CEB79CF75D}" type="presParOf" srcId="{B2677B20-EDBD-4078-A78F-E80B56C501C1}" destId="{0CBA88CF-2C1C-4DF3-A0F3-2F7FC26BDB97}" srcOrd="2" destOrd="0" presId="urn:microsoft.com/office/officeart/2018/2/layout/IconVerticalSolidList"/>
    <dgm:cxn modelId="{694A4A18-7D0C-4FFE-BF23-4DA7639ECC8D}" type="presParOf" srcId="{B2677B20-EDBD-4078-A78F-E80B56C501C1}" destId="{872FA3C6-BF31-4834-A248-906769010A9B}" srcOrd="3" destOrd="0" presId="urn:microsoft.com/office/officeart/2018/2/layout/IconVerticalSolidList"/>
    <dgm:cxn modelId="{587693FD-F1E5-42E6-95DA-6B50A8987931}" type="presParOf" srcId="{90304C39-A1D7-45CC-84C0-C6C8042D6360}" destId="{53192FC5-B275-4493-A60A-BDC5B7D8852C}" srcOrd="3" destOrd="0" presId="urn:microsoft.com/office/officeart/2018/2/layout/IconVerticalSolidList"/>
    <dgm:cxn modelId="{B958691F-89E0-4959-93B2-8CB6E5550637}" type="presParOf" srcId="{90304C39-A1D7-45CC-84C0-C6C8042D6360}" destId="{81F48F61-872F-44ED-89FA-D1861567CDA8}" srcOrd="4" destOrd="0" presId="urn:microsoft.com/office/officeart/2018/2/layout/IconVerticalSolidList"/>
    <dgm:cxn modelId="{157A5A53-7423-44F5-8EDA-51F67A8DE63C}" type="presParOf" srcId="{81F48F61-872F-44ED-89FA-D1861567CDA8}" destId="{DCC08D7B-F796-493D-B7DF-78F733C64F02}" srcOrd="0" destOrd="0" presId="urn:microsoft.com/office/officeart/2018/2/layout/IconVerticalSolidList"/>
    <dgm:cxn modelId="{608C7E42-DB7D-4669-8D32-04AECC4255AB}" type="presParOf" srcId="{81F48F61-872F-44ED-89FA-D1861567CDA8}" destId="{95F54CA1-1285-4DCE-9AEE-E95297F43147}" srcOrd="1" destOrd="0" presId="urn:microsoft.com/office/officeart/2018/2/layout/IconVerticalSolidList"/>
    <dgm:cxn modelId="{929009B2-6E22-4DC0-9930-686C97BEBF4A}" type="presParOf" srcId="{81F48F61-872F-44ED-89FA-D1861567CDA8}" destId="{3E9F82E1-E07A-480F-81CF-959FEDADFDBD}" srcOrd="2" destOrd="0" presId="urn:microsoft.com/office/officeart/2018/2/layout/IconVerticalSolidList"/>
    <dgm:cxn modelId="{58FC0186-9BAF-43EE-B925-8FBEBA0E0818}" type="presParOf" srcId="{81F48F61-872F-44ED-89FA-D1861567CDA8}" destId="{68FB0CB0-F70A-4AFD-857D-8D1EA623279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124B88-DFFF-4E2D-B769-90AA52CA0675}" type="doc">
      <dgm:prSet loTypeId="urn:microsoft.com/office/officeart/2005/8/layout/venn1" loCatId="relationship" qsTypeId="urn:microsoft.com/office/officeart/2005/8/quickstyle/simple1" qsCatId="simple" csTypeId="urn:microsoft.com/office/officeart/2005/8/colors/accent2_3" csCatId="accent2" phldr="1"/>
      <dgm:spPr/>
    </dgm:pt>
    <dgm:pt modelId="{F0A4BFEF-2FE5-4560-B2F0-32220E1884CE}">
      <dgm:prSet phldrT="[Text]"/>
      <dgm:spPr/>
      <dgm:t>
        <a:bodyPr/>
        <a:lstStyle/>
        <a:p>
          <a:r>
            <a:rPr lang="en-US" dirty="0"/>
            <a:t>Risk</a:t>
          </a:r>
        </a:p>
        <a:p>
          <a:r>
            <a:rPr lang="en-US" dirty="0"/>
            <a:t>(Who)</a:t>
          </a:r>
        </a:p>
      </dgm:t>
    </dgm:pt>
    <dgm:pt modelId="{073B330F-1EDC-4714-9409-0503AD780E24}" type="parTrans" cxnId="{E3767603-5C09-4D88-BC88-E905771871DF}">
      <dgm:prSet/>
      <dgm:spPr/>
      <dgm:t>
        <a:bodyPr/>
        <a:lstStyle/>
        <a:p>
          <a:endParaRPr lang="en-US"/>
        </a:p>
      </dgm:t>
    </dgm:pt>
    <dgm:pt modelId="{2D144CD3-1B77-4B71-8D00-08D6C553A709}" type="sibTrans" cxnId="{E3767603-5C09-4D88-BC88-E905771871DF}">
      <dgm:prSet/>
      <dgm:spPr/>
      <dgm:t>
        <a:bodyPr/>
        <a:lstStyle/>
        <a:p>
          <a:endParaRPr lang="en-US"/>
        </a:p>
      </dgm:t>
    </dgm:pt>
    <dgm:pt modelId="{D881B4E3-1989-4915-8D18-702CB71A4500}">
      <dgm:prSet phldrT="[Text]"/>
      <dgm:spPr/>
      <dgm:t>
        <a:bodyPr/>
        <a:lstStyle/>
        <a:p>
          <a:r>
            <a:rPr lang="en-US" dirty="0"/>
            <a:t>Responsivity</a:t>
          </a:r>
        </a:p>
        <a:p>
          <a:r>
            <a:rPr lang="en-US" dirty="0"/>
            <a:t>(How)</a:t>
          </a:r>
        </a:p>
      </dgm:t>
    </dgm:pt>
    <dgm:pt modelId="{8704C4B8-8734-45A3-A48D-03601FBD79E2}" type="parTrans" cxnId="{ED59D6C7-3D65-4085-A97E-12FEE6F54F9B}">
      <dgm:prSet/>
      <dgm:spPr/>
      <dgm:t>
        <a:bodyPr/>
        <a:lstStyle/>
        <a:p>
          <a:endParaRPr lang="en-US"/>
        </a:p>
      </dgm:t>
    </dgm:pt>
    <dgm:pt modelId="{CE2F64B6-15E8-4697-88CB-04C44B914776}" type="sibTrans" cxnId="{ED59D6C7-3D65-4085-A97E-12FEE6F54F9B}">
      <dgm:prSet/>
      <dgm:spPr/>
      <dgm:t>
        <a:bodyPr/>
        <a:lstStyle/>
        <a:p>
          <a:endParaRPr lang="en-US"/>
        </a:p>
      </dgm:t>
    </dgm:pt>
    <dgm:pt modelId="{6B23ECAE-341B-4388-AE4D-B693089FB685}">
      <dgm:prSet phldrT="[Text]"/>
      <dgm:spPr/>
      <dgm:t>
        <a:bodyPr/>
        <a:lstStyle/>
        <a:p>
          <a:pPr algn="ctr"/>
          <a:r>
            <a:rPr lang="en-US" dirty="0"/>
            <a:t>Needs</a:t>
          </a:r>
        </a:p>
        <a:p>
          <a:pPr algn="ctr"/>
          <a:r>
            <a:rPr lang="en-US" dirty="0"/>
            <a:t>(What)</a:t>
          </a:r>
        </a:p>
      </dgm:t>
    </dgm:pt>
    <dgm:pt modelId="{B4FFAEDB-C3DF-49D3-8316-BB1759727BBC}" type="parTrans" cxnId="{00A544F1-19FA-4983-AC0A-1F9D573800C0}">
      <dgm:prSet/>
      <dgm:spPr/>
      <dgm:t>
        <a:bodyPr/>
        <a:lstStyle/>
        <a:p>
          <a:endParaRPr lang="en-US"/>
        </a:p>
      </dgm:t>
    </dgm:pt>
    <dgm:pt modelId="{92710524-42E9-4C7C-86F3-09344B90C96E}" type="sibTrans" cxnId="{00A544F1-19FA-4983-AC0A-1F9D573800C0}">
      <dgm:prSet/>
      <dgm:spPr/>
      <dgm:t>
        <a:bodyPr/>
        <a:lstStyle/>
        <a:p>
          <a:endParaRPr lang="en-US"/>
        </a:p>
      </dgm:t>
    </dgm:pt>
    <dgm:pt modelId="{915DD5AE-B9A5-420B-ABCB-64B705888341}" type="pres">
      <dgm:prSet presAssocID="{AC124B88-DFFF-4E2D-B769-90AA52CA0675}" presName="compositeShape" presStyleCnt="0">
        <dgm:presLayoutVars>
          <dgm:chMax val="7"/>
          <dgm:dir/>
          <dgm:resizeHandles val="exact"/>
        </dgm:presLayoutVars>
      </dgm:prSet>
      <dgm:spPr/>
    </dgm:pt>
    <dgm:pt modelId="{2462C0E0-AB03-402C-87D3-11214D7B7C6A}" type="pres">
      <dgm:prSet presAssocID="{F0A4BFEF-2FE5-4560-B2F0-32220E1884CE}" presName="circ1" presStyleLbl="vennNode1" presStyleIdx="0" presStyleCnt="3"/>
      <dgm:spPr/>
    </dgm:pt>
    <dgm:pt modelId="{88DD38D4-5A64-4DC1-896A-26B05E85636F}" type="pres">
      <dgm:prSet presAssocID="{F0A4BFEF-2FE5-4560-B2F0-32220E1884CE}" presName="circ1Tx" presStyleLbl="revTx" presStyleIdx="0" presStyleCnt="0">
        <dgm:presLayoutVars>
          <dgm:chMax val="0"/>
          <dgm:chPref val="0"/>
          <dgm:bulletEnabled val="1"/>
        </dgm:presLayoutVars>
      </dgm:prSet>
      <dgm:spPr/>
    </dgm:pt>
    <dgm:pt modelId="{EA2B34D6-384F-4135-97A1-28146BFF14D1}" type="pres">
      <dgm:prSet presAssocID="{D881B4E3-1989-4915-8D18-702CB71A4500}" presName="circ2" presStyleLbl="vennNode1" presStyleIdx="1" presStyleCnt="3"/>
      <dgm:spPr/>
    </dgm:pt>
    <dgm:pt modelId="{ECEEA0AA-B89D-4897-9BD0-EBEE7D7F73D0}" type="pres">
      <dgm:prSet presAssocID="{D881B4E3-1989-4915-8D18-702CB71A4500}" presName="circ2Tx" presStyleLbl="revTx" presStyleIdx="0" presStyleCnt="0">
        <dgm:presLayoutVars>
          <dgm:chMax val="0"/>
          <dgm:chPref val="0"/>
          <dgm:bulletEnabled val="1"/>
        </dgm:presLayoutVars>
      </dgm:prSet>
      <dgm:spPr/>
    </dgm:pt>
    <dgm:pt modelId="{7D186118-4A6B-49DB-899D-20E14CA0C730}" type="pres">
      <dgm:prSet presAssocID="{6B23ECAE-341B-4388-AE4D-B693089FB685}" presName="circ3" presStyleLbl="vennNode1" presStyleIdx="2" presStyleCnt="3"/>
      <dgm:spPr/>
    </dgm:pt>
    <dgm:pt modelId="{BBFF048D-E71D-4B66-B35A-488906979020}" type="pres">
      <dgm:prSet presAssocID="{6B23ECAE-341B-4388-AE4D-B693089FB685}" presName="circ3Tx" presStyleLbl="revTx" presStyleIdx="0" presStyleCnt="0">
        <dgm:presLayoutVars>
          <dgm:chMax val="0"/>
          <dgm:chPref val="0"/>
          <dgm:bulletEnabled val="1"/>
        </dgm:presLayoutVars>
      </dgm:prSet>
      <dgm:spPr/>
    </dgm:pt>
  </dgm:ptLst>
  <dgm:cxnLst>
    <dgm:cxn modelId="{E3767603-5C09-4D88-BC88-E905771871DF}" srcId="{AC124B88-DFFF-4E2D-B769-90AA52CA0675}" destId="{F0A4BFEF-2FE5-4560-B2F0-32220E1884CE}" srcOrd="0" destOrd="0" parTransId="{073B330F-1EDC-4714-9409-0503AD780E24}" sibTransId="{2D144CD3-1B77-4B71-8D00-08D6C553A709}"/>
    <dgm:cxn modelId="{3D5492A1-CF62-493F-B7EE-D34834B6C72E}" type="presOf" srcId="{6B23ECAE-341B-4388-AE4D-B693089FB685}" destId="{7D186118-4A6B-49DB-899D-20E14CA0C730}" srcOrd="0" destOrd="0" presId="urn:microsoft.com/office/officeart/2005/8/layout/venn1"/>
    <dgm:cxn modelId="{F3933DB7-A535-48D5-BB5C-CC487D8C29BC}" type="presOf" srcId="{D881B4E3-1989-4915-8D18-702CB71A4500}" destId="{ECEEA0AA-B89D-4897-9BD0-EBEE7D7F73D0}" srcOrd="1" destOrd="0" presId="urn:microsoft.com/office/officeart/2005/8/layout/venn1"/>
    <dgm:cxn modelId="{ED59D6C7-3D65-4085-A97E-12FEE6F54F9B}" srcId="{AC124B88-DFFF-4E2D-B769-90AA52CA0675}" destId="{D881B4E3-1989-4915-8D18-702CB71A4500}" srcOrd="1" destOrd="0" parTransId="{8704C4B8-8734-45A3-A48D-03601FBD79E2}" sibTransId="{CE2F64B6-15E8-4697-88CB-04C44B914776}"/>
    <dgm:cxn modelId="{E4EA47D0-20C8-4142-9E52-828EA1C246DC}" type="presOf" srcId="{AC124B88-DFFF-4E2D-B769-90AA52CA0675}" destId="{915DD5AE-B9A5-420B-ABCB-64B705888341}" srcOrd="0" destOrd="0" presId="urn:microsoft.com/office/officeart/2005/8/layout/venn1"/>
    <dgm:cxn modelId="{2653A8D9-DD78-436E-A4ED-5319B20E8B89}" type="presOf" srcId="{D881B4E3-1989-4915-8D18-702CB71A4500}" destId="{EA2B34D6-384F-4135-97A1-28146BFF14D1}" srcOrd="0" destOrd="0" presId="urn:microsoft.com/office/officeart/2005/8/layout/venn1"/>
    <dgm:cxn modelId="{00A544F1-19FA-4983-AC0A-1F9D573800C0}" srcId="{AC124B88-DFFF-4E2D-B769-90AA52CA0675}" destId="{6B23ECAE-341B-4388-AE4D-B693089FB685}" srcOrd="2" destOrd="0" parTransId="{B4FFAEDB-C3DF-49D3-8316-BB1759727BBC}" sibTransId="{92710524-42E9-4C7C-86F3-09344B90C96E}"/>
    <dgm:cxn modelId="{F122D0F2-C95B-4546-B144-3E94ECF4F15B}" type="presOf" srcId="{F0A4BFEF-2FE5-4560-B2F0-32220E1884CE}" destId="{88DD38D4-5A64-4DC1-896A-26B05E85636F}" srcOrd="1" destOrd="0" presId="urn:microsoft.com/office/officeart/2005/8/layout/venn1"/>
    <dgm:cxn modelId="{C50D1CFA-2EF2-43C2-9122-E1899F327E9A}" type="presOf" srcId="{6B23ECAE-341B-4388-AE4D-B693089FB685}" destId="{BBFF048D-E71D-4B66-B35A-488906979020}" srcOrd="1" destOrd="0" presId="urn:microsoft.com/office/officeart/2005/8/layout/venn1"/>
    <dgm:cxn modelId="{293B3DFC-1196-4218-A95C-CE0EB4C004AD}" type="presOf" srcId="{F0A4BFEF-2FE5-4560-B2F0-32220E1884CE}" destId="{2462C0E0-AB03-402C-87D3-11214D7B7C6A}" srcOrd="0" destOrd="0" presId="urn:microsoft.com/office/officeart/2005/8/layout/venn1"/>
    <dgm:cxn modelId="{5336341A-637E-49AF-B01E-5A20A3965F64}" type="presParOf" srcId="{915DD5AE-B9A5-420B-ABCB-64B705888341}" destId="{2462C0E0-AB03-402C-87D3-11214D7B7C6A}" srcOrd="0" destOrd="0" presId="urn:microsoft.com/office/officeart/2005/8/layout/venn1"/>
    <dgm:cxn modelId="{EC347657-06DD-4D60-A548-5C73C4FDABEF}" type="presParOf" srcId="{915DD5AE-B9A5-420B-ABCB-64B705888341}" destId="{88DD38D4-5A64-4DC1-896A-26B05E85636F}" srcOrd="1" destOrd="0" presId="urn:microsoft.com/office/officeart/2005/8/layout/venn1"/>
    <dgm:cxn modelId="{07E7B47A-69F3-4AC0-A6A6-7641E5617044}" type="presParOf" srcId="{915DD5AE-B9A5-420B-ABCB-64B705888341}" destId="{EA2B34D6-384F-4135-97A1-28146BFF14D1}" srcOrd="2" destOrd="0" presId="urn:microsoft.com/office/officeart/2005/8/layout/venn1"/>
    <dgm:cxn modelId="{86D0D30E-84D9-479B-8786-D03614408518}" type="presParOf" srcId="{915DD5AE-B9A5-420B-ABCB-64B705888341}" destId="{ECEEA0AA-B89D-4897-9BD0-EBEE7D7F73D0}" srcOrd="3" destOrd="0" presId="urn:microsoft.com/office/officeart/2005/8/layout/venn1"/>
    <dgm:cxn modelId="{6870DE00-0778-44FA-B0E1-6F0CFB628503}" type="presParOf" srcId="{915DD5AE-B9A5-420B-ABCB-64B705888341}" destId="{7D186118-4A6B-49DB-899D-20E14CA0C730}" srcOrd="4" destOrd="0" presId="urn:microsoft.com/office/officeart/2005/8/layout/venn1"/>
    <dgm:cxn modelId="{32400EB2-727F-490F-9F67-17DD27729D94}" type="presParOf" srcId="{915DD5AE-B9A5-420B-ABCB-64B705888341}" destId="{BBFF048D-E71D-4B66-B35A-488906979020}" srcOrd="5" destOrd="0" presId="urn:microsoft.com/office/officeart/2005/8/layout/ven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FA7D173-86BA-45A1-B3CD-9FCC23710CB8}"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DD2C020C-921E-4D0D-8A8E-12A4B8B71874}">
      <dgm:prSet/>
      <dgm:spPr/>
      <dgm:t>
        <a:bodyPr/>
        <a:lstStyle/>
        <a:p>
          <a:r>
            <a:rPr lang="en-US"/>
            <a:t>Matches pretrial release conditions to a person’s scores on the PSA.</a:t>
          </a:r>
        </a:p>
      </dgm:t>
    </dgm:pt>
    <dgm:pt modelId="{C9C9BA7F-3100-4AED-A3F7-E069B432D1EC}" type="parTrans" cxnId="{79672E39-BF39-40D8-9AB7-380C188DF91C}">
      <dgm:prSet/>
      <dgm:spPr/>
      <dgm:t>
        <a:bodyPr/>
        <a:lstStyle/>
        <a:p>
          <a:endParaRPr lang="en-US"/>
        </a:p>
      </dgm:t>
    </dgm:pt>
    <dgm:pt modelId="{8C02B422-66A1-4F4F-B27B-6CD724FF465C}" type="sibTrans" cxnId="{79672E39-BF39-40D8-9AB7-380C188DF91C}">
      <dgm:prSet/>
      <dgm:spPr/>
      <dgm:t>
        <a:bodyPr/>
        <a:lstStyle/>
        <a:p>
          <a:endParaRPr lang="en-US"/>
        </a:p>
      </dgm:t>
    </dgm:pt>
    <dgm:pt modelId="{B8CBCFF6-DFEE-4897-AF0E-62B1DFD89EAB}">
      <dgm:prSet/>
      <dgm:spPr/>
      <dgm:t>
        <a:bodyPr/>
        <a:lstStyle/>
        <a:p>
          <a:r>
            <a:rPr lang="en-US"/>
            <a:t>Developed by Wisconsin.</a:t>
          </a:r>
        </a:p>
      </dgm:t>
    </dgm:pt>
    <dgm:pt modelId="{6A567B9A-C814-44EC-BF13-E30C0FEFFD89}" type="parTrans" cxnId="{4399D005-808F-4368-A349-309EA15D5432}">
      <dgm:prSet/>
      <dgm:spPr/>
      <dgm:t>
        <a:bodyPr/>
        <a:lstStyle/>
        <a:p>
          <a:endParaRPr lang="en-US"/>
        </a:p>
      </dgm:t>
    </dgm:pt>
    <dgm:pt modelId="{D46693BA-1232-416C-A8DA-E780A17CCB76}" type="sibTrans" cxnId="{4399D005-808F-4368-A349-309EA15D5432}">
      <dgm:prSet/>
      <dgm:spPr/>
      <dgm:t>
        <a:bodyPr/>
        <a:lstStyle/>
        <a:p>
          <a:endParaRPr lang="en-US"/>
        </a:p>
      </dgm:t>
    </dgm:pt>
    <dgm:pt modelId="{10399E3C-B795-4393-BA18-5C46DFA8B729}">
      <dgm:prSet/>
      <dgm:spPr/>
      <dgm:t>
        <a:bodyPr/>
        <a:lstStyle/>
        <a:p>
          <a:r>
            <a:rPr lang="en-US"/>
            <a:t>Encourages decisions to be based on:</a:t>
          </a:r>
        </a:p>
      </dgm:t>
    </dgm:pt>
    <dgm:pt modelId="{954EAE72-C489-4E21-BA1B-FB0671F198C2}" type="parTrans" cxnId="{B3564EAB-0C36-40A1-98B6-4A351DD835C4}">
      <dgm:prSet/>
      <dgm:spPr/>
      <dgm:t>
        <a:bodyPr/>
        <a:lstStyle/>
        <a:p>
          <a:endParaRPr lang="en-US"/>
        </a:p>
      </dgm:t>
    </dgm:pt>
    <dgm:pt modelId="{24ED8ACA-237D-44E4-9B06-58E40845EA39}" type="sibTrans" cxnId="{B3564EAB-0C36-40A1-98B6-4A351DD835C4}">
      <dgm:prSet/>
      <dgm:spPr/>
      <dgm:t>
        <a:bodyPr/>
        <a:lstStyle/>
        <a:p>
          <a:endParaRPr lang="en-US"/>
        </a:p>
      </dgm:t>
    </dgm:pt>
    <dgm:pt modelId="{8C51C1F6-61F8-4771-8B99-8EC628F81CD1}">
      <dgm:prSet/>
      <dgm:spPr/>
      <dgm:t>
        <a:bodyPr/>
        <a:lstStyle/>
        <a:p>
          <a:r>
            <a:rPr lang="en-US"/>
            <a:t>Assessed likelihood of pretrial success</a:t>
          </a:r>
        </a:p>
      </dgm:t>
    </dgm:pt>
    <dgm:pt modelId="{0D4AB1EA-5255-4B4E-B77D-B1C920748586}" type="parTrans" cxnId="{C885C594-E96E-460C-A031-BEBAA2A04BB2}">
      <dgm:prSet/>
      <dgm:spPr/>
      <dgm:t>
        <a:bodyPr/>
        <a:lstStyle/>
        <a:p>
          <a:endParaRPr lang="en-US"/>
        </a:p>
      </dgm:t>
    </dgm:pt>
    <dgm:pt modelId="{AAF39196-5FC8-4469-BFA5-49DC2B45113F}" type="sibTrans" cxnId="{C885C594-E96E-460C-A031-BEBAA2A04BB2}">
      <dgm:prSet/>
      <dgm:spPr/>
      <dgm:t>
        <a:bodyPr/>
        <a:lstStyle/>
        <a:p>
          <a:endParaRPr lang="en-US"/>
        </a:p>
      </dgm:t>
    </dgm:pt>
    <dgm:pt modelId="{564B471E-2886-407B-AD1C-6B19A884E351}">
      <dgm:prSet/>
      <dgm:spPr/>
      <dgm:t>
        <a:bodyPr/>
        <a:lstStyle/>
        <a:p>
          <a:r>
            <a:rPr lang="en-US"/>
            <a:t>Risk principle</a:t>
          </a:r>
        </a:p>
      </dgm:t>
    </dgm:pt>
    <dgm:pt modelId="{CC5352AD-DBCC-4E9F-A79F-E968E087B878}" type="parTrans" cxnId="{1AA85206-0275-4058-8A75-CCB316CF4C51}">
      <dgm:prSet/>
      <dgm:spPr/>
      <dgm:t>
        <a:bodyPr/>
        <a:lstStyle/>
        <a:p>
          <a:endParaRPr lang="en-US"/>
        </a:p>
      </dgm:t>
    </dgm:pt>
    <dgm:pt modelId="{B40DAD2F-4E3A-4427-A7AE-E529118C69EC}" type="sibTrans" cxnId="{1AA85206-0275-4058-8A75-CCB316CF4C51}">
      <dgm:prSet/>
      <dgm:spPr/>
      <dgm:t>
        <a:bodyPr/>
        <a:lstStyle/>
        <a:p>
          <a:endParaRPr lang="en-US"/>
        </a:p>
      </dgm:t>
    </dgm:pt>
    <dgm:pt modelId="{64044F42-79DF-40D5-834E-667C8E9AC58D}">
      <dgm:prSet/>
      <dgm:spPr/>
      <dgm:t>
        <a:bodyPr/>
        <a:lstStyle/>
        <a:p>
          <a:r>
            <a:rPr lang="en-US"/>
            <a:t>Locality’s laws and rules</a:t>
          </a:r>
        </a:p>
      </dgm:t>
    </dgm:pt>
    <dgm:pt modelId="{F1034C67-0DEC-42BB-9143-DC018E75ED6F}" type="parTrans" cxnId="{36B07A8E-058D-4561-90AD-153300AE7DD2}">
      <dgm:prSet/>
      <dgm:spPr/>
      <dgm:t>
        <a:bodyPr/>
        <a:lstStyle/>
        <a:p>
          <a:endParaRPr lang="en-US"/>
        </a:p>
      </dgm:t>
    </dgm:pt>
    <dgm:pt modelId="{42EBDE78-368B-45E6-94EB-F05AAE6007A6}" type="sibTrans" cxnId="{36B07A8E-058D-4561-90AD-153300AE7DD2}">
      <dgm:prSet/>
      <dgm:spPr/>
      <dgm:t>
        <a:bodyPr/>
        <a:lstStyle/>
        <a:p>
          <a:endParaRPr lang="en-US"/>
        </a:p>
      </dgm:t>
    </dgm:pt>
    <dgm:pt modelId="{78F6BB75-08C9-45DC-A7F3-E175259113BD}">
      <dgm:prSet/>
      <dgm:spPr/>
      <dgm:t>
        <a:bodyPr/>
        <a:lstStyle/>
        <a:p>
          <a:r>
            <a:rPr lang="en-US"/>
            <a:t>Available resources</a:t>
          </a:r>
        </a:p>
      </dgm:t>
    </dgm:pt>
    <dgm:pt modelId="{5955CB73-0C89-47BA-A293-37D9A0C3F0B1}" type="parTrans" cxnId="{58723288-1B08-47F1-AB15-D8F2ECAB5C41}">
      <dgm:prSet/>
      <dgm:spPr/>
      <dgm:t>
        <a:bodyPr/>
        <a:lstStyle/>
        <a:p>
          <a:endParaRPr lang="en-US"/>
        </a:p>
      </dgm:t>
    </dgm:pt>
    <dgm:pt modelId="{5A391125-223B-4DB2-8DE6-65FE2D32252C}" type="sibTrans" cxnId="{58723288-1B08-47F1-AB15-D8F2ECAB5C41}">
      <dgm:prSet/>
      <dgm:spPr/>
      <dgm:t>
        <a:bodyPr/>
        <a:lstStyle/>
        <a:p>
          <a:endParaRPr lang="en-US"/>
        </a:p>
      </dgm:t>
    </dgm:pt>
    <dgm:pt modelId="{B00D80C2-7233-4754-8A46-9C38297C662C}" type="pres">
      <dgm:prSet presAssocID="{8FA7D173-86BA-45A1-B3CD-9FCC23710CB8}" presName="Name0" presStyleCnt="0">
        <dgm:presLayoutVars>
          <dgm:dir/>
          <dgm:animLvl val="lvl"/>
          <dgm:resizeHandles val="exact"/>
        </dgm:presLayoutVars>
      </dgm:prSet>
      <dgm:spPr/>
    </dgm:pt>
    <dgm:pt modelId="{AE64CDD6-BF20-47BD-BB16-7B2A09EAA103}" type="pres">
      <dgm:prSet presAssocID="{10399E3C-B795-4393-BA18-5C46DFA8B729}" presName="boxAndChildren" presStyleCnt="0"/>
      <dgm:spPr/>
    </dgm:pt>
    <dgm:pt modelId="{18D4DF2E-3F23-4495-AE0E-95B5313634C2}" type="pres">
      <dgm:prSet presAssocID="{10399E3C-B795-4393-BA18-5C46DFA8B729}" presName="parentTextBox" presStyleLbl="node1" presStyleIdx="0" presStyleCnt="3"/>
      <dgm:spPr/>
    </dgm:pt>
    <dgm:pt modelId="{45706262-EC47-48AF-B621-D5AD8AED2E8A}" type="pres">
      <dgm:prSet presAssocID="{10399E3C-B795-4393-BA18-5C46DFA8B729}" presName="entireBox" presStyleLbl="node1" presStyleIdx="0" presStyleCnt="3"/>
      <dgm:spPr/>
    </dgm:pt>
    <dgm:pt modelId="{C01C8184-6F2F-451B-8833-435074938085}" type="pres">
      <dgm:prSet presAssocID="{10399E3C-B795-4393-BA18-5C46DFA8B729}" presName="descendantBox" presStyleCnt="0"/>
      <dgm:spPr/>
    </dgm:pt>
    <dgm:pt modelId="{56CF9061-A3E0-48F1-B90B-5E9702C5FBBF}" type="pres">
      <dgm:prSet presAssocID="{8C51C1F6-61F8-4771-8B99-8EC628F81CD1}" presName="childTextBox" presStyleLbl="fgAccFollowNode1" presStyleIdx="0" presStyleCnt="4">
        <dgm:presLayoutVars>
          <dgm:bulletEnabled val="1"/>
        </dgm:presLayoutVars>
      </dgm:prSet>
      <dgm:spPr/>
    </dgm:pt>
    <dgm:pt modelId="{9EB4C19F-26FA-422E-B867-5B08852ED718}" type="pres">
      <dgm:prSet presAssocID="{564B471E-2886-407B-AD1C-6B19A884E351}" presName="childTextBox" presStyleLbl="fgAccFollowNode1" presStyleIdx="1" presStyleCnt="4">
        <dgm:presLayoutVars>
          <dgm:bulletEnabled val="1"/>
        </dgm:presLayoutVars>
      </dgm:prSet>
      <dgm:spPr/>
    </dgm:pt>
    <dgm:pt modelId="{78CFF633-A025-4C9D-A5D6-E3FF84C0A0C3}" type="pres">
      <dgm:prSet presAssocID="{64044F42-79DF-40D5-834E-667C8E9AC58D}" presName="childTextBox" presStyleLbl="fgAccFollowNode1" presStyleIdx="2" presStyleCnt="4">
        <dgm:presLayoutVars>
          <dgm:bulletEnabled val="1"/>
        </dgm:presLayoutVars>
      </dgm:prSet>
      <dgm:spPr/>
    </dgm:pt>
    <dgm:pt modelId="{736FE97A-DC6D-420D-9A30-A99EFF3DBBED}" type="pres">
      <dgm:prSet presAssocID="{78F6BB75-08C9-45DC-A7F3-E175259113BD}" presName="childTextBox" presStyleLbl="fgAccFollowNode1" presStyleIdx="3" presStyleCnt="4">
        <dgm:presLayoutVars>
          <dgm:bulletEnabled val="1"/>
        </dgm:presLayoutVars>
      </dgm:prSet>
      <dgm:spPr/>
    </dgm:pt>
    <dgm:pt modelId="{0F62045F-F6AA-4BDE-AE05-B67356ACE7AE}" type="pres">
      <dgm:prSet presAssocID="{D46693BA-1232-416C-A8DA-E780A17CCB76}" presName="sp" presStyleCnt="0"/>
      <dgm:spPr/>
    </dgm:pt>
    <dgm:pt modelId="{E395BBEA-228C-4A2A-B7FF-9B28C4A8DCFC}" type="pres">
      <dgm:prSet presAssocID="{B8CBCFF6-DFEE-4897-AF0E-62B1DFD89EAB}" presName="arrowAndChildren" presStyleCnt="0"/>
      <dgm:spPr/>
    </dgm:pt>
    <dgm:pt modelId="{FC4A2F2D-2914-407D-8E44-D2517DE086A8}" type="pres">
      <dgm:prSet presAssocID="{B8CBCFF6-DFEE-4897-AF0E-62B1DFD89EAB}" presName="parentTextArrow" presStyleLbl="node1" presStyleIdx="1" presStyleCnt="3"/>
      <dgm:spPr/>
    </dgm:pt>
    <dgm:pt modelId="{34C5E1CB-5D89-4E4F-8B1B-CE5CAA5DD005}" type="pres">
      <dgm:prSet presAssocID="{8C02B422-66A1-4F4F-B27B-6CD724FF465C}" presName="sp" presStyleCnt="0"/>
      <dgm:spPr/>
    </dgm:pt>
    <dgm:pt modelId="{06316177-A337-4BB8-B946-EB19BF1DEA5B}" type="pres">
      <dgm:prSet presAssocID="{DD2C020C-921E-4D0D-8A8E-12A4B8B71874}" presName="arrowAndChildren" presStyleCnt="0"/>
      <dgm:spPr/>
    </dgm:pt>
    <dgm:pt modelId="{9B95E777-7413-4942-8F81-DD6CC051A9D9}" type="pres">
      <dgm:prSet presAssocID="{DD2C020C-921E-4D0D-8A8E-12A4B8B71874}" presName="parentTextArrow" presStyleLbl="node1" presStyleIdx="2" presStyleCnt="3"/>
      <dgm:spPr/>
    </dgm:pt>
  </dgm:ptLst>
  <dgm:cxnLst>
    <dgm:cxn modelId="{2E0FF200-DDF8-42CF-A37D-A7B7BCDD70C3}" type="presOf" srcId="{8FA7D173-86BA-45A1-B3CD-9FCC23710CB8}" destId="{B00D80C2-7233-4754-8A46-9C38297C662C}" srcOrd="0" destOrd="0" presId="urn:microsoft.com/office/officeart/2005/8/layout/process4"/>
    <dgm:cxn modelId="{4399D005-808F-4368-A349-309EA15D5432}" srcId="{8FA7D173-86BA-45A1-B3CD-9FCC23710CB8}" destId="{B8CBCFF6-DFEE-4897-AF0E-62B1DFD89EAB}" srcOrd="1" destOrd="0" parTransId="{6A567B9A-C814-44EC-BF13-E30C0FEFFD89}" sibTransId="{D46693BA-1232-416C-A8DA-E780A17CCB76}"/>
    <dgm:cxn modelId="{1AA85206-0275-4058-8A75-CCB316CF4C51}" srcId="{10399E3C-B795-4393-BA18-5C46DFA8B729}" destId="{564B471E-2886-407B-AD1C-6B19A884E351}" srcOrd="1" destOrd="0" parTransId="{CC5352AD-DBCC-4E9F-A79F-E968E087B878}" sibTransId="{B40DAD2F-4E3A-4427-A7AE-E529118C69EC}"/>
    <dgm:cxn modelId="{1B2C1207-81F1-4204-8EA8-D8F5C4C33361}" type="presOf" srcId="{64044F42-79DF-40D5-834E-667C8E9AC58D}" destId="{78CFF633-A025-4C9D-A5D6-E3FF84C0A0C3}" srcOrd="0" destOrd="0" presId="urn:microsoft.com/office/officeart/2005/8/layout/process4"/>
    <dgm:cxn modelId="{250A7621-1B5F-4955-BA92-0DD74DE39A99}" type="presOf" srcId="{B8CBCFF6-DFEE-4897-AF0E-62B1DFD89EAB}" destId="{FC4A2F2D-2914-407D-8E44-D2517DE086A8}" srcOrd="0" destOrd="0" presId="urn:microsoft.com/office/officeart/2005/8/layout/process4"/>
    <dgm:cxn modelId="{3EC20F23-9EA0-4516-B58C-AE2B84869E49}" type="presOf" srcId="{10399E3C-B795-4393-BA18-5C46DFA8B729}" destId="{45706262-EC47-48AF-B621-D5AD8AED2E8A}" srcOrd="1" destOrd="0" presId="urn:microsoft.com/office/officeart/2005/8/layout/process4"/>
    <dgm:cxn modelId="{E312022A-6D6B-4286-BB57-AFE23E9056AF}" type="presOf" srcId="{DD2C020C-921E-4D0D-8A8E-12A4B8B71874}" destId="{9B95E777-7413-4942-8F81-DD6CC051A9D9}" srcOrd="0" destOrd="0" presId="urn:microsoft.com/office/officeart/2005/8/layout/process4"/>
    <dgm:cxn modelId="{79672E39-BF39-40D8-9AB7-380C188DF91C}" srcId="{8FA7D173-86BA-45A1-B3CD-9FCC23710CB8}" destId="{DD2C020C-921E-4D0D-8A8E-12A4B8B71874}" srcOrd="0" destOrd="0" parTransId="{C9C9BA7F-3100-4AED-A3F7-E069B432D1EC}" sibTransId="{8C02B422-66A1-4F4F-B27B-6CD724FF465C}"/>
    <dgm:cxn modelId="{07E46968-0D1B-48E3-A9D7-34DB4112D250}" type="presOf" srcId="{10399E3C-B795-4393-BA18-5C46DFA8B729}" destId="{18D4DF2E-3F23-4495-AE0E-95B5313634C2}" srcOrd="0" destOrd="0" presId="urn:microsoft.com/office/officeart/2005/8/layout/process4"/>
    <dgm:cxn modelId="{58723288-1B08-47F1-AB15-D8F2ECAB5C41}" srcId="{10399E3C-B795-4393-BA18-5C46DFA8B729}" destId="{78F6BB75-08C9-45DC-A7F3-E175259113BD}" srcOrd="3" destOrd="0" parTransId="{5955CB73-0C89-47BA-A293-37D9A0C3F0B1}" sibTransId="{5A391125-223B-4DB2-8DE6-65FE2D32252C}"/>
    <dgm:cxn modelId="{36B07A8E-058D-4561-90AD-153300AE7DD2}" srcId="{10399E3C-B795-4393-BA18-5C46DFA8B729}" destId="{64044F42-79DF-40D5-834E-667C8E9AC58D}" srcOrd="2" destOrd="0" parTransId="{F1034C67-0DEC-42BB-9143-DC018E75ED6F}" sibTransId="{42EBDE78-368B-45E6-94EB-F05AAE6007A6}"/>
    <dgm:cxn modelId="{C885C594-E96E-460C-A031-BEBAA2A04BB2}" srcId="{10399E3C-B795-4393-BA18-5C46DFA8B729}" destId="{8C51C1F6-61F8-4771-8B99-8EC628F81CD1}" srcOrd="0" destOrd="0" parTransId="{0D4AB1EA-5255-4B4E-B77D-B1C920748586}" sibTransId="{AAF39196-5FC8-4469-BFA5-49DC2B45113F}"/>
    <dgm:cxn modelId="{88BE6C98-4C1C-48B6-98AF-A10F0454927A}" type="presOf" srcId="{8C51C1F6-61F8-4771-8B99-8EC628F81CD1}" destId="{56CF9061-A3E0-48F1-B90B-5E9702C5FBBF}" srcOrd="0" destOrd="0" presId="urn:microsoft.com/office/officeart/2005/8/layout/process4"/>
    <dgm:cxn modelId="{B20659A9-CABB-48A1-A51C-BF4B8AC46216}" type="presOf" srcId="{564B471E-2886-407B-AD1C-6B19A884E351}" destId="{9EB4C19F-26FA-422E-B867-5B08852ED718}" srcOrd="0" destOrd="0" presId="urn:microsoft.com/office/officeart/2005/8/layout/process4"/>
    <dgm:cxn modelId="{B3564EAB-0C36-40A1-98B6-4A351DD835C4}" srcId="{8FA7D173-86BA-45A1-B3CD-9FCC23710CB8}" destId="{10399E3C-B795-4393-BA18-5C46DFA8B729}" srcOrd="2" destOrd="0" parTransId="{954EAE72-C489-4E21-BA1B-FB0671F198C2}" sibTransId="{24ED8ACA-237D-44E4-9B06-58E40845EA39}"/>
    <dgm:cxn modelId="{1F768FB0-D7DB-443A-99B6-118B3753569A}" type="presOf" srcId="{78F6BB75-08C9-45DC-A7F3-E175259113BD}" destId="{736FE97A-DC6D-420D-9A30-A99EFF3DBBED}" srcOrd="0" destOrd="0" presId="urn:microsoft.com/office/officeart/2005/8/layout/process4"/>
    <dgm:cxn modelId="{CDF6563E-D3DF-44AB-9D34-DCB31895D2DA}" type="presParOf" srcId="{B00D80C2-7233-4754-8A46-9C38297C662C}" destId="{AE64CDD6-BF20-47BD-BB16-7B2A09EAA103}" srcOrd="0" destOrd="0" presId="urn:microsoft.com/office/officeart/2005/8/layout/process4"/>
    <dgm:cxn modelId="{FC4982D3-A03A-4D3B-9167-4E0D7D8F7F35}" type="presParOf" srcId="{AE64CDD6-BF20-47BD-BB16-7B2A09EAA103}" destId="{18D4DF2E-3F23-4495-AE0E-95B5313634C2}" srcOrd="0" destOrd="0" presId="urn:microsoft.com/office/officeart/2005/8/layout/process4"/>
    <dgm:cxn modelId="{B1800AA3-E78C-4AD8-A969-A295F8A92614}" type="presParOf" srcId="{AE64CDD6-BF20-47BD-BB16-7B2A09EAA103}" destId="{45706262-EC47-48AF-B621-D5AD8AED2E8A}" srcOrd="1" destOrd="0" presId="urn:microsoft.com/office/officeart/2005/8/layout/process4"/>
    <dgm:cxn modelId="{1DFFAD2B-6522-44D4-A227-F39F1A3BD77C}" type="presParOf" srcId="{AE64CDD6-BF20-47BD-BB16-7B2A09EAA103}" destId="{C01C8184-6F2F-451B-8833-435074938085}" srcOrd="2" destOrd="0" presId="urn:microsoft.com/office/officeart/2005/8/layout/process4"/>
    <dgm:cxn modelId="{3A8E90A8-0087-43A2-ADCC-F248CDCF22FE}" type="presParOf" srcId="{C01C8184-6F2F-451B-8833-435074938085}" destId="{56CF9061-A3E0-48F1-B90B-5E9702C5FBBF}" srcOrd="0" destOrd="0" presId="urn:microsoft.com/office/officeart/2005/8/layout/process4"/>
    <dgm:cxn modelId="{70C94681-4EC7-445E-AFC3-31696EA1FDEF}" type="presParOf" srcId="{C01C8184-6F2F-451B-8833-435074938085}" destId="{9EB4C19F-26FA-422E-B867-5B08852ED718}" srcOrd="1" destOrd="0" presId="urn:microsoft.com/office/officeart/2005/8/layout/process4"/>
    <dgm:cxn modelId="{F5EDE091-FB39-4BFD-AF65-2F540EDB9576}" type="presParOf" srcId="{C01C8184-6F2F-451B-8833-435074938085}" destId="{78CFF633-A025-4C9D-A5D6-E3FF84C0A0C3}" srcOrd="2" destOrd="0" presId="urn:microsoft.com/office/officeart/2005/8/layout/process4"/>
    <dgm:cxn modelId="{45472891-3246-4751-905A-F9ECAB09178F}" type="presParOf" srcId="{C01C8184-6F2F-451B-8833-435074938085}" destId="{736FE97A-DC6D-420D-9A30-A99EFF3DBBED}" srcOrd="3" destOrd="0" presId="urn:microsoft.com/office/officeart/2005/8/layout/process4"/>
    <dgm:cxn modelId="{D7F3319A-7250-431F-8BA0-95140ABE0494}" type="presParOf" srcId="{B00D80C2-7233-4754-8A46-9C38297C662C}" destId="{0F62045F-F6AA-4BDE-AE05-B67356ACE7AE}" srcOrd="1" destOrd="0" presId="urn:microsoft.com/office/officeart/2005/8/layout/process4"/>
    <dgm:cxn modelId="{F6C4044B-3564-4525-A5AE-6A6B4608641A}" type="presParOf" srcId="{B00D80C2-7233-4754-8A46-9C38297C662C}" destId="{E395BBEA-228C-4A2A-B7FF-9B28C4A8DCFC}" srcOrd="2" destOrd="0" presId="urn:microsoft.com/office/officeart/2005/8/layout/process4"/>
    <dgm:cxn modelId="{2EE20BF2-879E-44E2-939E-F093E2E3D791}" type="presParOf" srcId="{E395BBEA-228C-4A2A-B7FF-9B28C4A8DCFC}" destId="{FC4A2F2D-2914-407D-8E44-D2517DE086A8}" srcOrd="0" destOrd="0" presId="urn:microsoft.com/office/officeart/2005/8/layout/process4"/>
    <dgm:cxn modelId="{97DDD3FA-9193-433C-ABFE-E06F60CEDF4A}" type="presParOf" srcId="{B00D80C2-7233-4754-8A46-9C38297C662C}" destId="{34C5E1CB-5D89-4E4F-8B1B-CE5CAA5DD005}" srcOrd="3" destOrd="0" presId="urn:microsoft.com/office/officeart/2005/8/layout/process4"/>
    <dgm:cxn modelId="{FCE5E73A-206C-4C87-AFB0-5F6021678C4D}" type="presParOf" srcId="{B00D80C2-7233-4754-8A46-9C38297C662C}" destId="{06316177-A337-4BB8-B946-EB19BF1DEA5B}" srcOrd="4" destOrd="0" presId="urn:microsoft.com/office/officeart/2005/8/layout/process4"/>
    <dgm:cxn modelId="{72C9A4FB-EA06-4F9B-B772-4822E6F64233}" type="presParOf" srcId="{06316177-A337-4BB8-B946-EB19BF1DEA5B}" destId="{9B95E777-7413-4942-8F81-DD6CC051A9D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9F20AF7-FC89-484C-B343-2F1DFB4A32A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5D5CACC-8804-4D0B-962B-2180C42280B6}">
      <dgm:prSet/>
      <dgm:spPr/>
      <dgm:t>
        <a:bodyPr/>
        <a:lstStyle/>
        <a:p>
          <a:r>
            <a:rPr lang="en-US"/>
            <a:t>County contracts with JusticePoint</a:t>
          </a:r>
        </a:p>
      </dgm:t>
    </dgm:pt>
    <dgm:pt modelId="{2B2120FA-042A-4F22-9939-D58447147966}" type="parTrans" cxnId="{1848D314-9585-48A3-85EC-BF5CA7D773B6}">
      <dgm:prSet/>
      <dgm:spPr/>
      <dgm:t>
        <a:bodyPr/>
        <a:lstStyle/>
        <a:p>
          <a:endParaRPr lang="en-US"/>
        </a:p>
      </dgm:t>
    </dgm:pt>
    <dgm:pt modelId="{B90847C7-9229-4B28-B29E-62CD096F148C}" type="sibTrans" cxnId="{1848D314-9585-48A3-85EC-BF5CA7D773B6}">
      <dgm:prSet/>
      <dgm:spPr/>
      <dgm:t>
        <a:bodyPr/>
        <a:lstStyle/>
        <a:p>
          <a:endParaRPr lang="en-US"/>
        </a:p>
      </dgm:t>
    </dgm:pt>
    <dgm:pt modelId="{2964578F-12FA-49BE-BB92-0D8ACF9BEC96}">
      <dgm:prSet/>
      <dgm:spPr/>
      <dgm:t>
        <a:bodyPr/>
        <a:lstStyle/>
        <a:p>
          <a:r>
            <a:rPr lang="en-US"/>
            <a:t>JusticePoint completes PSA</a:t>
          </a:r>
        </a:p>
      </dgm:t>
    </dgm:pt>
    <dgm:pt modelId="{E9C2B5A3-BE08-48A4-818A-C13CDF272C46}" type="parTrans" cxnId="{AF4012E2-EAF8-4E20-9F1A-815EF213C792}">
      <dgm:prSet/>
      <dgm:spPr/>
      <dgm:t>
        <a:bodyPr/>
        <a:lstStyle/>
        <a:p>
          <a:endParaRPr lang="en-US"/>
        </a:p>
      </dgm:t>
    </dgm:pt>
    <dgm:pt modelId="{C4290FC9-D3E7-4FBA-801B-C9DD1A6A643F}" type="sibTrans" cxnId="{AF4012E2-EAF8-4E20-9F1A-815EF213C792}">
      <dgm:prSet/>
      <dgm:spPr/>
      <dgm:t>
        <a:bodyPr/>
        <a:lstStyle/>
        <a:p>
          <a:endParaRPr lang="en-US"/>
        </a:p>
      </dgm:t>
    </dgm:pt>
    <dgm:pt modelId="{0C621067-8CD1-4F39-A00C-2D315949D652}">
      <dgm:prSet/>
      <dgm:spPr/>
      <dgm:t>
        <a:bodyPr/>
        <a:lstStyle/>
        <a:p>
          <a:r>
            <a:rPr lang="en-US"/>
            <a:t>Need NCIC</a:t>
          </a:r>
        </a:p>
      </dgm:t>
    </dgm:pt>
    <dgm:pt modelId="{6CC8E4C5-7DB9-4037-9B24-741A0F68AFFC}" type="parTrans" cxnId="{BFA50888-00FD-429B-A789-76596B0F8838}">
      <dgm:prSet/>
      <dgm:spPr/>
      <dgm:t>
        <a:bodyPr/>
        <a:lstStyle/>
        <a:p>
          <a:endParaRPr lang="en-US"/>
        </a:p>
      </dgm:t>
    </dgm:pt>
    <dgm:pt modelId="{AB87B801-F753-4432-A89E-5D6C7ECCF5E7}" type="sibTrans" cxnId="{BFA50888-00FD-429B-A789-76596B0F8838}">
      <dgm:prSet/>
      <dgm:spPr/>
      <dgm:t>
        <a:bodyPr/>
        <a:lstStyle/>
        <a:p>
          <a:endParaRPr lang="en-US"/>
        </a:p>
      </dgm:t>
    </dgm:pt>
    <dgm:pt modelId="{A5BED257-256C-4D08-BCD8-58FF986050AA}">
      <dgm:prSet/>
      <dgm:spPr/>
      <dgm:t>
        <a:bodyPr/>
        <a:lstStyle/>
        <a:p>
          <a:r>
            <a:rPr lang="en-US"/>
            <a:t>No Interview Necessary</a:t>
          </a:r>
        </a:p>
      </dgm:t>
    </dgm:pt>
    <dgm:pt modelId="{34ECB590-21BB-4E48-BE95-7BC58AF79224}" type="parTrans" cxnId="{C55ED63A-DF13-43B6-AA23-EF38FFF85499}">
      <dgm:prSet/>
      <dgm:spPr/>
      <dgm:t>
        <a:bodyPr/>
        <a:lstStyle/>
        <a:p>
          <a:endParaRPr lang="en-US"/>
        </a:p>
      </dgm:t>
    </dgm:pt>
    <dgm:pt modelId="{49EF81A8-0490-40D2-ACAE-62B9625C9910}" type="sibTrans" cxnId="{C55ED63A-DF13-43B6-AA23-EF38FFF85499}">
      <dgm:prSet/>
      <dgm:spPr/>
      <dgm:t>
        <a:bodyPr/>
        <a:lstStyle/>
        <a:p>
          <a:endParaRPr lang="en-US"/>
        </a:p>
      </dgm:t>
    </dgm:pt>
    <dgm:pt modelId="{E32D4D63-D06F-4E0F-89FE-B0FDC21EB2DC}">
      <dgm:prSet/>
      <dgm:spPr/>
      <dgm:t>
        <a:bodyPr/>
        <a:lstStyle/>
        <a:p>
          <a:r>
            <a:rPr lang="en-US"/>
            <a:t>PSA only on those in-custody</a:t>
          </a:r>
        </a:p>
      </dgm:t>
    </dgm:pt>
    <dgm:pt modelId="{099F773E-F918-4514-8DB3-6C6FFBFFE457}" type="parTrans" cxnId="{18BADB66-9A3F-4688-879E-FF209DCCA694}">
      <dgm:prSet/>
      <dgm:spPr/>
      <dgm:t>
        <a:bodyPr/>
        <a:lstStyle/>
        <a:p>
          <a:endParaRPr lang="en-US"/>
        </a:p>
      </dgm:t>
    </dgm:pt>
    <dgm:pt modelId="{E048A0A5-E5A6-41A8-A06C-986375577C3D}" type="sibTrans" cxnId="{18BADB66-9A3F-4688-879E-FF209DCCA694}">
      <dgm:prSet/>
      <dgm:spPr/>
      <dgm:t>
        <a:bodyPr/>
        <a:lstStyle/>
        <a:p>
          <a:endParaRPr lang="en-US"/>
        </a:p>
      </dgm:t>
    </dgm:pt>
    <dgm:pt modelId="{61A74C7C-785F-4B23-B72A-BA64C0489F39}">
      <dgm:prSet/>
      <dgm:spPr/>
      <dgm:t>
        <a:bodyPr/>
        <a:lstStyle/>
        <a:p>
          <a:r>
            <a:rPr lang="en-US"/>
            <a:t>E-Filed &amp; Sent to DA/PD/Judges-Commissioners</a:t>
          </a:r>
        </a:p>
      </dgm:t>
    </dgm:pt>
    <dgm:pt modelId="{0EB45C5A-B9A3-41D4-AE28-0946D6EA1F1C}" type="parTrans" cxnId="{FEF97E3D-AF4E-49FB-BC63-0E8B8DEC3F8D}">
      <dgm:prSet/>
      <dgm:spPr/>
      <dgm:t>
        <a:bodyPr/>
        <a:lstStyle/>
        <a:p>
          <a:endParaRPr lang="en-US"/>
        </a:p>
      </dgm:t>
    </dgm:pt>
    <dgm:pt modelId="{A3524E7B-6879-486F-8696-5A2C1D270809}" type="sibTrans" cxnId="{FEF97E3D-AF4E-49FB-BC63-0E8B8DEC3F8D}">
      <dgm:prSet/>
      <dgm:spPr/>
      <dgm:t>
        <a:bodyPr/>
        <a:lstStyle/>
        <a:p>
          <a:endParaRPr lang="en-US"/>
        </a:p>
      </dgm:t>
    </dgm:pt>
    <dgm:pt modelId="{4980C7AF-72AB-44A3-B74A-CF692EF680F0}">
      <dgm:prSet/>
      <dgm:spPr/>
      <dgm:t>
        <a:bodyPr/>
        <a:lstStyle/>
        <a:p>
          <a:r>
            <a:rPr lang="en-US"/>
            <a:t>JusticePoint also conducts interviews for Alternative Justice Programs</a:t>
          </a:r>
        </a:p>
      </dgm:t>
    </dgm:pt>
    <dgm:pt modelId="{8174A1E8-DDE1-4F00-9960-16D5B164EDCF}" type="parTrans" cxnId="{42CF164F-4365-48F9-A7C0-3C55A9B2542D}">
      <dgm:prSet/>
      <dgm:spPr/>
      <dgm:t>
        <a:bodyPr/>
        <a:lstStyle/>
        <a:p>
          <a:endParaRPr lang="en-US"/>
        </a:p>
      </dgm:t>
    </dgm:pt>
    <dgm:pt modelId="{808F2B2C-DA0D-42EA-A02B-741ACE9AF3AF}" type="sibTrans" cxnId="{42CF164F-4365-48F9-A7C0-3C55A9B2542D}">
      <dgm:prSet/>
      <dgm:spPr/>
      <dgm:t>
        <a:bodyPr/>
        <a:lstStyle/>
        <a:p>
          <a:endParaRPr lang="en-US"/>
        </a:p>
      </dgm:t>
    </dgm:pt>
    <dgm:pt modelId="{083FA1A2-D8AD-42AB-8E8C-D0A6E6F7FA92}">
      <dgm:prSet/>
      <dgm:spPr/>
      <dgm:t>
        <a:bodyPr/>
        <a:lstStyle/>
        <a:p>
          <a:r>
            <a:rPr lang="en-US"/>
            <a:t>LSI-R: SV</a:t>
          </a:r>
        </a:p>
      </dgm:t>
    </dgm:pt>
    <dgm:pt modelId="{46476242-00E0-492F-8D8F-DD73852B583D}" type="parTrans" cxnId="{49B158E5-FC23-41C3-97BB-5FFE55B8D1E1}">
      <dgm:prSet/>
      <dgm:spPr/>
      <dgm:t>
        <a:bodyPr/>
        <a:lstStyle/>
        <a:p>
          <a:endParaRPr lang="en-US"/>
        </a:p>
      </dgm:t>
    </dgm:pt>
    <dgm:pt modelId="{CAEB507B-3B31-4501-AB3A-D66A7AE48D55}" type="sibTrans" cxnId="{49B158E5-FC23-41C3-97BB-5FFE55B8D1E1}">
      <dgm:prSet/>
      <dgm:spPr/>
      <dgm:t>
        <a:bodyPr/>
        <a:lstStyle/>
        <a:p>
          <a:endParaRPr lang="en-US"/>
        </a:p>
      </dgm:t>
    </dgm:pt>
    <dgm:pt modelId="{F140A459-2F9B-481D-8A8B-04AA065E546E}">
      <dgm:prSet/>
      <dgm:spPr/>
      <dgm:t>
        <a:bodyPr/>
        <a:lstStyle/>
        <a:p>
          <a:r>
            <a:rPr lang="en-US"/>
            <a:t>UNCOPE</a:t>
          </a:r>
        </a:p>
      </dgm:t>
    </dgm:pt>
    <dgm:pt modelId="{BB8903E7-B030-4933-B9B1-2A8F10B8AFEE}" type="parTrans" cxnId="{DF278A17-D85E-49EC-B268-3895955892B0}">
      <dgm:prSet/>
      <dgm:spPr/>
      <dgm:t>
        <a:bodyPr/>
        <a:lstStyle/>
        <a:p>
          <a:endParaRPr lang="en-US"/>
        </a:p>
      </dgm:t>
    </dgm:pt>
    <dgm:pt modelId="{FB845DEA-C068-4128-BC28-966A13081846}" type="sibTrans" cxnId="{DF278A17-D85E-49EC-B268-3895955892B0}">
      <dgm:prSet/>
      <dgm:spPr/>
      <dgm:t>
        <a:bodyPr/>
        <a:lstStyle/>
        <a:p>
          <a:endParaRPr lang="en-US"/>
        </a:p>
      </dgm:t>
    </dgm:pt>
    <dgm:pt modelId="{BD1FB10C-7BA6-4698-AE2E-98A88CD7CEAA}">
      <dgm:prSet/>
      <dgm:spPr/>
      <dgm:t>
        <a:bodyPr/>
        <a:lstStyle/>
        <a:p>
          <a:r>
            <a:rPr lang="en-US"/>
            <a:t>JusticePoint Provides Pretrial Supervision </a:t>
          </a:r>
        </a:p>
      </dgm:t>
    </dgm:pt>
    <dgm:pt modelId="{90B10482-D2E8-483C-95F4-5D2441845C61}" type="parTrans" cxnId="{D9EAE8C6-F071-4F8A-9AC7-3A2B52DFD9D3}">
      <dgm:prSet/>
      <dgm:spPr/>
      <dgm:t>
        <a:bodyPr/>
        <a:lstStyle/>
        <a:p>
          <a:endParaRPr lang="en-US"/>
        </a:p>
      </dgm:t>
    </dgm:pt>
    <dgm:pt modelId="{DA32826E-BAE6-445C-9159-54531C8D2DF0}" type="sibTrans" cxnId="{D9EAE8C6-F071-4F8A-9AC7-3A2B52DFD9D3}">
      <dgm:prSet/>
      <dgm:spPr/>
      <dgm:t>
        <a:bodyPr/>
        <a:lstStyle/>
        <a:p>
          <a:endParaRPr lang="en-US"/>
        </a:p>
      </dgm:t>
    </dgm:pt>
    <dgm:pt modelId="{9DAE9301-143F-4627-9DCE-8C36AB678A36}">
      <dgm:prSet/>
      <dgm:spPr/>
      <dgm:t>
        <a:bodyPr/>
        <a:lstStyle/>
        <a:p>
          <a:r>
            <a:rPr lang="en-US"/>
            <a:t>Case Management</a:t>
          </a:r>
        </a:p>
      </dgm:t>
    </dgm:pt>
    <dgm:pt modelId="{FCDDFDBD-2B3A-4612-95E9-DF8FC3FB0126}" type="parTrans" cxnId="{F621D912-DFB2-4811-9224-9FCE8F2D89F5}">
      <dgm:prSet/>
      <dgm:spPr/>
      <dgm:t>
        <a:bodyPr/>
        <a:lstStyle/>
        <a:p>
          <a:endParaRPr lang="en-US"/>
        </a:p>
      </dgm:t>
    </dgm:pt>
    <dgm:pt modelId="{A5186AFB-2D22-4D3F-90F1-BA0D77ABE7AC}" type="sibTrans" cxnId="{F621D912-DFB2-4811-9224-9FCE8F2D89F5}">
      <dgm:prSet/>
      <dgm:spPr/>
      <dgm:t>
        <a:bodyPr/>
        <a:lstStyle/>
        <a:p>
          <a:endParaRPr lang="en-US"/>
        </a:p>
      </dgm:t>
    </dgm:pt>
    <dgm:pt modelId="{A4CF7415-F3F5-4536-8D93-5C1440682BC9}">
      <dgm:prSet/>
      <dgm:spPr/>
      <dgm:t>
        <a:bodyPr/>
        <a:lstStyle/>
        <a:p>
          <a:r>
            <a:rPr lang="en-US"/>
            <a:t>Electronic Monitoring</a:t>
          </a:r>
        </a:p>
      </dgm:t>
    </dgm:pt>
    <dgm:pt modelId="{13C35494-E825-47A5-9220-50D1179C9709}" type="parTrans" cxnId="{8AAC7346-6A34-4B64-8B9B-002CED3C7DA9}">
      <dgm:prSet/>
      <dgm:spPr/>
      <dgm:t>
        <a:bodyPr/>
        <a:lstStyle/>
        <a:p>
          <a:endParaRPr lang="en-US"/>
        </a:p>
      </dgm:t>
    </dgm:pt>
    <dgm:pt modelId="{DE3A316E-ACBD-4A09-A1F8-6CCFAAB8F60D}" type="sibTrans" cxnId="{8AAC7346-6A34-4B64-8B9B-002CED3C7DA9}">
      <dgm:prSet/>
      <dgm:spPr/>
      <dgm:t>
        <a:bodyPr/>
        <a:lstStyle/>
        <a:p>
          <a:endParaRPr lang="en-US"/>
        </a:p>
      </dgm:t>
    </dgm:pt>
    <dgm:pt modelId="{E531C8B4-6657-44F8-B5A0-8DA7BA029DB6}" type="pres">
      <dgm:prSet presAssocID="{49F20AF7-FC89-484C-B343-2F1DFB4A32AF}" presName="linear" presStyleCnt="0">
        <dgm:presLayoutVars>
          <dgm:animLvl val="lvl"/>
          <dgm:resizeHandles val="exact"/>
        </dgm:presLayoutVars>
      </dgm:prSet>
      <dgm:spPr/>
    </dgm:pt>
    <dgm:pt modelId="{DFD1A6F3-4495-4F6A-93B5-9E500E543E21}" type="pres">
      <dgm:prSet presAssocID="{25D5CACC-8804-4D0B-962B-2180C42280B6}" presName="parentText" presStyleLbl="node1" presStyleIdx="0" presStyleCnt="4">
        <dgm:presLayoutVars>
          <dgm:chMax val="0"/>
          <dgm:bulletEnabled val="1"/>
        </dgm:presLayoutVars>
      </dgm:prSet>
      <dgm:spPr/>
    </dgm:pt>
    <dgm:pt modelId="{B7CE2512-FC4E-486E-A8CB-38E1D41F5903}" type="pres">
      <dgm:prSet presAssocID="{B90847C7-9229-4B28-B29E-62CD096F148C}" presName="spacer" presStyleCnt="0"/>
      <dgm:spPr/>
    </dgm:pt>
    <dgm:pt modelId="{0AF3609A-959D-4E8B-AC78-6F48EE9B1F0A}" type="pres">
      <dgm:prSet presAssocID="{2964578F-12FA-49BE-BB92-0D8ACF9BEC96}" presName="parentText" presStyleLbl="node1" presStyleIdx="1" presStyleCnt="4">
        <dgm:presLayoutVars>
          <dgm:chMax val="0"/>
          <dgm:bulletEnabled val="1"/>
        </dgm:presLayoutVars>
      </dgm:prSet>
      <dgm:spPr/>
    </dgm:pt>
    <dgm:pt modelId="{7897A33C-702D-4F8A-BDE5-87EF22E6CE13}" type="pres">
      <dgm:prSet presAssocID="{2964578F-12FA-49BE-BB92-0D8ACF9BEC96}" presName="childText" presStyleLbl="revTx" presStyleIdx="0" presStyleCnt="3">
        <dgm:presLayoutVars>
          <dgm:bulletEnabled val="1"/>
        </dgm:presLayoutVars>
      </dgm:prSet>
      <dgm:spPr/>
    </dgm:pt>
    <dgm:pt modelId="{94487E99-2518-41FE-B005-ADA1BE739260}" type="pres">
      <dgm:prSet presAssocID="{4980C7AF-72AB-44A3-B74A-CF692EF680F0}" presName="parentText" presStyleLbl="node1" presStyleIdx="2" presStyleCnt="4">
        <dgm:presLayoutVars>
          <dgm:chMax val="0"/>
          <dgm:bulletEnabled val="1"/>
        </dgm:presLayoutVars>
      </dgm:prSet>
      <dgm:spPr/>
    </dgm:pt>
    <dgm:pt modelId="{4BCADB10-88D0-44D0-956A-13F6568598F9}" type="pres">
      <dgm:prSet presAssocID="{4980C7AF-72AB-44A3-B74A-CF692EF680F0}" presName="childText" presStyleLbl="revTx" presStyleIdx="1" presStyleCnt="3">
        <dgm:presLayoutVars>
          <dgm:bulletEnabled val="1"/>
        </dgm:presLayoutVars>
      </dgm:prSet>
      <dgm:spPr/>
    </dgm:pt>
    <dgm:pt modelId="{399AF58F-49E9-47EE-BE78-C84B028A9E6A}" type="pres">
      <dgm:prSet presAssocID="{BD1FB10C-7BA6-4698-AE2E-98A88CD7CEAA}" presName="parentText" presStyleLbl="node1" presStyleIdx="3" presStyleCnt="4">
        <dgm:presLayoutVars>
          <dgm:chMax val="0"/>
          <dgm:bulletEnabled val="1"/>
        </dgm:presLayoutVars>
      </dgm:prSet>
      <dgm:spPr/>
    </dgm:pt>
    <dgm:pt modelId="{622F03A5-B30B-4FD2-B472-21D6646FC3D9}" type="pres">
      <dgm:prSet presAssocID="{BD1FB10C-7BA6-4698-AE2E-98A88CD7CEAA}" presName="childText" presStyleLbl="revTx" presStyleIdx="2" presStyleCnt="3">
        <dgm:presLayoutVars>
          <dgm:bulletEnabled val="1"/>
        </dgm:presLayoutVars>
      </dgm:prSet>
      <dgm:spPr/>
    </dgm:pt>
  </dgm:ptLst>
  <dgm:cxnLst>
    <dgm:cxn modelId="{364E5702-9E4E-4530-B940-76ADD096370D}" type="presOf" srcId="{0C621067-8CD1-4F39-A00C-2D315949D652}" destId="{7897A33C-702D-4F8A-BDE5-87EF22E6CE13}" srcOrd="0" destOrd="0" presId="urn:microsoft.com/office/officeart/2005/8/layout/vList2"/>
    <dgm:cxn modelId="{72EA6F0C-37DB-47E1-89B6-1A32DDB2934B}" type="presOf" srcId="{A4CF7415-F3F5-4536-8D93-5C1440682BC9}" destId="{622F03A5-B30B-4FD2-B472-21D6646FC3D9}" srcOrd="0" destOrd="1" presId="urn:microsoft.com/office/officeart/2005/8/layout/vList2"/>
    <dgm:cxn modelId="{F621D912-DFB2-4811-9224-9FCE8F2D89F5}" srcId="{BD1FB10C-7BA6-4698-AE2E-98A88CD7CEAA}" destId="{9DAE9301-143F-4627-9DCE-8C36AB678A36}" srcOrd="0" destOrd="0" parTransId="{FCDDFDBD-2B3A-4612-95E9-DF8FC3FB0126}" sibTransId="{A5186AFB-2D22-4D3F-90F1-BA0D77ABE7AC}"/>
    <dgm:cxn modelId="{1848D314-9585-48A3-85EC-BF5CA7D773B6}" srcId="{49F20AF7-FC89-484C-B343-2F1DFB4A32AF}" destId="{25D5CACC-8804-4D0B-962B-2180C42280B6}" srcOrd="0" destOrd="0" parTransId="{2B2120FA-042A-4F22-9939-D58447147966}" sibTransId="{B90847C7-9229-4B28-B29E-62CD096F148C}"/>
    <dgm:cxn modelId="{DF278A17-D85E-49EC-B268-3895955892B0}" srcId="{4980C7AF-72AB-44A3-B74A-CF692EF680F0}" destId="{F140A459-2F9B-481D-8A8B-04AA065E546E}" srcOrd="1" destOrd="0" parTransId="{BB8903E7-B030-4933-B9B1-2A8F10B8AFEE}" sibTransId="{FB845DEA-C068-4128-BC28-966A13081846}"/>
    <dgm:cxn modelId="{238D471E-1995-4067-818F-B843BE5AE250}" type="presOf" srcId="{61A74C7C-785F-4B23-B72A-BA64C0489F39}" destId="{7897A33C-702D-4F8A-BDE5-87EF22E6CE13}" srcOrd="0" destOrd="3" presId="urn:microsoft.com/office/officeart/2005/8/layout/vList2"/>
    <dgm:cxn modelId="{C57DBE25-B566-4877-A990-D7F55DC8F125}" type="presOf" srcId="{F140A459-2F9B-481D-8A8B-04AA065E546E}" destId="{4BCADB10-88D0-44D0-956A-13F6568598F9}" srcOrd="0" destOrd="1" presId="urn:microsoft.com/office/officeart/2005/8/layout/vList2"/>
    <dgm:cxn modelId="{C55ED63A-DF13-43B6-AA23-EF38FFF85499}" srcId="{2964578F-12FA-49BE-BB92-0D8ACF9BEC96}" destId="{A5BED257-256C-4D08-BCD8-58FF986050AA}" srcOrd="1" destOrd="0" parTransId="{34ECB590-21BB-4E48-BE95-7BC58AF79224}" sibTransId="{49EF81A8-0490-40D2-ACAE-62B9625C9910}"/>
    <dgm:cxn modelId="{FEF97E3D-AF4E-49FB-BC63-0E8B8DEC3F8D}" srcId="{2964578F-12FA-49BE-BB92-0D8ACF9BEC96}" destId="{61A74C7C-785F-4B23-B72A-BA64C0489F39}" srcOrd="3" destOrd="0" parTransId="{0EB45C5A-B9A3-41D4-AE28-0946D6EA1F1C}" sibTransId="{A3524E7B-6879-486F-8696-5A2C1D270809}"/>
    <dgm:cxn modelId="{D590973E-9506-460A-A18C-462F581E83D6}" type="presOf" srcId="{49F20AF7-FC89-484C-B343-2F1DFB4A32AF}" destId="{E531C8B4-6657-44F8-B5A0-8DA7BA029DB6}" srcOrd="0" destOrd="0" presId="urn:microsoft.com/office/officeart/2005/8/layout/vList2"/>
    <dgm:cxn modelId="{BC4E8D5B-656D-4D3D-978D-0DA10DDE9D4C}" type="presOf" srcId="{E32D4D63-D06F-4E0F-89FE-B0FDC21EB2DC}" destId="{7897A33C-702D-4F8A-BDE5-87EF22E6CE13}" srcOrd="0" destOrd="2" presId="urn:microsoft.com/office/officeart/2005/8/layout/vList2"/>
    <dgm:cxn modelId="{E9689163-C109-45AF-9029-D7911E9D5940}" type="presOf" srcId="{25D5CACC-8804-4D0B-962B-2180C42280B6}" destId="{DFD1A6F3-4495-4F6A-93B5-9E500E543E21}" srcOrd="0" destOrd="0" presId="urn:microsoft.com/office/officeart/2005/8/layout/vList2"/>
    <dgm:cxn modelId="{8AAC7346-6A34-4B64-8B9B-002CED3C7DA9}" srcId="{BD1FB10C-7BA6-4698-AE2E-98A88CD7CEAA}" destId="{A4CF7415-F3F5-4536-8D93-5C1440682BC9}" srcOrd="1" destOrd="0" parTransId="{13C35494-E825-47A5-9220-50D1179C9709}" sibTransId="{DE3A316E-ACBD-4A09-A1F8-6CCFAAB8F60D}"/>
    <dgm:cxn modelId="{18BADB66-9A3F-4688-879E-FF209DCCA694}" srcId="{2964578F-12FA-49BE-BB92-0D8ACF9BEC96}" destId="{E32D4D63-D06F-4E0F-89FE-B0FDC21EB2DC}" srcOrd="2" destOrd="0" parTransId="{099F773E-F918-4514-8DB3-6C6FFBFFE457}" sibTransId="{E048A0A5-E5A6-41A8-A06C-986375577C3D}"/>
    <dgm:cxn modelId="{F599DF69-0A13-421C-8882-7B6FE2C84F9D}" type="presOf" srcId="{A5BED257-256C-4D08-BCD8-58FF986050AA}" destId="{7897A33C-702D-4F8A-BDE5-87EF22E6CE13}" srcOrd="0" destOrd="1" presId="urn:microsoft.com/office/officeart/2005/8/layout/vList2"/>
    <dgm:cxn modelId="{93D3FA69-45C1-465B-9D22-64ABBCF1900D}" type="presOf" srcId="{4980C7AF-72AB-44A3-B74A-CF692EF680F0}" destId="{94487E99-2518-41FE-B005-ADA1BE739260}" srcOrd="0" destOrd="0" presId="urn:microsoft.com/office/officeart/2005/8/layout/vList2"/>
    <dgm:cxn modelId="{75A4A86C-87B0-472F-8413-FD55C0E8D50E}" type="presOf" srcId="{083FA1A2-D8AD-42AB-8E8C-D0A6E6F7FA92}" destId="{4BCADB10-88D0-44D0-956A-13F6568598F9}" srcOrd="0" destOrd="0" presId="urn:microsoft.com/office/officeart/2005/8/layout/vList2"/>
    <dgm:cxn modelId="{42CF164F-4365-48F9-A7C0-3C55A9B2542D}" srcId="{49F20AF7-FC89-484C-B343-2F1DFB4A32AF}" destId="{4980C7AF-72AB-44A3-B74A-CF692EF680F0}" srcOrd="2" destOrd="0" parTransId="{8174A1E8-DDE1-4F00-9960-16D5B164EDCF}" sibTransId="{808F2B2C-DA0D-42EA-A02B-741ACE9AF3AF}"/>
    <dgm:cxn modelId="{BFA50888-00FD-429B-A789-76596B0F8838}" srcId="{2964578F-12FA-49BE-BB92-0D8ACF9BEC96}" destId="{0C621067-8CD1-4F39-A00C-2D315949D652}" srcOrd="0" destOrd="0" parTransId="{6CC8E4C5-7DB9-4037-9B24-741A0F68AFFC}" sibTransId="{AB87B801-F753-4432-A89E-5D6C7ECCF5E7}"/>
    <dgm:cxn modelId="{60335BB4-3BF8-42FE-9DF7-21B88192D907}" type="presOf" srcId="{9DAE9301-143F-4627-9DCE-8C36AB678A36}" destId="{622F03A5-B30B-4FD2-B472-21D6646FC3D9}" srcOrd="0" destOrd="0" presId="urn:microsoft.com/office/officeart/2005/8/layout/vList2"/>
    <dgm:cxn modelId="{FA04ABBE-D4A3-486D-8C4A-01C2F3248E3F}" type="presOf" srcId="{2964578F-12FA-49BE-BB92-0D8ACF9BEC96}" destId="{0AF3609A-959D-4E8B-AC78-6F48EE9B1F0A}" srcOrd="0" destOrd="0" presId="urn:microsoft.com/office/officeart/2005/8/layout/vList2"/>
    <dgm:cxn modelId="{D9EAE8C6-F071-4F8A-9AC7-3A2B52DFD9D3}" srcId="{49F20AF7-FC89-484C-B343-2F1DFB4A32AF}" destId="{BD1FB10C-7BA6-4698-AE2E-98A88CD7CEAA}" srcOrd="3" destOrd="0" parTransId="{90B10482-D2E8-483C-95F4-5D2441845C61}" sibTransId="{DA32826E-BAE6-445C-9159-54531C8D2DF0}"/>
    <dgm:cxn modelId="{AF4012E2-EAF8-4E20-9F1A-815EF213C792}" srcId="{49F20AF7-FC89-484C-B343-2F1DFB4A32AF}" destId="{2964578F-12FA-49BE-BB92-0D8ACF9BEC96}" srcOrd="1" destOrd="0" parTransId="{E9C2B5A3-BE08-48A4-818A-C13CDF272C46}" sibTransId="{C4290FC9-D3E7-4FBA-801B-C9DD1A6A643F}"/>
    <dgm:cxn modelId="{49B158E5-FC23-41C3-97BB-5FFE55B8D1E1}" srcId="{4980C7AF-72AB-44A3-B74A-CF692EF680F0}" destId="{083FA1A2-D8AD-42AB-8E8C-D0A6E6F7FA92}" srcOrd="0" destOrd="0" parTransId="{46476242-00E0-492F-8D8F-DD73852B583D}" sibTransId="{CAEB507B-3B31-4501-AB3A-D66A7AE48D55}"/>
    <dgm:cxn modelId="{0F6031F9-645B-4F9E-BB21-9A86CB8D093A}" type="presOf" srcId="{BD1FB10C-7BA6-4698-AE2E-98A88CD7CEAA}" destId="{399AF58F-49E9-47EE-BE78-C84B028A9E6A}" srcOrd="0" destOrd="0" presId="urn:microsoft.com/office/officeart/2005/8/layout/vList2"/>
    <dgm:cxn modelId="{37CD7539-0897-4F2D-A95C-B9A5A273AFC8}" type="presParOf" srcId="{E531C8B4-6657-44F8-B5A0-8DA7BA029DB6}" destId="{DFD1A6F3-4495-4F6A-93B5-9E500E543E21}" srcOrd="0" destOrd="0" presId="urn:microsoft.com/office/officeart/2005/8/layout/vList2"/>
    <dgm:cxn modelId="{D066D7C6-1A33-492C-BB23-7AD1D9DB24F1}" type="presParOf" srcId="{E531C8B4-6657-44F8-B5A0-8DA7BA029DB6}" destId="{B7CE2512-FC4E-486E-A8CB-38E1D41F5903}" srcOrd="1" destOrd="0" presId="urn:microsoft.com/office/officeart/2005/8/layout/vList2"/>
    <dgm:cxn modelId="{5717410D-4DF5-46AA-8E75-2E5CF41C7DE7}" type="presParOf" srcId="{E531C8B4-6657-44F8-B5A0-8DA7BA029DB6}" destId="{0AF3609A-959D-4E8B-AC78-6F48EE9B1F0A}" srcOrd="2" destOrd="0" presId="urn:microsoft.com/office/officeart/2005/8/layout/vList2"/>
    <dgm:cxn modelId="{5C752EBE-443D-4E86-AD84-55AA91248229}" type="presParOf" srcId="{E531C8B4-6657-44F8-B5A0-8DA7BA029DB6}" destId="{7897A33C-702D-4F8A-BDE5-87EF22E6CE13}" srcOrd="3" destOrd="0" presId="urn:microsoft.com/office/officeart/2005/8/layout/vList2"/>
    <dgm:cxn modelId="{2874BEAD-F5C4-4598-B5EE-85D65C415628}" type="presParOf" srcId="{E531C8B4-6657-44F8-B5A0-8DA7BA029DB6}" destId="{94487E99-2518-41FE-B005-ADA1BE739260}" srcOrd="4" destOrd="0" presId="urn:microsoft.com/office/officeart/2005/8/layout/vList2"/>
    <dgm:cxn modelId="{8D75B214-97E7-438C-B79F-6541A561C8DF}" type="presParOf" srcId="{E531C8B4-6657-44F8-B5A0-8DA7BA029DB6}" destId="{4BCADB10-88D0-44D0-956A-13F6568598F9}" srcOrd="5" destOrd="0" presId="urn:microsoft.com/office/officeart/2005/8/layout/vList2"/>
    <dgm:cxn modelId="{9B6C8DC3-A007-4D24-8842-6B70B09DC9D3}" type="presParOf" srcId="{E531C8B4-6657-44F8-B5A0-8DA7BA029DB6}" destId="{399AF58F-49E9-47EE-BE78-C84B028A9E6A}" srcOrd="6" destOrd="0" presId="urn:microsoft.com/office/officeart/2005/8/layout/vList2"/>
    <dgm:cxn modelId="{77424DC0-134F-4146-9631-8C3F4D92E7FE}" type="presParOf" srcId="{E531C8B4-6657-44F8-B5A0-8DA7BA029DB6}" destId="{622F03A5-B30B-4FD2-B472-21D6646FC3D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9135B5-9A86-43F5-8FE6-540A9F796B6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887FACF-5E6F-4FB1-9C2F-422303C4E29A}">
      <dgm:prSet/>
      <dgm:spPr/>
      <dgm:t>
        <a:bodyPr/>
        <a:lstStyle/>
        <a:p>
          <a:r>
            <a:rPr lang="en-US"/>
            <a:t>Drug Court (2007)</a:t>
          </a:r>
        </a:p>
      </dgm:t>
    </dgm:pt>
    <dgm:pt modelId="{3F448075-C14F-42DA-950B-165A33F31085}" type="parTrans" cxnId="{2FD9D701-98A8-423D-975F-7BE6B7D79921}">
      <dgm:prSet/>
      <dgm:spPr/>
      <dgm:t>
        <a:bodyPr/>
        <a:lstStyle/>
        <a:p>
          <a:endParaRPr lang="en-US"/>
        </a:p>
      </dgm:t>
    </dgm:pt>
    <dgm:pt modelId="{F6C16C24-1694-49DA-8DC5-E36CDFB74A7F}" type="sibTrans" cxnId="{2FD9D701-98A8-423D-975F-7BE6B7D79921}">
      <dgm:prSet/>
      <dgm:spPr/>
      <dgm:t>
        <a:bodyPr/>
        <a:lstStyle/>
        <a:p>
          <a:endParaRPr lang="en-US"/>
        </a:p>
      </dgm:t>
    </dgm:pt>
    <dgm:pt modelId="{6C15ACF5-1280-4FA5-B299-C56B0EE104F3}">
      <dgm:prSet/>
      <dgm:spPr/>
      <dgm:t>
        <a:bodyPr/>
        <a:lstStyle/>
        <a:p>
          <a:r>
            <a:rPr lang="en-US"/>
            <a:t>Veterans Court (2009)</a:t>
          </a:r>
        </a:p>
      </dgm:t>
    </dgm:pt>
    <dgm:pt modelId="{E5B00306-BDE1-4B41-A004-E2A5963E0DC9}" type="parTrans" cxnId="{F17F4DC9-6258-49D3-91AF-2C2DABB65BC9}">
      <dgm:prSet/>
      <dgm:spPr/>
      <dgm:t>
        <a:bodyPr/>
        <a:lstStyle/>
        <a:p>
          <a:endParaRPr lang="en-US"/>
        </a:p>
      </dgm:t>
    </dgm:pt>
    <dgm:pt modelId="{1F7B359F-4F63-4371-AD9B-D1B32244E693}" type="sibTrans" cxnId="{F17F4DC9-6258-49D3-91AF-2C2DABB65BC9}">
      <dgm:prSet/>
      <dgm:spPr/>
      <dgm:t>
        <a:bodyPr/>
        <a:lstStyle/>
        <a:p>
          <a:endParaRPr lang="en-US"/>
        </a:p>
      </dgm:t>
    </dgm:pt>
    <dgm:pt modelId="{0DC69593-1912-411C-A679-76EBF29E0686}">
      <dgm:prSet/>
      <dgm:spPr/>
      <dgm:t>
        <a:bodyPr/>
        <a:lstStyle/>
        <a:p>
          <a:r>
            <a:rPr lang="en-US"/>
            <a:t>OWI Court (2012)</a:t>
          </a:r>
        </a:p>
      </dgm:t>
    </dgm:pt>
    <dgm:pt modelId="{B35280A4-F124-44C7-A219-09FEA42F1EEE}" type="parTrans" cxnId="{17D1D2D2-71FE-45AD-8A74-7ED2461DA3FF}">
      <dgm:prSet/>
      <dgm:spPr/>
      <dgm:t>
        <a:bodyPr/>
        <a:lstStyle/>
        <a:p>
          <a:endParaRPr lang="en-US"/>
        </a:p>
      </dgm:t>
    </dgm:pt>
    <dgm:pt modelId="{00AB892A-8457-4B28-8AA2-1F15A435AA8B}" type="sibTrans" cxnId="{17D1D2D2-71FE-45AD-8A74-7ED2461DA3FF}">
      <dgm:prSet/>
      <dgm:spPr/>
      <dgm:t>
        <a:bodyPr/>
        <a:lstStyle/>
        <a:p>
          <a:endParaRPr lang="en-US"/>
        </a:p>
      </dgm:t>
    </dgm:pt>
    <dgm:pt modelId="{E51CB11C-EC22-41F9-B29F-55E3D6CE9D6E}">
      <dgm:prSet/>
      <dgm:spPr/>
      <dgm:t>
        <a:bodyPr/>
        <a:lstStyle/>
        <a:p>
          <a:r>
            <a:rPr lang="en-US"/>
            <a:t>Family Recovery Court (2019)—Non-Criminal</a:t>
          </a:r>
        </a:p>
      </dgm:t>
    </dgm:pt>
    <dgm:pt modelId="{804CD0EA-0A33-4E32-B3EF-18278C13DF91}" type="parTrans" cxnId="{971899B7-89D1-4821-B23E-AD641A169697}">
      <dgm:prSet/>
      <dgm:spPr/>
      <dgm:t>
        <a:bodyPr/>
        <a:lstStyle/>
        <a:p>
          <a:endParaRPr lang="en-US"/>
        </a:p>
      </dgm:t>
    </dgm:pt>
    <dgm:pt modelId="{A6920156-0FC8-4606-A1BD-613CE45607B8}" type="sibTrans" cxnId="{971899B7-89D1-4821-B23E-AD641A169697}">
      <dgm:prSet/>
      <dgm:spPr/>
      <dgm:t>
        <a:bodyPr/>
        <a:lstStyle/>
        <a:p>
          <a:endParaRPr lang="en-US"/>
        </a:p>
      </dgm:t>
    </dgm:pt>
    <dgm:pt modelId="{2417FF03-565F-4B91-9AF2-CC1D4DCD430C}" type="pres">
      <dgm:prSet presAssocID="{6A9135B5-9A86-43F5-8FE6-540A9F796B60}" presName="linear" presStyleCnt="0">
        <dgm:presLayoutVars>
          <dgm:animLvl val="lvl"/>
          <dgm:resizeHandles val="exact"/>
        </dgm:presLayoutVars>
      </dgm:prSet>
      <dgm:spPr/>
    </dgm:pt>
    <dgm:pt modelId="{6C8EF772-F91F-4F1D-88DD-C80070C05DA2}" type="pres">
      <dgm:prSet presAssocID="{A887FACF-5E6F-4FB1-9C2F-422303C4E29A}" presName="parentText" presStyleLbl="node1" presStyleIdx="0" presStyleCnt="4">
        <dgm:presLayoutVars>
          <dgm:chMax val="0"/>
          <dgm:bulletEnabled val="1"/>
        </dgm:presLayoutVars>
      </dgm:prSet>
      <dgm:spPr/>
    </dgm:pt>
    <dgm:pt modelId="{FF9B63D9-E87B-4783-89B7-A61116A75E24}" type="pres">
      <dgm:prSet presAssocID="{F6C16C24-1694-49DA-8DC5-E36CDFB74A7F}" presName="spacer" presStyleCnt="0"/>
      <dgm:spPr/>
    </dgm:pt>
    <dgm:pt modelId="{20A30F36-E612-4359-91D2-6F3C09C17AAC}" type="pres">
      <dgm:prSet presAssocID="{6C15ACF5-1280-4FA5-B299-C56B0EE104F3}" presName="parentText" presStyleLbl="node1" presStyleIdx="1" presStyleCnt="4">
        <dgm:presLayoutVars>
          <dgm:chMax val="0"/>
          <dgm:bulletEnabled val="1"/>
        </dgm:presLayoutVars>
      </dgm:prSet>
      <dgm:spPr/>
    </dgm:pt>
    <dgm:pt modelId="{6B6F6873-F441-4816-B08A-CCDB80530928}" type="pres">
      <dgm:prSet presAssocID="{1F7B359F-4F63-4371-AD9B-D1B32244E693}" presName="spacer" presStyleCnt="0"/>
      <dgm:spPr/>
    </dgm:pt>
    <dgm:pt modelId="{4550604C-3910-43D6-8B36-4D0B682532BB}" type="pres">
      <dgm:prSet presAssocID="{0DC69593-1912-411C-A679-76EBF29E0686}" presName="parentText" presStyleLbl="node1" presStyleIdx="2" presStyleCnt="4">
        <dgm:presLayoutVars>
          <dgm:chMax val="0"/>
          <dgm:bulletEnabled val="1"/>
        </dgm:presLayoutVars>
      </dgm:prSet>
      <dgm:spPr/>
    </dgm:pt>
    <dgm:pt modelId="{EA35D1E3-D215-41AD-BEE0-AC7DB4CA2D05}" type="pres">
      <dgm:prSet presAssocID="{00AB892A-8457-4B28-8AA2-1F15A435AA8B}" presName="spacer" presStyleCnt="0"/>
      <dgm:spPr/>
    </dgm:pt>
    <dgm:pt modelId="{0BEF28CB-7E64-468A-AF14-6D2E765CCD92}" type="pres">
      <dgm:prSet presAssocID="{E51CB11C-EC22-41F9-B29F-55E3D6CE9D6E}" presName="parentText" presStyleLbl="node1" presStyleIdx="3" presStyleCnt="4">
        <dgm:presLayoutVars>
          <dgm:chMax val="0"/>
          <dgm:bulletEnabled val="1"/>
        </dgm:presLayoutVars>
      </dgm:prSet>
      <dgm:spPr/>
    </dgm:pt>
  </dgm:ptLst>
  <dgm:cxnLst>
    <dgm:cxn modelId="{2FD9D701-98A8-423D-975F-7BE6B7D79921}" srcId="{6A9135B5-9A86-43F5-8FE6-540A9F796B60}" destId="{A887FACF-5E6F-4FB1-9C2F-422303C4E29A}" srcOrd="0" destOrd="0" parTransId="{3F448075-C14F-42DA-950B-165A33F31085}" sibTransId="{F6C16C24-1694-49DA-8DC5-E36CDFB74A7F}"/>
    <dgm:cxn modelId="{872E33A5-7ABB-4E5D-857E-C339C2622BF5}" type="presOf" srcId="{6C15ACF5-1280-4FA5-B299-C56B0EE104F3}" destId="{20A30F36-E612-4359-91D2-6F3C09C17AAC}" srcOrd="0" destOrd="0" presId="urn:microsoft.com/office/officeart/2005/8/layout/vList2"/>
    <dgm:cxn modelId="{971899B7-89D1-4821-B23E-AD641A169697}" srcId="{6A9135B5-9A86-43F5-8FE6-540A9F796B60}" destId="{E51CB11C-EC22-41F9-B29F-55E3D6CE9D6E}" srcOrd="3" destOrd="0" parTransId="{804CD0EA-0A33-4E32-B3EF-18278C13DF91}" sibTransId="{A6920156-0FC8-4606-A1BD-613CE45607B8}"/>
    <dgm:cxn modelId="{9BBBF4BE-73EE-4995-8E63-EEBA4E335300}" type="presOf" srcId="{A887FACF-5E6F-4FB1-9C2F-422303C4E29A}" destId="{6C8EF772-F91F-4F1D-88DD-C80070C05DA2}" srcOrd="0" destOrd="0" presId="urn:microsoft.com/office/officeart/2005/8/layout/vList2"/>
    <dgm:cxn modelId="{F17F4DC9-6258-49D3-91AF-2C2DABB65BC9}" srcId="{6A9135B5-9A86-43F5-8FE6-540A9F796B60}" destId="{6C15ACF5-1280-4FA5-B299-C56B0EE104F3}" srcOrd="1" destOrd="0" parTransId="{E5B00306-BDE1-4B41-A004-E2A5963E0DC9}" sibTransId="{1F7B359F-4F63-4371-AD9B-D1B32244E693}"/>
    <dgm:cxn modelId="{F1811CD2-9ECD-43A5-9AC7-1DC9F1AA9BC6}" type="presOf" srcId="{0DC69593-1912-411C-A679-76EBF29E0686}" destId="{4550604C-3910-43D6-8B36-4D0B682532BB}" srcOrd="0" destOrd="0" presId="urn:microsoft.com/office/officeart/2005/8/layout/vList2"/>
    <dgm:cxn modelId="{17D1D2D2-71FE-45AD-8A74-7ED2461DA3FF}" srcId="{6A9135B5-9A86-43F5-8FE6-540A9F796B60}" destId="{0DC69593-1912-411C-A679-76EBF29E0686}" srcOrd="2" destOrd="0" parTransId="{B35280A4-F124-44C7-A219-09FEA42F1EEE}" sibTransId="{00AB892A-8457-4B28-8AA2-1F15A435AA8B}"/>
    <dgm:cxn modelId="{210CAED6-2A8A-49C4-96E0-6DD776BD733E}" type="presOf" srcId="{E51CB11C-EC22-41F9-B29F-55E3D6CE9D6E}" destId="{0BEF28CB-7E64-468A-AF14-6D2E765CCD92}" srcOrd="0" destOrd="0" presId="urn:microsoft.com/office/officeart/2005/8/layout/vList2"/>
    <dgm:cxn modelId="{C47489EE-1A83-4A20-B79D-9EF339A95033}" type="presOf" srcId="{6A9135B5-9A86-43F5-8FE6-540A9F796B60}" destId="{2417FF03-565F-4B91-9AF2-CC1D4DCD430C}" srcOrd="0" destOrd="0" presId="urn:microsoft.com/office/officeart/2005/8/layout/vList2"/>
    <dgm:cxn modelId="{344D2E83-C905-46B3-A6CC-76841A671CF5}" type="presParOf" srcId="{2417FF03-565F-4B91-9AF2-CC1D4DCD430C}" destId="{6C8EF772-F91F-4F1D-88DD-C80070C05DA2}" srcOrd="0" destOrd="0" presId="urn:microsoft.com/office/officeart/2005/8/layout/vList2"/>
    <dgm:cxn modelId="{D8F1513E-0A30-459D-B666-60831456509E}" type="presParOf" srcId="{2417FF03-565F-4B91-9AF2-CC1D4DCD430C}" destId="{FF9B63D9-E87B-4783-89B7-A61116A75E24}" srcOrd="1" destOrd="0" presId="urn:microsoft.com/office/officeart/2005/8/layout/vList2"/>
    <dgm:cxn modelId="{B103E2D4-F12B-4653-BDE8-D209F6BBAD03}" type="presParOf" srcId="{2417FF03-565F-4B91-9AF2-CC1D4DCD430C}" destId="{20A30F36-E612-4359-91D2-6F3C09C17AAC}" srcOrd="2" destOrd="0" presId="urn:microsoft.com/office/officeart/2005/8/layout/vList2"/>
    <dgm:cxn modelId="{D7A2D26F-E915-4762-9B15-B27D690E8444}" type="presParOf" srcId="{2417FF03-565F-4B91-9AF2-CC1D4DCD430C}" destId="{6B6F6873-F441-4816-B08A-CCDB80530928}" srcOrd="3" destOrd="0" presId="urn:microsoft.com/office/officeart/2005/8/layout/vList2"/>
    <dgm:cxn modelId="{E0C5DB53-FF23-4A9D-BF84-FC237066E23B}" type="presParOf" srcId="{2417FF03-565F-4B91-9AF2-CC1D4DCD430C}" destId="{4550604C-3910-43D6-8B36-4D0B682532BB}" srcOrd="4" destOrd="0" presId="urn:microsoft.com/office/officeart/2005/8/layout/vList2"/>
    <dgm:cxn modelId="{B4F3DC59-2D5D-43E3-81F7-86581C85CA73}" type="presParOf" srcId="{2417FF03-565F-4B91-9AF2-CC1D4DCD430C}" destId="{EA35D1E3-D215-41AD-BEE0-AC7DB4CA2D05}" srcOrd="5" destOrd="0" presId="urn:microsoft.com/office/officeart/2005/8/layout/vList2"/>
    <dgm:cxn modelId="{0BA7C21B-E278-40BF-99D9-29731115191B}" type="presParOf" srcId="{2417FF03-565F-4B91-9AF2-CC1D4DCD430C}" destId="{0BEF28CB-7E64-468A-AF14-6D2E765CCD9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A4D1E19-68DE-498E-9E1B-C66FE08DC7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840047-FCCE-443B-BD4A-75F18BC06641}">
      <dgm:prSet custT="1"/>
      <dgm:spPr/>
      <dgm:t>
        <a:bodyPr/>
        <a:lstStyle/>
        <a:p>
          <a:r>
            <a:rPr lang="en-US" sz="2000" dirty="0"/>
            <a:t>Significant exposure to the Criminal Justice System, including previous unsuccessful attempts on probation and time in jail/prison</a:t>
          </a:r>
        </a:p>
      </dgm:t>
    </dgm:pt>
    <dgm:pt modelId="{B43DBB5B-AF9F-4DBD-82A9-C48CAA484D10}" type="parTrans" cxnId="{7CA5B638-BC68-4C76-B694-3799F3F74DBA}">
      <dgm:prSet/>
      <dgm:spPr/>
      <dgm:t>
        <a:bodyPr/>
        <a:lstStyle/>
        <a:p>
          <a:endParaRPr lang="en-US"/>
        </a:p>
      </dgm:t>
    </dgm:pt>
    <dgm:pt modelId="{835B3669-2021-4345-A511-AD9AA553C9BA}" type="sibTrans" cxnId="{7CA5B638-BC68-4C76-B694-3799F3F74DBA}">
      <dgm:prSet/>
      <dgm:spPr/>
      <dgm:t>
        <a:bodyPr/>
        <a:lstStyle/>
        <a:p>
          <a:endParaRPr lang="en-US"/>
        </a:p>
      </dgm:t>
    </dgm:pt>
    <dgm:pt modelId="{789CB374-AAEE-4C63-8ED1-45A1C0A9A562}">
      <dgm:prSet custT="1"/>
      <dgm:spPr/>
      <dgm:t>
        <a:bodyPr/>
        <a:lstStyle/>
        <a:p>
          <a:r>
            <a:rPr lang="en-US" sz="2000"/>
            <a:t>Significant Poly Substance </a:t>
          </a:r>
          <a:r>
            <a:rPr lang="en-US" sz="2000" dirty="0"/>
            <a:t>Use Disorder &amp; Exposure from a Young Age</a:t>
          </a:r>
        </a:p>
      </dgm:t>
    </dgm:pt>
    <dgm:pt modelId="{46A707D1-C228-4643-93BF-8F3160F00CBB}" type="parTrans" cxnId="{EC23FE34-C8FB-4FC8-A488-484E6DBC556D}">
      <dgm:prSet/>
      <dgm:spPr/>
      <dgm:t>
        <a:bodyPr/>
        <a:lstStyle/>
        <a:p>
          <a:endParaRPr lang="en-US"/>
        </a:p>
      </dgm:t>
    </dgm:pt>
    <dgm:pt modelId="{CCDC8C7D-02B1-41A4-AE62-6D9C0E2B65BD}" type="sibTrans" cxnId="{EC23FE34-C8FB-4FC8-A488-484E6DBC556D}">
      <dgm:prSet/>
      <dgm:spPr/>
      <dgm:t>
        <a:bodyPr/>
        <a:lstStyle/>
        <a:p>
          <a:endParaRPr lang="en-US"/>
        </a:p>
      </dgm:t>
    </dgm:pt>
    <dgm:pt modelId="{B64315E1-B942-4183-996C-9DE6A42A49B4}">
      <dgm:prSet custT="1"/>
      <dgm:spPr/>
      <dgm:t>
        <a:bodyPr/>
        <a:lstStyle/>
        <a:p>
          <a:r>
            <a:rPr lang="en-US" sz="2000"/>
            <a:t>Significant Trauma History</a:t>
          </a:r>
        </a:p>
      </dgm:t>
    </dgm:pt>
    <dgm:pt modelId="{708757ED-67EF-4C2A-BF80-4F95BC5DC6F9}" type="parTrans" cxnId="{3A22F987-0D2C-4F5C-98B8-184223ADD769}">
      <dgm:prSet/>
      <dgm:spPr/>
      <dgm:t>
        <a:bodyPr/>
        <a:lstStyle/>
        <a:p>
          <a:endParaRPr lang="en-US"/>
        </a:p>
      </dgm:t>
    </dgm:pt>
    <dgm:pt modelId="{DB587423-2380-46A1-B3AD-A136EDD1D9FA}" type="sibTrans" cxnId="{3A22F987-0D2C-4F5C-98B8-184223ADD769}">
      <dgm:prSet/>
      <dgm:spPr/>
      <dgm:t>
        <a:bodyPr/>
        <a:lstStyle/>
        <a:p>
          <a:endParaRPr lang="en-US"/>
        </a:p>
      </dgm:t>
    </dgm:pt>
    <dgm:pt modelId="{0E9E2C99-F018-4CBB-8B04-85855ED80B11}">
      <dgm:prSet custT="1"/>
      <dgm:spPr/>
      <dgm:t>
        <a:bodyPr/>
        <a:lstStyle/>
        <a:p>
          <a:r>
            <a:rPr lang="en-US" sz="2000"/>
            <a:t>Significant Family Disfunction</a:t>
          </a:r>
        </a:p>
      </dgm:t>
    </dgm:pt>
    <dgm:pt modelId="{55AFE42B-1BDF-4D05-9CF9-D4273331765A}" type="parTrans" cxnId="{5CB797FA-7410-47E0-9D53-B33BDD42609A}">
      <dgm:prSet/>
      <dgm:spPr/>
      <dgm:t>
        <a:bodyPr/>
        <a:lstStyle/>
        <a:p>
          <a:endParaRPr lang="en-US"/>
        </a:p>
      </dgm:t>
    </dgm:pt>
    <dgm:pt modelId="{868CC9F5-1B63-4C60-B9D1-AB8AA42A4966}" type="sibTrans" cxnId="{5CB797FA-7410-47E0-9D53-B33BDD42609A}">
      <dgm:prSet/>
      <dgm:spPr/>
      <dgm:t>
        <a:bodyPr/>
        <a:lstStyle/>
        <a:p>
          <a:endParaRPr lang="en-US"/>
        </a:p>
      </dgm:t>
    </dgm:pt>
    <dgm:pt modelId="{13302C29-EB11-4ECB-8704-ABEDFC8E4E70}">
      <dgm:prSet custT="1"/>
      <dgm:spPr/>
      <dgm:t>
        <a:bodyPr/>
        <a:lstStyle/>
        <a:p>
          <a:r>
            <a:rPr lang="en-US" sz="2000"/>
            <a:t>Significant Fiscal Constraints</a:t>
          </a:r>
        </a:p>
      </dgm:t>
    </dgm:pt>
    <dgm:pt modelId="{5D243397-7956-48A3-93D7-C8C489466919}" type="parTrans" cxnId="{B523E50F-C400-4E8C-8F27-BE8B988329AF}">
      <dgm:prSet/>
      <dgm:spPr/>
      <dgm:t>
        <a:bodyPr/>
        <a:lstStyle/>
        <a:p>
          <a:endParaRPr lang="en-US"/>
        </a:p>
      </dgm:t>
    </dgm:pt>
    <dgm:pt modelId="{04D630E5-40C0-49AA-9BD2-FD833329E54E}" type="sibTrans" cxnId="{B523E50F-C400-4E8C-8F27-BE8B988329AF}">
      <dgm:prSet/>
      <dgm:spPr/>
      <dgm:t>
        <a:bodyPr/>
        <a:lstStyle/>
        <a:p>
          <a:endParaRPr lang="en-US"/>
        </a:p>
      </dgm:t>
    </dgm:pt>
    <dgm:pt modelId="{2B2F1A96-D63E-4393-B90D-35B5AB561467}">
      <dgm:prSet custT="1"/>
      <dgm:spPr/>
      <dgm:t>
        <a:bodyPr/>
        <a:lstStyle/>
        <a:p>
          <a:r>
            <a:rPr lang="en-US" sz="2000" dirty="0"/>
            <a:t>Significant Lack of Consistent Employment</a:t>
          </a:r>
          <a:endParaRPr lang="en-US" sz="1300" dirty="0"/>
        </a:p>
      </dgm:t>
    </dgm:pt>
    <dgm:pt modelId="{A3044638-F63B-41F2-9DE7-93C0287C8FFE}" type="parTrans" cxnId="{71C84524-93DA-47CE-BE43-40769A0D7B44}">
      <dgm:prSet/>
      <dgm:spPr/>
      <dgm:t>
        <a:bodyPr/>
        <a:lstStyle/>
        <a:p>
          <a:endParaRPr lang="en-US"/>
        </a:p>
      </dgm:t>
    </dgm:pt>
    <dgm:pt modelId="{86BE90D6-A64C-4329-A866-5D5467FC2C86}" type="sibTrans" cxnId="{71C84524-93DA-47CE-BE43-40769A0D7B44}">
      <dgm:prSet/>
      <dgm:spPr/>
      <dgm:t>
        <a:bodyPr/>
        <a:lstStyle/>
        <a:p>
          <a:endParaRPr lang="en-US"/>
        </a:p>
      </dgm:t>
    </dgm:pt>
    <dgm:pt modelId="{2156C37E-9FC7-44E9-9A50-3DBA966C63AE}">
      <dgm:prSet custT="1"/>
      <dgm:spPr/>
      <dgm:t>
        <a:bodyPr/>
        <a:lstStyle/>
        <a:p>
          <a:r>
            <a:rPr lang="en-US" sz="2000"/>
            <a:t>Significant Lack of Education</a:t>
          </a:r>
        </a:p>
      </dgm:t>
    </dgm:pt>
    <dgm:pt modelId="{8AB5A10E-BD1D-40B1-AC9A-4A1348193D96}" type="parTrans" cxnId="{02962763-AC70-4CA2-B6F9-79806E946E58}">
      <dgm:prSet/>
      <dgm:spPr/>
      <dgm:t>
        <a:bodyPr/>
        <a:lstStyle/>
        <a:p>
          <a:endParaRPr lang="en-US"/>
        </a:p>
      </dgm:t>
    </dgm:pt>
    <dgm:pt modelId="{C3B2B625-6BBE-4E64-A837-889B63214C93}" type="sibTrans" cxnId="{02962763-AC70-4CA2-B6F9-79806E946E58}">
      <dgm:prSet/>
      <dgm:spPr/>
      <dgm:t>
        <a:bodyPr/>
        <a:lstStyle/>
        <a:p>
          <a:endParaRPr lang="en-US"/>
        </a:p>
      </dgm:t>
    </dgm:pt>
    <dgm:pt modelId="{148741BA-CF10-4F34-ABDC-5EBE293FC38E}">
      <dgm:prSet custT="1"/>
      <dgm:spPr/>
      <dgm:t>
        <a:bodyPr/>
        <a:lstStyle/>
        <a:p>
          <a:r>
            <a:rPr lang="en-US" sz="2000"/>
            <a:t>Significant Medical/Dental Issues</a:t>
          </a:r>
        </a:p>
      </dgm:t>
    </dgm:pt>
    <dgm:pt modelId="{E105E556-4972-4099-8EB5-ED02A6A5F235}" type="parTrans" cxnId="{8B890C95-27CF-4D67-879D-6D84DE2A3DDC}">
      <dgm:prSet/>
      <dgm:spPr/>
      <dgm:t>
        <a:bodyPr/>
        <a:lstStyle/>
        <a:p>
          <a:endParaRPr lang="en-US"/>
        </a:p>
      </dgm:t>
    </dgm:pt>
    <dgm:pt modelId="{CB45B575-8A55-453E-B767-2822B2364057}" type="sibTrans" cxnId="{8B890C95-27CF-4D67-879D-6D84DE2A3DDC}">
      <dgm:prSet/>
      <dgm:spPr/>
      <dgm:t>
        <a:bodyPr/>
        <a:lstStyle/>
        <a:p>
          <a:endParaRPr lang="en-US"/>
        </a:p>
      </dgm:t>
    </dgm:pt>
    <dgm:pt modelId="{44B0D851-2463-4522-984A-C4461C264F2C}">
      <dgm:prSet custT="1"/>
      <dgm:spPr/>
      <dgm:t>
        <a:bodyPr/>
        <a:lstStyle/>
        <a:p>
          <a:r>
            <a:rPr lang="en-US" sz="2000"/>
            <a:t>Significant ties to other Justice-Involved Individuals</a:t>
          </a:r>
        </a:p>
      </dgm:t>
    </dgm:pt>
    <dgm:pt modelId="{FBB35E3A-AD95-4A22-8CF1-766410761133}" type="parTrans" cxnId="{982BA648-BA60-4C56-B11E-17D4A617110A}">
      <dgm:prSet/>
      <dgm:spPr/>
      <dgm:t>
        <a:bodyPr/>
        <a:lstStyle/>
        <a:p>
          <a:endParaRPr lang="en-US"/>
        </a:p>
      </dgm:t>
    </dgm:pt>
    <dgm:pt modelId="{C79DC87D-66C5-45B3-AC28-103EAB235189}" type="sibTrans" cxnId="{982BA648-BA60-4C56-B11E-17D4A617110A}">
      <dgm:prSet/>
      <dgm:spPr/>
      <dgm:t>
        <a:bodyPr/>
        <a:lstStyle/>
        <a:p>
          <a:endParaRPr lang="en-US"/>
        </a:p>
      </dgm:t>
    </dgm:pt>
    <dgm:pt modelId="{E45A4371-81AA-4AEA-A6F4-0241378E15E9}" type="pres">
      <dgm:prSet presAssocID="{EA4D1E19-68DE-498E-9E1B-C66FE08DC704}" presName="linear" presStyleCnt="0">
        <dgm:presLayoutVars>
          <dgm:animLvl val="lvl"/>
          <dgm:resizeHandles val="exact"/>
        </dgm:presLayoutVars>
      </dgm:prSet>
      <dgm:spPr/>
    </dgm:pt>
    <dgm:pt modelId="{6B4E4518-41F2-45A1-93DC-2A52F457E8C6}" type="pres">
      <dgm:prSet presAssocID="{FB840047-FCCE-443B-BD4A-75F18BC06641}" presName="parentText" presStyleLbl="node1" presStyleIdx="0" presStyleCnt="9">
        <dgm:presLayoutVars>
          <dgm:chMax val="0"/>
          <dgm:bulletEnabled val="1"/>
        </dgm:presLayoutVars>
      </dgm:prSet>
      <dgm:spPr/>
    </dgm:pt>
    <dgm:pt modelId="{EE103DAE-B1B1-4BFF-951B-303AB6DDE3F1}" type="pres">
      <dgm:prSet presAssocID="{835B3669-2021-4345-A511-AD9AA553C9BA}" presName="spacer" presStyleCnt="0"/>
      <dgm:spPr/>
    </dgm:pt>
    <dgm:pt modelId="{21B992C5-9865-4380-8917-6CD931FC80FF}" type="pres">
      <dgm:prSet presAssocID="{789CB374-AAEE-4C63-8ED1-45A1C0A9A562}" presName="parentText" presStyleLbl="node1" presStyleIdx="1" presStyleCnt="9">
        <dgm:presLayoutVars>
          <dgm:chMax val="0"/>
          <dgm:bulletEnabled val="1"/>
        </dgm:presLayoutVars>
      </dgm:prSet>
      <dgm:spPr/>
    </dgm:pt>
    <dgm:pt modelId="{32D6875C-8651-4771-9BFE-45EB4614A494}" type="pres">
      <dgm:prSet presAssocID="{CCDC8C7D-02B1-41A4-AE62-6D9C0E2B65BD}" presName="spacer" presStyleCnt="0"/>
      <dgm:spPr/>
    </dgm:pt>
    <dgm:pt modelId="{5A7CDBF2-56F3-4359-8661-3C7749CCE00C}" type="pres">
      <dgm:prSet presAssocID="{B64315E1-B942-4183-996C-9DE6A42A49B4}" presName="parentText" presStyleLbl="node1" presStyleIdx="2" presStyleCnt="9">
        <dgm:presLayoutVars>
          <dgm:chMax val="0"/>
          <dgm:bulletEnabled val="1"/>
        </dgm:presLayoutVars>
      </dgm:prSet>
      <dgm:spPr/>
    </dgm:pt>
    <dgm:pt modelId="{7EE332DB-EE2B-439D-A745-05CB015A24C8}" type="pres">
      <dgm:prSet presAssocID="{DB587423-2380-46A1-B3AD-A136EDD1D9FA}" presName="spacer" presStyleCnt="0"/>
      <dgm:spPr/>
    </dgm:pt>
    <dgm:pt modelId="{184AE007-B941-43C8-BF74-ED401264CD47}" type="pres">
      <dgm:prSet presAssocID="{0E9E2C99-F018-4CBB-8B04-85855ED80B11}" presName="parentText" presStyleLbl="node1" presStyleIdx="3" presStyleCnt="9">
        <dgm:presLayoutVars>
          <dgm:chMax val="0"/>
          <dgm:bulletEnabled val="1"/>
        </dgm:presLayoutVars>
      </dgm:prSet>
      <dgm:spPr/>
    </dgm:pt>
    <dgm:pt modelId="{80CAF3C5-7B04-4C64-B951-93E0D2A3D149}" type="pres">
      <dgm:prSet presAssocID="{868CC9F5-1B63-4C60-B9D1-AB8AA42A4966}" presName="spacer" presStyleCnt="0"/>
      <dgm:spPr/>
    </dgm:pt>
    <dgm:pt modelId="{4624AB30-0728-4BE1-8547-82DEB70108A1}" type="pres">
      <dgm:prSet presAssocID="{13302C29-EB11-4ECB-8704-ABEDFC8E4E70}" presName="parentText" presStyleLbl="node1" presStyleIdx="4" presStyleCnt="9">
        <dgm:presLayoutVars>
          <dgm:chMax val="0"/>
          <dgm:bulletEnabled val="1"/>
        </dgm:presLayoutVars>
      </dgm:prSet>
      <dgm:spPr/>
    </dgm:pt>
    <dgm:pt modelId="{98E1373A-5EB1-44C3-9422-7FE2565E0343}" type="pres">
      <dgm:prSet presAssocID="{04D630E5-40C0-49AA-9BD2-FD833329E54E}" presName="spacer" presStyleCnt="0"/>
      <dgm:spPr/>
    </dgm:pt>
    <dgm:pt modelId="{012F218B-EDFD-46A3-9ABE-3F60E3402235}" type="pres">
      <dgm:prSet presAssocID="{2B2F1A96-D63E-4393-B90D-35B5AB561467}" presName="parentText" presStyleLbl="node1" presStyleIdx="5" presStyleCnt="9">
        <dgm:presLayoutVars>
          <dgm:chMax val="0"/>
          <dgm:bulletEnabled val="1"/>
        </dgm:presLayoutVars>
      </dgm:prSet>
      <dgm:spPr/>
    </dgm:pt>
    <dgm:pt modelId="{F4946D9C-233C-49C5-BAF9-08D0B0304F77}" type="pres">
      <dgm:prSet presAssocID="{86BE90D6-A64C-4329-A866-5D5467FC2C86}" presName="spacer" presStyleCnt="0"/>
      <dgm:spPr/>
    </dgm:pt>
    <dgm:pt modelId="{836DD856-EB56-4422-B030-0B1806C782F6}" type="pres">
      <dgm:prSet presAssocID="{2156C37E-9FC7-44E9-9A50-3DBA966C63AE}" presName="parentText" presStyleLbl="node1" presStyleIdx="6" presStyleCnt="9">
        <dgm:presLayoutVars>
          <dgm:chMax val="0"/>
          <dgm:bulletEnabled val="1"/>
        </dgm:presLayoutVars>
      </dgm:prSet>
      <dgm:spPr/>
    </dgm:pt>
    <dgm:pt modelId="{A5D0093E-C03D-4E43-9F75-C048F18EF359}" type="pres">
      <dgm:prSet presAssocID="{C3B2B625-6BBE-4E64-A837-889B63214C93}" presName="spacer" presStyleCnt="0"/>
      <dgm:spPr/>
    </dgm:pt>
    <dgm:pt modelId="{15373611-3F7E-487B-8F5C-C84A69E80621}" type="pres">
      <dgm:prSet presAssocID="{148741BA-CF10-4F34-ABDC-5EBE293FC38E}" presName="parentText" presStyleLbl="node1" presStyleIdx="7" presStyleCnt="9">
        <dgm:presLayoutVars>
          <dgm:chMax val="0"/>
          <dgm:bulletEnabled val="1"/>
        </dgm:presLayoutVars>
      </dgm:prSet>
      <dgm:spPr/>
    </dgm:pt>
    <dgm:pt modelId="{17DF4E7E-98BF-4701-8A54-BD67FB056039}" type="pres">
      <dgm:prSet presAssocID="{CB45B575-8A55-453E-B767-2822B2364057}" presName="spacer" presStyleCnt="0"/>
      <dgm:spPr/>
    </dgm:pt>
    <dgm:pt modelId="{51209BC5-799F-41DD-84A7-2442AC576FB5}" type="pres">
      <dgm:prSet presAssocID="{44B0D851-2463-4522-984A-C4461C264F2C}" presName="parentText" presStyleLbl="node1" presStyleIdx="8" presStyleCnt="9">
        <dgm:presLayoutVars>
          <dgm:chMax val="0"/>
          <dgm:bulletEnabled val="1"/>
        </dgm:presLayoutVars>
      </dgm:prSet>
      <dgm:spPr/>
    </dgm:pt>
  </dgm:ptLst>
  <dgm:cxnLst>
    <dgm:cxn modelId="{C763AF0F-45F9-4A1E-902B-E5689A85CA3D}" type="presOf" srcId="{44B0D851-2463-4522-984A-C4461C264F2C}" destId="{51209BC5-799F-41DD-84A7-2442AC576FB5}" srcOrd="0" destOrd="0" presId="urn:microsoft.com/office/officeart/2005/8/layout/vList2"/>
    <dgm:cxn modelId="{B523E50F-C400-4E8C-8F27-BE8B988329AF}" srcId="{EA4D1E19-68DE-498E-9E1B-C66FE08DC704}" destId="{13302C29-EB11-4ECB-8704-ABEDFC8E4E70}" srcOrd="4" destOrd="0" parTransId="{5D243397-7956-48A3-93D7-C8C489466919}" sibTransId="{04D630E5-40C0-49AA-9BD2-FD833329E54E}"/>
    <dgm:cxn modelId="{71C84524-93DA-47CE-BE43-40769A0D7B44}" srcId="{EA4D1E19-68DE-498E-9E1B-C66FE08DC704}" destId="{2B2F1A96-D63E-4393-B90D-35B5AB561467}" srcOrd="5" destOrd="0" parTransId="{A3044638-F63B-41F2-9DE7-93C0287C8FFE}" sibTransId="{86BE90D6-A64C-4329-A866-5D5467FC2C86}"/>
    <dgm:cxn modelId="{C587B628-1BFF-439E-80A8-3C352E60737E}" type="presOf" srcId="{FB840047-FCCE-443B-BD4A-75F18BC06641}" destId="{6B4E4518-41F2-45A1-93DC-2A52F457E8C6}" srcOrd="0" destOrd="0" presId="urn:microsoft.com/office/officeart/2005/8/layout/vList2"/>
    <dgm:cxn modelId="{EC23FE34-C8FB-4FC8-A488-484E6DBC556D}" srcId="{EA4D1E19-68DE-498E-9E1B-C66FE08DC704}" destId="{789CB374-AAEE-4C63-8ED1-45A1C0A9A562}" srcOrd="1" destOrd="0" parTransId="{46A707D1-C228-4643-93BF-8F3160F00CBB}" sibTransId="{CCDC8C7D-02B1-41A4-AE62-6D9C0E2B65BD}"/>
    <dgm:cxn modelId="{7CA5B638-BC68-4C76-B694-3799F3F74DBA}" srcId="{EA4D1E19-68DE-498E-9E1B-C66FE08DC704}" destId="{FB840047-FCCE-443B-BD4A-75F18BC06641}" srcOrd="0" destOrd="0" parTransId="{B43DBB5B-AF9F-4DBD-82A9-C48CAA484D10}" sibTransId="{835B3669-2021-4345-A511-AD9AA553C9BA}"/>
    <dgm:cxn modelId="{02962763-AC70-4CA2-B6F9-79806E946E58}" srcId="{EA4D1E19-68DE-498E-9E1B-C66FE08DC704}" destId="{2156C37E-9FC7-44E9-9A50-3DBA966C63AE}" srcOrd="6" destOrd="0" parTransId="{8AB5A10E-BD1D-40B1-AC9A-4A1348193D96}" sibTransId="{C3B2B625-6BBE-4E64-A837-889B63214C93}"/>
    <dgm:cxn modelId="{982BA648-BA60-4C56-B11E-17D4A617110A}" srcId="{EA4D1E19-68DE-498E-9E1B-C66FE08DC704}" destId="{44B0D851-2463-4522-984A-C4461C264F2C}" srcOrd="8" destOrd="0" parTransId="{FBB35E3A-AD95-4A22-8CF1-766410761133}" sibTransId="{C79DC87D-66C5-45B3-AC28-103EAB235189}"/>
    <dgm:cxn modelId="{4739EB51-3EA4-4A47-9DB9-9BBB136FE78C}" type="presOf" srcId="{0E9E2C99-F018-4CBB-8B04-85855ED80B11}" destId="{184AE007-B941-43C8-BF74-ED401264CD47}" srcOrd="0" destOrd="0" presId="urn:microsoft.com/office/officeart/2005/8/layout/vList2"/>
    <dgm:cxn modelId="{2B208975-E588-40A5-9177-9AEDF256C51C}" type="presOf" srcId="{148741BA-CF10-4F34-ABDC-5EBE293FC38E}" destId="{15373611-3F7E-487B-8F5C-C84A69E80621}" srcOrd="0" destOrd="0" presId="urn:microsoft.com/office/officeart/2005/8/layout/vList2"/>
    <dgm:cxn modelId="{3A22F987-0D2C-4F5C-98B8-184223ADD769}" srcId="{EA4D1E19-68DE-498E-9E1B-C66FE08DC704}" destId="{B64315E1-B942-4183-996C-9DE6A42A49B4}" srcOrd="2" destOrd="0" parTransId="{708757ED-67EF-4C2A-BF80-4F95BC5DC6F9}" sibTransId="{DB587423-2380-46A1-B3AD-A136EDD1D9FA}"/>
    <dgm:cxn modelId="{9FBD8489-2D13-40B3-AA13-0ECFB0A90AB7}" type="presOf" srcId="{B64315E1-B942-4183-996C-9DE6A42A49B4}" destId="{5A7CDBF2-56F3-4359-8661-3C7749CCE00C}" srcOrd="0" destOrd="0" presId="urn:microsoft.com/office/officeart/2005/8/layout/vList2"/>
    <dgm:cxn modelId="{72DA3292-37D4-4D77-935B-C35DC9901652}" type="presOf" srcId="{2156C37E-9FC7-44E9-9A50-3DBA966C63AE}" destId="{836DD856-EB56-4422-B030-0B1806C782F6}" srcOrd="0" destOrd="0" presId="urn:microsoft.com/office/officeart/2005/8/layout/vList2"/>
    <dgm:cxn modelId="{709C8292-19CD-4082-8A1A-D8CF32D95121}" type="presOf" srcId="{EA4D1E19-68DE-498E-9E1B-C66FE08DC704}" destId="{E45A4371-81AA-4AEA-A6F4-0241378E15E9}" srcOrd="0" destOrd="0" presId="urn:microsoft.com/office/officeart/2005/8/layout/vList2"/>
    <dgm:cxn modelId="{DEECF893-646D-48A5-8762-963786FB4B4C}" type="presOf" srcId="{13302C29-EB11-4ECB-8704-ABEDFC8E4E70}" destId="{4624AB30-0728-4BE1-8547-82DEB70108A1}" srcOrd="0" destOrd="0" presId="urn:microsoft.com/office/officeart/2005/8/layout/vList2"/>
    <dgm:cxn modelId="{8B890C95-27CF-4D67-879D-6D84DE2A3DDC}" srcId="{EA4D1E19-68DE-498E-9E1B-C66FE08DC704}" destId="{148741BA-CF10-4F34-ABDC-5EBE293FC38E}" srcOrd="7" destOrd="0" parTransId="{E105E556-4972-4099-8EB5-ED02A6A5F235}" sibTransId="{CB45B575-8A55-453E-B767-2822B2364057}"/>
    <dgm:cxn modelId="{A154169E-4FBF-41A9-AD75-8BB1811BB491}" type="presOf" srcId="{2B2F1A96-D63E-4393-B90D-35B5AB561467}" destId="{012F218B-EDFD-46A3-9ABE-3F60E3402235}" srcOrd="0" destOrd="0" presId="urn:microsoft.com/office/officeart/2005/8/layout/vList2"/>
    <dgm:cxn modelId="{A66599F1-659C-4EB4-B646-D66A764E2559}" type="presOf" srcId="{789CB374-AAEE-4C63-8ED1-45A1C0A9A562}" destId="{21B992C5-9865-4380-8917-6CD931FC80FF}" srcOrd="0" destOrd="0" presId="urn:microsoft.com/office/officeart/2005/8/layout/vList2"/>
    <dgm:cxn modelId="{5CB797FA-7410-47E0-9D53-B33BDD42609A}" srcId="{EA4D1E19-68DE-498E-9E1B-C66FE08DC704}" destId="{0E9E2C99-F018-4CBB-8B04-85855ED80B11}" srcOrd="3" destOrd="0" parTransId="{55AFE42B-1BDF-4D05-9CF9-D4273331765A}" sibTransId="{868CC9F5-1B63-4C60-B9D1-AB8AA42A4966}"/>
    <dgm:cxn modelId="{58C40FDD-D045-4A84-8779-513338F73991}" type="presParOf" srcId="{E45A4371-81AA-4AEA-A6F4-0241378E15E9}" destId="{6B4E4518-41F2-45A1-93DC-2A52F457E8C6}" srcOrd="0" destOrd="0" presId="urn:microsoft.com/office/officeart/2005/8/layout/vList2"/>
    <dgm:cxn modelId="{064572AE-1DCB-4566-949D-3BFF9DC5E0BB}" type="presParOf" srcId="{E45A4371-81AA-4AEA-A6F4-0241378E15E9}" destId="{EE103DAE-B1B1-4BFF-951B-303AB6DDE3F1}" srcOrd="1" destOrd="0" presId="urn:microsoft.com/office/officeart/2005/8/layout/vList2"/>
    <dgm:cxn modelId="{E8781FC1-D93F-43C1-8B80-2370597344DF}" type="presParOf" srcId="{E45A4371-81AA-4AEA-A6F4-0241378E15E9}" destId="{21B992C5-9865-4380-8917-6CD931FC80FF}" srcOrd="2" destOrd="0" presId="urn:microsoft.com/office/officeart/2005/8/layout/vList2"/>
    <dgm:cxn modelId="{3A4CE920-C63A-4E82-9D9F-5498B28D7520}" type="presParOf" srcId="{E45A4371-81AA-4AEA-A6F4-0241378E15E9}" destId="{32D6875C-8651-4771-9BFE-45EB4614A494}" srcOrd="3" destOrd="0" presId="urn:microsoft.com/office/officeart/2005/8/layout/vList2"/>
    <dgm:cxn modelId="{59F569CB-F1C3-4E3F-89B6-793660A5C4B6}" type="presParOf" srcId="{E45A4371-81AA-4AEA-A6F4-0241378E15E9}" destId="{5A7CDBF2-56F3-4359-8661-3C7749CCE00C}" srcOrd="4" destOrd="0" presId="urn:microsoft.com/office/officeart/2005/8/layout/vList2"/>
    <dgm:cxn modelId="{D6C5B6F9-DF73-4787-A7CF-0528DA17035D}" type="presParOf" srcId="{E45A4371-81AA-4AEA-A6F4-0241378E15E9}" destId="{7EE332DB-EE2B-439D-A745-05CB015A24C8}" srcOrd="5" destOrd="0" presId="urn:microsoft.com/office/officeart/2005/8/layout/vList2"/>
    <dgm:cxn modelId="{EF7856B9-0C90-4549-9548-6669098E8EED}" type="presParOf" srcId="{E45A4371-81AA-4AEA-A6F4-0241378E15E9}" destId="{184AE007-B941-43C8-BF74-ED401264CD47}" srcOrd="6" destOrd="0" presId="urn:microsoft.com/office/officeart/2005/8/layout/vList2"/>
    <dgm:cxn modelId="{C0F20285-79C3-430A-8692-980BA1078B63}" type="presParOf" srcId="{E45A4371-81AA-4AEA-A6F4-0241378E15E9}" destId="{80CAF3C5-7B04-4C64-B951-93E0D2A3D149}" srcOrd="7" destOrd="0" presId="urn:microsoft.com/office/officeart/2005/8/layout/vList2"/>
    <dgm:cxn modelId="{CE75DCFB-0440-425A-ADA9-4D33F9311AB6}" type="presParOf" srcId="{E45A4371-81AA-4AEA-A6F4-0241378E15E9}" destId="{4624AB30-0728-4BE1-8547-82DEB70108A1}" srcOrd="8" destOrd="0" presId="urn:microsoft.com/office/officeart/2005/8/layout/vList2"/>
    <dgm:cxn modelId="{331E0C20-D66F-495F-8E02-9F8DC0A7AE83}" type="presParOf" srcId="{E45A4371-81AA-4AEA-A6F4-0241378E15E9}" destId="{98E1373A-5EB1-44C3-9422-7FE2565E0343}" srcOrd="9" destOrd="0" presId="urn:microsoft.com/office/officeart/2005/8/layout/vList2"/>
    <dgm:cxn modelId="{6263FE7A-02D8-4553-AEC8-A4528B90B433}" type="presParOf" srcId="{E45A4371-81AA-4AEA-A6F4-0241378E15E9}" destId="{012F218B-EDFD-46A3-9ABE-3F60E3402235}" srcOrd="10" destOrd="0" presId="urn:microsoft.com/office/officeart/2005/8/layout/vList2"/>
    <dgm:cxn modelId="{41AFE9F9-5EBD-472D-A92D-168DC2174E38}" type="presParOf" srcId="{E45A4371-81AA-4AEA-A6F4-0241378E15E9}" destId="{F4946D9C-233C-49C5-BAF9-08D0B0304F77}" srcOrd="11" destOrd="0" presId="urn:microsoft.com/office/officeart/2005/8/layout/vList2"/>
    <dgm:cxn modelId="{9F435866-FAEB-4548-BFE6-686E3AB1510F}" type="presParOf" srcId="{E45A4371-81AA-4AEA-A6F4-0241378E15E9}" destId="{836DD856-EB56-4422-B030-0B1806C782F6}" srcOrd="12" destOrd="0" presId="urn:microsoft.com/office/officeart/2005/8/layout/vList2"/>
    <dgm:cxn modelId="{11BA376B-5012-4C04-9C21-4022774826EE}" type="presParOf" srcId="{E45A4371-81AA-4AEA-A6F4-0241378E15E9}" destId="{A5D0093E-C03D-4E43-9F75-C048F18EF359}" srcOrd="13" destOrd="0" presId="urn:microsoft.com/office/officeart/2005/8/layout/vList2"/>
    <dgm:cxn modelId="{4C0B84DD-ACBA-4B99-A94B-8D5E6E4C43F1}" type="presParOf" srcId="{E45A4371-81AA-4AEA-A6F4-0241378E15E9}" destId="{15373611-3F7E-487B-8F5C-C84A69E80621}" srcOrd="14" destOrd="0" presId="urn:microsoft.com/office/officeart/2005/8/layout/vList2"/>
    <dgm:cxn modelId="{00FC5C88-0D7D-464A-BF20-09A0086A329A}" type="presParOf" srcId="{E45A4371-81AA-4AEA-A6F4-0241378E15E9}" destId="{17DF4E7E-98BF-4701-8A54-BD67FB056039}" srcOrd="15" destOrd="0" presId="urn:microsoft.com/office/officeart/2005/8/layout/vList2"/>
    <dgm:cxn modelId="{086213F4-D5DD-4160-A65F-3EA78830F2BA}" type="presParOf" srcId="{E45A4371-81AA-4AEA-A6F4-0241378E15E9}" destId="{51209BC5-799F-41DD-84A7-2442AC576FB5}"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099EFE6-F42F-4C68-8981-A69371FA060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39CE43E-A52F-41A2-BA10-EA115F37CA13}">
      <dgm:prSet/>
      <dgm:spPr/>
      <dgm:t>
        <a:bodyPr/>
        <a:lstStyle/>
        <a:p>
          <a:r>
            <a:rPr lang="en-US"/>
            <a:t>Currently, not using Criminogenic Risk Assessments for Eligibility but VA may use for MRT Access</a:t>
          </a:r>
        </a:p>
      </dgm:t>
    </dgm:pt>
    <dgm:pt modelId="{B221188E-2093-40EB-B4A3-55CDD71DFF85}" type="parTrans" cxnId="{D1F065E4-02C0-45A5-BC7A-8E99CBAE11CA}">
      <dgm:prSet/>
      <dgm:spPr/>
      <dgm:t>
        <a:bodyPr/>
        <a:lstStyle/>
        <a:p>
          <a:endParaRPr lang="en-US"/>
        </a:p>
      </dgm:t>
    </dgm:pt>
    <dgm:pt modelId="{150432F9-70DA-4C8E-B4CA-FCB282FAC8B5}" type="sibTrans" cxnId="{D1F065E4-02C0-45A5-BC7A-8E99CBAE11CA}">
      <dgm:prSet/>
      <dgm:spPr/>
      <dgm:t>
        <a:bodyPr/>
        <a:lstStyle/>
        <a:p>
          <a:endParaRPr lang="en-US"/>
        </a:p>
      </dgm:t>
    </dgm:pt>
    <dgm:pt modelId="{DBE2E5A4-99E1-4FE8-9AA8-868A94BF6A48}">
      <dgm:prSet/>
      <dgm:spPr/>
      <dgm:t>
        <a:bodyPr/>
        <a:lstStyle/>
        <a:p>
          <a:r>
            <a:rPr lang="en-US"/>
            <a:t>Any Veteran Potentially Eligible</a:t>
          </a:r>
        </a:p>
      </dgm:t>
    </dgm:pt>
    <dgm:pt modelId="{0CA6A40A-698F-4D0E-B2A0-67CF4E87E484}" type="parTrans" cxnId="{CAE7BA92-B377-4675-A58C-B77DAE600AD0}">
      <dgm:prSet/>
      <dgm:spPr/>
      <dgm:t>
        <a:bodyPr/>
        <a:lstStyle/>
        <a:p>
          <a:endParaRPr lang="en-US"/>
        </a:p>
      </dgm:t>
    </dgm:pt>
    <dgm:pt modelId="{542AEA4A-1D3D-433F-A5F1-C219E5AD367E}" type="sibTrans" cxnId="{CAE7BA92-B377-4675-A58C-B77DAE600AD0}">
      <dgm:prSet/>
      <dgm:spPr/>
      <dgm:t>
        <a:bodyPr/>
        <a:lstStyle/>
        <a:p>
          <a:endParaRPr lang="en-US"/>
        </a:p>
      </dgm:t>
    </dgm:pt>
    <dgm:pt modelId="{89E49AB7-3A97-4E5D-A093-72B5E2A60E36}">
      <dgm:prSet/>
      <dgm:spPr/>
      <dgm:t>
        <a:bodyPr/>
        <a:lstStyle/>
        <a:p>
          <a:r>
            <a:rPr lang="en-US"/>
            <a:t>Rely on VA for Treatment Services</a:t>
          </a:r>
        </a:p>
      </dgm:t>
    </dgm:pt>
    <dgm:pt modelId="{27FB3690-423F-4A6F-B0FC-A4DFDB6CDBE7}" type="parTrans" cxnId="{023E0DF8-6DB1-4AE2-89DF-0CDBF6B6A26F}">
      <dgm:prSet/>
      <dgm:spPr/>
      <dgm:t>
        <a:bodyPr/>
        <a:lstStyle/>
        <a:p>
          <a:endParaRPr lang="en-US"/>
        </a:p>
      </dgm:t>
    </dgm:pt>
    <dgm:pt modelId="{A05FEC65-645C-422A-9733-AE3E5F01CDCE}" type="sibTrans" cxnId="{023E0DF8-6DB1-4AE2-89DF-0CDBF6B6A26F}">
      <dgm:prSet/>
      <dgm:spPr/>
      <dgm:t>
        <a:bodyPr/>
        <a:lstStyle/>
        <a:p>
          <a:endParaRPr lang="en-US"/>
        </a:p>
      </dgm:t>
    </dgm:pt>
    <dgm:pt modelId="{C078D585-34FF-43DA-B5FC-D481B49254BA}">
      <dgm:prSet/>
      <dgm:spPr/>
      <dgm:t>
        <a:bodyPr/>
        <a:lstStyle/>
        <a:p>
          <a:r>
            <a:rPr lang="en-US"/>
            <a:t>Meets Bi-Monthly</a:t>
          </a:r>
        </a:p>
      </dgm:t>
    </dgm:pt>
    <dgm:pt modelId="{DC65A85C-9A51-4E06-A258-6CB805A32748}" type="parTrans" cxnId="{FC8E0D3E-A770-48FF-891F-35B3A39AF810}">
      <dgm:prSet/>
      <dgm:spPr/>
      <dgm:t>
        <a:bodyPr/>
        <a:lstStyle/>
        <a:p>
          <a:endParaRPr lang="en-US"/>
        </a:p>
      </dgm:t>
    </dgm:pt>
    <dgm:pt modelId="{3B0240CE-CA70-44DE-9979-16DFBAE26F34}" type="sibTrans" cxnId="{FC8E0D3E-A770-48FF-891F-35B3A39AF810}">
      <dgm:prSet/>
      <dgm:spPr/>
      <dgm:t>
        <a:bodyPr/>
        <a:lstStyle/>
        <a:p>
          <a:endParaRPr lang="en-US"/>
        </a:p>
      </dgm:t>
    </dgm:pt>
    <dgm:pt modelId="{32D3164D-F020-439F-8C71-A9426856E526}">
      <dgm:prSet/>
      <dgm:spPr/>
      <dgm:t>
        <a:bodyPr/>
        <a:lstStyle/>
        <a:p>
          <a:r>
            <a:rPr lang="en-US"/>
            <a:t>Veteran ID Comes from VRSS, Self-Report, Pretrial Report</a:t>
          </a:r>
        </a:p>
      </dgm:t>
    </dgm:pt>
    <dgm:pt modelId="{851C71FE-3459-4E0B-BAA5-BE9B78357433}" type="parTrans" cxnId="{43141F77-F074-4D17-9CE5-7D9E11233FFE}">
      <dgm:prSet/>
      <dgm:spPr/>
      <dgm:t>
        <a:bodyPr/>
        <a:lstStyle/>
        <a:p>
          <a:endParaRPr lang="en-US"/>
        </a:p>
      </dgm:t>
    </dgm:pt>
    <dgm:pt modelId="{23F09858-D2B7-4517-85B3-11AE9CC0A3B8}" type="sibTrans" cxnId="{43141F77-F074-4D17-9CE5-7D9E11233FFE}">
      <dgm:prSet/>
      <dgm:spPr/>
      <dgm:t>
        <a:bodyPr/>
        <a:lstStyle/>
        <a:p>
          <a:endParaRPr lang="en-US"/>
        </a:p>
      </dgm:t>
    </dgm:pt>
    <dgm:pt modelId="{1A991F95-6026-41A5-97DC-2E62487FDC8F}" type="pres">
      <dgm:prSet presAssocID="{D099EFE6-F42F-4C68-8981-A69371FA0604}" presName="linear" presStyleCnt="0">
        <dgm:presLayoutVars>
          <dgm:animLvl val="lvl"/>
          <dgm:resizeHandles val="exact"/>
        </dgm:presLayoutVars>
      </dgm:prSet>
      <dgm:spPr/>
    </dgm:pt>
    <dgm:pt modelId="{202C77A5-D88B-4BE5-9F99-48F4C7558675}" type="pres">
      <dgm:prSet presAssocID="{239CE43E-A52F-41A2-BA10-EA115F37CA13}" presName="parentText" presStyleLbl="node1" presStyleIdx="0" presStyleCnt="5">
        <dgm:presLayoutVars>
          <dgm:chMax val="0"/>
          <dgm:bulletEnabled val="1"/>
        </dgm:presLayoutVars>
      </dgm:prSet>
      <dgm:spPr/>
    </dgm:pt>
    <dgm:pt modelId="{6D5FB593-A761-4BF9-8CA6-91A3A1D0996F}" type="pres">
      <dgm:prSet presAssocID="{150432F9-70DA-4C8E-B4CA-FCB282FAC8B5}" presName="spacer" presStyleCnt="0"/>
      <dgm:spPr/>
    </dgm:pt>
    <dgm:pt modelId="{0E3C32B0-EACF-40ED-8BA3-84211CC182DD}" type="pres">
      <dgm:prSet presAssocID="{DBE2E5A4-99E1-4FE8-9AA8-868A94BF6A48}" presName="parentText" presStyleLbl="node1" presStyleIdx="1" presStyleCnt="5">
        <dgm:presLayoutVars>
          <dgm:chMax val="0"/>
          <dgm:bulletEnabled val="1"/>
        </dgm:presLayoutVars>
      </dgm:prSet>
      <dgm:spPr/>
    </dgm:pt>
    <dgm:pt modelId="{E386F3B1-C5E3-4593-9EDB-4ABABAB4C1C4}" type="pres">
      <dgm:prSet presAssocID="{542AEA4A-1D3D-433F-A5F1-C219E5AD367E}" presName="spacer" presStyleCnt="0"/>
      <dgm:spPr/>
    </dgm:pt>
    <dgm:pt modelId="{225840C4-BD91-42C8-84B4-FC32EA0941D0}" type="pres">
      <dgm:prSet presAssocID="{89E49AB7-3A97-4E5D-A093-72B5E2A60E36}" presName="parentText" presStyleLbl="node1" presStyleIdx="2" presStyleCnt="5">
        <dgm:presLayoutVars>
          <dgm:chMax val="0"/>
          <dgm:bulletEnabled val="1"/>
        </dgm:presLayoutVars>
      </dgm:prSet>
      <dgm:spPr/>
    </dgm:pt>
    <dgm:pt modelId="{F4F072B8-D245-48EA-8EC0-F8245EE9526B}" type="pres">
      <dgm:prSet presAssocID="{A05FEC65-645C-422A-9733-AE3E5F01CDCE}" presName="spacer" presStyleCnt="0"/>
      <dgm:spPr/>
    </dgm:pt>
    <dgm:pt modelId="{DC1EDBE9-27FC-4E21-8F89-AF3612B491FA}" type="pres">
      <dgm:prSet presAssocID="{C078D585-34FF-43DA-B5FC-D481B49254BA}" presName="parentText" presStyleLbl="node1" presStyleIdx="3" presStyleCnt="5">
        <dgm:presLayoutVars>
          <dgm:chMax val="0"/>
          <dgm:bulletEnabled val="1"/>
        </dgm:presLayoutVars>
      </dgm:prSet>
      <dgm:spPr/>
    </dgm:pt>
    <dgm:pt modelId="{BF11B179-C191-41D8-9693-D941B1AB675E}" type="pres">
      <dgm:prSet presAssocID="{3B0240CE-CA70-44DE-9979-16DFBAE26F34}" presName="spacer" presStyleCnt="0"/>
      <dgm:spPr/>
    </dgm:pt>
    <dgm:pt modelId="{40D95921-F24B-4DF9-9AA1-1A552E417CFB}" type="pres">
      <dgm:prSet presAssocID="{32D3164D-F020-439F-8C71-A9426856E526}" presName="parentText" presStyleLbl="node1" presStyleIdx="4" presStyleCnt="5">
        <dgm:presLayoutVars>
          <dgm:chMax val="0"/>
          <dgm:bulletEnabled val="1"/>
        </dgm:presLayoutVars>
      </dgm:prSet>
      <dgm:spPr/>
    </dgm:pt>
  </dgm:ptLst>
  <dgm:cxnLst>
    <dgm:cxn modelId="{FC8E0D3E-A770-48FF-891F-35B3A39AF810}" srcId="{D099EFE6-F42F-4C68-8981-A69371FA0604}" destId="{C078D585-34FF-43DA-B5FC-D481B49254BA}" srcOrd="3" destOrd="0" parTransId="{DC65A85C-9A51-4E06-A258-6CB805A32748}" sibTransId="{3B0240CE-CA70-44DE-9979-16DFBAE26F34}"/>
    <dgm:cxn modelId="{D1B92852-1B57-4C38-AEB4-AF20407905FC}" type="presOf" srcId="{32D3164D-F020-439F-8C71-A9426856E526}" destId="{40D95921-F24B-4DF9-9AA1-1A552E417CFB}" srcOrd="0" destOrd="0" presId="urn:microsoft.com/office/officeart/2005/8/layout/vList2"/>
    <dgm:cxn modelId="{43141F77-F074-4D17-9CE5-7D9E11233FFE}" srcId="{D099EFE6-F42F-4C68-8981-A69371FA0604}" destId="{32D3164D-F020-439F-8C71-A9426856E526}" srcOrd="4" destOrd="0" parTransId="{851C71FE-3459-4E0B-BAA5-BE9B78357433}" sibTransId="{23F09858-D2B7-4517-85B3-11AE9CC0A3B8}"/>
    <dgm:cxn modelId="{1B961C7E-DBB6-47E9-BCF8-024E6B5E12A1}" type="presOf" srcId="{C078D585-34FF-43DA-B5FC-D481B49254BA}" destId="{DC1EDBE9-27FC-4E21-8F89-AF3612B491FA}" srcOrd="0" destOrd="0" presId="urn:microsoft.com/office/officeart/2005/8/layout/vList2"/>
    <dgm:cxn modelId="{05A55C8A-14A3-436B-A0F8-9CF92E0194DD}" type="presOf" srcId="{239CE43E-A52F-41A2-BA10-EA115F37CA13}" destId="{202C77A5-D88B-4BE5-9F99-48F4C7558675}" srcOrd="0" destOrd="0" presId="urn:microsoft.com/office/officeart/2005/8/layout/vList2"/>
    <dgm:cxn modelId="{CAE7BA92-B377-4675-A58C-B77DAE600AD0}" srcId="{D099EFE6-F42F-4C68-8981-A69371FA0604}" destId="{DBE2E5A4-99E1-4FE8-9AA8-868A94BF6A48}" srcOrd="1" destOrd="0" parTransId="{0CA6A40A-698F-4D0E-B2A0-67CF4E87E484}" sibTransId="{542AEA4A-1D3D-433F-A5F1-C219E5AD367E}"/>
    <dgm:cxn modelId="{5F131AA3-768D-4B22-ADE5-2248BB7620AF}" type="presOf" srcId="{DBE2E5A4-99E1-4FE8-9AA8-868A94BF6A48}" destId="{0E3C32B0-EACF-40ED-8BA3-84211CC182DD}" srcOrd="0" destOrd="0" presId="urn:microsoft.com/office/officeart/2005/8/layout/vList2"/>
    <dgm:cxn modelId="{2BD20BA6-3DB9-44F7-8D63-604727972C6D}" type="presOf" srcId="{D099EFE6-F42F-4C68-8981-A69371FA0604}" destId="{1A991F95-6026-41A5-97DC-2E62487FDC8F}" srcOrd="0" destOrd="0" presId="urn:microsoft.com/office/officeart/2005/8/layout/vList2"/>
    <dgm:cxn modelId="{09E7E1D7-B983-44C8-8603-7DBD50F46A01}" type="presOf" srcId="{89E49AB7-3A97-4E5D-A093-72B5E2A60E36}" destId="{225840C4-BD91-42C8-84B4-FC32EA0941D0}" srcOrd="0" destOrd="0" presId="urn:microsoft.com/office/officeart/2005/8/layout/vList2"/>
    <dgm:cxn modelId="{D1F065E4-02C0-45A5-BC7A-8E99CBAE11CA}" srcId="{D099EFE6-F42F-4C68-8981-A69371FA0604}" destId="{239CE43E-A52F-41A2-BA10-EA115F37CA13}" srcOrd="0" destOrd="0" parTransId="{B221188E-2093-40EB-B4A3-55CDD71DFF85}" sibTransId="{150432F9-70DA-4C8E-B4CA-FCB282FAC8B5}"/>
    <dgm:cxn modelId="{023E0DF8-6DB1-4AE2-89DF-0CDBF6B6A26F}" srcId="{D099EFE6-F42F-4C68-8981-A69371FA0604}" destId="{89E49AB7-3A97-4E5D-A093-72B5E2A60E36}" srcOrd="2" destOrd="0" parTransId="{27FB3690-423F-4A6F-B0FC-A4DFDB6CDBE7}" sibTransId="{A05FEC65-645C-422A-9733-AE3E5F01CDCE}"/>
    <dgm:cxn modelId="{47714B43-5981-48E5-B5C5-43E959BD9FE4}" type="presParOf" srcId="{1A991F95-6026-41A5-97DC-2E62487FDC8F}" destId="{202C77A5-D88B-4BE5-9F99-48F4C7558675}" srcOrd="0" destOrd="0" presId="urn:microsoft.com/office/officeart/2005/8/layout/vList2"/>
    <dgm:cxn modelId="{532F706D-8D73-4B0C-B4BF-565504C7BFC4}" type="presParOf" srcId="{1A991F95-6026-41A5-97DC-2E62487FDC8F}" destId="{6D5FB593-A761-4BF9-8CA6-91A3A1D0996F}" srcOrd="1" destOrd="0" presId="urn:microsoft.com/office/officeart/2005/8/layout/vList2"/>
    <dgm:cxn modelId="{73B043FE-7EB2-4A96-87D5-871B16BCB038}" type="presParOf" srcId="{1A991F95-6026-41A5-97DC-2E62487FDC8F}" destId="{0E3C32B0-EACF-40ED-8BA3-84211CC182DD}" srcOrd="2" destOrd="0" presId="urn:microsoft.com/office/officeart/2005/8/layout/vList2"/>
    <dgm:cxn modelId="{76622603-0B97-454B-9DC9-ED93E721D8B9}" type="presParOf" srcId="{1A991F95-6026-41A5-97DC-2E62487FDC8F}" destId="{E386F3B1-C5E3-4593-9EDB-4ABABAB4C1C4}" srcOrd="3" destOrd="0" presId="urn:microsoft.com/office/officeart/2005/8/layout/vList2"/>
    <dgm:cxn modelId="{419D36F7-DF0D-4CD2-AB5C-EBC7A697FBE7}" type="presParOf" srcId="{1A991F95-6026-41A5-97DC-2E62487FDC8F}" destId="{225840C4-BD91-42C8-84B4-FC32EA0941D0}" srcOrd="4" destOrd="0" presId="urn:microsoft.com/office/officeart/2005/8/layout/vList2"/>
    <dgm:cxn modelId="{61FA0788-FD77-4141-BB83-EE92128A6FF2}" type="presParOf" srcId="{1A991F95-6026-41A5-97DC-2E62487FDC8F}" destId="{F4F072B8-D245-48EA-8EC0-F8245EE9526B}" srcOrd="5" destOrd="0" presId="urn:microsoft.com/office/officeart/2005/8/layout/vList2"/>
    <dgm:cxn modelId="{473BF6A8-FFDF-4C59-ABDD-9A0A63DE7D74}" type="presParOf" srcId="{1A991F95-6026-41A5-97DC-2E62487FDC8F}" destId="{DC1EDBE9-27FC-4E21-8F89-AF3612B491FA}" srcOrd="6" destOrd="0" presId="urn:microsoft.com/office/officeart/2005/8/layout/vList2"/>
    <dgm:cxn modelId="{7BA6301A-E3C8-4C03-98CE-B78F28EB55E3}" type="presParOf" srcId="{1A991F95-6026-41A5-97DC-2E62487FDC8F}" destId="{BF11B179-C191-41D8-9693-D941B1AB675E}" srcOrd="7" destOrd="0" presId="urn:microsoft.com/office/officeart/2005/8/layout/vList2"/>
    <dgm:cxn modelId="{62C926DA-F6B9-4632-B0B7-A888AF07EF6B}" type="presParOf" srcId="{1A991F95-6026-41A5-97DC-2E62487FDC8F}" destId="{40D95921-F24B-4DF9-9AA1-1A552E417CF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6821A03-F4FF-4D33-9FBA-B2D132B7E52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68D1FC-0809-44FA-AACD-E751A0875709}">
      <dgm:prSet/>
      <dgm:spPr/>
      <dgm:t>
        <a:bodyPr/>
        <a:lstStyle/>
        <a:p>
          <a:r>
            <a:rPr lang="en-US"/>
            <a:t>Started September 2009</a:t>
          </a:r>
        </a:p>
      </dgm:t>
    </dgm:pt>
    <dgm:pt modelId="{3AE6F90F-26EA-4FA3-AE63-E7D90E05DFEC}" type="parTrans" cxnId="{6F80A08F-70B9-4D9A-B8B5-66260A8C7A3B}">
      <dgm:prSet/>
      <dgm:spPr/>
      <dgm:t>
        <a:bodyPr/>
        <a:lstStyle/>
        <a:p>
          <a:endParaRPr lang="en-US"/>
        </a:p>
      </dgm:t>
    </dgm:pt>
    <dgm:pt modelId="{19FF43B5-51DB-4DC6-9866-A0E7F1BD2144}" type="sibTrans" cxnId="{6F80A08F-70B9-4D9A-B8B5-66260A8C7A3B}">
      <dgm:prSet/>
      <dgm:spPr/>
      <dgm:t>
        <a:bodyPr/>
        <a:lstStyle/>
        <a:p>
          <a:endParaRPr lang="en-US"/>
        </a:p>
      </dgm:t>
    </dgm:pt>
    <dgm:pt modelId="{D6C11FED-1EF5-41DA-ACE7-F0C6D1F76383}">
      <dgm:prSet/>
      <dgm:spPr/>
      <dgm:t>
        <a:bodyPr/>
        <a:lstStyle/>
        <a:p>
          <a:r>
            <a:rPr lang="en-US"/>
            <a:t>First Veterans Court in Wisconsin</a:t>
          </a:r>
        </a:p>
      </dgm:t>
    </dgm:pt>
    <dgm:pt modelId="{E33689B4-D22D-4E0B-BDE5-CDD85861F8C7}" type="parTrans" cxnId="{A0023F30-9291-4BB6-B625-0B0F34BDDFCE}">
      <dgm:prSet/>
      <dgm:spPr/>
      <dgm:t>
        <a:bodyPr/>
        <a:lstStyle/>
        <a:p>
          <a:endParaRPr lang="en-US"/>
        </a:p>
      </dgm:t>
    </dgm:pt>
    <dgm:pt modelId="{41964B84-0828-423D-AF71-A54E42E1087C}" type="sibTrans" cxnId="{A0023F30-9291-4BB6-B625-0B0F34BDDFCE}">
      <dgm:prSet/>
      <dgm:spPr/>
      <dgm:t>
        <a:bodyPr/>
        <a:lstStyle/>
        <a:p>
          <a:endParaRPr lang="en-US"/>
        </a:p>
      </dgm:t>
    </dgm:pt>
    <dgm:pt modelId="{A3545330-61A1-41B6-BE73-722ACF72676A}">
      <dgm:prSet/>
      <dgm:spPr/>
      <dgm:t>
        <a:bodyPr/>
        <a:lstStyle/>
        <a:p>
          <a:r>
            <a:rPr lang="en-US"/>
            <a:t>Not All Clients have Substance Use Disorder</a:t>
          </a:r>
        </a:p>
      </dgm:t>
    </dgm:pt>
    <dgm:pt modelId="{5C7ECC74-CD39-4CA6-B665-AACA9E72EE80}" type="parTrans" cxnId="{DA5C8B5F-D620-4D44-B8C7-53334741BAFA}">
      <dgm:prSet/>
      <dgm:spPr/>
      <dgm:t>
        <a:bodyPr/>
        <a:lstStyle/>
        <a:p>
          <a:endParaRPr lang="en-US"/>
        </a:p>
      </dgm:t>
    </dgm:pt>
    <dgm:pt modelId="{A54BDBE9-CB76-46AA-BE5A-95C95327CC0F}" type="sibTrans" cxnId="{DA5C8B5F-D620-4D44-B8C7-53334741BAFA}">
      <dgm:prSet/>
      <dgm:spPr/>
      <dgm:t>
        <a:bodyPr/>
        <a:lstStyle/>
        <a:p>
          <a:endParaRPr lang="en-US"/>
        </a:p>
      </dgm:t>
    </dgm:pt>
    <dgm:pt modelId="{7D95E06A-7D5A-4BBE-BC80-0B4A72054145}">
      <dgm:prSet/>
      <dgm:spPr/>
      <dgm:t>
        <a:bodyPr/>
        <a:lstStyle/>
        <a:p>
          <a:r>
            <a:rPr lang="en-US"/>
            <a:t>Partner with Veterans Administration for Treatment Services</a:t>
          </a:r>
        </a:p>
      </dgm:t>
    </dgm:pt>
    <dgm:pt modelId="{446AB4DE-51C1-4A5E-A97D-699494AD22F3}" type="parTrans" cxnId="{9EF8661B-E3D8-4E00-9CF7-729B7147CB44}">
      <dgm:prSet/>
      <dgm:spPr/>
      <dgm:t>
        <a:bodyPr/>
        <a:lstStyle/>
        <a:p>
          <a:endParaRPr lang="en-US"/>
        </a:p>
      </dgm:t>
    </dgm:pt>
    <dgm:pt modelId="{B70FAD0C-B855-4349-BCCF-BABD70F62534}" type="sibTrans" cxnId="{9EF8661B-E3D8-4E00-9CF7-729B7147CB44}">
      <dgm:prSet/>
      <dgm:spPr/>
      <dgm:t>
        <a:bodyPr/>
        <a:lstStyle/>
        <a:p>
          <a:endParaRPr lang="en-US"/>
        </a:p>
      </dgm:t>
    </dgm:pt>
    <dgm:pt modelId="{55D5AB06-7425-46C8-80CA-B1A15AFBF1E3}">
      <dgm:prSet/>
      <dgm:spPr/>
      <dgm:t>
        <a:bodyPr/>
        <a:lstStyle/>
        <a:p>
          <a:r>
            <a:rPr lang="en-US"/>
            <a:t>Engages with Veterans Mentors</a:t>
          </a:r>
        </a:p>
      </dgm:t>
    </dgm:pt>
    <dgm:pt modelId="{3904F169-AC34-4F11-8AC3-B479DCAD1835}" type="parTrans" cxnId="{07FC02CC-F2FD-45F6-9A74-AB787A52BD09}">
      <dgm:prSet/>
      <dgm:spPr/>
      <dgm:t>
        <a:bodyPr/>
        <a:lstStyle/>
        <a:p>
          <a:endParaRPr lang="en-US"/>
        </a:p>
      </dgm:t>
    </dgm:pt>
    <dgm:pt modelId="{8D52881E-818D-433F-AE4C-665971C6589B}" type="sibTrans" cxnId="{07FC02CC-F2FD-45F6-9A74-AB787A52BD09}">
      <dgm:prSet/>
      <dgm:spPr/>
      <dgm:t>
        <a:bodyPr/>
        <a:lstStyle/>
        <a:p>
          <a:endParaRPr lang="en-US"/>
        </a:p>
      </dgm:t>
    </dgm:pt>
    <dgm:pt modelId="{F678ABD8-1BC4-4D2E-A38F-97BE93A007F8}">
      <dgm:prSet/>
      <dgm:spPr/>
      <dgm:t>
        <a:bodyPr/>
        <a:lstStyle/>
        <a:p>
          <a:r>
            <a:rPr lang="en-US" dirty="0"/>
            <a:t>Connects Participants with What Made them Successful in the Military</a:t>
          </a:r>
        </a:p>
      </dgm:t>
    </dgm:pt>
    <dgm:pt modelId="{8D36F2CA-956C-4739-9A45-2087F737F306}" type="parTrans" cxnId="{5B47DA2B-7B28-408E-908C-71112232DBAD}">
      <dgm:prSet/>
      <dgm:spPr/>
      <dgm:t>
        <a:bodyPr/>
        <a:lstStyle/>
        <a:p>
          <a:endParaRPr lang="en-US"/>
        </a:p>
      </dgm:t>
    </dgm:pt>
    <dgm:pt modelId="{182E0A5C-9448-453F-AE19-C1F33B84F483}" type="sibTrans" cxnId="{5B47DA2B-7B28-408E-908C-71112232DBAD}">
      <dgm:prSet/>
      <dgm:spPr/>
      <dgm:t>
        <a:bodyPr/>
        <a:lstStyle/>
        <a:p>
          <a:endParaRPr lang="en-US"/>
        </a:p>
      </dgm:t>
    </dgm:pt>
    <dgm:pt modelId="{C8B36051-359F-4685-9D4D-0BD4132E11EB}" type="pres">
      <dgm:prSet presAssocID="{A6821A03-F4FF-4D33-9FBA-B2D132B7E523}" presName="root" presStyleCnt="0">
        <dgm:presLayoutVars>
          <dgm:dir/>
          <dgm:resizeHandles val="exact"/>
        </dgm:presLayoutVars>
      </dgm:prSet>
      <dgm:spPr/>
    </dgm:pt>
    <dgm:pt modelId="{5FB2CEFD-8170-4BE7-947D-3B401A133AAB}" type="pres">
      <dgm:prSet presAssocID="{4068D1FC-0809-44FA-AACD-E751A0875709}" presName="compNode" presStyleCnt="0"/>
      <dgm:spPr/>
    </dgm:pt>
    <dgm:pt modelId="{98073AD0-1896-4160-9F4A-AA2019079D49}" type="pres">
      <dgm:prSet presAssocID="{4068D1FC-0809-44FA-AACD-E751A0875709}" presName="bgRect" presStyleLbl="bgShp" presStyleIdx="0" presStyleCnt="6"/>
      <dgm:spPr/>
    </dgm:pt>
    <dgm:pt modelId="{E4B84631-B597-40C2-B86C-0155C2CBD480}" type="pres">
      <dgm:prSet presAssocID="{4068D1FC-0809-44FA-AACD-E751A087570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A37A759F-0DE3-4878-B1E5-94043C8EA7F3}" type="pres">
      <dgm:prSet presAssocID="{4068D1FC-0809-44FA-AACD-E751A0875709}" presName="spaceRect" presStyleCnt="0"/>
      <dgm:spPr/>
    </dgm:pt>
    <dgm:pt modelId="{43335A63-77A2-45E5-AF15-B828888E1969}" type="pres">
      <dgm:prSet presAssocID="{4068D1FC-0809-44FA-AACD-E751A0875709}" presName="parTx" presStyleLbl="revTx" presStyleIdx="0" presStyleCnt="6">
        <dgm:presLayoutVars>
          <dgm:chMax val="0"/>
          <dgm:chPref val="0"/>
        </dgm:presLayoutVars>
      </dgm:prSet>
      <dgm:spPr/>
    </dgm:pt>
    <dgm:pt modelId="{D59564E2-9877-495E-B0D0-A4B6E16C38F4}" type="pres">
      <dgm:prSet presAssocID="{19FF43B5-51DB-4DC6-9866-A0E7F1BD2144}" presName="sibTrans" presStyleCnt="0"/>
      <dgm:spPr/>
    </dgm:pt>
    <dgm:pt modelId="{F448233A-9D51-4E77-93A1-D2ACFC8032AD}" type="pres">
      <dgm:prSet presAssocID="{D6C11FED-1EF5-41DA-ACE7-F0C6D1F76383}" presName="compNode" presStyleCnt="0"/>
      <dgm:spPr/>
    </dgm:pt>
    <dgm:pt modelId="{7D54D11C-8F4D-4870-B66C-B76003AD17E3}" type="pres">
      <dgm:prSet presAssocID="{D6C11FED-1EF5-41DA-ACE7-F0C6D1F76383}" presName="bgRect" presStyleLbl="bgShp" presStyleIdx="1" presStyleCnt="6"/>
      <dgm:spPr/>
    </dgm:pt>
    <dgm:pt modelId="{E373FC3D-26FC-4CA3-9D2B-FA11A902BD8B}" type="pres">
      <dgm:prSet presAssocID="{D6C11FED-1EF5-41DA-ACE7-F0C6D1F7638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4BDFBC47-A33C-4773-81B4-822E40211779}" type="pres">
      <dgm:prSet presAssocID="{D6C11FED-1EF5-41DA-ACE7-F0C6D1F76383}" presName="spaceRect" presStyleCnt="0"/>
      <dgm:spPr/>
    </dgm:pt>
    <dgm:pt modelId="{2FB4F4E3-A85E-465F-BDAE-8D1CDD23CCB0}" type="pres">
      <dgm:prSet presAssocID="{D6C11FED-1EF5-41DA-ACE7-F0C6D1F76383}" presName="parTx" presStyleLbl="revTx" presStyleIdx="1" presStyleCnt="6">
        <dgm:presLayoutVars>
          <dgm:chMax val="0"/>
          <dgm:chPref val="0"/>
        </dgm:presLayoutVars>
      </dgm:prSet>
      <dgm:spPr/>
    </dgm:pt>
    <dgm:pt modelId="{5E3E160E-C17A-4976-A35A-E0F0A4C7976D}" type="pres">
      <dgm:prSet presAssocID="{41964B84-0828-423D-AF71-A54E42E1087C}" presName="sibTrans" presStyleCnt="0"/>
      <dgm:spPr/>
    </dgm:pt>
    <dgm:pt modelId="{C24EE3A9-B05A-4A78-923B-8E0406DAA2DD}" type="pres">
      <dgm:prSet presAssocID="{A3545330-61A1-41B6-BE73-722ACF72676A}" presName="compNode" presStyleCnt="0"/>
      <dgm:spPr/>
    </dgm:pt>
    <dgm:pt modelId="{E4CC9CAC-E804-49CD-BA3E-AA75855A3FE0}" type="pres">
      <dgm:prSet presAssocID="{A3545330-61A1-41B6-BE73-722ACF72676A}" presName="bgRect" presStyleLbl="bgShp" presStyleIdx="2" presStyleCnt="6"/>
      <dgm:spPr/>
    </dgm:pt>
    <dgm:pt modelId="{516B509A-7214-4E70-B614-AB1ED500317D}" type="pres">
      <dgm:prSet presAssocID="{A3545330-61A1-41B6-BE73-722ACF72676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558CFC00-C3BD-44C6-ADDE-F4CB46D5EF7C}" type="pres">
      <dgm:prSet presAssocID="{A3545330-61A1-41B6-BE73-722ACF72676A}" presName="spaceRect" presStyleCnt="0"/>
      <dgm:spPr/>
    </dgm:pt>
    <dgm:pt modelId="{47761D74-E669-47D6-9257-008A1515C2EF}" type="pres">
      <dgm:prSet presAssocID="{A3545330-61A1-41B6-BE73-722ACF72676A}" presName="parTx" presStyleLbl="revTx" presStyleIdx="2" presStyleCnt="6">
        <dgm:presLayoutVars>
          <dgm:chMax val="0"/>
          <dgm:chPref val="0"/>
        </dgm:presLayoutVars>
      </dgm:prSet>
      <dgm:spPr/>
    </dgm:pt>
    <dgm:pt modelId="{B2744201-F9EC-4524-B6BB-5A37C5F1279B}" type="pres">
      <dgm:prSet presAssocID="{A54BDBE9-CB76-46AA-BE5A-95C95327CC0F}" presName="sibTrans" presStyleCnt="0"/>
      <dgm:spPr/>
    </dgm:pt>
    <dgm:pt modelId="{42308154-1DE7-4143-ADB0-9E2AEDC9F9CB}" type="pres">
      <dgm:prSet presAssocID="{7D95E06A-7D5A-4BBE-BC80-0B4A72054145}" presName="compNode" presStyleCnt="0"/>
      <dgm:spPr/>
    </dgm:pt>
    <dgm:pt modelId="{F8ED5E99-2CE0-47E4-94CB-36F1885CD00F}" type="pres">
      <dgm:prSet presAssocID="{7D95E06A-7D5A-4BBE-BC80-0B4A72054145}" presName="bgRect" presStyleLbl="bgShp" presStyleIdx="3" presStyleCnt="6"/>
      <dgm:spPr/>
    </dgm:pt>
    <dgm:pt modelId="{22DBAB94-460B-4D27-A72A-28A93AFBF996}" type="pres">
      <dgm:prSet presAssocID="{7D95E06A-7D5A-4BBE-BC80-0B4A7205414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0A55A8F5-6D87-4025-95F9-C056AB5833EF}" type="pres">
      <dgm:prSet presAssocID="{7D95E06A-7D5A-4BBE-BC80-0B4A72054145}" presName="spaceRect" presStyleCnt="0"/>
      <dgm:spPr/>
    </dgm:pt>
    <dgm:pt modelId="{6178111F-A236-4AF7-BC66-ED23C5FFCD4B}" type="pres">
      <dgm:prSet presAssocID="{7D95E06A-7D5A-4BBE-BC80-0B4A72054145}" presName="parTx" presStyleLbl="revTx" presStyleIdx="3" presStyleCnt="6">
        <dgm:presLayoutVars>
          <dgm:chMax val="0"/>
          <dgm:chPref val="0"/>
        </dgm:presLayoutVars>
      </dgm:prSet>
      <dgm:spPr/>
    </dgm:pt>
    <dgm:pt modelId="{80064276-7FBA-4B20-B8D1-E1EB81EF572F}" type="pres">
      <dgm:prSet presAssocID="{B70FAD0C-B855-4349-BCCF-BABD70F62534}" presName="sibTrans" presStyleCnt="0"/>
      <dgm:spPr/>
    </dgm:pt>
    <dgm:pt modelId="{411CA89B-28F8-44A0-911D-3C6AB44427DA}" type="pres">
      <dgm:prSet presAssocID="{55D5AB06-7425-46C8-80CA-B1A15AFBF1E3}" presName="compNode" presStyleCnt="0"/>
      <dgm:spPr/>
    </dgm:pt>
    <dgm:pt modelId="{55C894F7-BC52-4287-AC11-5B861D7155CF}" type="pres">
      <dgm:prSet presAssocID="{55D5AB06-7425-46C8-80CA-B1A15AFBF1E3}" presName="bgRect" presStyleLbl="bgShp" presStyleIdx="4" presStyleCnt="6"/>
      <dgm:spPr/>
    </dgm:pt>
    <dgm:pt modelId="{60F7D268-3EED-422B-899F-FA586AE2AD82}" type="pres">
      <dgm:prSet presAssocID="{55D5AB06-7425-46C8-80CA-B1A15AFBF1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774DE276-1EB5-40A4-8778-9FC0B4308127}" type="pres">
      <dgm:prSet presAssocID="{55D5AB06-7425-46C8-80CA-B1A15AFBF1E3}" presName="spaceRect" presStyleCnt="0"/>
      <dgm:spPr/>
    </dgm:pt>
    <dgm:pt modelId="{E8DC6114-1C8F-42E9-9ADE-D687AF676DD7}" type="pres">
      <dgm:prSet presAssocID="{55D5AB06-7425-46C8-80CA-B1A15AFBF1E3}" presName="parTx" presStyleLbl="revTx" presStyleIdx="4" presStyleCnt="6">
        <dgm:presLayoutVars>
          <dgm:chMax val="0"/>
          <dgm:chPref val="0"/>
        </dgm:presLayoutVars>
      </dgm:prSet>
      <dgm:spPr/>
    </dgm:pt>
    <dgm:pt modelId="{11439C7B-CCC2-47FE-B5E3-239DDE5E2F16}" type="pres">
      <dgm:prSet presAssocID="{8D52881E-818D-433F-AE4C-665971C6589B}" presName="sibTrans" presStyleCnt="0"/>
      <dgm:spPr/>
    </dgm:pt>
    <dgm:pt modelId="{C83EA64B-734C-426E-8CF9-C5E5EA720260}" type="pres">
      <dgm:prSet presAssocID="{F678ABD8-1BC4-4D2E-A38F-97BE93A007F8}" presName="compNode" presStyleCnt="0"/>
      <dgm:spPr/>
    </dgm:pt>
    <dgm:pt modelId="{46091144-E489-4C1A-9245-7E873E36A726}" type="pres">
      <dgm:prSet presAssocID="{F678ABD8-1BC4-4D2E-A38F-97BE93A007F8}" presName="bgRect" presStyleLbl="bgShp" presStyleIdx="5" presStyleCnt="6"/>
      <dgm:spPr/>
    </dgm:pt>
    <dgm:pt modelId="{09424E35-06BD-4A93-A673-176219421388}" type="pres">
      <dgm:prSet presAssocID="{F678ABD8-1BC4-4D2E-A38F-97BE93A007F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5D885CC4-8E76-400F-9193-2A69E4F397CA}" type="pres">
      <dgm:prSet presAssocID="{F678ABD8-1BC4-4D2E-A38F-97BE93A007F8}" presName="spaceRect" presStyleCnt="0"/>
      <dgm:spPr/>
    </dgm:pt>
    <dgm:pt modelId="{41509DFF-DD94-4113-95CC-B9D4604FC9D5}" type="pres">
      <dgm:prSet presAssocID="{F678ABD8-1BC4-4D2E-A38F-97BE93A007F8}" presName="parTx" presStyleLbl="revTx" presStyleIdx="5" presStyleCnt="6">
        <dgm:presLayoutVars>
          <dgm:chMax val="0"/>
          <dgm:chPref val="0"/>
        </dgm:presLayoutVars>
      </dgm:prSet>
      <dgm:spPr/>
    </dgm:pt>
  </dgm:ptLst>
  <dgm:cxnLst>
    <dgm:cxn modelId="{9EF8661B-E3D8-4E00-9CF7-729B7147CB44}" srcId="{A6821A03-F4FF-4D33-9FBA-B2D132B7E523}" destId="{7D95E06A-7D5A-4BBE-BC80-0B4A72054145}" srcOrd="3" destOrd="0" parTransId="{446AB4DE-51C1-4A5E-A97D-699494AD22F3}" sibTransId="{B70FAD0C-B855-4349-BCCF-BABD70F62534}"/>
    <dgm:cxn modelId="{5B47DA2B-7B28-408E-908C-71112232DBAD}" srcId="{A6821A03-F4FF-4D33-9FBA-B2D132B7E523}" destId="{F678ABD8-1BC4-4D2E-A38F-97BE93A007F8}" srcOrd="5" destOrd="0" parTransId="{8D36F2CA-956C-4739-9A45-2087F737F306}" sibTransId="{182E0A5C-9448-453F-AE19-C1F33B84F483}"/>
    <dgm:cxn modelId="{A0023F30-9291-4BB6-B625-0B0F34BDDFCE}" srcId="{A6821A03-F4FF-4D33-9FBA-B2D132B7E523}" destId="{D6C11FED-1EF5-41DA-ACE7-F0C6D1F76383}" srcOrd="1" destOrd="0" parTransId="{E33689B4-D22D-4E0B-BDE5-CDD85861F8C7}" sibTransId="{41964B84-0828-423D-AF71-A54E42E1087C}"/>
    <dgm:cxn modelId="{DA5C8B5F-D620-4D44-B8C7-53334741BAFA}" srcId="{A6821A03-F4FF-4D33-9FBA-B2D132B7E523}" destId="{A3545330-61A1-41B6-BE73-722ACF72676A}" srcOrd="2" destOrd="0" parTransId="{5C7ECC74-CD39-4CA6-B665-AACA9E72EE80}" sibTransId="{A54BDBE9-CB76-46AA-BE5A-95C95327CC0F}"/>
    <dgm:cxn modelId="{17E4CB76-AE08-4F0B-98D3-29B38E31C44B}" type="presOf" srcId="{A6821A03-F4FF-4D33-9FBA-B2D132B7E523}" destId="{C8B36051-359F-4685-9D4D-0BD4132E11EB}" srcOrd="0" destOrd="0" presId="urn:microsoft.com/office/officeart/2018/2/layout/IconVerticalSolidList"/>
    <dgm:cxn modelId="{1CEE9E59-4BC3-4E6D-B55D-81200B10F838}" type="presOf" srcId="{D6C11FED-1EF5-41DA-ACE7-F0C6D1F76383}" destId="{2FB4F4E3-A85E-465F-BDAE-8D1CDD23CCB0}" srcOrd="0" destOrd="0" presId="urn:microsoft.com/office/officeart/2018/2/layout/IconVerticalSolidList"/>
    <dgm:cxn modelId="{3BA9C381-1CD2-400B-B799-F7F38B4323CA}" type="presOf" srcId="{A3545330-61A1-41B6-BE73-722ACF72676A}" destId="{47761D74-E669-47D6-9257-008A1515C2EF}" srcOrd="0" destOrd="0" presId="urn:microsoft.com/office/officeart/2018/2/layout/IconVerticalSolidList"/>
    <dgm:cxn modelId="{6F80A08F-70B9-4D9A-B8B5-66260A8C7A3B}" srcId="{A6821A03-F4FF-4D33-9FBA-B2D132B7E523}" destId="{4068D1FC-0809-44FA-AACD-E751A0875709}" srcOrd="0" destOrd="0" parTransId="{3AE6F90F-26EA-4FA3-AE63-E7D90E05DFEC}" sibTransId="{19FF43B5-51DB-4DC6-9866-A0E7F1BD2144}"/>
    <dgm:cxn modelId="{6833CF94-3616-418A-A166-166E154F0E98}" type="presOf" srcId="{55D5AB06-7425-46C8-80CA-B1A15AFBF1E3}" destId="{E8DC6114-1C8F-42E9-9ADE-D687AF676DD7}" srcOrd="0" destOrd="0" presId="urn:microsoft.com/office/officeart/2018/2/layout/IconVerticalSolidList"/>
    <dgm:cxn modelId="{38697F96-15B2-48D4-ADF1-B0C9E557EB8D}" type="presOf" srcId="{7D95E06A-7D5A-4BBE-BC80-0B4A72054145}" destId="{6178111F-A236-4AF7-BC66-ED23C5FFCD4B}" srcOrd="0" destOrd="0" presId="urn:microsoft.com/office/officeart/2018/2/layout/IconVerticalSolidList"/>
    <dgm:cxn modelId="{5DE5AFB0-123E-4548-B94B-12CE2E668243}" type="presOf" srcId="{F678ABD8-1BC4-4D2E-A38F-97BE93A007F8}" destId="{41509DFF-DD94-4113-95CC-B9D4604FC9D5}" srcOrd="0" destOrd="0" presId="urn:microsoft.com/office/officeart/2018/2/layout/IconVerticalSolidList"/>
    <dgm:cxn modelId="{E8E755BB-8138-4C1B-BDE4-52B12D4234A6}" type="presOf" srcId="{4068D1FC-0809-44FA-AACD-E751A0875709}" destId="{43335A63-77A2-45E5-AF15-B828888E1969}" srcOrd="0" destOrd="0" presId="urn:microsoft.com/office/officeart/2018/2/layout/IconVerticalSolidList"/>
    <dgm:cxn modelId="{07FC02CC-F2FD-45F6-9A74-AB787A52BD09}" srcId="{A6821A03-F4FF-4D33-9FBA-B2D132B7E523}" destId="{55D5AB06-7425-46C8-80CA-B1A15AFBF1E3}" srcOrd="4" destOrd="0" parTransId="{3904F169-AC34-4F11-8AC3-B479DCAD1835}" sibTransId="{8D52881E-818D-433F-AE4C-665971C6589B}"/>
    <dgm:cxn modelId="{2E5FBD85-8AE0-45E0-AFC6-FE9416BD1A2D}" type="presParOf" srcId="{C8B36051-359F-4685-9D4D-0BD4132E11EB}" destId="{5FB2CEFD-8170-4BE7-947D-3B401A133AAB}" srcOrd="0" destOrd="0" presId="urn:microsoft.com/office/officeart/2018/2/layout/IconVerticalSolidList"/>
    <dgm:cxn modelId="{F5849EEF-033D-4AAD-8897-F83E0462E689}" type="presParOf" srcId="{5FB2CEFD-8170-4BE7-947D-3B401A133AAB}" destId="{98073AD0-1896-4160-9F4A-AA2019079D49}" srcOrd="0" destOrd="0" presId="urn:microsoft.com/office/officeart/2018/2/layout/IconVerticalSolidList"/>
    <dgm:cxn modelId="{FBD80A47-9DCE-44CD-9129-74DA5779E1C6}" type="presParOf" srcId="{5FB2CEFD-8170-4BE7-947D-3B401A133AAB}" destId="{E4B84631-B597-40C2-B86C-0155C2CBD480}" srcOrd="1" destOrd="0" presId="urn:microsoft.com/office/officeart/2018/2/layout/IconVerticalSolidList"/>
    <dgm:cxn modelId="{EA28CFFF-5539-43A6-B6A6-BD71FD6EA903}" type="presParOf" srcId="{5FB2CEFD-8170-4BE7-947D-3B401A133AAB}" destId="{A37A759F-0DE3-4878-B1E5-94043C8EA7F3}" srcOrd="2" destOrd="0" presId="urn:microsoft.com/office/officeart/2018/2/layout/IconVerticalSolidList"/>
    <dgm:cxn modelId="{B91CFBB2-1C06-4459-B321-7262A22767D5}" type="presParOf" srcId="{5FB2CEFD-8170-4BE7-947D-3B401A133AAB}" destId="{43335A63-77A2-45E5-AF15-B828888E1969}" srcOrd="3" destOrd="0" presId="urn:microsoft.com/office/officeart/2018/2/layout/IconVerticalSolidList"/>
    <dgm:cxn modelId="{34C6E646-9F20-4F33-AA9D-36090479AB34}" type="presParOf" srcId="{C8B36051-359F-4685-9D4D-0BD4132E11EB}" destId="{D59564E2-9877-495E-B0D0-A4B6E16C38F4}" srcOrd="1" destOrd="0" presId="urn:microsoft.com/office/officeart/2018/2/layout/IconVerticalSolidList"/>
    <dgm:cxn modelId="{21EB37E8-1C41-48DD-8A66-8DB5F98F5395}" type="presParOf" srcId="{C8B36051-359F-4685-9D4D-0BD4132E11EB}" destId="{F448233A-9D51-4E77-93A1-D2ACFC8032AD}" srcOrd="2" destOrd="0" presId="urn:microsoft.com/office/officeart/2018/2/layout/IconVerticalSolidList"/>
    <dgm:cxn modelId="{4B632E19-58A7-43FC-9306-7A456F557065}" type="presParOf" srcId="{F448233A-9D51-4E77-93A1-D2ACFC8032AD}" destId="{7D54D11C-8F4D-4870-B66C-B76003AD17E3}" srcOrd="0" destOrd="0" presId="urn:microsoft.com/office/officeart/2018/2/layout/IconVerticalSolidList"/>
    <dgm:cxn modelId="{BAE7F03E-0E4A-415E-8383-D07B7E40DCDB}" type="presParOf" srcId="{F448233A-9D51-4E77-93A1-D2ACFC8032AD}" destId="{E373FC3D-26FC-4CA3-9D2B-FA11A902BD8B}" srcOrd="1" destOrd="0" presId="urn:microsoft.com/office/officeart/2018/2/layout/IconVerticalSolidList"/>
    <dgm:cxn modelId="{F43AE046-4590-4229-8628-6EC120DC38A2}" type="presParOf" srcId="{F448233A-9D51-4E77-93A1-D2ACFC8032AD}" destId="{4BDFBC47-A33C-4773-81B4-822E40211779}" srcOrd="2" destOrd="0" presId="urn:microsoft.com/office/officeart/2018/2/layout/IconVerticalSolidList"/>
    <dgm:cxn modelId="{21B35ED9-9CD5-4660-ABDE-7BD28A2FAF26}" type="presParOf" srcId="{F448233A-9D51-4E77-93A1-D2ACFC8032AD}" destId="{2FB4F4E3-A85E-465F-BDAE-8D1CDD23CCB0}" srcOrd="3" destOrd="0" presId="urn:microsoft.com/office/officeart/2018/2/layout/IconVerticalSolidList"/>
    <dgm:cxn modelId="{125800FA-D3D1-4119-89E3-E19116D65ED1}" type="presParOf" srcId="{C8B36051-359F-4685-9D4D-0BD4132E11EB}" destId="{5E3E160E-C17A-4976-A35A-E0F0A4C7976D}" srcOrd="3" destOrd="0" presId="urn:microsoft.com/office/officeart/2018/2/layout/IconVerticalSolidList"/>
    <dgm:cxn modelId="{C66B0BDF-1A77-4C15-BBC6-894CDFC27E3B}" type="presParOf" srcId="{C8B36051-359F-4685-9D4D-0BD4132E11EB}" destId="{C24EE3A9-B05A-4A78-923B-8E0406DAA2DD}" srcOrd="4" destOrd="0" presId="urn:microsoft.com/office/officeart/2018/2/layout/IconVerticalSolidList"/>
    <dgm:cxn modelId="{D387FEAA-167F-4FF3-9972-D9F7F1A5C9E9}" type="presParOf" srcId="{C24EE3A9-B05A-4A78-923B-8E0406DAA2DD}" destId="{E4CC9CAC-E804-49CD-BA3E-AA75855A3FE0}" srcOrd="0" destOrd="0" presId="urn:microsoft.com/office/officeart/2018/2/layout/IconVerticalSolidList"/>
    <dgm:cxn modelId="{A9DDAA16-1AC5-4053-9A5B-C4E952698928}" type="presParOf" srcId="{C24EE3A9-B05A-4A78-923B-8E0406DAA2DD}" destId="{516B509A-7214-4E70-B614-AB1ED500317D}" srcOrd="1" destOrd="0" presId="urn:microsoft.com/office/officeart/2018/2/layout/IconVerticalSolidList"/>
    <dgm:cxn modelId="{C82B9954-6544-4406-BEAF-2497A0DCF010}" type="presParOf" srcId="{C24EE3A9-B05A-4A78-923B-8E0406DAA2DD}" destId="{558CFC00-C3BD-44C6-ADDE-F4CB46D5EF7C}" srcOrd="2" destOrd="0" presId="urn:microsoft.com/office/officeart/2018/2/layout/IconVerticalSolidList"/>
    <dgm:cxn modelId="{0EFBC6D2-46C7-4A3C-AC3D-3BB56C7BAEF8}" type="presParOf" srcId="{C24EE3A9-B05A-4A78-923B-8E0406DAA2DD}" destId="{47761D74-E669-47D6-9257-008A1515C2EF}" srcOrd="3" destOrd="0" presId="urn:microsoft.com/office/officeart/2018/2/layout/IconVerticalSolidList"/>
    <dgm:cxn modelId="{381B7EA6-9597-4063-95B8-608359A263D3}" type="presParOf" srcId="{C8B36051-359F-4685-9D4D-0BD4132E11EB}" destId="{B2744201-F9EC-4524-B6BB-5A37C5F1279B}" srcOrd="5" destOrd="0" presId="urn:microsoft.com/office/officeart/2018/2/layout/IconVerticalSolidList"/>
    <dgm:cxn modelId="{66F97274-D4CC-42E4-9E03-EE71F3E30708}" type="presParOf" srcId="{C8B36051-359F-4685-9D4D-0BD4132E11EB}" destId="{42308154-1DE7-4143-ADB0-9E2AEDC9F9CB}" srcOrd="6" destOrd="0" presId="urn:microsoft.com/office/officeart/2018/2/layout/IconVerticalSolidList"/>
    <dgm:cxn modelId="{4DAE58A0-38C2-4C4C-8755-8A4EDD8E537C}" type="presParOf" srcId="{42308154-1DE7-4143-ADB0-9E2AEDC9F9CB}" destId="{F8ED5E99-2CE0-47E4-94CB-36F1885CD00F}" srcOrd="0" destOrd="0" presId="urn:microsoft.com/office/officeart/2018/2/layout/IconVerticalSolidList"/>
    <dgm:cxn modelId="{95C08EFA-92F7-446D-8567-E729DFCB2EE3}" type="presParOf" srcId="{42308154-1DE7-4143-ADB0-9E2AEDC9F9CB}" destId="{22DBAB94-460B-4D27-A72A-28A93AFBF996}" srcOrd="1" destOrd="0" presId="urn:microsoft.com/office/officeart/2018/2/layout/IconVerticalSolidList"/>
    <dgm:cxn modelId="{79D87694-CE20-4D66-9CE5-2EA6433E2344}" type="presParOf" srcId="{42308154-1DE7-4143-ADB0-9E2AEDC9F9CB}" destId="{0A55A8F5-6D87-4025-95F9-C056AB5833EF}" srcOrd="2" destOrd="0" presId="urn:microsoft.com/office/officeart/2018/2/layout/IconVerticalSolidList"/>
    <dgm:cxn modelId="{F3BAE93C-5454-474A-BF1B-6C2E5DDDF590}" type="presParOf" srcId="{42308154-1DE7-4143-ADB0-9E2AEDC9F9CB}" destId="{6178111F-A236-4AF7-BC66-ED23C5FFCD4B}" srcOrd="3" destOrd="0" presId="urn:microsoft.com/office/officeart/2018/2/layout/IconVerticalSolidList"/>
    <dgm:cxn modelId="{B1C4C6A5-9B29-4097-98C7-06A2427D3314}" type="presParOf" srcId="{C8B36051-359F-4685-9D4D-0BD4132E11EB}" destId="{80064276-7FBA-4B20-B8D1-E1EB81EF572F}" srcOrd="7" destOrd="0" presId="urn:microsoft.com/office/officeart/2018/2/layout/IconVerticalSolidList"/>
    <dgm:cxn modelId="{AAE95EB0-A30B-439B-9FF2-E641BD3787EF}" type="presParOf" srcId="{C8B36051-359F-4685-9D4D-0BD4132E11EB}" destId="{411CA89B-28F8-44A0-911D-3C6AB44427DA}" srcOrd="8" destOrd="0" presId="urn:microsoft.com/office/officeart/2018/2/layout/IconVerticalSolidList"/>
    <dgm:cxn modelId="{FF1F0C22-3D80-4B20-88E7-37F3D1382AE4}" type="presParOf" srcId="{411CA89B-28F8-44A0-911D-3C6AB44427DA}" destId="{55C894F7-BC52-4287-AC11-5B861D7155CF}" srcOrd="0" destOrd="0" presId="urn:microsoft.com/office/officeart/2018/2/layout/IconVerticalSolidList"/>
    <dgm:cxn modelId="{40D02B03-3F36-491D-8648-61BD9F2E41C1}" type="presParOf" srcId="{411CA89B-28F8-44A0-911D-3C6AB44427DA}" destId="{60F7D268-3EED-422B-899F-FA586AE2AD82}" srcOrd="1" destOrd="0" presId="urn:microsoft.com/office/officeart/2018/2/layout/IconVerticalSolidList"/>
    <dgm:cxn modelId="{722781AB-609B-4D3D-9A92-0B1B17EB1C2E}" type="presParOf" srcId="{411CA89B-28F8-44A0-911D-3C6AB44427DA}" destId="{774DE276-1EB5-40A4-8778-9FC0B4308127}" srcOrd="2" destOrd="0" presId="urn:microsoft.com/office/officeart/2018/2/layout/IconVerticalSolidList"/>
    <dgm:cxn modelId="{E88EA005-9BA7-4AAE-8F95-91CBB599FDA0}" type="presParOf" srcId="{411CA89B-28F8-44A0-911D-3C6AB44427DA}" destId="{E8DC6114-1C8F-42E9-9ADE-D687AF676DD7}" srcOrd="3" destOrd="0" presId="urn:microsoft.com/office/officeart/2018/2/layout/IconVerticalSolidList"/>
    <dgm:cxn modelId="{511D5C80-29E9-4DFD-BC2A-F8BAAD8EF48B}" type="presParOf" srcId="{C8B36051-359F-4685-9D4D-0BD4132E11EB}" destId="{11439C7B-CCC2-47FE-B5E3-239DDE5E2F16}" srcOrd="9" destOrd="0" presId="urn:microsoft.com/office/officeart/2018/2/layout/IconVerticalSolidList"/>
    <dgm:cxn modelId="{4A38C0C3-4761-4702-8343-5BD6B8BE7BF6}" type="presParOf" srcId="{C8B36051-359F-4685-9D4D-0BD4132E11EB}" destId="{C83EA64B-734C-426E-8CF9-C5E5EA720260}" srcOrd="10" destOrd="0" presId="urn:microsoft.com/office/officeart/2018/2/layout/IconVerticalSolidList"/>
    <dgm:cxn modelId="{868BF158-24FA-46DE-B8FA-003465E7AA37}" type="presParOf" srcId="{C83EA64B-734C-426E-8CF9-C5E5EA720260}" destId="{46091144-E489-4C1A-9245-7E873E36A726}" srcOrd="0" destOrd="0" presId="urn:microsoft.com/office/officeart/2018/2/layout/IconVerticalSolidList"/>
    <dgm:cxn modelId="{75B44E41-01A7-477C-9208-FCCB03BB01E9}" type="presParOf" srcId="{C83EA64B-734C-426E-8CF9-C5E5EA720260}" destId="{09424E35-06BD-4A93-A673-176219421388}" srcOrd="1" destOrd="0" presId="urn:microsoft.com/office/officeart/2018/2/layout/IconVerticalSolidList"/>
    <dgm:cxn modelId="{FCB7C01E-0FF4-449A-BEEA-40150A108910}" type="presParOf" srcId="{C83EA64B-734C-426E-8CF9-C5E5EA720260}" destId="{5D885CC4-8E76-400F-9193-2A69E4F397CA}" srcOrd="2" destOrd="0" presId="urn:microsoft.com/office/officeart/2018/2/layout/IconVerticalSolidList"/>
    <dgm:cxn modelId="{FC3B733F-7969-4983-984F-CDFFE76AC3D9}" type="presParOf" srcId="{C83EA64B-734C-426E-8CF9-C5E5EA720260}" destId="{41509DFF-DD94-4113-95CC-B9D4604FC9D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E523A3-D8AA-4545-85A0-885C18C05E7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89D8775-D675-4065-A7A8-9DE4D65B9B41}">
      <dgm:prSet/>
      <dgm:spPr/>
      <dgm:t>
        <a:bodyPr/>
        <a:lstStyle/>
        <a:p>
          <a:r>
            <a:rPr lang="en-US"/>
            <a:t>Vet Court Total Number of Clients: 103</a:t>
          </a:r>
        </a:p>
      </dgm:t>
    </dgm:pt>
    <dgm:pt modelId="{6A44122D-3ED8-4520-86B7-61276C9732C5}" type="parTrans" cxnId="{A7649E78-7ED6-4353-983F-651BE7B95717}">
      <dgm:prSet/>
      <dgm:spPr/>
      <dgm:t>
        <a:bodyPr/>
        <a:lstStyle/>
        <a:p>
          <a:endParaRPr lang="en-US"/>
        </a:p>
      </dgm:t>
    </dgm:pt>
    <dgm:pt modelId="{CD57F65D-288A-44BF-ACB0-F76A6DDC66BD}" type="sibTrans" cxnId="{A7649E78-7ED6-4353-983F-651BE7B95717}">
      <dgm:prSet/>
      <dgm:spPr/>
      <dgm:t>
        <a:bodyPr/>
        <a:lstStyle/>
        <a:p>
          <a:endParaRPr lang="en-US"/>
        </a:p>
      </dgm:t>
    </dgm:pt>
    <dgm:pt modelId="{671479D8-EFD6-4227-9286-9157C099B20A}">
      <dgm:prSet/>
      <dgm:spPr/>
      <dgm:t>
        <a:bodyPr/>
        <a:lstStyle/>
        <a:p>
          <a:r>
            <a:rPr lang="en-US" dirty="0"/>
            <a:t>Current Participants: 7</a:t>
          </a:r>
        </a:p>
      </dgm:t>
    </dgm:pt>
    <dgm:pt modelId="{B4750F21-F481-443F-87FD-CD68682614D0}" type="parTrans" cxnId="{2B1AAB74-50F5-4D0B-A7BB-94C605ECB0D1}">
      <dgm:prSet/>
      <dgm:spPr/>
      <dgm:t>
        <a:bodyPr/>
        <a:lstStyle/>
        <a:p>
          <a:endParaRPr lang="en-US"/>
        </a:p>
      </dgm:t>
    </dgm:pt>
    <dgm:pt modelId="{04B5B04A-AD35-4ADE-B678-83BC3B3CF160}" type="sibTrans" cxnId="{2B1AAB74-50F5-4D0B-A7BB-94C605ECB0D1}">
      <dgm:prSet/>
      <dgm:spPr/>
      <dgm:t>
        <a:bodyPr/>
        <a:lstStyle/>
        <a:p>
          <a:endParaRPr lang="en-US"/>
        </a:p>
      </dgm:t>
    </dgm:pt>
    <dgm:pt modelId="{AB32675D-A964-47CA-84B0-D714DB2E80F1}">
      <dgm:prSet/>
      <dgm:spPr/>
      <dgm:t>
        <a:bodyPr/>
        <a:lstStyle/>
        <a:p>
          <a:r>
            <a:rPr lang="en-US"/>
            <a:t>Graduations: 74</a:t>
          </a:r>
        </a:p>
      </dgm:t>
    </dgm:pt>
    <dgm:pt modelId="{47B90997-6ACA-4910-A4DB-A130A9477D17}" type="parTrans" cxnId="{E8EE288F-F360-4123-8C2D-250333BC30EE}">
      <dgm:prSet/>
      <dgm:spPr/>
      <dgm:t>
        <a:bodyPr/>
        <a:lstStyle/>
        <a:p>
          <a:endParaRPr lang="en-US"/>
        </a:p>
      </dgm:t>
    </dgm:pt>
    <dgm:pt modelId="{DAA0DF28-9AB9-43E6-AB4B-AF7EBF44F8FB}" type="sibTrans" cxnId="{E8EE288F-F360-4123-8C2D-250333BC30EE}">
      <dgm:prSet/>
      <dgm:spPr/>
      <dgm:t>
        <a:bodyPr/>
        <a:lstStyle/>
        <a:p>
          <a:endParaRPr lang="en-US"/>
        </a:p>
      </dgm:t>
    </dgm:pt>
    <dgm:pt modelId="{7FA7F0A5-9A9E-4AEC-82E8-58AB6E4919F4}">
      <dgm:prSet/>
      <dgm:spPr/>
      <dgm:t>
        <a:bodyPr/>
        <a:lstStyle/>
        <a:p>
          <a:r>
            <a:rPr lang="en-US"/>
            <a:t>Terminations: 20</a:t>
          </a:r>
        </a:p>
      </dgm:t>
    </dgm:pt>
    <dgm:pt modelId="{E3E7D474-F4B4-4F2B-81EF-48FE9B45CB24}" type="parTrans" cxnId="{6C791A54-A3B8-4A34-A564-3C05C28C0F06}">
      <dgm:prSet/>
      <dgm:spPr/>
      <dgm:t>
        <a:bodyPr/>
        <a:lstStyle/>
        <a:p>
          <a:endParaRPr lang="en-US"/>
        </a:p>
      </dgm:t>
    </dgm:pt>
    <dgm:pt modelId="{6187C25C-940A-47C7-B6D1-A90F9A43019E}" type="sibTrans" cxnId="{6C791A54-A3B8-4A34-A564-3C05C28C0F06}">
      <dgm:prSet/>
      <dgm:spPr/>
      <dgm:t>
        <a:bodyPr/>
        <a:lstStyle/>
        <a:p>
          <a:endParaRPr lang="en-US"/>
        </a:p>
      </dgm:t>
    </dgm:pt>
    <dgm:pt modelId="{46A31540-74BA-4DC6-957B-48F0A179241A}">
      <dgm:prSet/>
      <dgm:spPr/>
      <dgm:t>
        <a:bodyPr/>
        <a:lstStyle/>
        <a:p>
          <a:r>
            <a:rPr lang="en-US"/>
            <a:t>Administrative Discharges:  2</a:t>
          </a:r>
        </a:p>
      </dgm:t>
    </dgm:pt>
    <dgm:pt modelId="{CF5E3F19-1796-4370-96DA-36EB262AA916}" type="parTrans" cxnId="{288DF363-2B81-4607-9051-9E79E4B694EA}">
      <dgm:prSet/>
      <dgm:spPr/>
      <dgm:t>
        <a:bodyPr/>
        <a:lstStyle/>
        <a:p>
          <a:endParaRPr lang="en-US"/>
        </a:p>
      </dgm:t>
    </dgm:pt>
    <dgm:pt modelId="{FC6B0974-93C2-40A6-BA96-3FA5D7033209}" type="sibTrans" cxnId="{288DF363-2B81-4607-9051-9E79E4B694EA}">
      <dgm:prSet/>
      <dgm:spPr/>
      <dgm:t>
        <a:bodyPr/>
        <a:lstStyle/>
        <a:p>
          <a:endParaRPr lang="en-US"/>
        </a:p>
      </dgm:t>
    </dgm:pt>
    <dgm:pt modelId="{042D2870-1F41-4925-8962-6247407C29FD}">
      <dgm:prSet/>
      <dgm:spPr/>
      <dgm:t>
        <a:bodyPr/>
        <a:lstStyle/>
        <a:p>
          <a:r>
            <a:rPr lang="en-US"/>
            <a:t>Maximum Census:  10 Clients</a:t>
          </a:r>
        </a:p>
      </dgm:t>
    </dgm:pt>
    <dgm:pt modelId="{AD880346-7184-47C2-A018-33C87469DDD7}" type="parTrans" cxnId="{9D1FDBCF-CCC9-4F98-99F9-868E4ED72CA2}">
      <dgm:prSet/>
      <dgm:spPr/>
      <dgm:t>
        <a:bodyPr/>
        <a:lstStyle/>
        <a:p>
          <a:endParaRPr lang="en-US"/>
        </a:p>
      </dgm:t>
    </dgm:pt>
    <dgm:pt modelId="{F21DB2CE-2818-46C1-A6D0-D82D30FBCAEC}" type="sibTrans" cxnId="{9D1FDBCF-CCC9-4F98-99F9-868E4ED72CA2}">
      <dgm:prSet/>
      <dgm:spPr/>
      <dgm:t>
        <a:bodyPr/>
        <a:lstStyle/>
        <a:p>
          <a:endParaRPr lang="en-US"/>
        </a:p>
      </dgm:t>
    </dgm:pt>
    <dgm:pt modelId="{41B7B165-9FF4-4F6D-BAC3-606B3CF5C91A}" type="pres">
      <dgm:prSet presAssocID="{72E523A3-D8AA-4545-85A0-885C18C05E75}" presName="linear" presStyleCnt="0">
        <dgm:presLayoutVars>
          <dgm:animLvl val="lvl"/>
          <dgm:resizeHandles val="exact"/>
        </dgm:presLayoutVars>
      </dgm:prSet>
      <dgm:spPr/>
    </dgm:pt>
    <dgm:pt modelId="{36B4B922-747C-4BB5-B32B-3DFBCEE1C517}" type="pres">
      <dgm:prSet presAssocID="{789D8775-D675-4065-A7A8-9DE4D65B9B41}" presName="parentText" presStyleLbl="node1" presStyleIdx="0" presStyleCnt="6">
        <dgm:presLayoutVars>
          <dgm:chMax val="0"/>
          <dgm:bulletEnabled val="1"/>
        </dgm:presLayoutVars>
      </dgm:prSet>
      <dgm:spPr/>
    </dgm:pt>
    <dgm:pt modelId="{74D609D3-13CB-41EA-B6B1-6D26E50AEB35}" type="pres">
      <dgm:prSet presAssocID="{CD57F65D-288A-44BF-ACB0-F76A6DDC66BD}" presName="spacer" presStyleCnt="0"/>
      <dgm:spPr/>
    </dgm:pt>
    <dgm:pt modelId="{26E6EE51-9DBA-40F6-AD3D-45CF84D972D6}" type="pres">
      <dgm:prSet presAssocID="{671479D8-EFD6-4227-9286-9157C099B20A}" presName="parentText" presStyleLbl="node1" presStyleIdx="1" presStyleCnt="6">
        <dgm:presLayoutVars>
          <dgm:chMax val="0"/>
          <dgm:bulletEnabled val="1"/>
        </dgm:presLayoutVars>
      </dgm:prSet>
      <dgm:spPr/>
    </dgm:pt>
    <dgm:pt modelId="{ABF18E02-81F1-4B3E-B057-E3970C60C4DE}" type="pres">
      <dgm:prSet presAssocID="{04B5B04A-AD35-4ADE-B678-83BC3B3CF160}" presName="spacer" presStyleCnt="0"/>
      <dgm:spPr/>
    </dgm:pt>
    <dgm:pt modelId="{990DD168-FD06-4C63-A15D-83710995AFA0}" type="pres">
      <dgm:prSet presAssocID="{AB32675D-A964-47CA-84B0-D714DB2E80F1}" presName="parentText" presStyleLbl="node1" presStyleIdx="2" presStyleCnt="6">
        <dgm:presLayoutVars>
          <dgm:chMax val="0"/>
          <dgm:bulletEnabled val="1"/>
        </dgm:presLayoutVars>
      </dgm:prSet>
      <dgm:spPr/>
    </dgm:pt>
    <dgm:pt modelId="{EF5877AD-4C8A-47A1-BF58-E54246F496C7}" type="pres">
      <dgm:prSet presAssocID="{DAA0DF28-9AB9-43E6-AB4B-AF7EBF44F8FB}" presName="spacer" presStyleCnt="0"/>
      <dgm:spPr/>
    </dgm:pt>
    <dgm:pt modelId="{3C8BB924-D154-4F83-8D55-3E670D4ED5F7}" type="pres">
      <dgm:prSet presAssocID="{7FA7F0A5-9A9E-4AEC-82E8-58AB6E4919F4}" presName="parentText" presStyleLbl="node1" presStyleIdx="3" presStyleCnt="6">
        <dgm:presLayoutVars>
          <dgm:chMax val="0"/>
          <dgm:bulletEnabled val="1"/>
        </dgm:presLayoutVars>
      </dgm:prSet>
      <dgm:spPr/>
    </dgm:pt>
    <dgm:pt modelId="{2A35D6ED-A341-416E-9D5F-AFFD035E1F9A}" type="pres">
      <dgm:prSet presAssocID="{6187C25C-940A-47C7-B6D1-A90F9A43019E}" presName="spacer" presStyleCnt="0"/>
      <dgm:spPr/>
    </dgm:pt>
    <dgm:pt modelId="{34DE162C-D289-4B1B-909D-F353FD2C755A}" type="pres">
      <dgm:prSet presAssocID="{46A31540-74BA-4DC6-957B-48F0A179241A}" presName="parentText" presStyleLbl="node1" presStyleIdx="4" presStyleCnt="6">
        <dgm:presLayoutVars>
          <dgm:chMax val="0"/>
          <dgm:bulletEnabled val="1"/>
        </dgm:presLayoutVars>
      </dgm:prSet>
      <dgm:spPr/>
    </dgm:pt>
    <dgm:pt modelId="{0051C8A8-AF7D-4476-96EC-A1A3B799860A}" type="pres">
      <dgm:prSet presAssocID="{FC6B0974-93C2-40A6-BA96-3FA5D7033209}" presName="spacer" presStyleCnt="0"/>
      <dgm:spPr/>
    </dgm:pt>
    <dgm:pt modelId="{9D631538-5487-4A9E-911E-5BA515CDB510}" type="pres">
      <dgm:prSet presAssocID="{042D2870-1F41-4925-8962-6247407C29FD}" presName="parentText" presStyleLbl="node1" presStyleIdx="5" presStyleCnt="6">
        <dgm:presLayoutVars>
          <dgm:chMax val="0"/>
          <dgm:bulletEnabled val="1"/>
        </dgm:presLayoutVars>
      </dgm:prSet>
      <dgm:spPr/>
    </dgm:pt>
  </dgm:ptLst>
  <dgm:cxnLst>
    <dgm:cxn modelId="{288DF363-2B81-4607-9051-9E79E4B694EA}" srcId="{72E523A3-D8AA-4545-85A0-885C18C05E75}" destId="{46A31540-74BA-4DC6-957B-48F0A179241A}" srcOrd="4" destOrd="0" parTransId="{CF5E3F19-1796-4370-96DA-36EB262AA916}" sibTransId="{FC6B0974-93C2-40A6-BA96-3FA5D7033209}"/>
    <dgm:cxn modelId="{DB1D066F-A3D1-4F03-A3E0-EB66671098DE}" type="presOf" srcId="{042D2870-1F41-4925-8962-6247407C29FD}" destId="{9D631538-5487-4A9E-911E-5BA515CDB510}" srcOrd="0" destOrd="0" presId="urn:microsoft.com/office/officeart/2005/8/layout/vList2"/>
    <dgm:cxn modelId="{91CE5451-4FB3-43B6-9077-6AAA03A8F029}" type="presOf" srcId="{7FA7F0A5-9A9E-4AEC-82E8-58AB6E4919F4}" destId="{3C8BB924-D154-4F83-8D55-3E670D4ED5F7}" srcOrd="0" destOrd="0" presId="urn:microsoft.com/office/officeart/2005/8/layout/vList2"/>
    <dgm:cxn modelId="{6C791A54-A3B8-4A34-A564-3C05C28C0F06}" srcId="{72E523A3-D8AA-4545-85A0-885C18C05E75}" destId="{7FA7F0A5-9A9E-4AEC-82E8-58AB6E4919F4}" srcOrd="3" destOrd="0" parTransId="{E3E7D474-F4B4-4F2B-81EF-48FE9B45CB24}" sibTransId="{6187C25C-940A-47C7-B6D1-A90F9A43019E}"/>
    <dgm:cxn modelId="{2B1AAB74-50F5-4D0B-A7BB-94C605ECB0D1}" srcId="{72E523A3-D8AA-4545-85A0-885C18C05E75}" destId="{671479D8-EFD6-4227-9286-9157C099B20A}" srcOrd="1" destOrd="0" parTransId="{B4750F21-F481-443F-87FD-CD68682614D0}" sibTransId="{04B5B04A-AD35-4ADE-B678-83BC3B3CF160}"/>
    <dgm:cxn modelId="{A7649E78-7ED6-4353-983F-651BE7B95717}" srcId="{72E523A3-D8AA-4545-85A0-885C18C05E75}" destId="{789D8775-D675-4065-A7A8-9DE4D65B9B41}" srcOrd="0" destOrd="0" parTransId="{6A44122D-3ED8-4520-86B7-61276C9732C5}" sibTransId="{CD57F65D-288A-44BF-ACB0-F76A6DDC66BD}"/>
    <dgm:cxn modelId="{E66D4A7E-AAEB-4BE4-BC47-4EAC47A18D5A}" type="presOf" srcId="{671479D8-EFD6-4227-9286-9157C099B20A}" destId="{26E6EE51-9DBA-40F6-AD3D-45CF84D972D6}" srcOrd="0" destOrd="0" presId="urn:microsoft.com/office/officeart/2005/8/layout/vList2"/>
    <dgm:cxn modelId="{E8EE288F-F360-4123-8C2D-250333BC30EE}" srcId="{72E523A3-D8AA-4545-85A0-885C18C05E75}" destId="{AB32675D-A964-47CA-84B0-D714DB2E80F1}" srcOrd="2" destOrd="0" parTransId="{47B90997-6ACA-4910-A4DB-A130A9477D17}" sibTransId="{DAA0DF28-9AB9-43E6-AB4B-AF7EBF44F8FB}"/>
    <dgm:cxn modelId="{52C83690-B709-4F9F-BD1D-52BE73BE5890}" type="presOf" srcId="{789D8775-D675-4065-A7A8-9DE4D65B9B41}" destId="{36B4B922-747C-4BB5-B32B-3DFBCEE1C517}" srcOrd="0" destOrd="0" presId="urn:microsoft.com/office/officeart/2005/8/layout/vList2"/>
    <dgm:cxn modelId="{B4429E90-14B1-4350-AA38-7D8EE3C57B01}" type="presOf" srcId="{72E523A3-D8AA-4545-85A0-885C18C05E75}" destId="{41B7B165-9FF4-4F6D-BAC3-606B3CF5C91A}" srcOrd="0" destOrd="0" presId="urn:microsoft.com/office/officeart/2005/8/layout/vList2"/>
    <dgm:cxn modelId="{C0FDDBAB-B6E2-457B-ABE5-55605A6AF795}" type="presOf" srcId="{46A31540-74BA-4DC6-957B-48F0A179241A}" destId="{34DE162C-D289-4B1B-909D-F353FD2C755A}" srcOrd="0" destOrd="0" presId="urn:microsoft.com/office/officeart/2005/8/layout/vList2"/>
    <dgm:cxn modelId="{6D9977B5-2065-46B9-B67D-5525D84F45BF}" type="presOf" srcId="{AB32675D-A964-47CA-84B0-D714DB2E80F1}" destId="{990DD168-FD06-4C63-A15D-83710995AFA0}" srcOrd="0" destOrd="0" presId="urn:microsoft.com/office/officeart/2005/8/layout/vList2"/>
    <dgm:cxn modelId="{9D1FDBCF-CCC9-4F98-99F9-868E4ED72CA2}" srcId="{72E523A3-D8AA-4545-85A0-885C18C05E75}" destId="{042D2870-1F41-4925-8962-6247407C29FD}" srcOrd="5" destOrd="0" parTransId="{AD880346-7184-47C2-A018-33C87469DDD7}" sibTransId="{F21DB2CE-2818-46C1-A6D0-D82D30FBCAEC}"/>
    <dgm:cxn modelId="{6A529A36-DC26-46BB-AD9F-86463637B4E7}" type="presParOf" srcId="{41B7B165-9FF4-4F6D-BAC3-606B3CF5C91A}" destId="{36B4B922-747C-4BB5-B32B-3DFBCEE1C517}" srcOrd="0" destOrd="0" presId="urn:microsoft.com/office/officeart/2005/8/layout/vList2"/>
    <dgm:cxn modelId="{3FDEEA41-D446-4AEE-ADB8-15592921A863}" type="presParOf" srcId="{41B7B165-9FF4-4F6D-BAC3-606B3CF5C91A}" destId="{74D609D3-13CB-41EA-B6B1-6D26E50AEB35}" srcOrd="1" destOrd="0" presId="urn:microsoft.com/office/officeart/2005/8/layout/vList2"/>
    <dgm:cxn modelId="{C7984038-680D-4868-B946-7925487B9D29}" type="presParOf" srcId="{41B7B165-9FF4-4F6D-BAC3-606B3CF5C91A}" destId="{26E6EE51-9DBA-40F6-AD3D-45CF84D972D6}" srcOrd="2" destOrd="0" presId="urn:microsoft.com/office/officeart/2005/8/layout/vList2"/>
    <dgm:cxn modelId="{ED73CA1F-0453-4DD0-92BC-F4611930D6E6}" type="presParOf" srcId="{41B7B165-9FF4-4F6D-BAC3-606B3CF5C91A}" destId="{ABF18E02-81F1-4B3E-B057-E3970C60C4DE}" srcOrd="3" destOrd="0" presId="urn:microsoft.com/office/officeart/2005/8/layout/vList2"/>
    <dgm:cxn modelId="{2F397BA5-E653-452B-9084-174D883B8C2D}" type="presParOf" srcId="{41B7B165-9FF4-4F6D-BAC3-606B3CF5C91A}" destId="{990DD168-FD06-4C63-A15D-83710995AFA0}" srcOrd="4" destOrd="0" presId="urn:microsoft.com/office/officeart/2005/8/layout/vList2"/>
    <dgm:cxn modelId="{F24ECE7C-8F4A-4D4A-958F-B915E55C1F19}" type="presParOf" srcId="{41B7B165-9FF4-4F6D-BAC3-606B3CF5C91A}" destId="{EF5877AD-4C8A-47A1-BF58-E54246F496C7}" srcOrd="5" destOrd="0" presId="urn:microsoft.com/office/officeart/2005/8/layout/vList2"/>
    <dgm:cxn modelId="{FD5CA5F0-CBA1-46D5-A113-C9B199D2877B}" type="presParOf" srcId="{41B7B165-9FF4-4F6D-BAC3-606B3CF5C91A}" destId="{3C8BB924-D154-4F83-8D55-3E670D4ED5F7}" srcOrd="6" destOrd="0" presId="urn:microsoft.com/office/officeart/2005/8/layout/vList2"/>
    <dgm:cxn modelId="{E37569A1-88DD-4A0C-8E01-8563FE7D6D9E}" type="presParOf" srcId="{41B7B165-9FF4-4F6D-BAC3-606B3CF5C91A}" destId="{2A35D6ED-A341-416E-9D5F-AFFD035E1F9A}" srcOrd="7" destOrd="0" presId="urn:microsoft.com/office/officeart/2005/8/layout/vList2"/>
    <dgm:cxn modelId="{F14A76DF-47CD-4AD8-97FE-AECBA275333D}" type="presParOf" srcId="{41B7B165-9FF4-4F6D-BAC3-606B3CF5C91A}" destId="{34DE162C-D289-4B1B-909D-F353FD2C755A}" srcOrd="8" destOrd="0" presId="urn:microsoft.com/office/officeart/2005/8/layout/vList2"/>
    <dgm:cxn modelId="{21F4467B-A5CB-42C9-90E8-F6A765ACCE20}" type="presParOf" srcId="{41B7B165-9FF4-4F6D-BAC3-606B3CF5C91A}" destId="{0051C8A8-AF7D-4476-96EC-A1A3B799860A}" srcOrd="9" destOrd="0" presId="urn:microsoft.com/office/officeart/2005/8/layout/vList2"/>
    <dgm:cxn modelId="{A8C7F9F4-912A-438E-8E76-F6E63E9D5663}" type="presParOf" srcId="{41B7B165-9FF4-4F6D-BAC3-606B3CF5C91A}" destId="{9D631538-5487-4A9E-911E-5BA515CDB51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F712957-BB5C-48F9-8636-6AB8EDFCD7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EC7A51E-FFF0-44B4-9BCC-F617ED470FE4}">
      <dgm:prSet phldrT="[Text]"/>
      <dgm:spPr/>
      <dgm:t>
        <a:bodyPr/>
        <a:lstStyle/>
        <a:p>
          <a:pPr algn="ctr">
            <a:buFont typeface="Arial" panose="020B0604020202020204" pitchFamily="34" charset="0"/>
            <a:buChar char="•"/>
          </a:pPr>
          <a:r>
            <a:rPr lang="en-US" b="1" dirty="0"/>
            <a:t>Learning and cognitive factors</a:t>
          </a:r>
        </a:p>
        <a:p>
          <a:pPr algn="ctr">
            <a:buFont typeface="Arial" panose="020B0604020202020204" pitchFamily="34" charset="0"/>
            <a:buChar char="•"/>
          </a:pPr>
          <a:r>
            <a:rPr lang="en-US" dirty="0"/>
            <a:t>Low IQ or cognitive limitations</a:t>
          </a:r>
        </a:p>
        <a:p>
          <a:pPr algn="ctr">
            <a:buFont typeface="Arial" panose="020B0604020202020204" pitchFamily="34" charset="0"/>
            <a:buChar char="•"/>
          </a:pPr>
          <a:r>
            <a:rPr lang="en-US" dirty="0"/>
            <a:t>Learning disabilities</a:t>
          </a:r>
        </a:p>
        <a:p>
          <a:pPr algn="ctr">
            <a:buFont typeface="Arial" panose="020B0604020202020204" pitchFamily="34" charset="0"/>
            <a:buChar char="•"/>
          </a:pPr>
          <a:r>
            <a:rPr lang="en-US" dirty="0"/>
            <a:t>Difficulty reading or understanding information</a:t>
          </a:r>
        </a:p>
        <a:p>
          <a:pPr algn="ctr">
            <a:buFont typeface="Arial" panose="020B0604020202020204" pitchFamily="34" charset="0"/>
            <a:buChar char="•"/>
          </a:pPr>
          <a:r>
            <a:rPr lang="en-US" dirty="0"/>
            <a:t>Short attention span</a:t>
          </a:r>
        </a:p>
      </dgm:t>
    </dgm:pt>
    <dgm:pt modelId="{9F701895-4EC7-4BD9-A68D-F18E7B6B79CF}" type="parTrans" cxnId="{D480BDB7-68C9-405B-973B-FFC5042D1642}">
      <dgm:prSet/>
      <dgm:spPr/>
      <dgm:t>
        <a:bodyPr/>
        <a:lstStyle/>
        <a:p>
          <a:endParaRPr lang="en-US"/>
        </a:p>
      </dgm:t>
    </dgm:pt>
    <dgm:pt modelId="{0BC0671A-966D-4CEF-934F-44DEA6439168}" type="sibTrans" cxnId="{D480BDB7-68C9-405B-973B-FFC5042D1642}">
      <dgm:prSet/>
      <dgm:spPr/>
      <dgm:t>
        <a:bodyPr/>
        <a:lstStyle/>
        <a:p>
          <a:endParaRPr lang="en-US"/>
        </a:p>
      </dgm:t>
    </dgm:pt>
    <dgm:pt modelId="{38499A88-3DE9-482C-A2A9-BCBBE6A80FB4}">
      <dgm:prSet phldrT="[Text]"/>
      <dgm:spPr/>
      <dgm:t>
        <a:bodyPr/>
        <a:lstStyle/>
        <a:p>
          <a:pPr algn="ctr">
            <a:buFont typeface="Arial" panose="020B0604020202020204" pitchFamily="34" charset="0"/>
            <a:buChar char="•"/>
          </a:pPr>
          <a:r>
            <a:rPr lang="en-US" b="1" dirty="0"/>
            <a:t>Mental health factors</a:t>
          </a:r>
        </a:p>
        <a:p>
          <a:pPr algn="ctr">
            <a:buFont typeface="Arial" panose="020B0604020202020204" pitchFamily="34" charset="0"/>
            <a:buChar char="•"/>
          </a:pPr>
          <a:r>
            <a:rPr lang="en-US" dirty="0"/>
            <a:t>Depression</a:t>
          </a:r>
        </a:p>
        <a:p>
          <a:pPr algn="ctr">
            <a:buFont typeface="Arial" panose="020B0604020202020204" pitchFamily="34" charset="0"/>
            <a:buChar char="•"/>
          </a:pPr>
          <a:r>
            <a:rPr lang="en-US" dirty="0"/>
            <a:t>Anxiety</a:t>
          </a:r>
        </a:p>
        <a:p>
          <a:pPr algn="ctr">
            <a:buFont typeface="Arial" panose="020B0604020202020204" pitchFamily="34" charset="0"/>
            <a:buChar char="•"/>
          </a:pPr>
          <a:r>
            <a:rPr lang="en-US" dirty="0"/>
            <a:t>PTSD</a:t>
          </a:r>
        </a:p>
        <a:p>
          <a:pPr algn="ctr">
            <a:buFont typeface="Arial" panose="020B0604020202020204" pitchFamily="34" charset="0"/>
            <a:buChar char="•"/>
          </a:pPr>
          <a:r>
            <a:rPr lang="en-US" dirty="0"/>
            <a:t>Personality disorders</a:t>
          </a:r>
        </a:p>
      </dgm:t>
    </dgm:pt>
    <dgm:pt modelId="{CF5C4331-4ACF-4769-88F1-816F79C666A4}" type="parTrans" cxnId="{9EE21402-E850-4233-9923-7FE07F1918E0}">
      <dgm:prSet/>
      <dgm:spPr/>
      <dgm:t>
        <a:bodyPr/>
        <a:lstStyle/>
        <a:p>
          <a:endParaRPr lang="en-US"/>
        </a:p>
      </dgm:t>
    </dgm:pt>
    <dgm:pt modelId="{45DDDEB1-4698-4ECE-BD07-5A140A8BA79A}" type="sibTrans" cxnId="{9EE21402-E850-4233-9923-7FE07F1918E0}">
      <dgm:prSet/>
      <dgm:spPr/>
      <dgm:t>
        <a:bodyPr/>
        <a:lstStyle/>
        <a:p>
          <a:endParaRPr lang="en-US"/>
        </a:p>
      </dgm:t>
    </dgm:pt>
    <dgm:pt modelId="{32042562-9774-465E-A630-86958B61087C}">
      <dgm:prSet phldrT="[Text]"/>
      <dgm:spPr/>
      <dgm:t>
        <a:bodyPr/>
        <a:lstStyle/>
        <a:p>
          <a:pPr algn="ctr">
            <a:buFont typeface="Arial" panose="020B0604020202020204" pitchFamily="34" charset="0"/>
            <a:buChar char="•"/>
          </a:pPr>
          <a:r>
            <a:rPr lang="en-US" b="1" dirty="0"/>
            <a:t>Motivation and attitude</a:t>
          </a:r>
        </a:p>
        <a:p>
          <a:pPr algn="ctr">
            <a:buFont typeface="Arial" panose="020B0604020202020204" pitchFamily="34" charset="0"/>
            <a:buChar char="•"/>
          </a:pPr>
          <a:r>
            <a:rPr lang="en-US" dirty="0"/>
            <a:t>Low motivation to change</a:t>
          </a:r>
        </a:p>
        <a:p>
          <a:pPr algn="ctr">
            <a:buFont typeface="Arial" panose="020B0604020202020204" pitchFamily="34" charset="0"/>
            <a:buChar char="•"/>
          </a:pPr>
          <a:r>
            <a:rPr lang="en-US" dirty="0"/>
            <a:t>Resistance to authority</a:t>
          </a:r>
        </a:p>
        <a:p>
          <a:pPr algn="ctr">
            <a:buFont typeface="Arial" panose="020B0604020202020204" pitchFamily="34" charset="0"/>
            <a:buChar char="•"/>
          </a:pPr>
          <a:r>
            <a:rPr lang="en-US" dirty="0"/>
            <a:t>Lack of trust in staff</a:t>
          </a:r>
        </a:p>
      </dgm:t>
    </dgm:pt>
    <dgm:pt modelId="{7357195B-3BFB-4DC7-928D-D9C2E4C40649}" type="parTrans" cxnId="{15140AA9-FDE5-4CBC-90C3-3C14E3317591}">
      <dgm:prSet/>
      <dgm:spPr/>
      <dgm:t>
        <a:bodyPr/>
        <a:lstStyle/>
        <a:p>
          <a:endParaRPr lang="en-US"/>
        </a:p>
      </dgm:t>
    </dgm:pt>
    <dgm:pt modelId="{A43D3068-EA64-4226-AAC3-BB653B1700E7}" type="sibTrans" cxnId="{15140AA9-FDE5-4CBC-90C3-3C14E3317591}">
      <dgm:prSet/>
      <dgm:spPr/>
      <dgm:t>
        <a:bodyPr/>
        <a:lstStyle/>
        <a:p>
          <a:endParaRPr lang="en-US"/>
        </a:p>
      </dgm:t>
    </dgm:pt>
    <dgm:pt modelId="{47DDFBA1-2638-42A5-B558-D62472711F02}">
      <dgm:prSet phldrT="[Text]"/>
      <dgm:spPr/>
      <dgm:t>
        <a:bodyPr/>
        <a:lstStyle/>
        <a:p>
          <a:pPr algn="ctr">
            <a:buFont typeface="Arial" panose="020B0604020202020204" pitchFamily="34" charset="0"/>
            <a:buChar char="•"/>
          </a:pPr>
          <a:r>
            <a:rPr lang="en-US" b="1" dirty="0"/>
            <a:t>Communication and language</a:t>
          </a:r>
        </a:p>
        <a:p>
          <a:pPr algn="ctr">
            <a:buFont typeface="Arial" panose="020B0604020202020204" pitchFamily="34" charset="0"/>
            <a:buChar char="•"/>
          </a:pPr>
          <a:r>
            <a:rPr lang="en-US" dirty="0"/>
            <a:t>Language barriers</a:t>
          </a:r>
        </a:p>
        <a:p>
          <a:pPr algn="ctr">
            <a:buFont typeface="Arial" panose="020B0604020202020204" pitchFamily="34" charset="0"/>
            <a:buChar char="•"/>
          </a:pPr>
          <a:r>
            <a:rPr lang="en-US" dirty="0"/>
            <a:t>Limited English proficiency</a:t>
          </a:r>
        </a:p>
        <a:p>
          <a:pPr algn="ctr">
            <a:buFont typeface="Arial" panose="020B0604020202020204" pitchFamily="34" charset="0"/>
            <a:buChar char="•"/>
          </a:pPr>
          <a:r>
            <a:rPr lang="en-US" dirty="0"/>
            <a:t>Poor verbal skills</a:t>
          </a:r>
        </a:p>
      </dgm:t>
    </dgm:pt>
    <dgm:pt modelId="{9ED46525-AB9A-4243-973D-EEB3E01DBF4C}" type="parTrans" cxnId="{93FBBBC2-65B8-4B97-B9C3-F08D53288217}">
      <dgm:prSet/>
      <dgm:spPr/>
      <dgm:t>
        <a:bodyPr/>
        <a:lstStyle/>
        <a:p>
          <a:endParaRPr lang="en-US"/>
        </a:p>
      </dgm:t>
    </dgm:pt>
    <dgm:pt modelId="{48C01CC8-4324-46B2-B34F-519E08D19F66}" type="sibTrans" cxnId="{93FBBBC2-65B8-4B97-B9C3-F08D53288217}">
      <dgm:prSet/>
      <dgm:spPr/>
      <dgm:t>
        <a:bodyPr/>
        <a:lstStyle/>
        <a:p>
          <a:endParaRPr lang="en-US"/>
        </a:p>
      </dgm:t>
    </dgm:pt>
    <dgm:pt modelId="{FF0EBF97-0169-44CC-8F3A-E223D7E9B19F}">
      <dgm:prSet phldrT="[Text]"/>
      <dgm:spPr/>
      <dgm:t>
        <a:bodyPr/>
        <a:lstStyle/>
        <a:p>
          <a:pPr>
            <a:buFont typeface="Arial" panose="020B0604020202020204" pitchFamily="34" charset="0"/>
            <a:buChar char="•"/>
          </a:pPr>
          <a:r>
            <a:rPr lang="en-US" b="1" dirty="0"/>
            <a:t>Cultural and social factors</a:t>
          </a:r>
        </a:p>
        <a:p>
          <a:pPr>
            <a:buFont typeface="Arial" panose="020B0604020202020204" pitchFamily="34" charset="0"/>
            <a:buChar char="•"/>
          </a:pPr>
          <a:r>
            <a:rPr lang="en-US" dirty="0"/>
            <a:t>Cultural background</a:t>
          </a:r>
        </a:p>
        <a:p>
          <a:pPr>
            <a:buFont typeface="Arial" panose="020B0604020202020204" pitchFamily="34" charset="0"/>
            <a:buChar char="•"/>
          </a:pPr>
          <a:r>
            <a:rPr lang="en-US" dirty="0"/>
            <a:t>Beliefs about authority or treatment</a:t>
          </a:r>
        </a:p>
        <a:p>
          <a:pPr>
            <a:buFont typeface="Arial" panose="020B0604020202020204" pitchFamily="34" charset="0"/>
            <a:buChar char="•"/>
          </a:pPr>
          <a:r>
            <a:rPr lang="en-US" dirty="0"/>
            <a:t>Gender-specific needs</a:t>
          </a:r>
        </a:p>
      </dgm:t>
    </dgm:pt>
    <dgm:pt modelId="{8047CC6E-F858-47EA-8015-B1AD1C2F73BC}" type="parTrans" cxnId="{274A687B-3EDD-49D8-A3CD-BDA566A93237}">
      <dgm:prSet/>
      <dgm:spPr/>
      <dgm:t>
        <a:bodyPr/>
        <a:lstStyle/>
        <a:p>
          <a:endParaRPr lang="en-US"/>
        </a:p>
      </dgm:t>
    </dgm:pt>
    <dgm:pt modelId="{6246D9EF-5DA5-4CB4-B357-9B12CB440A76}" type="sibTrans" cxnId="{274A687B-3EDD-49D8-A3CD-BDA566A93237}">
      <dgm:prSet/>
      <dgm:spPr/>
      <dgm:t>
        <a:bodyPr/>
        <a:lstStyle/>
        <a:p>
          <a:endParaRPr lang="en-US"/>
        </a:p>
      </dgm:t>
    </dgm:pt>
    <dgm:pt modelId="{A8EFD9A7-14A1-48D1-A3E9-B30306DF3584}">
      <dgm:prSet phldrT="[Text]"/>
      <dgm:spPr/>
      <dgm:t>
        <a:bodyPr/>
        <a:lstStyle/>
        <a:p>
          <a:pPr>
            <a:buFont typeface="Arial" panose="020B0604020202020204" pitchFamily="34" charset="0"/>
            <a:buChar char="•"/>
          </a:pPr>
          <a:r>
            <a:rPr lang="en-US" b="1" dirty="0"/>
            <a:t>Practical barriers</a:t>
          </a:r>
        </a:p>
        <a:p>
          <a:pPr>
            <a:buFont typeface="Arial" panose="020B0604020202020204" pitchFamily="34" charset="0"/>
            <a:buChar char="•"/>
          </a:pPr>
          <a:r>
            <a:rPr lang="en-US" dirty="0"/>
            <a:t>Transportation issues</a:t>
          </a:r>
        </a:p>
        <a:p>
          <a:pPr>
            <a:buFont typeface="Arial" panose="020B0604020202020204" pitchFamily="34" charset="0"/>
            <a:buChar char="•"/>
          </a:pPr>
          <a:r>
            <a:rPr lang="en-US" dirty="0"/>
            <a:t>Childcare needs</a:t>
          </a:r>
        </a:p>
        <a:p>
          <a:pPr>
            <a:buFont typeface="Arial" panose="020B0604020202020204" pitchFamily="34" charset="0"/>
            <a:buChar char="•"/>
          </a:pPr>
          <a:r>
            <a:rPr lang="en-US" dirty="0"/>
            <a:t>Physical disabilities</a:t>
          </a:r>
        </a:p>
        <a:p>
          <a:pPr>
            <a:buFont typeface="Arial" panose="020B0604020202020204" pitchFamily="34" charset="0"/>
            <a:buChar char="•"/>
          </a:pPr>
          <a:r>
            <a:rPr lang="en-US" dirty="0"/>
            <a:t>Medical conditions</a:t>
          </a:r>
        </a:p>
      </dgm:t>
    </dgm:pt>
    <dgm:pt modelId="{AEF1B9BE-4521-4965-8310-5DDB9F4BCF61}" type="parTrans" cxnId="{25B4E9DF-223B-4DE6-872D-9BB1D8EC0C00}">
      <dgm:prSet/>
      <dgm:spPr/>
      <dgm:t>
        <a:bodyPr/>
        <a:lstStyle/>
        <a:p>
          <a:endParaRPr lang="en-US"/>
        </a:p>
      </dgm:t>
    </dgm:pt>
    <dgm:pt modelId="{F37A4B60-B9FB-4102-9F32-E67295F11FCD}" type="sibTrans" cxnId="{25B4E9DF-223B-4DE6-872D-9BB1D8EC0C00}">
      <dgm:prSet/>
      <dgm:spPr/>
      <dgm:t>
        <a:bodyPr/>
        <a:lstStyle/>
        <a:p>
          <a:endParaRPr lang="en-US"/>
        </a:p>
      </dgm:t>
    </dgm:pt>
    <dgm:pt modelId="{1484127F-ADBE-4188-B26C-8341F0855CC2}" type="pres">
      <dgm:prSet presAssocID="{BF712957-BB5C-48F9-8636-6AB8EDFCD77C}" presName="diagram" presStyleCnt="0">
        <dgm:presLayoutVars>
          <dgm:dir/>
          <dgm:resizeHandles val="exact"/>
        </dgm:presLayoutVars>
      </dgm:prSet>
      <dgm:spPr/>
    </dgm:pt>
    <dgm:pt modelId="{5666F947-4149-4777-A319-50FC2E35C608}" type="pres">
      <dgm:prSet presAssocID="{8EC7A51E-FFF0-44B4-9BCC-F617ED470FE4}" presName="node" presStyleLbl="node1" presStyleIdx="0" presStyleCnt="6">
        <dgm:presLayoutVars>
          <dgm:bulletEnabled val="1"/>
        </dgm:presLayoutVars>
      </dgm:prSet>
      <dgm:spPr/>
    </dgm:pt>
    <dgm:pt modelId="{63AE0C4A-DE6B-4455-8736-215F91C4361D}" type="pres">
      <dgm:prSet presAssocID="{0BC0671A-966D-4CEF-934F-44DEA6439168}" presName="sibTrans" presStyleCnt="0"/>
      <dgm:spPr/>
    </dgm:pt>
    <dgm:pt modelId="{0665080B-4F51-4814-BC8D-848D0ACB400D}" type="pres">
      <dgm:prSet presAssocID="{38499A88-3DE9-482C-A2A9-BCBBE6A80FB4}" presName="node" presStyleLbl="node1" presStyleIdx="1" presStyleCnt="6">
        <dgm:presLayoutVars>
          <dgm:bulletEnabled val="1"/>
        </dgm:presLayoutVars>
      </dgm:prSet>
      <dgm:spPr/>
    </dgm:pt>
    <dgm:pt modelId="{C0A1129C-DFB6-41D1-8C98-9EC5BD380BD3}" type="pres">
      <dgm:prSet presAssocID="{45DDDEB1-4698-4ECE-BD07-5A140A8BA79A}" presName="sibTrans" presStyleCnt="0"/>
      <dgm:spPr/>
    </dgm:pt>
    <dgm:pt modelId="{D71FE056-3042-4A4B-A645-273AB3FB2233}" type="pres">
      <dgm:prSet presAssocID="{32042562-9774-465E-A630-86958B61087C}" presName="node" presStyleLbl="node1" presStyleIdx="2" presStyleCnt="6">
        <dgm:presLayoutVars>
          <dgm:bulletEnabled val="1"/>
        </dgm:presLayoutVars>
      </dgm:prSet>
      <dgm:spPr/>
    </dgm:pt>
    <dgm:pt modelId="{0B399314-5462-4E8E-AB49-FC7DDEFD0196}" type="pres">
      <dgm:prSet presAssocID="{A43D3068-EA64-4226-AAC3-BB653B1700E7}" presName="sibTrans" presStyleCnt="0"/>
      <dgm:spPr/>
    </dgm:pt>
    <dgm:pt modelId="{E0167026-9562-404D-ADFB-D399A44E01CC}" type="pres">
      <dgm:prSet presAssocID="{47DDFBA1-2638-42A5-B558-D62472711F02}" presName="node" presStyleLbl="node1" presStyleIdx="3" presStyleCnt="6">
        <dgm:presLayoutVars>
          <dgm:bulletEnabled val="1"/>
        </dgm:presLayoutVars>
      </dgm:prSet>
      <dgm:spPr/>
    </dgm:pt>
    <dgm:pt modelId="{583BD234-E818-4423-A081-F377203AB7C6}" type="pres">
      <dgm:prSet presAssocID="{48C01CC8-4324-46B2-B34F-519E08D19F66}" presName="sibTrans" presStyleCnt="0"/>
      <dgm:spPr/>
    </dgm:pt>
    <dgm:pt modelId="{C05335FF-E8D8-4319-8EE6-1325D0E26C2E}" type="pres">
      <dgm:prSet presAssocID="{FF0EBF97-0169-44CC-8F3A-E223D7E9B19F}" presName="node" presStyleLbl="node1" presStyleIdx="4" presStyleCnt="6">
        <dgm:presLayoutVars>
          <dgm:bulletEnabled val="1"/>
        </dgm:presLayoutVars>
      </dgm:prSet>
      <dgm:spPr/>
    </dgm:pt>
    <dgm:pt modelId="{40735EB1-9A28-4A2C-A581-A548425D6DE9}" type="pres">
      <dgm:prSet presAssocID="{6246D9EF-5DA5-4CB4-B357-9B12CB440A76}" presName="sibTrans" presStyleCnt="0"/>
      <dgm:spPr/>
    </dgm:pt>
    <dgm:pt modelId="{5EBBDA73-DDE9-419D-8045-4CF0053AA30B}" type="pres">
      <dgm:prSet presAssocID="{A8EFD9A7-14A1-48D1-A3E9-B30306DF3584}" presName="node" presStyleLbl="node1" presStyleIdx="5" presStyleCnt="6">
        <dgm:presLayoutVars>
          <dgm:bulletEnabled val="1"/>
        </dgm:presLayoutVars>
      </dgm:prSet>
      <dgm:spPr/>
    </dgm:pt>
  </dgm:ptLst>
  <dgm:cxnLst>
    <dgm:cxn modelId="{9EE21402-E850-4233-9923-7FE07F1918E0}" srcId="{BF712957-BB5C-48F9-8636-6AB8EDFCD77C}" destId="{38499A88-3DE9-482C-A2A9-BCBBE6A80FB4}" srcOrd="1" destOrd="0" parTransId="{CF5C4331-4ACF-4769-88F1-816F79C666A4}" sibTransId="{45DDDEB1-4698-4ECE-BD07-5A140A8BA79A}"/>
    <dgm:cxn modelId="{5352000E-5FAB-412E-903F-6EC349C4BFF3}" type="presOf" srcId="{BF712957-BB5C-48F9-8636-6AB8EDFCD77C}" destId="{1484127F-ADBE-4188-B26C-8341F0855CC2}" srcOrd="0" destOrd="0" presId="urn:microsoft.com/office/officeart/2005/8/layout/default"/>
    <dgm:cxn modelId="{25F25519-C5F8-4A8F-B9AE-0867B011094B}" type="presOf" srcId="{8EC7A51E-FFF0-44B4-9BCC-F617ED470FE4}" destId="{5666F947-4149-4777-A319-50FC2E35C608}" srcOrd="0" destOrd="0" presId="urn:microsoft.com/office/officeart/2005/8/layout/default"/>
    <dgm:cxn modelId="{2DDED833-5199-47F9-974C-2EED59A9AD3B}" type="presOf" srcId="{32042562-9774-465E-A630-86958B61087C}" destId="{D71FE056-3042-4A4B-A645-273AB3FB2233}" srcOrd="0" destOrd="0" presId="urn:microsoft.com/office/officeart/2005/8/layout/default"/>
    <dgm:cxn modelId="{274A687B-3EDD-49D8-A3CD-BDA566A93237}" srcId="{BF712957-BB5C-48F9-8636-6AB8EDFCD77C}" destId="{FF0EBF97-0169-44CC-8F3A-E223D7E9B19F}" srcOrd="4" destOrd="0" parTransId="{8047CC6E-F858-47EA-8015-B1AD1C2F73BC}" sibTransId="{6246D9EF-5DA5-4CB4-B357-9B12CB440A76}"/>
    <dgm:cxn modelId="{7F7453A7-E4F3-44BB-A10D-A5356A54C8AA}" type="presOf" srcId="{38499A88-3DE9-482C-A2A9-BCBBE6A80FB4}" destId="{0665080B-4F51-4814-BC8D-848D0ACB400D}" srcOrd="0" destOrd="0" presId="urn:microsoft.com/office/officeart/2005/8/layout/default"/>
    <dgm:cxn modelId="{15140AA9-FDE5-4CBC-90C3-3C14E3317591}" srcId="{BF712957-BB5C-48F9-8636-6AB8EDFCD77C}" destId="{32042562-9774-465E-A630-86958B61087C}" srcOrd="2" destOrd="0" parTransId="{7357195B-3BFB-4DC7-928D-D9C2E4C40649}" sibTransId="{A43D3068-EA64-4226-AAC3-BB653B1700E7}"/>
    <dgm:cxn modelId="{E78C31AA-A6D0-489D-A6C5-C98FCEB9BD12}" type="presOf" srcId="{A8EFD9A7-14A1-48D1-A3E9-B30306DF3584}" destId="{5EBBDA73-DDE9-419D-8045-4CF0053AA30B}" srcOrd="0" destOrd="0" presId="urn:microsoft.com/office/officeart/2005/8/layout/default"/>
    <dgm:cxn modelId="{D480BDB7-68C9-405B-973B-FFC5042D1642}" srcId="{BF712957-BB5C-48F9-8636-6AB8EDFCD77C}" destId="{8EC7A51E-FFF0-44B4-9BCC-F617ED470FE4}" srcOrd="0" destOrd="0" parTransId="{9F701895-4EC7-4BD9-A68D-F18E7B6B79CF}" sibTransId="{0BC0671A-966D-4CEF-934F-44DEA6439168}"/>
    <dgm:cxn modelId="{93FBBBC2-65B8-4B97-B9C3-F08D53288217}" srcId="{BF712957-BB5C-48F9-8636-6AB8EDFCD77C}" destId="{47DDFBA1-2638-42A5-B558-D62472711F02}" srcOrd="3" destOrd="0" parTransId="{9ED46525-AB9A-4243-973D-EEB3E01DBF4C}" sibTransId="{48C01CC8-4324-46B2-B34F-519E08D19F66}"/>
    <dgm:cxn modelId="{25B4E9DF-223B-4DE6-872D-9BB1D8EC0C00}" srcId="{BF712957-BB5C-48F9-8636-6AB8EDFCD77C}" destId="{A8EFD9A7-14A1-48D1-A3E9-B30306DF3584}" srcOrd="5" destOrd="0" parTransId="{AEF1B9BE-4521-4965-8310-5DDB9F4BCF61}" sibTransId="{F37A4B60-B9FB-4102-9F32-E67295F11FCD}"/>
    <dgm:cxn modelId="{578CECE9-C09E-4FD5-B205-CCDC795860F0}" type="presOf" srcId="{47DDFBA1-2638-42A5-B558-D62472711F02}" destId="{E0167026-9562-404D-ADFB-D399A44E01CC}" srcOrd="0" destOrd="0" presId="urn:microsoft.com/office/officeart/2005/8/layout/default"/>
    <dgm:cxn modelId="{A1553AFC-2671-480A-A03B-2DE36C97AA7E}" type="presOf" srcId="{FF0EBF97-0169-44CC-8F3A-E223D7E9B19F}" destId="{C05335FF-E8D8-4319-8EE6-1325D0E26C2E}" srcOrd="0" destOrd="0" presId="urn:microsoft.com/office/officeart/2005/8/layout/default"/>
    <dgm:cxn modelId="{13607856-24ED-4F7D-8994-7E7EED48AE71}" type="presParOf" srcId="{1484127F-ADBE-4188-B26C-8341F0855CC2}" destId="{5666F947-4149-4777-A319-50FC2E35C608}" srcOrd="0" destOrd="0" presId="urn:microsoft.com/office/officeart/2005/8/layout/default"/>
    <dgm:cxn modelId="{BEFBF7D5-EF86-4EF5-ACBC-479840003E79}" type="presParOf" srcId="{1484127F-ADBE-4188-B26C-8341F0855CC2}" destId="{63AE0C4A-DE6B-4455-8736-215F91C4361D}" srcOrd="1" destOrd="0" presId="urn:microsoft.com/office/officeart/2005/8/layout/default"/>
    <dgm:cxn modelId="{C557EA88-FBA5-4029-A2F1-48B547800B61}" type="presParOf" srcId="{1484127F-ADBE-4188-B26C-8341F0855CC2}" destId="{0665080B-4F51-4814-BC8D-848D0ACB400D}" srcOrd="2" destOrd="0" presId="urn:microsoft.com/office/officeart/2005/8/layout/default"/>
    <dgm:cxn modelId="{1A667140-352E-4B45-8ED3-5057F4E63DE0}" type="presParOf" srcId="{1484127F-ADBE-4188-B26C-8341F0855CC2}" destId="{C0A1129C-DFB6-41D1-8C98-9EC5BD380BD3}" srcOrd="3" destOrd="0" presId="urn:microsoft.com/office/officeart/2005/8/layout/default"/>
    <dgm:cxn modelId="{6B06D407-20B8-4F61-8775-ADB5A4B21B6F}" type="presParOf" srcId="{1484127F-ADBE-4188-B26C-8341F0855CC2}" destId="{D71FE056-3042-4A4B-A645-273AB3FB2233}" srcOrd="4" destOrd="0" presId="urn:microsoft.com/office/officeart/2005/8/layout/default"/>
    <dgm:cxn modelId="{C9A51408-7D1C-4098-A1C3-32026FBCB5EA}" type="presParOf" srcId="{1484127F-ADBE-4188-B26C-8341F0855CC2}" destId="{0B399314-5462-4E8E-AB49-FC7DDEFD0196}" srcOrd="5" destOrd="0" presId="urn:microsoft.com/office/officeart/2005/8/layout/default"/>
    <dgm:cxn modelId="{2687B504-F42F-411B-B8E4-D53CF46019B6}" type="presParOf" srcId="{1484127F-ADBE-4188-B26C-8341F0855CC2}" destId="{E0167026-9562-404D-ADFB-D399A44E01CC}" srcOrd="6" destOrd="0" presId="urn:microsoft.com/office/officeart/2005/8/layout/default"/>
    <dgm:cxn modelId="{1BAFA2C5-8086-4197-B352-D2A8A17A159F}" type="presParOf" srcId="{1484127F-ADBE-4188-B26C-8341F0855CC2}" destId="{583BD234-E818-4423-A081-F377203AB7C6}" srcOrd="7" destOrd="0" presId="urn:microsoft.com/office/officeart/2005/8/layout/default"/>
    <dgm:cxn modelId="{1426F43A-F5C7-4A83-B378-576A2568FCE6}" type="presParOf" srcId="{1484127F-ADBE-4188-B26C-8341F0855CC2}" destId="{C05335FF-E8D8-4319-8EE6-1325D0E26C2E}" srcOrd="8" destOrd="0" presId="urn:microsoft.com/office/officeart/2005/8/layout/default"/>
    <dgm:cxn modelId="{5BC74AF3-1D9D-4F84-A3C0-27BC778D3849}" type="presParOf" srcId="{1484127F-ADBE-4188-B26C-8341F0855CC2}" destId="{40735EB1-9A28-4A2C-A581-A548425D6DE9}" srcOrd="9" destOrd="0" presId="urn:microsoft.com/office/officeart/2005/8/layout/default"/>
    <dgm:cxn modelId="{54A42D6D-A7E1-41ED-86AC-8970FD5CF186}" type="presParOf" srcId="{1484127F-ADBE-4188-B26C-8341F0855CC2}" destId="{5EBBDA73-DDE9-419D-8045-4CF0053AA3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9D9D8-D638-4B0D-BE24-79AEFFCCD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2A37940-00FB-45CD-9F00-D523F27E7E4A}">
      <dgm:prSet phldrT="[Text]"/>
      <dgm:spPr>
        <a:solidFill>
          <a:schemeClr val="accent6">
            <a:lumMod val="40000"/>
            <a:lumOff val="60000"/>
          </a:schemeClr>
        </a:solidFill>
      </dgm:spPr>
      <dgm:t>
        <a:bodyPr/>
        <a:lstStyle/>
        <a:p>
          <a:r>
            <a:rPr lang="en-US" dirty="0">
              <a:solidFill>
                <a:schemeClr val="tx1"/>
              </a:solidFill>
            </a:rPr>
            <a:t>Prognostic</a:t>
          </a:r>
        </a:p>
      </dgm:t>
    </dgm:pt>
    <dgm:pt modelId="{4BBA1DFC-6574-4DAF-8656-4484BAD0375C}" type="parTrans" cxnId="{4885255B-6AE1-4764-B61B-0E7F050C9F55}">
      <dgm:prSet/>
      <dgm:spPr/>
      <dgm:t>
        <a:bodyPr/>
        <a:lstStyle/>
        <a:p>
          <a:endParaRPr lang="en-US"/>
        </a:p>
      </dgm:t>
    </dgm:pt>
    <dgm:pt modelId="{740348DC-E2D3-4630-BFE0-2054577FE56E}" type="sibTrans" cxnId="{4885255B-6AE1-4764-B61B-0E7F050C9F55}">
      <dgm:prSet/>
      <dgm:spPr/>
      <dgm:t>
        <a:bodyPr/>
        <a:lstStyle/>
        <a:p>
          <a:endParaRPr lang="en-US"/>
        </a:p>
      </dgm:t>
    </dgm:pt>
    <dgm:pt modelId="{182B0690-F81B-4961-B45C-3B8291B840FD}">
      <dgm:prSet phldrT="[Text]"/>
      <dgm:spPr>
        <a:solidFill>
          <a:schemeClr val="accent6">
            <a:lumMod val="40000"/>
            <a:lumOff val="60000"/>
          </a:schemeClr>
        </a:solidFill>
      </dgm:spPr>
      <dgm:t>
        <a:bodyPr/>
        <a:lstStyle/>
        <a:p>
          <a:r>
            <a:rPr lang="en-US" dirty="0">
              <a:solidFill>
                <a:schemeClr val="tx1"/>
              </a:solidFill>
            </a:rPr>
            <a:t>Correlation</a:t>
          </a:r>
        </a:p>
      </dgm:t>
    </dgm:pt>
    <dgm:pt modelId="{2A0D7DC6-DACF-4B08-8CF5-96314BB9307F}" type="parTrans" cxnId="{18172B51-2C42-4CAB-B53E-CC51903982FE}">
      <dgm:prSet/>
      <dgm:spPr/>
      <dgm:t>
        <a:bodyPr/>
        <a:lstStyle/>
        <a:p>
          <a:endParaRPr lang="en-US"/>
        </a:p>
      </dgm:t>
    </dgm:pt>
    <dgm:pt modelId="{EE565EF1-4778-4C91-9D36-FBF261716A7A}" type="sibTrans" cxnId="{18172B51-2C42-4CAB-B53E-CC51903982FE}">
      <dgm:prSet/>
      <dgm:spPr/>
      <dgm:t>
        <a:bodyPr/>
        <a:lstStyle/>
        <a:p>
          <a:endParaRPr lang="en-US"/>
        </a:p>
      </dgm:t>
    </dgm:pt>
    <dgm:pt modelId="{0A49338F-C345-4267-9BD7-05E5A706A21E}">
      <dgm:prSet phldrT="[Text]"/>
      <dgm:spPr>
        <a:solidFill>
          <a:schemeClr val="accent4"/>
        </a:solidFill>
      </dgm:spPr>
      <dgm:t>
        <a:bodyPr/>
        <a:lstStyle/>
        <a:p>
          <a:r>
            <a:rPr lang="en-US" dirty="0">
              <a:solidFill>
                <a:schemeClr val="tx1"/>
              </a:solidFill>
            </a:rPr>
            <a:t>Causation</a:t>
          </a:r>
        </a:p>
      </dgm:t>
    </dgm:pt>
    <dgm:pt modelId="{D1DC2B4C-026A-4709-AF9C-CEABE7450303}" type="parTrans" cxnId="{0A1BE304-6BAE-4AEE-9EC0-38EE79D30CF3}">
      <dgm:prSet/>
      <dgm:spPr/>
      <dgm:t>
        <a:bodyPr/>
        <a:lstStyle/>
        <a:p>
          <a:endParaRPr lang="en-US"/>
        </a:p>
      </dgm:t>
    </dgm:pt>
    <dgm:pt modelId="{B3B07491-2799-4326-AA16-F57D2F6846CD}" type="sibTrans" cxnId="{0A1BE304-6BAE-4AEE-9EC0-38EE79D30CF3}">
      <dgm:prSet/>
      <dgm:spPr/>
      <dgm:t>
        <a:bodyPr/>
        <a:lstStyle/>
        <a:p>
          <a:endParaRPr lang="en-US"/>
        </a:p>
      </dgm:t>
    </dgm:pt>
    <dgm:pt modelId="{714D1A3A-A3F1-467C-B8ED-F992AB78376A}">
      <dgm:prSet phldrT="[Text]"/>
      <dgm:spPr>
        <a:solidFill>
          <a:schemeClr val="accent6">
            <a:lumMod val="40000"/>
            <a:lumOff val="60000"/>
          </a:schemeClr>
        </a:solidFill>
      </dgm:spPr>
      <dgm:t>
        <a:bodyPr/>
        <a:lstStyle/>
        <a:p>
          <a:r>
            <a:rPr lang="en-US" dirty="0">
              <a:solidFill>
                <a:schemeClr val="tx1"/>
              </a:solidFill>
            </a:rPr>
            <a:t>Classification</a:t>
          </a:r>
        </a:p>
      </dgm:t>
    </dgm:pt>
    <dgm:pt modelId="{F1650944-DBD4-4826-B377-F00DFE7284DC}" type="parTrans" cxnId="{9A113C3B-FA56-4810-9235-9386DEA9FB5F}">
      <dgm:prSet/>
      <dgm:spPr/>
      <dgm:t>
        <a:bodyPr/>
        <a:lstStyle/>
        <a:p>
          <a:endParaRPr lang="en-US"/>
        </a:p>
      </dgm:t>
    </dgm:pt>
    <dgm:pt modelId="{71C4CB22-F3E9-48A9-973B-266D1ACC4214}" type="sibTrans" cxnId="{9A113C3B-FA56-4810-9235-9386DEA9FB5F}">
      <dgm:prSet/>
      <dgm:spPr/>
      <dgm:t>
        <a:bodyPr/>
        <a:lstStyle/>
        <a:p>
          <a:endParaRPr lang="en-US"/>
        </a:p>
      </dgm:t>
    </dgm:pt>
    <dgm:pt modelId="{56BC79B5-C589-472F-B64D-25D359CD4ACB}">
      <dgm:prSet phldrT="[Text]"/>
      <dgm:spPr>
        <a:solidFill>
          <a:schemeClr val="accent6">
            <a:lumMod val="40000"/>
            <a:lumOff val="60000"/>
          </a:schemeClr>
        </a:solidFill>
      </dgm:spPr>
      <dgm:t>
        <a:bodyPr/>
        <a:lstStyle/>
        <a:p>
          <a:r>
            <a:rPr lang="en-US" dirty="0">
              <a:solidFill>
                <a:schemeClr val="tx1"/>
              </a:solidFill>
            </a:rPr>
            <a:t>Arrest/Charge/</a:t>
          </a:r>
        </a:p>
        <a:p>
          <a:r>
            <a:rPr lang="en-US" dirty="0">
              <a:solidFill>
                <a:schemeClr val="tx1"/>
              </a:solidFill>
            </a:rPr>
            <a:t>Conviction</a:t>
          </a:r>
        </a:p>
      </dgm:t>
    </dgm:pt>
    <dgm:pt modelId="{0DEDA083-950B-4C4B-A977-86467B5569FE}" type="parTrans" cxnId="{0A9B5465-4D61-459C-9052-F700D29DF317}">
      <dgm:prSet/>
      <dgm:spPr/>
      <dgm:t>
        <a:bodyPr/>
        <a:lstStyle/>
        <a:p>
          <a:endParaRPr lang="en-US"/>
        </a:p>
      </dgm:t>
    </dgm:pt>
    <dgm:pt modelId="{0D6D4C69-B101-4529-B920-C85DCE09BFF4}" type="sibTrans" cxnId="{0A9B5465-4D61-459C-9052-F700D29DF317}">
      <dgm:prSet/>
      <dgm:spPr/>
      <dgm:t>
        <a:bodyPr/>
        <a:lstStyle/>
        <a:p>
          <a:endParaRPr lang="en-US"/>
        </a:p>
      </dgm:t>
    </dgm:pt>
    <dgm:pt modelId="{384E5479-EDAD-44F0-985E-008AB62038C0}">
      <dgm:prSet phldrT="[Text]"/>
      <dgm:spPr>
        <a:solidFill>
          <a:schemeClr val="accent4"/>
        </a:solidFill>
      </dgm:spPr>
      <dgm:t>
        <a:bodyPr/>
        <a:lstStyle/>
        <a:p>
          <a:r>
            <a:rPr lang="en-US" dirty="0">
              <a:solidFill>
                <a:schemeClr val="tx1"/>
              </a:solidFill>
            </a:rPr>
            <a:t>Diagnostic</a:t>
          </a:r>
        </a:p>
      </dgm:t>
    </dgm:pt>
    <dgm:pt modelId="{D197BFB4-8527-407D-ADBC-0F7BEE594360}" type="parTrans" cxnId="{870C4BDC-E668-4134-B00D-76F65B4E69FC}">
      <dgm:prSet/>
      <dgm:spPr/>
      <dgm:t>
        <a:bodyPr/>
        <a:lstStyle/>
        <a:p>
          <a:endParaRPr lang="en-US"/>
        </a:p>
      </dgm:t>
    </dgm:pt>
    <dgm:pt modelId="{AEE57781-45F1-42D4-B08F-539B6C85B19D}" type="sibTrans" cxnId="{870C4BDC-E668-4134-B00D-76F65B4E69FC}">
      <dgm:prSet/>
      <dgm:spPr/>
      <dgm:t>
        <a:bodyPr/>
        <a:lstStyle/>
        <a:p>
          <a:endParaRPr lang="en-US"/>
        </a:p>
      </dgm:t>
    </dgm:pt>
    <dgm:pt modelId="{F295EA8E-7D0D-4D2B-8BF5-B6772A1AB8CA}">
      <dgm:prSet phldrT="[Text]"/>
      <dgm:spPr>
        <a:solidFill>
          <a:schemeClr val="accent4"/>
        </a:solidFill>
      </dgm:spPr>
      <dgm:t>
        <a:bodyPr/>
        <a:lstStyle/>
        <a:p>
          <a:r>
            <a:rPr lang="en-US" dirty="0">
              <a:solidFill>
                <a:schemeClr val="tx1"/>
              </a:solidFill>
            </a:rPr>
            <a:t>Prediction</a:t>
          </a:r>
        </a:p>
      </dgm:t>
    </dgm:pt>
    <dgm:pt modelId="{64B79C0E-2F2F-4E47-A92E-5E98CE81433B}" type="parTrans" cxnId="{D5C7EC9C-05A3-416A-BC05-3D6BEF313ED8}">
      <dgm:prSet/>
      <dgm:spPr/>
      <dgm:t>
        <a:bodyPr/>
        <a:lstStyle/>
        <a:p>
          <a:endParaRPr lang="en-US"/>
        </a:p>
      </dgm:t>
    </dgm:pt>
    <dgm:pt modelId="{32B3059E-132B-4873-9CC7-07072FADBCCE}" type="sibTrans" cxnId="{D5C7EC9C-05A3-416A-BC05-3D6BEF313ED8}">
      <dgm:prSet/>
      <dgm:spPr/>
      <dgm:t>
        <a:bodyPr/>
        <a:lstStyle/>
        <a:p>
          <a:endParaRPr lang="en-US"/>
        </a:p>
      </dgm:t>
    </dgm:pt>
    <dgm:pt modelId="{EFC80848-4DC7-4C56-B862-96927D84D1AC}">
      <dgm:prSet phldrT="[Text]"/>
      <dgm:spPr>
        <a:solidFill>
          <a:schemeClr val="accent4"/>
        </a:solidFill>
      </dgm:spPr>
      <dgm:t>
        <a:bodyPr/>
        <a:lstStyle/>
        <a:p>
          <a:r>
            <a:rPr lang="en-US" dirty="0">
              <a:solidFill>
                <a:schemeClr val="tx1"/>
              </a:solidFill>
            </a:rPr>
            <a:t>Criminal Behavior</a:t>
          </a:r>
        </a:p>
      </dgm:t>
    </dgm:pt>
    <dgm:pt modelId="{F133A172-ED19-4847-8C70-E6981189D61B}" type="parTrans" cxnId="{9E6F6AF3-3B86-49C7-9B77-0C29714630D2}">
      <dgm:prSet/>
      <dgm:spPr/>
      <dgm:t>
        <a:bodyPr/>
        <a:lstStyle/>
        <a:p>
          <a:endParaRPr lang="en-US"/>
        </a:p>
      </dgm:t>
    </dgm:pt>
    <dgm:pt modelId="{DDBEA958-B94C-4BBF-89B2-C00E5FED8B41}" type="sibTrans" cxnId="{9E6F6AF3-3B86-49C7-9B77-0C29714630D2}">
      <dgm:prSet/>
      <dgm:spPr/>
      <dgm:t>
        <a:bodyPr/>
        <a:lstStyle/>
        <a:p>
          <a:endParaRPr lang="en-US"/>
        </a:p>
      </dgm:t>
    </dgm:pt>
    <dgm:pt modelId="{31ACE9A9-E527-4727-A983-32F07B80D28C}">
      <dgm:prSet phldrT="[Text]"/>
      <dgm:spPr>
        <a:solidFill>
          <a:schemeClr val="accent6">
            <a:lumMod val="40000"/>
            <a:lumOff val="60000"/>
          </a:schemeClr>
        </a:solidFill>
      </dgm:spPr>
      <dgm:t>
        <a:bodyPr/>
        <a:lstStyle/>
        <a:p>
          <a:r>
            <a:rPr lang="en-US" dirty="0">
              <a:solidFill>
                <a:schemeClr val="tx1"/>
              </a:solidFill>
            </a:rPr>
            <a:t>Specific Timeframe</a:t>
          </a:r>
        </a:p>
      </dgm:t>
    </dgm:pt>
    <dgm:pt modelId="{CEA95171-CD13-4CF6-B022-2EB1748A8BFA}" type="parTrans" cxnId="{6CFD29D8-F21A-443C-BE72-EF1C589752C3}">
      <dgm:prSet/>
      <dgm:spPr/>
      <dgm:t>
        <a:bodyPr/>
        <a:lstStyle/>
        <a:p>
          <a:endParaRPr lang="en-US"/>
        </a:p>
      </dgm:t>
    </dgm:pt>
    <dgm:pt modelId="{15103291-3CC7-44A0-B3CF-F56729CF15FB}" type="sibTrans" cxnId="{6CFD29D8-F21A-443C-BE72-EF1C589752C3}">
      <dgm:prSet/>
      <dgm:spPr/>
      <dgm:t>
        <a:bodyPr/>
        <a:lstStyle/>
        <a:p>
          <a:endParaRPr lang="en-US"/>
        </a:p>
      </dgm:t>
    </dgm:pt>
    <dgm:pt modelId="{1F9B8765-0C20-4874-B0C7-6878763755F3}">
      <dgm:prSet phldrT="[Text]"/>
      <dgm:spPr>
        <a:solidFill>
          <a:schemeClr val="accent4"/>
        </a:solidFill>
      </dgm:spPr>
      <dgm:t>
        <a:bodyPr/>
        <a:lstStyle/>
        <a:p>
          <a:r>
            <a:rPr lang="en-US" dirty="0">
              <a:solidFill>
                <a:schemeClr val="tx1"/>
              </a:solidFill>
            </a:rPr>
            <a:t>All Future Behavior</a:t>
          </a:r>
        </a:p>
      </dgm:t>
    </dgm:pt>
    <dgm:pt modelId="{F42B5725-6564-4973-B085-DE38D3C70E6D}" type="parTrans" cxnId="{6815995F-CD30-48E1-BF60-DE7A04E4B4AB}">
      <dgm:prSet/>
      <dgm:spPr/>
      <dgm:t>
        <a:bodyPr/>
        <a:lstStyle/>
        <a:p>
          <a:endParaRPr lang="en-US"/>
        </a:p>
      </dgm:t>
    </dgm:pt>
    <dgm:pt modelId="{2B14F4DF-7B69-4CE9-AAA4-1DBB3248EC80}" type="sibTrans" cxnId="{6815995F-CD30-48E1-BF60-DE7A04E4B4AB}">
      <dgm:prSet/>
      <dgm:spPr/>
      <dgm:t>
        <a:bodyPr/>
        <a:lstStyle/>
        <a:p>
          <a:endParaRPr lang="en-US"/>
        </a:p>
      </dgm:t>
    </dgm:pt>
    <dgm:pt modelId="{D09EA043-1BE2-4464-AD6C-05F0CF27F9AA}">
      <dgm:prSet phldrT="[Text]"/>
      <dgm:spPr>
        <a:solidFill>
          <a:schemeClr val="accent6">
            <a:lumMod val="40000"/>
            <a:lumOff val="60000"/>
          </a:schemeClr>
        </a:solidFill>
      </dgm:spPr>
      <dgm:t>
        <a:bodyPr/>
        <a:lstStyle/>
        <a:p>
          <a:r>
            <a:rPr lang="en-US" dirty="0">
              <a:solidFill>
                <a:schemeClr val="tx1"/>
              </a:solidFill>
            </a:rPr>
            <a:t>Risk</a:t>
          </a:r>
        </a:p>
      </dgm:t>
    </dgm:pt>
    <dgm:pt modelId="{7C35AA99-E1F3-45EF-8F72-46DAE9BA327D}" type="parTrans" cxnId="{4C7F1548-E3A5-46B1-B76E-9BE0FB7DF298}">
      <dgm:prSet/>
      <dgm:spPr/>
      <dgm:t>
        <a:bodyPr/>
        <a:lstStyle/>
        <a:p>
          <a:endParaRPr lang="en-US"/>
        </a:p>
      </dgm:t>
    </dgm:pt>
    <dgm:pt modelId="{33317FEC-88FF-4093-87B6-8D3F856F56B4}" type="sibTrans" cxnId="{4C7F1548-E3A5-46B1-B76E-9BE0FB7DF298}">
      <dgm:prSet/>
      <dgm:spPr/>
      <dgm:t>
        <a:bodyPr/>
        <a:lstStyle/>
        <a:p>
          <a:endParaRPr lang="en-US"/>
        </a:p>
      </dgm:t>
    </dgm:pt>
    <dgm:pt modelId="{612D0B52-DC79-457E-92E9-81E625357030}">
      <dgm:prSet phldrT="[Text]"/>
      <dgm:spPr>
        <a:solidFill>
          <a:schemeClr val="accent4"/>
        </a:solidFill>
      </dgm:spPr>
      <dgm:t>
        <a:bodyPr/>
        <a:lstStyle/>
        <a:p>
          <a:r>
            <a:rPr lang="en-US" dirty="0">
              <a:solidFill>
                <a:schemeClr val="tx1"/>
              </a:solidFill>
            </a:rPr>
            <a:t>Stakes</a:t>
          </a:r>
        </a:p>
      </dgm:t>
    </dgm:pt>
    <dgm:pt modelId="{0A32D7BA-865A-49BC-B576-E0EE016CE5B1}" type="parTrans" cxnId="{9BFCB61A-B109-410A-82DA-2BD57F662E8F}">
      <dgm:prSet/>
      <dgm:spPr/>
      <dgm:t>
        <a:bodyPr/>
        <a:lstStyle/>
        <a:p>
          <a:endParaRPr lang="en-US"/>
        </a:p>
      </dgm:t>
    </dgm:pt>
    <dgm:pt modelId="{6E844C4C-2916-40A0-8C06-37EF69539C13}" type="sibTrans" cxnId="{9BFCB61A-B109-410A-82DA-2BD57F662E8F}">
      <dgm:prSet/>
      <dgm:spPr/>
      <dgm:t>
        <a:bodyPr/>
        <a:lstStyle/>
        <a:p>
          <a:endParaRPr lang="en-US"/>
        </a:p>
      </dgm:t>
    </dgm:pt>
    <dgm:pt modelId="{EB6E670C-E188-44AD-A1D8-36490F1BEB1D}" type="pres">
      <dgm:prSet presAssocID="{39D9D9D8-D638-4B0D-BE24-79AEFFCCDFE7}" presName="diagram" presStyleCnt="0">
        <dgm:presLayoutVars>
          <dgm:dir/>
          <dgm:resizeHandles val="exact"/>
        </dgm:presLayoutVars>
      </dgm:prSet>
      <dgm:spPr/>
    </dgm:pt>
    <dgm:pt modelId="{95BEF8DA-287D-4A51-B558-D5A84E36E768}" type="pres">
      <dgm:prSet presAssocID="{D09EA043-1BE2-4464-AD6C-05F0CF27F9AA}" presName="node" presStyleLbl="node1" presStyleIdx="0" presStyleCnt="12">
        <dgm:presLayoutVars>
          <dgm:bulletEnabled val="1"/>
        </dgm:presLayoutVars>
      </dgm:prSet>
      <dgm:spPr/>
    </dgm:pt>
    <dgm:pt modelId="{C3D1F21C-5EAC-4868-B329-981C8E9D86AD}" type="pres">
      <dgm:prSet presAssocID="{33317FEC-88FF-4093-87B6-8D3F856F56B4}" presName="sibTrans" presStyleCnt="0"/>
      <dgm:spPr/>
    </dgm:pt>
    <dgm:pt modelId="{8E465290-89C0-49D5-9D8D-DA9F85D38333}" type="pres">
      <dgm:prSet presAssocID="{612D0B52-DC79-457E-92E9-81E625357030}" presName="node" presStyleLbl="node1" presStyleIdx="1" presStyleCnt="12">
        <dgm:presLayoutVars>
          <dgm:bulletEnabled val="1"/>
        </dgm:presLayoutVars>
      </dgm:prSet>
      <dgm:spPr/>
    </dgm:pt>
    <dgm:pt modelId="{C82735BC-570C-456C-AEF6-21F363C28E7B}" type="pres">
      <dgm:prSet presAssocID="{6E844C4C-2916-40A0-8C06-37EF69539C13}" presName="sibTrans" presStyleCnt="0"/>
      <dgm:spPr/>
    </dgm:pt>
    <dgm:pt modelId="{2A2CD2BD-E279-451F-BDE5-1D75DEBC4C43}" type="pres">
      <dgm:prSet presAssocID="{22A37940-00FB-45CD-9F00-D523F27E7E4A}" presName="node" presStyleLbl="node1" presStyleIdx="2" presStyleCnt="12">
        <dgm:presLayoutVars>
          <dgm:bulletEnabled val="1"/>
        </dgm:presLayoutVars>
      </dgm:prSet>
      <dgm:spPr/>
    </dgm:pt>
    <dgm:pt modelId="{C915025D-A89B-4839-A06C-68E6A30201E1}" type="pres">
      <dgm:prSet presAssocID="{740348DC-E2D3-4630-BFE0-2054577FE56E}" presName="sibTrans" presStyleCnt="0"/>
      <dgm:spPr/>
    </dgm:pt>
    <dgm:pt modelId="{22911A6F-2195-40DD-AC9C-3F1B9C7AACF0}" type="pres">
      <dgm:prSet presAssocID="{384E5479-EDAD-44F0-985E-008AB62038C0}" presName="node" presStyleLbl="node1" presStyleIdx="3" presStyleCnt="12">
        <dgm:presLayoutVars>
          <dgm:bulletEnabled val="1"/>
        </dgm:presLayoutVars>
      </dgm:prSet>
      <dgm:spPr/>
    </dgm:pt>
    <dgm:pt modelId="{7A7605C5-7365-4A7B-8A01-C059BB54936C}" type="pres">
      <dgm:prSet presAssocID="{AEE57781-45F1-42D4-B08F-539B6C85B19D}" presName="sibTrans" presStyleCnt="0"/>
      <dgm:spPr/>
    </dgm:pt>
    <dgm:pt modelId="{72040F97-5751-49BE-8553-7F0ADD44CF4E}" type="pres">
      <dgm:prSet presAssocID="{182B0690-F81B-4961-B45C-3B8291B840FD}" presName="node" presStyleLbl="node1" presStyleIdx="4" presStyleCnt="12">
        <dgm:presLayoutVars>
          <dgm:bulletEnabled val="1"/>
        </dgm:presLayoutVars>
      </dgm:prSet>
      <dgm:spPr/>
    </dgm:pt>
    <dgm:pt modelId="{BC5F1F9C-7F9E-46A2-AF45-61B5F121608B}" type="pres">
      <dgm:prSet presAssocID="{EE565EF1-4778-4C91-9D36-FBF261716A7A}" presName="sibTrans" presStyleCnt="0"/>
      <dgm:spPr/>
    </dgm:pt>
    <dgm:pt modelId="{7808E29B-0176-4ED0-B66E-A67AC0873B33}" type="pres">
      <dgm:prSet presAssocID="{0A49338F-C345-4267-9BD7-05E5A706A21E}" presName="node" presStyleLbl="node1" presStyleIdx="5" presStyleCnt="12">
        <dgm:presLayoutVars>
          <dgm:bulletEnabled val="1"/>
        </dgm:presLayoutVars>
      </dgm:prSet>
      <dgm:spPr/>
    </dgm:pt>
    <dgm:pt modelId="{D71FB406-7E87-4BDB-9328-2B37B20DD215}" type="pres">
      <dgm:prSet presAssocID="{B3B07491-2799-4326-AA16-F57D2F6846CD}" presName="sibTrans" presStyleCnt="0"/>
      <dgm:spPr/>
    </dgm:pt>
    <dgm:pt modelId="{EB717A10-D7CE-413D-80CD-586B94068E21}" type="pres">
      <dgm:prSet presAssocID="{714D1A3A-A3F1-467C-B8ED-F992AB78376A}" presName="node" presStyleLbl="node1" presStyleIdx="6" presStyleCnt="12">
        <dgm:presLayoutVars>
          <dgm:bulletEnabled val="1"/>
        </dgm:presLayoutVars>
      </dgm:prSet>
      <dgm:spPr/>
    </dgm:pt>
    <dgm:pt modelId="{B051A693-33F8-4898-A5A8-5DD1D285AD13}" type="pres">
      <dgm:prSet presAssocID="{71C4CB22-F3E9-48A9-973B-266D1ACC4214}" presName="sibTrans" presStyleCnt="0"/>
      <dgm:spPr/>
    </dgm:pt>
    <dgm:pt modelId="{463A3916-1812-4B42-AC0A-8730AAA0B830}" type="pres">
      <dgm:prSet presAssocID="{F295EA8E-7D0D-4D2B-8BF5-B6772A1AB8CA}" presName="node" presStyleLbl="node1" presStyleIdx="7" presStyleCnt="12">
        <dgm:presLayoutVars>
          <dgm:bulletEnabled val="1"/>
        </dgm:presLayoutVars>
      </dgm:prSet>
      <dgm:spPr/>
    </dgm:pt>
    <dgm:pt modelId="{8BC68805-37A5-4245-A4EB-82BB67837AD9}" type="pres">
      <dgm:prSet presAssocID="{32B3059E-132B-4873-9CC7-07072FADBCCE}" presName="sibTrans" presStyleCnt="0"/>
      <dgm:spPr/>
    </dgm:pt>
    <dgm:pt modelId="{80E2B116-2C4E-48BA-9173-62A7BBB803DE}" type="pres">
      <dgm:prSet presAssocID="{56BC79B5-C589-472F-B64D-25D359CD4ACB}" presName="node" presStyleLbl="node1" presStyleIdx="8" presStyleCnt="12">
        <dgm:presLayoutVars>
          <dgm:bulletEnabled val="1"/>
        </dgm:presLayoutVars>
      </dgm:prSet>
      <dgm:spPr/>
    </dgm:pt>
    <dgm:pt modelId="{B37B0E37-5678-42CB-9297-3699527DC0D3}" type="pres">
      <dgm:prSet presAssocID="{0D6D4C69-B101-4529-B920-C85DCE09BFF4}" presName="sibTrans" presStyleCnt="0"/>
      <dgm:spPr/>
    </dgm:pt>
    <dgm:pt modelId="{AD33A62B-40E8-4C95-B326-E394DD95DD05}" type="pres">
      <dgm:prSet presAssocID="{EFC80848-4DC7-4C56-B862-96927D84D1AC}" presName="node" presStyleLbl="node1" presStyleIdx="9" presStyleCnt="12">
        <dgm:presLayoutVars>
          <dgm:bulletEnabled val="1"/>
        </dgm:presLayoutVars>
      </dgm:prSet>
      <dgm:spPr/>
    </dgm:pt>
    <dgm:pt modelId="{2C9CA9C1-3698-441A-B75F-FB952F5AD514}" type="pres">
      <dgm:prSet presAssocID="{DDBEA958-B94C-4BBF-89B2-C00E5FED8B41}" presName="sibTrans" presStyleCnt="0"/>
      <dgm:spPr/>
    </dgm:pt>
    <dgm:pt modelId="{2FE47736-562B-4B32-B130-9837BAD3C738}" type="pres">
      <dgm:prSet presAssocID="{31ACE9A9-E527-4727-A983-32F07B80D28C}" presName="node" presStyleLbl="node1" presStyleIdx="10" presStyleCnt="12">
        <dgm:presLayoutVars>
          <dgm:bulletEnabled val="1"/>
        </dgm:presLayoutVars>
      </dgm:prSet>
      <dgm:spPr/>
    </dgm:pt>
    <dgm:pt modelId="{C04557DE-3070-4230-B66B-B17A62E175B9}" type="pres">
      <dgm:prSet presAssocID="{15103291-3CC7-44A0-B3CF-F56729CF15FB}" presName="sibTrans" presStyleCnt="0"/>
      <dgm:spPr/>
    </dgm:pt>
    <dgm:pt modelId="{98B0CD97-3457-4D05-90E8-40DAE3B2524A}" type="pres">
      <dgm:prSet presAssocID="{1F9B8765-0C20-4874-B0C7-6878763755F3}" presName="node" presStyleLbl="node1" presStyleIdx="11" presStyleCnt="12">
        <dgm:presLayoutVars>
          <dgm:bulletEnabled val="1"/>
        </dgm:presLayoutVars>
      </dgm:prSet>
      <dgm:spPr/>
    </dgm:pt>
  </dgm:ptLst>
  <dgm:cxnLst>
    <dgm:cxn modelId="{0A1BE304-6BAE-4AEE-9EC0-38EE79D30CF3}" srcId="{39D9D9D8-D638-4B0D-BE24-79AEFFCCDFE7}" destId="{0A49338F-C345-4267-9BD7-05E5A706A21E}" srcOrd="5" destOrd="0" parTransId="{D1DC2B4C-026A-4709-AF9C-CEABE7450303}" sibTransId="{B3B07491-2799-4326-AA16-F57D2F6846CD}"/>
    <dgm:cxn modelId="{9BFCB61A-B109-410A-82DA-2BD57F662E8F}" srcId="{39D9D9D8-D638-4B0D-BE24-79AEFFCCDFE7}" destId="{612D0B52-DC79-457E-92E9-81E625357030}" srcOrd="1" destOrd="0" parTransId="{0A32D7BA-865A-49BC-B576-E0EE016CE5B1}" sibTransId="{6E844C4C-2916-40A0-8C06-37EF69539C13}"/>
    <dgm:cxn modelId="{ABB1CD1A-0CE3-43F9-BF8E-4BDB32450D56}" type="presOf" srcId="{56BC79B5-C589-472F-B64D-25D359CD4ACB}" destId="{80E2B116-2C4E-48BA-9173-62A7BBB803DE}" srcOrd="0" destOrd="0" presId="urn:microsoft.com/office/officeart/2005/8/layout/default"/>
    <dgm:cxn modelId="{BB605B20-12C3-4134-81C1-EEA65DA902D3}" type="presOf" srcId="{714D1A3A-A3F1-467C-B8ED-F992AB78376A}" destId="{EB717A10-D7CE-413D-80CD-586B94068E21}" srcOrd="0" destOrd="0" presId="urn:microsoft.com/office/officeart/2005/8/layout/default"/>
    <dgm:cxn modelId="{0FC74C24-4339-4B0D-A2C5-FD8E9979A68F}" type="presOf" srcId="{1F9B8765-0C20-4874-B0C7-6878763755F3}" destId="{98B0CD97-3457-4D05-90E8-40DAE3B2524A}" srcOrd="0" destOrd="0" presId="urn:microsoft.com/office/officeart/2005/8/layout/default"/>
    <dgm:cxn modelId="{F0349B37-6EFE-4039-A75F-CCFA1C98B574}" type="presOf" srcId="{22A37940-00FB-45CD-9F00-D523F27E7E4A}" destId="{2A2CD2BD-E279-451F-BDE5-1D75DEBC4C43}" srcOrd="0" destOrd="0" presId="urn:microsoft.com/office/officeart/2005/8/layout/default"/>
    <dgm:cxn modelId="{9A113C3B-FA56-4810-9235-9386DEA9FB5F}" srcId="{39D9D9D8-D638-4B0D-BE24-79AEFFCCDFE7}" destId="{714D1A3A-A3F1-467C-B8ED-F992AB78376A}" srcOrd="6" destOrd="0" parTransId="{F1650944-DBD4-4826-B377-F00DFE7284DC}" sibTransId="{71C4CB22-F3E9-48A9-973B-266D1ACC4214}"/>
    <dgm:cxn modelId="{4885255B-6AE1-4764-B61B-0E7F050C9F55}" srcId="{39D9D9D8-D638-4B0D-BE24-79AEFFCCDFE7}" destId="{22A37940-00FB-45CD-9F00-D523F27E7E4A}" srcOrd="2" destOrd="0" parTransId="{4BBA1DFC-6574-4DAF-8656-4484BAD0375C}" sibTransId="{740348DC-E2D3-4630-BFE0-2054577FE56E}"/>
    <dgm:cxn modelId="{6815995F-CD30-48E1-BF60-DE7A04E4B4AB}" srcId="{39D9D9D8-D638-4B0D-BE24-79AEFFCCDFE7}" destId="{1F9B8765-0C20-4874-B0C7-6878763755F3}" srcOrd="11" destOrd="0" parTransId="{F42B5725-6564-4973-B085-DE38D3C70E6D}" sibTransId="{2B14F4DF-7B69-4CE9-AAA4-1DBB3248EC80}"/>
    <dgm:cxn modelId="{EE348F60-F3BE-4281-8B28-CDF2D469FD38}" type="presOf" srcId="{182B0690-F81B-4961-B45C-3B8291B840FD}" destId="{72040F97-5751-49BE-8553-7F0ADD44CF4E}" srcOrd="0" destOrd="0" presId="urn:microsoft.com/office/officeart/2005/8/layout/default"/>
    <dgm:cxn modelId="{0A9B5465-4D61-459C-9052-F700D29DF317}" srcId="{39D9D9D8-D638-4B0D-BE24-79AEFFCCDFE7}" destId="{56BC79B5-C589-472F-B64D-25D359CD4ACB}" srcOrd="8" destOrd="0" parTransId="{0DEDA083-950B-4C4B-A977-86467B5569FE}" sibTransId="{0D6D4C69-B101-4529-B920-C85DCE09BFF4}"/>
    <dgm:cxn modelId="{4C7F1548-E3A5-46B1-B76E-9BE0FB7DF298}" srcId="{39D9D9D8-D638-4B0D-BE24-79AEFFCCDFE7}" destId="{D09EA043-1BE2-4464-AD6C-05F0CF27F9AA}" srcOrd="0" destOrd="0" parTransId="{7C35AA99-E1F3-45EF-8F72-46DAE9BA327D}" sibTransId="{33317FEC-88FF-4093-87B6-8D3F856F56B4}"/>
    <dgm:cxn modelId="{18172B51-2C42-4CAB-B53E-CC51903982FE}" srcId="{39D9D9D8-D638-4B0D-BE24-79AEFFCCDFE7}" destId="{182B0690-F81B-4961-B45C-3B8291B840FD}" srcOrd="4" destOrd="0" parTransId="{2A0D7DC6-DACF-4B08-8CF5-96314BB9307F}" sibTransId="{EE565EF1-4778-4C91-9D36-FBF261716A7A}"/>
    <dgm:cxn modelId="{A093E471-E580-4236-9C93-D9FD0CB566B5}" type="presOf" srcId="{31ACE9A9-E527-4727-A983-32F07B80D28C}" destId="{2FE47736-562B-4B32-B130-9837BAD3C738}" srcOrd="0" destOrd="0" presId="urn:microsoft.com/office/officeart/2005/8/layout/default"/>
    <dgm:cxn modelId="{D5C7EC9C-05A3-416A-BC05-3D6BEF313ED8}" srcId="{39D9D9D8-D638-4B0D-BE24-79AEFFCCDFE7}" destId="{F295EA8E-7D0D-4D2B-8BF5-B6772A1AB8CA}" srcOrd="7" destOrd="0" parTransId="{64B79C0E-2F2F-4E47-A92E-5E98CE81433B}" sibTransId="{32B3059E-132B-4873-9CC7-07072FADBCCE}"/>
    <dgm:cxn modelId="{C49359A0-A986-41D2-912D-35EC0569C7EF}" type="presOf" srcId="{384E5479-EDAD-44F0-985E-008AB62038C0}" destId="{22911A6F-2195-40DD-AC9C-3F1B9C7AACF0}" srcOrd="0" destOrd="0" presId="urn:microsoft.com/office/officeart/2005/8/layout/default"/>
    <dgm:cxn modelId="{2C1AC2A6-DF0F-45EC-8F82-BD8B35A3AF09}" type="presOf" srcId="{D09EA043-1BE2-4464-AD6C-05F0CF27F9AA}" destId="{95BEF8DA-287D-4A51-B558-D5A84E36E768}" srcOrd="0" destOrd="0" presId="urn:microsoft.com/office/officeart/2005/8/layout/default"/>
    <dgm:cxn modelId="{E2A307B0-5E7B-467C-A595-1FE104EAF60C}" type="presOf" srcId="{39D9D9D8-D638-4B0D-BE24-79AEFFCCDFE7}" destId="{EB6E670C-E188-44AD-A1D8-36490F1BEB1D}" srcOrd="0" destOrd="0" presId="urn:microsoft.com/office/officeart/2005/8/layout/default"/>
    <dgm:cxn modelId="{8632E1B2-9B9D-430C-A430-684CD84DF773}" type="presOf" srcId="{F295EA8E-7D0D-4D2B-8BF5-B6772A1AB8CA}" destId="{463A3916-1812-4B42-AC0A-8730AAA0B830}" srcOrd="0" destOrd="0" presId="urn:microsoft.com/office/officeart/2005/8/layout/default"/>
    <dgm:cxn modelId="{6CFD29D8-F21A-443C-BE72-EF1C589752C3}" srcId="{39D9D9D8-D638-4B0D-BE24-79AEFFCCDFE7}" destId="{31ACE9A9-E527-4727-A983-32F07B80D28C}" srcOrd="10" destOrd="0" parTransId="{CEA95171-CD13-4CF6-B022-2EB1748A8BFA}" sibTransId="{15103291-3CC7-44A0-B3CF-F56729CF15FB}"/>
    <dgm:cxn modelId="{870C4BDC-E668-4134-B00D-76F65B4E69FC}" srcId="{39D9D9D8-D638-4B0D-BE24-79AEFFCCDFE7}" destId="{384E5479-EDAD-44F0-985E-008AB62038C0}" srcOrd="3" destOrd="0" parTransId="{D197BFB4-8527-407D-ADBC-0F7BEE594360}" sibTransId="{AEE57781-45F1-42D4-B08F-539B6C85B19D}"/>
    <dgm:cxn modelId="{52C884E3-30CF-428E-9225-94B0A1BCFAA6}" type="presOf" srcId="{0A49338F-C345-4267-9BD7-05E5A706A21E}" destId="{7808E29B-0176-4ED0-B66E-A67AC0873B33}" srcOrd="0" destOrd="0" presId="urn:microsoft.com/office/officeart/2005/8/layout/default"/>
    <dgm:cxn modelId="{23C6CCEF-64A3-4D67-9D67-E8F9CB8FD76F}" type="presOf" srcId="{612D0B52-DC79-457E-92E9-81E625357030}" destId="{8E465290-89C0-49D5-9D8D-DA9F85D38333}" srcOrd="0" destOrd="0" presId="urn:microsoft.com/office/officeart/2005/8/layout/default"/>
    <dgm:cxn modelId="{9E6F6AF3-3B86-49C7-9B77-0C29714630D2}" srcId="{39D9D9D8-D638-4B0D-BE24-79AEFFCCDFE7}" destId="{EFC80848-4DC7-4C56-B862-96927D84D1AC}" srcOrd="9" destOrd="0" parTransId="{F133A172-ED19-4847-8C70-E6981189D61B}" sibTransId="{DDBEA958-B94C-4BBF-89B2-C00E5FED8B41}"/>
    <dgm:cxn modelId="{4F0309FB-2381-441F-A227-CCA765A9E12D}" type="presOf" srcId="{EFC80848-4DC7-4C56-B862-96927D84D1AC}" destId="{AD33A62B-40E8-4C95-B326-E394DD95DD05}" srcOrd="0" destOrd="0" presId="urn:microsoft.com/office/officeart/2005/8/layout/default"/>
    <dgm:cxn modelId="{DE5D4DA1-5BDA-4CAC-B075-0524E29CD468}" type="presParOf" srcId="{EB6E670C-E188-44AD-A1D8-36490F1BEB1D}" destId="{95BEF8DA-287D-4A51-B558-D5A84E36E768}" srcOrd="0" destOrd="0" presId="urn:microsoft.com/office/officeart/2005/8/layout/default"/>
    <dgm:cxn modelId="{1C19DA9E-6504-41A3-B8A8-DB3626111D94}" type="presParOf" srcId="{EB6E670C-E188-44AD-A1D8-36490F1BEB1D}" destId="{C3D1F21C-5EAC-4868-B329-981C8E9D86AD}" srcOrd="1" destOrd="0" presId="urn:microsoft.com/office/officeart/2005/8/layout/default"/>
    <dgm:cxn modelId="{1E601F57-8FB0-4D75-8572-D01F84DF0959}" type="presParOf" srcId="{EB6E670C-E188-44AD-A1D8-36490F1BEB1D}" destId="{8E465290-89C0-49D5-9D8D-DA9F85D38333}" srcOrd="2" destOrd="0" presId="urn:microsoft.com/office/officeart/2005/8/layout/default"/>
    <dgm:cxn modelId="{4FE0A4F6-E972-4986-9E0B-0E9489E39F81}" type="presParOf" srcId="{EB6E670C-E188-44AD-A1D8-36490F1BEB1D}" destId="{C82735BC-570C-456C-AEF6-21F363C28E7B}" srcOrd="3" destOrd="0" presId="urn:microsoft.com/office/officeart/2005/8/layout/default"/>
    <dgm:cxn modelId="{1551789C-A3FB-4B5F-99D4-57AC8FFA72F3}" type="presParOf" srcId="{EB6E670C-E188-44AD-A1D8-36490F1BEB1D}" destId="{2A2CD2BD-E279-451F-BDE5-1D75DEBC4C43}" srcOrd="4" destOrd="0" presId="urn:microsoft.com/office/officeart/2005/8/layout/default"/>
    <dgm:cxn modelId="{4E4825ED-971C-4293-A00F-4A55FFB10CC9}" type="presParOf" srcId="{EB6E670C-E188-44AD-A1D8-36490F1BEB1D}" destId="{C915025D-A89B-4839-A06C-68E6A30201E1}" srcOrd="5" destOrd="0" presId="urn:microsoft.com/office/officeart/2005/8/layout/default"/>
    <dgm:cxn modelId="{7B0ECD0E-A030-4C63-9FEA-9D9C523F7118}" type="presParOf" srcId="{EB6E670C-E188-44AD-A1D8-36490F1BEB1D}" destId="{22911A6F-2195-40DD-AC9C-3F1B9C7AACF0}" srcOrd="6" destOrd="0" presId="urn:microsoft.com/office/officeart/2005/8/layout/default"/>
    <dgm:cxn modelId="{958584A1-9901-46F6-965F-57FA08474803}" type="presParOf" srcId="{EB6E670C-E188-44AD-A1D8-36490F1BEB1D}" destId="{7A7605C5-7365-4A7B-8A01-C059BB54936C}" srcOrd="7" destOrd="0" presId="urn:microsoft.com/office/officeart/2005/8/layout/default"/>
    <dgm:cxn modelId="{4B9442FB-6546-4FAC-AA29-9641D2743448}" type="presParOf" srcId="{EB6E670C-E188-44AD-A1D8-36490F1BEB1D}" destId="{72040F97-5751-49BE-8553-7F0ADD44CF4E}" srcOrd="8" destOrd="0" presId="urn:microsoft.com/office/officeart/2005/8/layout/default"/>
    <dgm:cxn modelId="{79BDD341-7A43-4CB8-81CC-8523E8F94F0A}" type="presParOf" srcId="{EB6E670C-E188-44AD-A1D8-36490F1BEB1D}" destId="{BC5F1F9C-7F9E-46A2-AF45-61B5F121608B}" srcOrd="9" destOrd="0" presId="urn:microsoft.com/office/officeart/2005/8/layout/default"/>
    <dgm:cxn modelId="{B6631F2A-8444-41EB-A6F2-56659A0901C2}" type="presParOf" srcId="{EB6E670C-E188-44AD-A1D8-36490F1BEB1D}" destId="{7808E29B-0176-4ED0-B66E-A67AC0873B33}" srcOrd="10" destOrd="0" presId="urn:microsoft.com/office/officeart/2005/8/layout/default"/>
    <dgm:cxn modelId="{BEA38C49-9356-448C-AA60-DAB1B59E28A1}" type="presParOf" srcId="{EB6E670C-E188-44AD-A1D8-36490F1BEB1D}" destId="{D71FB406-7E87-4BDB-9328-2B37B20DD215}" srcOrd="11" destOrd="0" presId="urn:microsoft.com/office/officeart/2005/8/layout/default"/>
    <dgm:cxn modelId="{6EA62F92-7AB2-4C26-9789-2354402392D4}" type="presParOf" srcId="{EB6E670C-E188-44AD-A1D8-36490F1BEB1D}" destId="{EB717A10-D7CE-413D-80CD-586B94068E21}" srcOrd="12" destOrd="0" presId="urn:microsoft.com/office/officeart/2005/8/layout/default"/>
    <dgm:cxn modelId="{A938CEB1-1DBD-4FD6-8ABA-9F3A4B38A1D6}" type="presParOf" srcId="{EB6E670C-E188-44AD-A1D8-36490F1BEB1D}" destId="{B051A693-33F8-4898-A5A8-5DD1D285AD13}" srcOrd="13" destOrd="0" presId="urn:microsoft.com/office/officeart/2005/8/layout/default"/>
    <dgm:cxn modelId="{A27BD630-BDD0-4F48-9C83-16AC1DC18F25}" type="presParOf" srcId="{EB6E670C-E188-44AD-A1D8-36490F1BEB1D}" destId="{463A3916-1812-4B42-AC0A-8730AAA0B830}" srcOrd="14" destOrd="0" presId="urn:microsoft.com/office/officeart/2005/8/layout/default"/>
    <dgm:cxn modelId="{8C146433-DE32-4D19-A75B-EAAD3274F5AC}" type="presParOf" srcId="{EB6E670C-E188-44AD-A1D8-36490F1BEB1D}" destId="{8BC68805-37A5-4245-A4EB-82BB67837AD9}" srcOrd="15" destOrd="0" presId="urn:microsoft.com/office/officeart/2005/8/layout/default"/>
    <dgm:cxn modelId="{19C5A448-B874-4755-9AA5-DF95E275D418}" type="presParOf" srcId="{EB6E670C-E188-44AD-A1D8-36490F1BEB1D}" destId="{80E2B116-2C4E-48BA-9173-62A7BBB803DE}" srcOrd="16" destOrd="0" presId="urn:microsoft.com/office/officeart/2005/8/layout/default"/>
    <dgm:cxn modelId="{5770CED4-9ABB-4C51-873E-523A7B17F136}" type="presParOf" srcId="{EB6E670C-E188-44AD-A1D8-36490F1BEB1D}" destId="{B37B0E37-5678-42CB-9297-3699527DC0D3}" srcOrd="17" destOrd="0" presId="urn:microsoft.com/office/officeart/2005/8/layout/default"/>
    <dgm:cxn modelId="{80A327A1-506D-4691-847D-B1F6F4B45DFE}" type="presParOf" srcId="{EB6E670C-E188-44AD-A1D8-36490F1BEB1D}" destId="{AD33A62B-40E8-4C95-B326-E394DD95DD05}" srcOrd="18" destOrd="0" presId="urn:microsoft.com/office/officeart/2005/8/layout/default"/>
    <dgm:cxn modelId="{6FFE42C5-2453-4433-8C9F-02396A701943}" type="presParOf" srcId="{EB6E670C-E188-44AD-A1D8-36490F1BEB1D}" destId="{2C9CA9C1-3698-441A-B75F-FB952F5AD514}" srcOrd="19" destOrd="0" presId="urn:microsoft.com/office/officeart/2005/8/layout/default"/>
    <dgm:cxn modelId="{788FC466-154C-4B61-ADA5-8E66A06850B3}" type="presParOf" srcId="{EB6E670C-E188-44AD-A1D8-36490F1BEB1D}" destId="{2FE47736-562B-4B32-B130-9837BAD3C738}" srcOrd="20" destOrd="0" presId="urn:microsoft.com/office/officeart/2005/8/layout/default"/>
    <dgm:cxn modelId="{897FFA75-732D-45B1-A69E-D64234D84CAD}" type="presParOf" srcId="{EB6E670C-E188-44AD-A1D8-36490F1BEB1D}" destId="{C04557DE-3070-4230-B66B-B17A62E175B9}" srcOrd="21" destOrd="0" presId="urn:microsoft.com/office/officeart/2005/8/layout/default"/>
    <dgm:cxn modelId="{A98F2C28-8379-424E-8811-8C277AA5F298}" type="presParOf" srcId="{EB6E670C-E188-44AD-A1D8-36490F1BEB1D}" destId="{98B0CD97-3457-4D05-90E8-40DAE3B2524A}"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9A6B0B-7372-40BA-9A5B-5F2319D60877}" type="doc">
      <dgm:prSet loTypeId="urn:microsoft.com/office/officeart/2009/3/layout/PlusandMinus" loCatId="relationship" qsTypeId="urn:microsoft.com/office/officeart/2005/8/quickstyle/simple1" qsCatId="simple" csTypeId="urn:microsoft.com/office/officeart/2005/8/colors/colorful2" csCatId="colorful" phldr="1"/>
      <dgm:spPr/>
      <dgm:t>
        <a:bodyPr/>
        <a:lstStyle/>
        <a:p>
          <a:endParaRPr lang="en-US"/>
        </a:p>
      </dgm:t>
    </dgm:pt>
    <dgm:pt modelId="{067DF4C4-4662-4E70-AB21-9D1EAD84BF95}">
      <dgm:prSet phldrT="[Text]"/>
      <dgm:spPr/>
      <dgm:t>
        <a:bodyPr/>
        <a:lstStyle/>
        <a:p>
          <a:r>
            <a:rPr lang="en-US" dirty="0"/>
            <a:t>[Name] has been </a:t>
          </a:r>
          <a:r>
            <a:rPr lang="en-US" b="1" i="1" dirty="0"/>
            <a:t>assessed</a:t>
          </a:r>
          <a:r>
            <a:rPr lang="en-US" dirty="0"/>
            <a:t> as having </a:t>
          </a:r>
          <a:r>
            <a:rPr lang="en-US" b="1" i="1" dirty="0"/>
            <a:t>similar traits to a group </a:t>
          </a:r>
          <a:r>
            <a:rPr lang="en-US" dirty="0"/>
            <a:t>that </a:t>
          </a:r>
          <a:r>
            <a:rPr lang="en-US" b="1" i="1" dirty="0"/>
            <a:t>recidivates</a:t>
          </a:r>
          <a:r>
            <a:rPr lang="en-US" dirty="0"/>
            <a:t> at a high level.</a:t>
          </a:r>
        </a:p>
        <a:p>
          <a:r>
            <a:rPr lang="en-US" dirty="0"/>
            <a:t>OR</a:t>
          </a:r>
        </a:p>
        <a:p>
          <a:r>
            <a:rPr lang="en-US" dirty="0"/>
            <a:t>…that has a low </a:t>
          </a:r>
          <a:r>
            <a:rPr lang="en-US" b="1" dirty="0"/>
            <a:t>likelihood of success.</a:t>
          </a:r>
        </a:p>
      </dgm:t>
    </dgm:pt>
    <dgm:pt modelId="{E09AEBCC-4896-430C-A1BC-D510287A38BB}" type="parTrans" cxnId="{CCAA0B7A-A1DA-444F-9CAC-C476504750D8}">
      <dgm:prSet/>
      <dgm:spPr/>
      <dgm:t>
        <a:bodyPr/>
        <a:lstStyle/>
        <a:p>
          <a:endParaRPr lang="en-US"/>
        </a:p>
      </dgm:t>
    </dgm:pt>
    <dgm:pt modelId="{B3CEBDED-6DB7-4255-8325-8FD3CFA96F1B}" type="sibTrans" cxnId="{CCAA0B7A-A1DA-444F-9CAC-C476504750D8}">
      <dgm:prSet/>
      <dgm:spPr/>
      <dgm:t>
        <a:bodyPr/>
        <a:lstStyle/>
        <a:p>
          <a:endParaRPr lang="en-US"/>
        </a:p>
      </dgm:t>
    </dgm:pt>
    <dgm:pt modelId="{03BAED43-CE0E-4D56-9C26-097E5E8AD56C}">
      <dgm:prSet phldrT="[Text]"/>
      <dgm:spPr/>
      <dgm:t>
        <a:bodyPr anchor="ctr"/>
        <a:lstStyle/>
        <a:p>
          <a:pPr algn="l"/>
          <a:r>
            <a:rPr lang="en-US" dirty="0"/>
            <a:t>      [Name] is high risk</a:t>
          </a:r>
        </a:p>
      </dgm:t>
    </dgm:pt>
    <dgm:pt modelId="{8EF2BCFE-D738-4ED0-98C1-0907D03432A9}" type="parTrans" cxnId="{785696CA-8085-4664-B0F9-B86D0F1FA926}">
      <dgm:prSet/>
      <dgm:spPr/>
      <dgm:t>
        <a:bodyPr/>
        <a:lstStyle/>
        <a:p>
          <a:endParaRPr lang="en-US"/>
        </a:p>
      </dgm:t>
    </dgm:pt>
    <dgm:pt modelId="{13329820-2428-4F93-ACFE-BAEF722FFD39}" type="sibTrans" cxnId="{785696CA-8085-4664-B0F9-B86D0F1FA926}">
      <dgm:prSet/>
      <dgm:spPr/>
      <dgm:t>
        <a:bodyPr/>
        <a:lstStyle/>
        <a:p>
          <a:endParaRPr lang="en-US"/>
        </a:p>
      </dgm:t>
    </dgm:pt>
    <dgm:pt modelId="{A8AA52F0-93F5-410C-9949-61C684ED6356}" type="pres">
      <dgm:prSet presAssocID="{419A6B0B-7372-40BA-9A5B-5F2319D60877}" presName="Name0" presStyleCnt="0">
        <dgm:presLayoutVars>
          <dgm:chMax val="2"/>
          <dgm:chPref val="2"/>
          <dgm:dir/>
          <dgm:animOne/>
          <dgm:resizeHandles val="exact"/>
        </dgm:presLayoutVars>
      </dgm:prSet>
      <dgm:spPr/>
    </dgm:pt>
    <dgm:pt modelId="{CE624DCF-DFC3-4E0A-BE39-58D726AA2B71}" type="pres">
      <dgm:prSet presAssocID="{419A6B0B-7372-40BA-9A5B-5F2319D60877}" presName="Background" presStyleLbl="bgImgPlace1" presStyleIdx="0" presStyleCnt="1"/>
      <dgm:spPr/>
    </dgm:pt>
    <dgm:pt modelId="{18305C97-8FBF-41A1-91F7-FF0485587DDF}" type="pres">
      <dgm:prSet presAssocID="{419A6B0B-7372-40BA-9A5B-5F2319D60877}" presName="ParentText1" presStyleLbl="revTx" presStyleIdx="0" presStyleCnt="2">
        <dgm:presLayoutVars>
          <dgm:chMax val="0"/>
          <dgm:chPref val="0"/>
          <dgm:bulletEnabled val="1"/>
        </dgm:presLayoutVars>
      </dgm:prSet>
      <dgm:spPr/>
    </dgm:pt>
    <dgm:pt modelId="{34C8C713-97DC-4E8B-B240-A821F60134C1}" type="pres">
      <dgm:prSet presAssocID="{419A6B0B-7372-40BA-9A5B-5F2319D60877}" presName="ParentText2" presStyleLbl="revTx" presStyleIdx="1" presStyleCnt="2">
        <dgm:presLayoutVars>
          <dgm:chMax val="0"/>
          <dgm:chPref val="0"/>
          <dgm:bulletEnabled val="1"/>
        </dgm:presLayoutVars>
      </dgm:prSet>
      <dgm:spPr/>
    </dgm:pt>
    <dgm:pt modelId="{8175FD6A-1F2C-42F1-87A6-920603A6D4E1}" type="pres">
      <dgm:prSet presAssocID="{419A6B0B-7372-40BA-9A5B-5F2319D60877}" presName="Plus" presStyleLbl="alignNode1" presStyleIdx="0" presStyleCnt="2"/>
      <dgm:spPr/>
    </dgm:pt>
    <dgm:pt modelId="{0343DBA9-26C6-4910-9252-B3B4B381F885}" type="pres">
      <dgm:prSet presAssocID="{419A6B0B-7372-40BA-9A5B-5F2319D60877}" presName="Minus" presStyleLbl="alignNode1" presStyleIdx="1" presStyleCnt="2"/>
      <dgm:spPr/>
    </dgm:pt>
    <dgm:pt modelId="{B71B9424-A6C5-457F-B3BF-D0252C8D4AA1}" type="pres">
      <dgm:prSet presAssocID="{419A6B0B-7372-40BA-9A5B-5F2319D60877}" presName="Divider" presStyleLbl="parChTrans1D1" presStyleIdx="0" presStyleCnt="1"/>
      <dgm:spPr/>
    </dgm:pt>
  </dgm:ptLst>
  <dgm:cxnLst>
    <dgm:cxn modelId="{F73F941E-544F-4C7B-97E3-DFCE69CCB580}" type="presOf" srcId="{03BAED43-CE0E-4D56-9C26-097E5E8AD56C}" destId="{34C8C713-97DC-4E8B-B240-A821F60134C1}" srcOrd="0" destOrd="0" presId="urn:microsoft.com/office/officeart/2009/3/layout/PlusandMinus"/>
    <dgm:cxn modelId="{3E55BE60-FFAE-4FA2-B61A-96C9A9041E42}" type="presOf" srcId="{067DF4C4-4662-4E70-AB21-9D1EAD84BF95}" destId="{18305C97-8FBF-41A1-91F7-FF0485587DDF}" srcOrd="0" destOrd="0" presId="urn:microsoft.com/office/officeart/2009/3/layout/PlusandMinus"/>
    <dgm:cxn modelId="{CCAA0B7A-A1DA-444F-9CAC-C476504750D8}" srcId="{419A6B0B-7372-40BA-9A5B-5F2319D60877}" destId="{067DF4C4-4662-4E70-AB21-9D1EAD84BF95}" srcOrd="0" destOrd="0" parTransId="{E09AEBCC-4896-430C-A1BC-D510287A38BB}" sibTransId="{B3CEBDED-6DB7-4255-8325-8FD3CFA96F1B}"/>
    <dgm:cxn modelId="{02237190-4A9D-447A-A001-EC64966A3745}" type="presOf" srcId="{419A6B0B-7372-40BA-9A5B-5F2319D60877}" destId="{A8AA52F0-93F5-410C-9949-61C684ED6356}" srcOrd="0" destOrd="0" presId="urn:microsoft.com/office/officeart/2009/3/layout/PlusandMinus"/>
    <dgm:cxn modelId="{785696CA-8085-4664-B0F9-B86D0F1FA926}" srcId="{419A6B0B-7372-40BA-9A5B-5F2319D60877}" destId="{03BAED43-CE0E-4D56-9C26-097E5E8AD56C}" srcOrd="1" destOrd="0" parTransId="{8EF2BCFE-D738-4ED0-98C1-0907D03432A9}" sibTransId="{13329820-2428-4F93-ACFE-BAEF722FFD39}"/>
    <dgm:cxn modelId="{FED9F9FA-D78D-4862-B439-A570B3B4B556}" type="presParOf" srcId="{A8AA52F0-93F5-410C-9949-61C684ED6356}" destId="{CE624DCF-DFC3-4E0A-BE39-58D726AA2B71}" srcOrd="0" destOrd="0" presId="urn:microsoft.com/office/officeart/2009/3/layout/PlusandMinus"/>
    <dgm:cxn modelId="{A1A18CD0-F637-4FEA-8B36-44FF6A18EF1D}" type="presParOf" srcId="{A8AA52F0-93F5-410C-9949-61C684ED6356}" destId="{18305C97-8FBF-41A1-91F7-FF0485587DDF}" srcOrd="1" destOrd="0" presId="urn:microsoft.com/office/officeart/2009/3/layout/PlusandMinus"/>
    <dgm:cxn modelId="{39DC2535-F82B-40EC-B60C-776B5A510C98}" type="presParOf" srcId="{A8AA52F0-93F5-410C-9949-61C684ED6356}" destId="{34C8C713-97DC-4E8B-B240-A821F60134C1}" srcOrd="2" destOrd="0" presId="urn:microsoft.com/office/officeart/2009/3/layout/PlusandMinus"/>
    <dgm:cxn modelId="{B1A4EDCC-E34F-4954-B9E2-7B1773BFD55E}" type="presParOf" srcId="{A8AA52F0-93F5-410C-9949-61C684ED6356}" destId="{8175FD6A-1F2C-42F1-87A6-920603A6D4E1}" srcOrd="3" destOrd="0" presId="urn:microsoft.com/office/officeart/2009/3/layout/PlusandMinus"/>
    <dgm:cxn modelId="{79D88F0B-EE8C-4E0E-B360-AC43CDB1BD65}" type="presParOf" srcId="{A8AA52F0-93F5-410C-9949-61C684ED6356}" destId="{0343DBA9-26C6-4910-9252-B3B4B381F885}" srcOrd="4" destOrd="0" presId="urn:microsoft.com/office/officeart/2009/3/layout/PlusandMinus"/>
    <dgm:cxn modelId="{D22ACC38-903E-4BD9-BA46-98D8A94D9441}" type="presParOf" srcId="{A8AA52F0-93F5-410C-9949-61C684ED6356}" destId="{B71B9424-A6C5-457F-B3BF-D0252C8D4AA1}"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2FC45-E517-4BFD-A543-00E6A8B25D04}" type="doc">
      <dgm:prSet loTypeId="urn:microsoft.com/office/officeart/2005/8/layout/equation2" loCatId="process" qsTypeId="urn:microsoft.com/office/officeart/2005/8/quickstyle/simple1" qsCatId="simple" csTypeId="urn:microsoft.com/office/officeart/2005/8/colors/colorful2" csCatId="colorful" phldr="1"/>
      <dgm:spPr/>
    </dgm:pt>
    <dgm:pt modelId="{D2017F34-3F58-4ACF-84A9-757B4292BC6E}">
      <dgm:prSet phldrT="[Text]"/>
      <dgm:spPr/>
      <dgm:t>
        <a:bodyPr/>
        <a:lstStyle/>
        <a:p>
          <a:r>
            <a:rPr lang="en-US" dirty="0"/>
            <a:t>Static Risk</a:t>
          </a:r>
        </a:p>
      </dgm:t>
    </dgm:pt>
    <dgm:pt modelId="{0CC7A34C-747C-4B7D-B0A1-C103836478C6}" type="parTrans" cxnId="{D6BA2019-091B-434D-B95A-300EA424164F}">
      <dgm:prSet/>
      <dgm:spPr/>
      <dgm:t>
        <a:bodyPr/>
        <a:lstStyle/>
        <a:p>
          <a:endParaRPr lang="en-US"/>
        </a:p>
      </dgm:t>
    </dgm:pt>
    <dgm:pt modelId="{07E86D73-D8DA-4B2E-AFD9-E93C23B9902A}" type="sibTrans" cxnId="{D6BA2019-091B-434D-B95A-300EA424164F}">
      <dgm:prSet/>
      <dgm:spPr/>
      <dgm:t>
        <a:bodyPr/>
        <a:lstStyle/>
        <a:p>
          <a:endParaRPr lang="en-US"/>
        </a:p>
      </dgm:t>
    </dgm:pt>
    <dgm:pt modelId="{53B06941-BED6-4213-B74F-05A140D60E75}">
      <dgm:prSet phldrT="[Text]"/>
      <dgm:spPr/>
      <dgm:t>
        <a:bodyPr/>
        <a:lstStyle/>
        <a:p>
          <a:r>
            <a:rPr lang="en-US" dirty="0"/>
            <a:t>Dynamic Risk</a:t>
          </a:r>
        </a:p>
      </dgm:t>
    </dgm:pt>
    <dgm:pt modelId="{1E597AA1-B007-4662-AF65-6CD78A23813A}" type="parTrans" cxnId="{074966BF-2B1A-4E72-A39A-E799F780E101}">
      <dgm:prSet/>
      <dgm:spPr/>
      <dgm:t>
        <a:bodyPr/>
        <a:lstStyle/>
        <a:p>
          <a:endParaRPr lang="en-US"/>
        </a:p>
      </dgm:t>
    </dgm:pt>
    <dgm:pt modelId="{0C02B96C-F39A-4C70-B941-EFD2647328AC}" type="sibTrans" cxnId="{074966BF-2B1A-4E72-A39A-E799F780E101}">
      <dgm:prSet/>
      <dgm:spPr/>
      <dgm:t>
        <a:bodyPr/>
        <a:lstStyle/>
        <a:p>
          <a:endParaRPr lang="en-US"/>
        </a:p>
      </dgm:t>
    </dgm:pt>
    <dgm:pt modelId="{205C10C9-52D1-46CF-8E0B-38AA314B2066}">
      <dgm:prSet phldrT="[Text]"/>
      <dgm:spPr/>
      <dgm:t>
        <a:bodyPr/>
        <a:lstStyle/>
        <a:p>
          <a:r>
            <a:rPr lang="en-US" dirty="0"/>
            <a:t>Criminogenic Risk</a:t>
          </a:r>
        </a:p>
      </dgm:t>
    </dgm:pt>
    <dgm:pt modelId="{2856ADE0-CA0A-41F1-A2EF-04798C5564A4}" type="parTrans" cxnId="{72DFE08D-D5B9-4513-A690-DAEF2910A245}">
      <dgm:prSet/>
      <dgm:spPr/>
      <dgm:t>
        <a:bodyPr/>
        <a:lstStyle/>
        <a:p>
          <a:endParaRPr lang="en-US"/>
        </a:p>
      </dgm:t>
    </dgm:pt>
    <dgm:pt modelId="{B3124F7B-1DC8-4411-B0E3-012762764AAD}" type="sibTrans" cxnId="{72DFE08D-D5B9-4513-A690-DAEF2910A245}">
      <dgm:prSet/>
      <dgm:spPr/>
      <dgm:t>
        <a:bodyPr/>
        <a:lstStyle/>
        <a:p>
          <a:endParaRPr lang="en-US"/>
        </a:p>
      </dgm:t>
    </dgm:pt>
    <dgm:pt modelId="{35AA31CC-3ACE-428C-B478-B8E4CB873373}" type="pres">
      <dgm:prSet presAssocID="{5F62FC45-E517-4BFD-A543-00E6A8B25D04}" presName="Name0" presStyleCnt="0">
        <dgm:presLayoutVars>
          <dgm:dir/>
          <dgm:resizeHandles val="exact"/>
        </dgm:presLayoutVars>
      </dgm:prSet>
      <dgm:spPr/>
    </dgm:pt>
    <dgm:pt modelId="{A3796B9A-A3D9-4AD4-816C-176254DF68DC}" type="pres">
      <dgm:prSet presAssocID="{5F62FC45-E517-4BFD-A543-00E6A8B25D04}" presName="vNodes" presStyleCnt="0"/>
      <dgm:spPr/>
    </dgm:pt>
    <dgm:pt modelId="{B951F8E6-D181-4BDD-AC65-D255C87FDD0D}" type="pres">
      <dgm:prSet presAssocID="{D2017F34-3F58-4ACF-84A9-757B4292BC6E}" presName="node" presStyleLbl="node1" presStyleIdx="0" presStyleCnt="3">
        <dgm:presLayoutVars>
          <dgm:bulletEnabled val="1"/>
        </dgm:presLayoutVars>
      </dgm:prSet>
      <dgm:spPr/>
    </dgm:pt>
    <dgm:pt modelId="{08533C8E-BC6A-49BF-AE39-C67E2EE19A9C}" type="pres">
      <dgm:prSet presAssocID="{07E86D73-D8DA-4B2E-AFD9-E93C23B9902A}" presName="spacerT" presStyleCnt="0"/>
      <dgm:spPr/>
    </dgm:pt>
    <dgm:pt modelId="{8CC3B8BA-D053-4080-90E5-1B7F9209F8CC}" type="pres">
      <dgm:prSet presAssocID="{07E86D73-D8DA-4B2E-AFD9-E93C23B9902A}" presName="sibTrans" presStyleLbl="sibTrans2D1" presStyleIdx="0" presStyleCnt="2"/>
      <dgm:spPr/>
    </dgm:pt>
    <dgm:pt modelId="{BD2477C6-6770-47F5-BEC8-000523FD826F}" type="pres">
      <dgm:prSet presAssocID="{07E86D73-D8DA-4B2E-AFD9-E93C23B9902A}" presName="spacerB" presStyleCnt="0"/>
      <dgm:spPr/>
    </dgm:pt>
    <dgm:pt modelId="{36D69C59-B228-4D60-A39D-6DEE5960932B}" type="pres">
      <dgm:prSet presAssocID="{53B06941-BED6-4213-B74F-05A140D60E75}" presName="node" presStyleLbl="node1" presStyleIdx="1" presStyleCnt="3">
        <dgm:presLayoutVars>
          <dgm:bulletEnabled val="1"/>
        </dgm:presLayoutVars>
      </dgm:prSet>
      <dgm:spPr/>
    </dgm:pt>
    <dgm:pt modelId="{8469FECD-56C9-41D9-9467-285E81910FF6}" type="pres">
      <dgm:prSet presAssocID="{5F62FC45-E517-4BFD-A543-00E6A8B25D04}" presName="sibTransLast" presStyleLbl="sibTrans2D1" presStyleIdx="1" presStyleCnt="2"/>
      <dgm:spPr/>
    </dgm:pt>
    <dgm:pt modelId="{FB7EF4A4-168E-4E30-B4E9-E1E95FF7C7BE}" type="pres">
      <dgm:prSet presAssocID="{5F62FC45-E517-4BFD-A543-00E6A8B25D04}" presName="connectorText" presStyleLbl="sibTrans2D1" presStyleIdx="1" presStyleCnt="2"/>
      <dgm:spPr/>
    </dgm:pt>
    <dgm:pt modelId="{3592B9C8-AC57-492E-8E1A-3EEB5DE4E85A}" type="pres">
      <dgm:prSet presAssocID="{5F62FC45-E517-4BFD-A543-00E6A8B25D04}" presName="lastNode" presStyleLbl="node1" presStyleIdx="2" presStyleCnt="3">
        <dgm:presLayoutVars>
          <dgm:bulletEnabled val="1"/>
        </dgm:presLayoutVars>
      </dgm:prSet>
      <dgm:spPr/>
    </dgm:pt>
  </dgm:ptLst>
  <dgm:cxnLst>
    <dgm:cxn modelId="{D6BA2019-091B-434D-B95A-300EA424164F}" srcId="{5F62FC45-E517-4BFD-A543-00E6A8B25D04}" destId="{D2017F34-3F58-4ACF-84A9-757B4292BC6E}" srcOrd="0" destOrd="0" parTransId="{0CC7A34C-747C-4B7D-B0A1-C103836478C6}" sibTransId="{07E86D73-D8DA-4B2E-AFD9-E93C23B9902A}"/>
    <dgm:cxn modelId="{626A0D6F-4390-409D-A603-39B25A9F9E08}" type="presOf" srcId="{205C10C9-52D1-46CF-8E0B-38AA314B2066}" destId="{3592B9C8-AC57-492E-8E1A-3EEB5DE4E85A}" srcOrd="0" destOrd="0" presId="urn:microsoft.com/office/officeart/2005/8/layout/equation2"/>
    <dgm:cxn modelId="{D3DD7A50-6BDE-4C59-869E-87111817B177}" type="presOf" srcId="{5F62FC45-E517-4BFD-A543-00E6A8B25D04}" destId="{35AA31CC-3ACE-428C-B478-B8E4CB873373}" srcOrd="0" destOrd="0" presId="urn:microsoft.com/office/officeart/2005/8/layout/equation2"/>
    <dgm:cxn modelId="{243AFE7B-C9D0-4791-877C-FAC57E09E46B}" type="presOf" srcId="{0C02B96C-F39A-4C70-B941-EFD2647328AC}" destId="{FB7EF4A4-168E-4E30-B4E9-E1E95FF7C7BE}" srcOrd="1" destOrd="0" presId="urn:microsoft.com/office/officeart/2005/8/layout/equation2"/>
    <dgm:cxn modelId="{BA004F7C-742F-4090-A39D-A7E06142D033}" type="presOf" srcId="{D2017F34-3F58-4ACF-84A9-757B4292BC6E}" destId="{B951F8E6-D181-4BDD-AC65-D255C87FDD0D}" srcOrd="0" destOrd="0" presId="urn:microsoft.com/office/officeart/2005/8/layout/equation2"/>
    <dgm:cxn modelId="{72DFE08D-D5B9-4513-A690-DAEF2910A245}" srcId="{5F62FC45-E517-4BFD-A543-00E6A8B25D04}" destId="{205C10C9-52D1-46CF-8E0B-38AA314B2066}" srcOrd="2" destOrd="0" parTransId="{2856ADE0-CA0A-41F1-A2EF-04798C5564A4}" sibTransId="{B3124F7B-1DC8-4411-B0E3-012762764AAD}"/>
    <dgm:cxn modelId="{7850FD9E-89A4-471F-9F92-818E604BFBF4}" type="presOf" srcId="{0C02B96C-F39A-4C70-B941-EFD2647328AC}" destId="{8469FECD-56C9-41D9-9467-285E81910FF6}" srcOrd="0" destOrd="0" presId="urn:microsoft.com/office/officeart/2005/8/layout/equation2"/>
    <dgm:cxn modelId="{074966BF-2B1A-4E72-A39A-E799F780E101}" srcId="{5F62FC45-E517-4BFD-A543-00E6A8B25D04}" destId="{53B06941-BED6-4213-B74F-05A140D60E75}" srcOrd="1" destOrd="0" parTransId="{1E597AA1-B007-4662-AF65-6CD78A23813A}" sibTransId="{0C02B96C-F39A-4C70-B941-EFD2647328AC}"/>
    <dgm:cxn modelId="{73C16ED1-E435-4C9C-A56F-80304F9D81EF}" type="presOf" srcId="{07E86D73-D8DA-4B2E-AFD9-E93C23B9902A}" destId="{8CC3B8BA-D053-4080-90E5-1B7F9209F8CC}" srcOrd="0" destOrd="0" presId="urn:microsoft.com/office/officeart/2005/8/layout/equation2"/>
    <dgm:cxn modelId="{68F83DFF-283E-4023-A710-E32157DB8CEF}" type="presOf" srcId="{53B06941-BED6-4213-B74F-05A140D60E75}" destId="{36D69C59-B228-4D60-A39D-6DEE5960932B}" srcOrd="0" destOrd="0" presId="urn:microsoft.com/office/officeart/2005/8/layout/equation2"/>
    <dgm:cxn modelId="{2AE57E8A-8C5B-43DA-87BE-4003CBB13524}" type="presParOf" srcId="{35AA31CC-3ACE-428C-B478-B8E4CB873373}" destId="{A3796B9A-A3D9-4AD4-816C-176254DF68DC}" srcOrd="0" destOrd="0" presId="urn:microsoft.com/office/officeart/2005/8/layout/equation2"/>
    <dgm:cxn modelId="{C6DEFE80-0182-435B-98BA-DAF7B070BB96}" type="presParOf" srcId="{A3796B9A-A3D9-4AD4-816C-176254DF68DC}" destId="{B951F8E6-D181-4BDD-AC65-D255C87FDD0D}" srcOrd="0" destOrd="0" presId="urn:microsoft.com/office/officeart/2005/8/layout/equation2"/>
    <dgm:cxn modelId="{035671EA-C451-452F-8908-CA3A7C7070F9}" type="presParOf" srcId="{A3796B9A-A3D9-4AD4-816C-176254DF68DC}" destId="{08533C8E-BC6A-49BF-AE39-C67E2EE19A9C}" srcOrd="1" destOrd="0" presId="urn:microsoft.com/office/officeart/2005/8/layout/equation2"/>
    <dgm:cxn modelId="{6B7FE53E-3CBA-4AA0-8064-9F002AC9BBB9}" type="presParOf" srcId="{A3796B9A-A3D9-4AD4-816C-176254DF68DC}" destId="{8CC3B8BA-D053-4080-90E5-1B7F9209F8CC}" srcOrd="2" destOrd="0" presId="urn:microsoft.com/office/officeart/2005/8/layout/equation2"/>
    <dgm:cxn modelId="{8D741A30-130A-4CC4-BFF8-87CB455F7BBC}" type="presParOf" srcId="{A3796B9A-A3D9-4AD4-816C-176254DF68DC}" destId="{BD2477C6-6770-47F5-BEC8-000523FD826F}" srcOrd="3" destOrd="0" presId="urn:microsoft.com/office/officeart/2005/8/layout/equation2"/>
    <dgm:cxn modelId="{6DEF50E5-6D84-4FA1-B216-17DA284661C1}" type="presParOf" srcId="{A3796B9A-A3D9-4AD4-816C-176254DF68DC}" destId="{36D69C59-B228-4D60-A39D-6DEE5960932B}" srcOrd="4" destOrd="0" presId="urn:microsoft.com/office/officeart/2005/8/layout/equation2"/>
    <dgm:cxn modelId="{B91B09E9-2207-4BAC-8F7A-9EA79CE9D59A}" type="presParOf" srcId="{35AA31CC-3ACE-428C-B478-B8E4CB873373}" destId="{8469FECD-56C9-41D9-9467-285E81910FF6}" srcOrd="1" destOrd="0" presId="urn:microsoft.com/office/officeart/2005/8/layout/equation2"/>
    <dgm:cxn modelId="{86110C6C-3E97-4E17-82FC-038B588FB14A}" type="presParOf" srcId="{8469FECD-56C9-41D9-9467-285E81910FF6}" destId="{FB7EF4A4-168E-4E30-B4E9-E1E95FF7C7BE}" srcOrd="0" destOrd="0" presId="urn:microsoft.com/office/officeart/2005/8/layout/equation2"/>
    <dgm:cxn modelId="{8B0CB82D-06B7-4E06-B3E2-8FB9F2FA3DE9}" type="presParOf" srcId="{35AA31CC-3ACE-428C-B478-B8E4CB873373}" destId="{3592B9C8-AC57-492E-8E1A-3EEB5DE4E85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68A1B2-209C-4B1E-9E2E-8A4CC4E1D32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997B81C-B51C-4748-89F5-C3AC5EEA50FB}">
      <dgm:prSet/>
      <dgm:spPr/>
      <dgm:t>
        <a:bodyPr/>
        <a:lstStyle/>
        <a:p>
          <a:r>
            <a:rPr lang="en-US"/>
            <a:t>Substance Abuse</a:t>
          </a:r>
        </a:p>
      </dgm:t>
    </dgm:pt>
    <dgm:pt modelId="{67DCD9E1-3CE1-4C88-B83E-2BFB499A31F1}" type="parTrans" cxnId="{525805A2-188D-4BE5-BD7D-EFE023AB41FE}">
      <dgm:prSet/>
      <dgm:spPr/>
      <dgm:t>
        <a:bodyPr/>
        <a:lstStyle/>
        <a:p>
          <a:endParaRPr lang="en-US"/>
        </a:p>
      </dgm:t>
    </dgm:pt>
    <dgm:pt modelId="{6A627EDE-B532-472D-A55D-FD578E8567C2}" type="sibTrans" cxnId="{525805A2-188D-4BE5-BD7D-EFE023AB41FE}">
      <dgm:prSet/>
      <dgm:spPr/>
      <dgm:t>
        <a:bodyPr/>
        <a:lstStyle/>
        <a:p>
          <a:endParaRPr lang="en-US"/>
        </a:p>
      </dgm:t>
    </dgm:pt>
    <dgm:pt modelId="{5A6DA260-A321-4581-97D3-92B8104CED20}">
      <dgm:prSet/>
      <dgm:spPr/>
      <dgm:t>
        <a:bodyPr/>
        <a:lstStyle/>
        <a:p>
          <a:r>
            <a:rPr lang="en-US" dirty="0"/>
            <a:t>Enjoys risk taking</a:t>
          </a:r>
        </a:p>
      </dgm:t>
    </dgm:pt>
    <dgm:pt modelId="{2895B548-03A6-4592-9A82-D974738EE9F8}" type="parTrans" cxnId="{27046CB5-FFB1-403C-BA12-EFEE1685C52C}">
      <dgm:prSet/>
      <dgm:spPr/>
      <dgm:t>
        <a:bodyPr/>
        <a:lstStyle/>
        <a:p>
          <a:endParaRPr lang="en-US"/>
        </a:p>
      </dgm:t>
    </dgm:pt>
    <dgm:pt modelId="{DA9E2B02-40F2-4548-A0F1-46AC0250465D}" type="sibTrans" cxnId="{27046CB5-FFB1-403C-BA12-EFEE1685C52C}">
      <dgm:prSet/>
      <dgm:spPr/>
      <dgm:t>
        <a:bodyPr/>
        <a:lstStyle/>
        <a:p>
          <a:endParaRPr lang="en-US"/>
        </a:p>
      </dgm:t>
    </dgm:pt>
    <dgm:pt modelId="{4EA68E5E-3AF7-4648-A7F7-012D95255DE5}">
      <dgm:prSet/>
      <dgm:spPr/>
      <dgm:t>
        <a:bodyPr/>
        <a:lstStyle/>
        <a:p>
          <a:r>
            <a:rPr lang="en-US" dirty="0"/>
            <a:t>Parents’ criminal record</a:t>
          </a:r>
        </a:p>
      </dgm:t>
    </dgm:pt>
    <dgm:pt modelId="{D074F52E-6D93-457C-AB40-F60BAD0805D8}" type="parTrans" cxnId="{931070A8-43F7-4227-A79B-959C742B1ABF}">
      <dgm:prSet/>
      <dgm:spPr/>
      <dgm:t>
        <a:bodyPr/>
        <a:lstStyle/>
        <a:p>
          <a:endParaRPr lang="en-US"/>
        </a:p>
      </dgm:t>
    </dgm:pt>
    <dgm:pt modelId="{A5FB8DBA-A504-4FCC-84EF-C4A2C75384AA}" type="sibTrans" cxnId="{931070A8-43F7-4227-A79B-959C742B1ABF}">
      <dgm:prSet/>
      <dgm:spPr/>
      <dgm:t>
        <a:bodyPr/>
        <a:lstStyle/>
        <a:p>
          <a:endParaRPr lang="en-US"/>
        </a:p>
      </dgm:t>
    </dgm:pt>
    <dgm:pt modelId="{16C6E090-637C-4539-A4B7-75D8DF6003B7}">
      <dgm:prSet/>
      <dgm:spPr/>
      <dgm:t>
        <a:bodyPr/>
        <a:lstStyle/>
        <a:p>
          <a:r>
            <a:rPr lang="en-US" dirty="0"/>
            <a:t>Lacks emotional regulation</a:t>
          </a:r>
        </a:p>
      </dgm:t>
    </dgm:pt>
    <dgm:pt modelId="{6A387007-9D90-4B96-BDEA-E45AA08468E4}" type="parTrans" cxnId="{D413C6D6-C685-478D-A108-9C63BA8407B5}">
      <dgm:prSet/>
      <dgm:spPr/>
      <dgm:t>
        <a:bodyPr/>
        <a:lstStyle/>
        <a:p>
          <a:endParaRPr lang="en-US"/>
        </a:p>
      </dgm:t>
    </dgm:pt>
    <dgm:pt modelId="{736472FD-0AEF-4D3C-BF63-9E641D9B4501}" type="sibTrans" cxnId="{D413C6D6-C685-478D-A108-9C63BA8407B5}">
      <dgm:prSet/>
      <dgm:spPr/>
      <dgm:t>
        <a:bodyPr/>
        <a:lstStyle/>
        <a:p>
          <a:endParaRPr lang="en-US"/>
        </a:p>
      </dgm:t>
    </dgm:pt>
    <dgm:pt modelId="{D83B648E-E4EE-4073-8DA8-9E4004F173DA}">
      <dgm:prSet/>
      <dgm:spPr/>
      <dgm:t>
        <a:bodyPr/>
        <a:lstStyle/>
        <a:p>
          <a:r>
            <a:rPr lang="en-US" dirty="0"/>
            <a:t>Age of first arrest</a:t>
          </a:r>
        </a:p>
      </dgm:t>
    </dgm:pt>
    <dgm:pt modelId="{5B4E6AD2-C909-4F72-9772-8821D3B145C4}" type="parTrans" cxnId="{02FF5070-EDFE-4238-9A64-6DEC784C165F}">
      <dgm:prSet/>
      <dgm:spPr/>
      <dgm:t>
        <a:bodyPr/>
        <a:lstStyle/>
        <a:p>
          <a:endParaRPr lang="en-US"/>
        </a:p>
      </dgm:t>
    </dgm:pt>
    <dgm:pt modelId="{FCBAA341-B264-4A05-9C7F-A236B9DAC767}" type="sibTrans" cxnId="{02FF5070-EDFE-4238-9A64-6DEC784C165F}">
      <dgm:prSet/>
      <dgm:spPr/>
      <dgm:t>
        <a:bodyPr/>
        <a:lstStyle/>
        <a:p>
          <a:endParaRPr lang="en-US"/>
        </a:p>
      </dgm:t>
    </dgm:pt>
    <dgm:pt modelId="{029311A8-9E52-4F29-A003-2AC3B74A52D2}">
      <dgm:prSet/>
      <dgm:spPr/>
      <dgm:t>
        <a:bodyPr/>
        <a:lstStyle/>
        <a:p>
          <a:r>
            <a:rPr lang="en-US" dirty="0"/>
            <a:t>Believes “Do unto others before they do onto you”</a:t>
          </a:r>
        </a:p>
      </dgm:t>
    </dgm:pt>
    <dgm:pt modelId="{BE985BB7-85E8-48EB-A37E-23221DC9294A}" type="parTrans" cxnId="{257B9A3F-A7B0-4851-9C18-3E5598DE1617}">
      <dgm:prSet/>
      <dgm:spPr/>
      <dgm:t>
        <a:bodyPr/>
        <a:lstStyle/>
        <a:p>
          <a:endParaRPr lang="en-US"/>
        </a:p>
      </dgm:t>
    </dgm:pt>
    <dgm:pt modelId="{7813942A-0AEF-4B85-B1F7-FFAFBD3C3811}" type="sibTrans" cxnId="{257B9A3F-A7B0-4851-9C18-3E5598DE1617}">
      <dgm:prSet/>
      <dgm:spPr/>
      <dgm:t>
        <a:bodyPr/>
        <a:lstStyle/>
        <a:p>
          <a:endParaRPr lang="en-US"/>
        </a:p>
      </dgm:t>
    </dgm:pt>
    <dgm:pt modelId="{00AD3645-F8ED-4177-B9DE-94172315043C}">
      <dgm:prSet/>
      <dgm:spPr/>
      <dgm:t>
        <a:bodyPr/>
        <a:lstStyle/>
        <a:p>
          <a:r>
            <a:rPr lang="en-US" dirty="0" err="1"/>
            <a:t>Victimstance</a:t>
          </a:r>
          <a:endParaRPr lang="en-US" dirty="0"/>
        </a:p>
      </dgm:t>
    </dgm:pt>
    <dgm:pt modelId="{CF555850-F007-4AD3-A2D7-2A3B5E66A1F2}" type="parTrans" cxnId="{9C907662-60D2-43BB-821F-9DED6FFC269D}">
      <dgm:prSet/>
      <dgm:spPr/>
      <dgm:t>
        <a:bodyPr/>
        <a:lstStyle/>
        <a:p>
          <a:endParaRPr lang="en-US"/>
        </a:p>
      </dgm:t>
    </dgm:pt>
    <dgm:pt modelId="{BDAE83C5-352B-4A8A-81D0-D70F6F1CDE7D}" type="sibTrans" cxnId="{9C907662-60D2-43BB-821F-9DED6FFC269D}">
      <dgm:prSet/>
      <dgm:spPr/>
      <dgm:t>
        <a:bodyPr/>
        <a:lstStyle/>
        <a:p>
          <a:endParaRPr lang="en-US"/>
        </a:p>
      </dgm:t>
    </dgm:pt>
    <dgm:pt modelId="{598B611C-CC4F-4651-A41A-DDFA45EF240B}">
      <dgm:prSet/>
      <dgm:spPr/>
      <dgm:t>
        <a:bodyPr/>
        <a:lstStyle/>
        <a:p>
          <a:r>
            <a:rPr lang="en-US" dirty="0"/>
            <a:t>Lives in a high crime neighborhood</a:t>
          </a:r>
        </a:p>
      </dgm:t>
    </dgm:pt>
    <dgm:pt modelId="{9AA01EBB-B323-4802-A525-06F07F1C01C0}" type="parTrans" cxnId="{F11F15A7-1F7A-4015-8684-174F31E334D7}">
      <dgm:prSet/>
      <dgm:spPr/>
      <dgm:t>
        <a:bodyPr/>
        <a:lstStyle/>
        <a:p>
          <a:endParaRPr lang="en-US"/>
        </a:p>
      </dgm:t>
    </dgm:pt>
    <dgm:pt modelId="{DAC8FC0D-9822-4702-9969-8EBD294DA49F}" type="sibTrans" cxnId="{F11F15A7-1F7A-4015-8684-174F31E334D7}">
      <dgm:prSet/>
      <dgm:spPr/>
      <dgm:t>
        <a:bodyPr/>
        <a:lstStyle/>
        <a:p>
          <a:endParaRPr lang="en-US"/>
        </a:p>
      </dgm:t>
    </dgm:pt>
    <dgm:pt modelId="{EC067366-29D1-4400-BC04-BFEDB9F3B974}">
      <dgm:prSet/>
      <dgm:spPr/>
      <dgm:t>
        <a:bodyPr/>
        <a:lstStyle/>
        <a:p>
          <a:r>
            <a:rPr lang="en-US" dirty="0"/>
            <a:t>Record of juvenile delinquency</a:t>
          </a:r>
        </a:p>
      </dgm:t>
    </dgm:pt>
    <dgm:pt modelId="{1940BE0A-24A4-4A9E-A613-7A62CA9E36EE}" type="parTrans" cxnId="{FA040FCD-0389-426A-B9C9-A2A39BD3A91A}">
      <dgm:prSet/>
      <dgm:spPr/>
      <dgm:t>
        <a:bodyPr/>
        <a:lstStyle/>
        <a:p>
          <a:endParaRPr lang="en-US"/>
        </a:p>
      </dgm:t>
    </dgm:pt>
    <dgm:pt modelId="{2B3BBAC4-7CCC-4ABF-87FE-26A66BD7EA88}" type="sibTrans" cxnId="{FA040FCD-0389-426A-B9C9-A2A39BD3A91A}">
      <dgm:prSet/>
      <dgm:spPr/>
      <dgm:t>
        <a:bodyPr/>
        <a:lstStyle/>
        <a:p>
          <a:endParaRPr lang="en-US"/>
        </a:p>
      </dgm:t>
    </dgm:pt>
    <dgm:pt modelId="{8DD8F49D-1BAA-4EF6-9987-7B812773E065}">
      <dgm:prSet/>
      <dgm:spPr/>
      <dgm:t>
        <a:bodyPr/>
        <a:lstStyle/>
        <a:p>
          <a:r>
            <a:rPr lang="en-US" dirty="0"/>
            <a:t>Co-defendants are all close friends</a:t>
          </a:r>
        </a:p>
      </dgm:t>
    </dgm:pt>
    <dgm:pt modelId="{D38CDBEF-F6A8-4EDA-89B3-AC04B2694A91}" type="parTrans" cxnId="{A588BCB0-DF38-44C4-9DE1-8642E3B6932C}">
      <dgm:prSet/>
      <dgm:spPr/>
      <dgm:t>
        <a:bodyPr/>
        <a:lstStyle/>
        <a:p>
          <a:endParaRPr lang="en-US"/>
        </a:p>
      </dgm:t>
    </dgm:pt>
    <dgm:pt modelId="{C55BB9D9-6E0C-430E-B55E-C4DDF17DF829}" type="sibTrans" cxnId="{A588BCB0-DF38-44C4-9DE1-8642E3B6932C}">
      <dgm:prSet/>
      <dgm:spPr/>
      <dgm:t>
        <a:bodyPr/>
        <a:lstStyle/>
        <a:p>
          <a:endParaRPr lang="en-US"/>
        </a:p>
      </dgm:t>
    </dgm:pt>
    <dgm:pt modelId="{2B24E72B-29BD-409F-9FE9-C11F5A51A77C}" type="pres">
      <dgm:prSet presAssocID="{9968A1B2-209C-4B1E-9E2E-8A4CC4E1D32C}" presName="vert0" presStyleCnt="0">
        <dgm:presLayoutVars>
          <dgm:dir/>
          <dgm:animOne val="branch"/>
          <dgm:animLvl val="lvl"/>
        </dgm:presLayoutVars>
      </dgm:prSet>
      <dgm:spPr/>
    </dgm:pt>
    <dgm:pt modelId="{BA1A9EA1-475A-47CD-A7A5-7F8238BB6B51}" type="pres">
      <dgm:prSet presAssocID="{5997B81C-B51C-4748-89F5-C3AC5EEA50FB}" presName="thickLine" presStyleLbl="alignNode1" presStyleIdx="0" presStyleCnt="10"/>
      <dgm:spPr/>
    </dgm:pt>
    <dgm:pt modelId="{02E3D916-16B3-4647-A34F-527D049B422C}" type="pres">
      <dgm:prSet presAssocID="{5997B81C-B51C-4748-89F5-C3AC5EEA50FB}" presName="horz1" presStyleCnt="0"/>
      <dgm:spPr/>
    </dgm:pt>
    <dgm:pt modelId="{D5DBB44E-331E-46D6-992F-B9E169875F64}" type="pres">
      <dgm:prSet presAssocID="{5997B81C-B51C-4748-89F5-C3AC5EEA50FB}" presName="tx1" presStyleLbl="revTx" presStyleIdx="0" presStyleCnt="10"/>
      <dgm:spPr/>
    </dgm:pt>
    <dgm:pt modelId="{85BC7365-DD18-4B8F-9639-1D485100357E}" type="pres">
      <dgm:prSet presAssocID="{5997B81C-B51C-4748-89F5-C3AC5EEA50FB}" presName="vert1" presStyleCnt="0"/>
      <dgm:spPr/>
    </dgm:pt>
    <dgm:pt modelId="{D86FF6FC-022F-466D-AFB5-6385CE373544}" type="pres">
      <dgm:prSet presAssocID="{5A6DA260-A321-4581-97D3-92B8104CED20}" presName="thickLine" presStyleLbl="alignNode1" presStyleIdx="1" presStyleCnt="10"/>
      <dgm:spPr/>
    </dgm:pt>
    <dgm:pt modelId="{DA0DE10E-58DB-46E1-9D77-455E085AE1B4}" type="pres">
      <dgm:prSet presAssocID="{5A6DA260-A321-4581-97D3-92B8104CED20}" presName="horz1" presStyleCnt="0"/>
      <dgm:spPr/>
    </dgm:pt>
    <dgm:pt modelId="{487A547A-67C9-4B35-9899-C4930C86CD39}" type="pres">
      <dgm:prSet presAssocID="{5A6DA260-A321-4581-97D3-92B8104CED20}" presName="tx1" presStyleLbl="revTx" presStyleIdx="1" presStyleCnt="10"/>
      <dgm:spPr/>
    </dgm:pt>
    <dgm:pt modelId="{0DACC14B-9244-4147-B951-57AA61EF4CCE}" type="pres">
      <dgm:prSet presAssocID="{5A6DA260-A321-4581-97D3-92B8104CED20}" presName="vert1" presStyleCnt="0"/>
      <dgm:spPr/>
    </dgm:pt>
    <dgm:pt modelId="{4F39198C-0B88-4DBB-8955-ACCF4EB27EF2}" type="pres">
      <dgm:prSet presAssocID="{4EA68E5E-3AF7-4648-A7F7-012D95255DE5}" presName="thickLine" presStyleLbl="alignNode1" presStyleIdx="2" presStyleCnt="10"/>
      <dgm:spPr/>
    </dgm:pt>
    <dgm:pt modelId="{3243608D-A31C-4588-829B-C79004C2890A}" type="pres">
      <dgm:prSet presAssocID="{4EA68E5E-3AF7-4648-A7F7-012D95255DE5}" presName="horz1" presStyleCnt="0"/>
      <dgm:spPr/>
    </dgm:pt>
    <dgm:pt modelId="{9276711C-41E1-4CDE-A891-A5403105F685}" type="pres">
      <dgm:prSet presAssocID="{4EA68E5E-3AF7-4648-A7F7-012D95255DE5}" presName="tx1" presStyleLbl="revTx" presStyleIdx="2" presStyleCnt="10"/>
      <dgm:spPr/>
    </dgm:pt>
    <dgm:pt modelId="{90EE6FBC-5B2B-43B1-A0B4-9BCAAAAF2356}" type="pres">
      <dgm:prSet presAssocID="{4EA68E5E-3AF7-4648-A7F7-012D95255DE5}" presName="vert1" presStyleCnt="0"/>
      <dgm:spPr/>
    </dgm:pt>
    <dgm:pt modelId="{4EB4EC64-A3C9-409E-ADE8-85A05C1BA458}" type="pres">
      <dgm:prSet presAssocID="{16C6E090-637C-4539-A4B7-75D8DF6003B7}" presName="thickLine" presStyleLbl="alignNode1" presStyleIdx="3" presStyleCnt="10"/>
      <dgm:spPr/>
    </dgm:pt>
    <dgm:pt modelId="{1B476C80-AC03-447C-B115-461A56B9E759}" type="pres">
      <dgm:prSet presAssocID="{16C6E090-637C-4539-A4B7-75D8DF6003B7}" presName="horz1" presStyleCnt="0"/>
      <dgm:spPr/>
    </dgm:pt>
    <dgm:pt modelId="{8E7871A7-5639-4EB3-A7E5-FF88F929DB28}" type="pres">
      <dgm:prSet presAssocID="{16C6E090-637C-4539-A4B7-75D8DF6003B7}" presName="tx1" presStyleLbl="revTx" presStyleIdx="3" presStyleCnt="10"/>
      <dgm:spPr/>
    </dgm:pt>
    <dgm:pt modelId="{9639F5F2-39C6-4A74-BF19-11F12E090460}" type="pres">
      <dgm:prSet presAssocID="{16C6E090-637C-4539-A4B7-75D8DF6003B7}" presName="vert1" presStyleCnt="0"/>
      <dgm:spPr/>
    </dgm:pt>
    <dgm:pt modelId="{098DF9D6-7480-414F-8847-18F810BC87E2}" type="pres">
      <dgm:prSet presAssocID="{D83B648E-E4EE-4073-8DA8-9E4004F173DA}" presName="thickLine" presStyleLbl="alignNode1" presStyleIdx="4" presStyleCnt="10"/>
      <dgm:spPr/>
    </dgm:pt>
    <dgm:pt modelId="{51F58CF9-6F29-4898-AD3F-9B10247D1AE3}" type="pres">
      <dgm:prSet presAssocID="{D83B648E-E4EE-4073-8DA8-9E4004F173DA}" presName="horz1" presStyleCnt="0"/>
      <dgm:spPr/>
    </dgm:pt>
    <dgm:pt modelId="{AD6237A8-722B-44A0-8E8A-EB2430128E02}" type="pres">
      <dgm:prSet presAssocID="{D83B648E-E4EE-4073-8DA8-9E4004F173DA}" presName="tx1" presStyleLbl="revTx" presStyleIdx="4" presStyleCnt="10"/>
      <dgm:spPr/>
    </dgm:pt>
    <dgm:pt modelId="{14A1B894-20C5-406A-AB45-576BDF172810}" type="pres">
      <dgm:prSet presAssocID="{D83B648E-E4EE-4073-8DA8-9E4004F173DA}" presName="vert1" presStyleCnt="0"/>
      <dgm:spPr/>
    </dgm:pt>
    <dgm:pt modelId="{728F6E5C-4FCA-4588-A59F-85BDFA47808A}" type="pres">
      <dgm:prSet presAssocID="{029311A8-9E52-4F29-A003-2AC3B74A52D2}" presName="thickLine" presStyleLbl="alignNode1" presStyleIdx="5" presStyleCnt="10"/>
      <dgm:spPr/>
    </dgm:pt>
    <dgm:pt modelId="{E92D235D-BE83-43FD-BEDC-400D7E62919E}" type="pres">
      <dgm:prSet presAssocID="{029311A8-9E52-4F29-A003-2AC3B74A52D2}" presName="horz1" presStyleCnt="0"/>
      <dgm:spPr/>
    </dgm:pt>
    <dgm:pt modelId="{D12AE527-A07C-49F6-896B-E243C37B163E}" type="pres">
      <dgm:prSet presAssocID="{029311A8-9E52-4F29-A003-2AC3B74A52D2}" presName="tx1" presStyleLbl="revTx" presStyleIdx="5" presStyleCnt="10"/>
      <dgm:spPr/>
    </dgm:pt>
    <dgm:pt modelId="{D49355CE-27E0-48D3-B09A-817C80EE0A01}" type="pres">
      <dgm:prSet presAssocID="{029311A8-9E52-4F29-A003-2AC3B74A52D2}" presName="vert1" presStyleCnt="0"/>
      <dgm:spPr/>
    </dgm:pt>
    <dgm:pt modelId="{390D882E-958D-4689-891A-C9A5B4F68EC5}" type="pres">
      <dgm:prSet presAssocID="{00AD3645-F8ED-4177-B9DE-94172315043C}" presName="thickLine" presStyleLbl="alignNode1" presStyleIdx="6" presStyleCnt="10"/>
      <dgm:spPr/>
    </dgm:pt>
    <dgm:pt modelId="{C20714F6-A2D0-4A6A-BB73-F3D606BCA525}" type="pres">
      <dgm:prSet presAssocID="{00AD3645-F8ED-4177-B9DE-94172315043C}" presName="horz1" presStyleCnt="0"/>
      <dgm:spPr/>
    </dgm:pt>
    <dgm:pt modelId="{3071E1BC-7EAE-4BE3-9105-03251157E20B}" type="pres">
      <dgm:prSet presAssocID="{00AD3645-F8ED-4177-B9DE-94172315043C}" presName="tx1" presStyleLbl="revTx" presStyleIdx="6" presStyleCnt="10"/>
      <dgm:spPr/>
    </dgm:pt>
    <dgm:pt modelId="{60F9ADC5-E4A1-46CE-AF8B-DE5A2D8E202A}" type="pres">
      <dgm:prSet presAssocID="{00AD3645-F8ED-4177-B9DE-94172315043C}" presName="vert1" presStyleCnt="0"/>
      <dgm:spPr/>
    </dgm:pt>
    <dgm:pt modelId="{E2799F15-2476-4ED5-A384-9ADC75517AE7}" type="pres">
      <dgm:prSet presAssocID="{598B611C-CC4F-4651-A41A-DDFA45EF240B}" presName="thickLine" presStyleLbl="alignNode1" presStyleIdx="7" presStyleCnt="10"/>
      <dgm:spPr/>
    </dgm:pt>
    <dgm:pt modelId="{DD88C829-FDD8-42E5-AC81-8FD120FDC6A8}" type="pres">
      <dgm:prSet presAssocID="{598B611C-CC4F-4651-A41A-DDFA45EF240B}" presName="horz1" presStyleCnt="0"/>
      <dgm:spPr/>
    </dgm:pt>
    <dgm:pt modelId="{070F8450-6BD7-4D9E-B617-27D80A14DF78}" type="pres">
      <dgm:prSet presAssocID="{598B611C-CC4F-4651-A41A-DDFA45EF240B}" presName="tx1" presStyleLbl="revTx" presStyleIdx="7" presStyleCnt="10"/>
      <dgm:spPr/>
    </dgm:pt>
    <dgm:pt modelId="{5B57E937-DBB1-4880-92B4-20812467C0E3}" type="pres">
      <dgm:prSet presAssocID="{598B611C-CC4F-4651-A41A-DDFA45EF240B}" presName="vert1" presStyleCnt="0"/>
      <dgm:spPr/>
    </dgm:pt>
    <dgm:pt modelId="{5F4BF4C8-54CE-42B5-97E7-F9A39DCEB39D}" type="pres">
      <dgm:prSet presAssocID="{EC067366-29D1-4400-BC04-BFEDB9F3B974}" presName="thickLine" presStyleLbl="alignNode1" presStyleIdx="8" presStyleCnt="10"/>
      <dgm:spPr/>
    </dgm:pt>
    <dgm:pt modelId="{A6DB2B77-27FD-48C2-9DE6-3B4CDECE07B4}" type="pres">
      <dgm:prSet presAssocID="{EC067366-29D1-4400-BC04-BFEDB9F3B974}" presName="horz1" presStyleCnt="0"/>
      <dgm:spPr/>
    </dgm:pt>
    <dgm:pt modelId="{B563860E-87AF-4D2C-9D14-181709B12B4D}" type="pres">
      <dgm:prSet presAssocID="{EC067366-29D1-4400-BC04-BFEDB9F3B974}" presName="tx1" presStyleLbl="revTx" presStyleIdx="8" presStyleCnt="10"/>
      <dgm:spPr/>
    </dgm:pt>
    <dgm:pt modelId="{CA5A0031-6293-4C66-90D2-686230C42D68}" type="pres">
      <dgm:prSet presAssocID="{EC067366-29D1-4400-BC04-BFEDB9F3B974}" presName="vert1" presStyleCnt="0"/>
      <dgm:spPr/>
    </dgm:pt>
    <dgm:pt modelId="{204D01B7-90E8-41AF-882F-095D4B30AD99}" type="pres">
      <dgm:prSet presAssocID="{8DD8F49D-1BAA-4EF6-9987-7B812773E065}" presName="thickLine" presStyleLbl="alignNode1" presStyleIdx="9" presStyleCnt="10"/>
      <dgm:spPr/>
    </dgm:pt>
    <dgm:pt modelId="{ECD03C73-315B-4D2C-9FC9-A8DF1A0BEAF8}" type="pres">
      <dgm:prSet presAssocID="{8DD8F49D-1BAA-4EF6-9987-7B812773E065}" presName="horz1" presStyleCnt="0"/>
      <dgm:spPr/>
    </dgm:pt>
    <dgm:pt modelId="{FEA8123A-6418-4B6C-A287-95F33A836111}" type="pres">
      <dgm:prSet presAssocID="{8DD8F49D-1BAA-4EF6-9987-7B812773E065}" presName="tx1" presStyleLbl="revTx" presStyleIdx="9" presStyleCnt="10"/>
      <dgm:spPr/>
    </dgm:pt>
    <dgm:pt modelId="{96837F19-05BA-419B-8998-46BB87C0E1AC}" type="pres">
      <dgm:prSet presAssocID="{8DD8F49D-1BAA-4EF6-9987-7B812773E065}" presName="vert1" presStyleCnt="0"/>
      <dgm:spPr/>
    </dgm:pt>
  </dgm:ptLst>
  <dgm:cxnLst>
    <dgm:cxn modelId="{9DBDA417-13FD-430C-9ECD-414E966D3EB7}" type="presOf" srcId="{8DD8F49D-1BAA-4EF6-9987-7B812773E065}" destId="{FEA8123A-6418-4B6C-A287-95F33A836111}" srcOrd="0" destOrd="0" presId="urn:microsoft.com/office/officeart/2008/layout/LinedList"/>
    <dgm:cxn modelId="{BD9DC317-45ED-4EEF-B38A-FB126D0646EA}" type="presOf" srcId="{4EA68E5E-3AF7-4648-A7F7-012D95255DE5}" destId="{9276711C-41E1-4CDE-A891-A5403105F685}" srcOrd="0" destOrd="0" presId="urn:microsoft.com/office/officeart/2008/layout/LinedList"/>
    <dgm:cxn modelId="{16704C25-52FC-456B-BA5C-65BDA678C538}" type="presOf" srcId="{9968A1B2-209C-4B1E-9E2E-8A4CC4E1D32C}" destId="{2B24E72B-29BD-409F-9FE9-C11F5A51A77C}" srcOrd="0" destOrd="0" presId="urn:microsoft.com/office/officeart/2008/layout/LinedList"/>
    <dgm:cxn modelId="{E55D4939-74AA-41E7-B073-394FAB1B4AB5}" type="presOf" srcId="{EC067366-29D1-4400-BC04-BFEDB9F3B974}" destId="{B563860E-87AF-4D2C-9D14-181709B12B4D}" srcOrd="0" destOrd="0" presId="urn:microsoft.com/office/officeart/2008/layout/LinedList"/>
    <dgm:cxn modelId="{257B9A3F-A7B0-4851-9C18-3E5598DE1617}" srcId="{9968A1B2-209C-4B1E-9E2E-8A4CC4E1D32C}" destId="{029311A8-9E52-4F29-A003-2AC3B74A52D2}" srcOrd="5" destOrd="0" parTransId="{BE985BB7-85E8-48EB-A37E-23221DC9294A}" sibTransId="{7813942A-0AEF-4B85-B1F7-FFAFBD3C3811}"/>
    <dgm:cxn modelId="{9C907662-60D2-43BB-821F-9DED6FFC269D}" srcId="{9968A1B2-209C-4B1E-9E2E-8A4CC4E1D32C}" destId="{00AD3645-F8ED-4177-B9DE-94172315043C}" srcOrd="6" destOrd="0" parTransId="{CF555850-F007-4AD3-A2D7-2A3B5E66A1F2}" sibTransId="{BDAE83C5-352B-4A8A-81D0-D70F6F1CDE7D}"/>
    <dgm:cxn modelId="{0950E96C-764A-4B45-BBE2-AAAF7134E5A5}" type="presOf" srcId="{16C6E090-637C-4539-A4B7-75D8DF6003B7}" destId="{8E7871A7-5639-4EB3-A7E5-FF88F929DB28}" srcOrd="0" destOrd="0" presId="urn:microsoft.com/office/officeart/2008/layout/LinedList"/>
    <dgm:cxn modelId="{02FF5070-EDFE-4238-9A64-6DEC784C165F}" srcId="{9968A1B2-209C-4B1E-9E2E-8A4CC4E1D32C}" destId="{D83B648E-E4EE-4073-8DA8-9E4004F173DA}" srcOrd="4" destOrd="0" parTransId="{5B4E6AD2-C909-4F72-9772-8821D3B145C4}" sibTransId="{FCBAA341-B264-4A05-9C7F-A236B9DAC767}"/>
    <dgm:cxn modelId="{95A38B81-C496-4207-85EC-F3EDCDD41EB3}" type="presOf" srcId="{029311A8-9E52-4F29-A003-2AC3B74A52D2}" destId="{D12AE527-A07C-49F6-896B-E243C37B163E}" srcOrd="0" destOrd="0" presId="urn:microsoft.com/office/officeart/2008/layout/LinedList"/>
    <dgm:cxn modelId="{F30AC189-742B-4709-8F89-5F9D6E894841}" type="presOf" srcId="{5A6DA260-A321-4581-97D3-92B8104CED20}" destId="{487A547A-67C9-4B35-9899-C4930C86CD39}" srcOrd="0" destOrd="0" presId="urn:microsoft.com/office/officeart/2008/layout/LinedList"/>
    <dgm:cxn modelId="{CEB8758C-8DC7-45D4-B7A2-D57AC27D02A1}" type="presOf" srcId="{598B611C-CC4F-4651-A41A-DDFA45EF240B}" destId="{070F8450-6BD7-4D9E-B617-27D80A14DF78}" srcOrd="0" destOrd="0" presId="urn:microsoft.com/office/officeart/2008/layout/LinedList"/>
    <dgm:cxn modelId="{24B9D69E-CFB3-4A6D-9F03-02F06F536EA6}" type="presOf" srcId="{5997B81C-B51C-4748-89F5-C3AC5EEA50FB}" destId="{D5DBB44E-331E-46D6-992F-B9E169875F64}" srcOrd="0" destOrd="0" presId="urn:microsoft.com/office/officeart/2008/layout/LinedList"/>
    <dgm:cxn modelId="{525805A2-188D-4BE5-BD7D-EFE023AB41FE}" srcId="{9968A1B2-209C-4B1E-9E2E-8A4CC4E1D32C}" destId="{5997B81C-B51C-4748-89F5-C3AC5EEA50FB}" srcOrd="0" destOrd="0" parTransId="{67DCD9E1-3CE1-4C88-B83E-2BFB499A31F1}" sibTransId="{6A627EDE-B532-472D-A55D-FD578E8567C2}"/>
    <dgm:cxn modelId="{F11F15A7-1F7A-4015-8684-174F31E334D7}" srcId="{9968A1B2-209C-4B1E-9E2E-8A4CC4E1D32C}" destId="{598B611C-CC4F-4651-A41A-DDFA45EF240B}" srcOrd="7" destOrd="0" parTransId="{9AA01EBB-B323-4802-A525-06F07F1C01C0}" sibTransId="{DAC8FC0D-9822-4702-9969-8EBD294DA49F}"/>
    <dgm:cxn modelId="{931070A8-43F7-4227-A79B-959C742B1ABF}" srcId="{9968A1B2-209C-4B1E-9E2E-8A4CC4E1D32C}" destId="{4EA68E5E-3AF7-4648-A7F7-012D95255DE5}" srcOrd="2" destOrd="0" parTransId="{D074F52E-6D93-457C-AB40-F60BAD0805D8}" sibTransId="{A5FB8DBA-A504-4FCC-84EF-C4A2C75384AA}"/>
    <dgm:cxn modelId="{A588BCB0-DF38-44C4-9DE1-8642E3B6932C}" srcId="{9968A1B2-209C-4B1E-9E2E-8A4CC4E1D32C}" destId="{8DD8F49D-1BAA-4EF6-9987-7B812773E065}" srcOrd="9" destOrd="0" parTransId="{D38CDBEF-F6A8-4EDA-89B3-AC04B2694A91}" sibTransId="{C55BB9D9-6E0C-430E-B55E-C4DDF17DF829}"/>
    <dgm:cxn modelId="{27046CB5-FFB1-403C-BA12-EFEE1685C52C}" srcId="{9968A1B2-209C-4B1E-9E2E-8A4CC4E1D32C}" destId="{5A6DA260-A321-4581-97D3-92B8104CED20}" srcOrd="1" destOrd="0" parTransId="{2895B548-03A6-4592-9A82-D974738EE9F8}" sibTransId="{DA9E2B02-40F2-4548-A0F1-46AC0250465D}"/>
    <dgm:cxn modelId="{FA040FCD-0389-426A-B9C9-A2A39BD3A91A}" srcId="{9968A1B2-209C-4B1E-9E2E-8A4CC4E1D32C}" destId="{EC067366-29D1-4400-BC04-BFEDB9F3B974}" srcOrd="8" destOrd="0" parTransId="{1940BE0A-24A4-4A9E-A613-7A62CA9E36EE}" sibTransId="{2B3BBAC4-7CCC-4ABF-87FE-26A66BD7EA88}"/>
    <dgm:cxn modelId="{D413C6D6-C685-478D-A108-9C63BA8407B5}" srcId="{9968A1B2-209C-4B1E-9E2E-8A4CC4E1D32C}" destId="{16C6E090-637C-4539-A4B7-75D8DF6003B7}" srcOrd="3" destOrd="0" parTransId="{6A387007-9D90-4B96-BDEA-E45AA08468E4}" sibTransId="{736472FD-0AEF-4D3C-BF63-9E641D9B4501}"/>
    <dgm:cxn modelId="{E0C5F7F0-6B28-4C54-9359-E6FA65F1AD4F}" type="presOf" srcId="{D83B648E-E4EE-4073-8DA8-9E4004F173DA}" destId="{AD6237A8-722B-44A0-8E8A-EB2430128E02}" srcOrd="0" destOrd="0" presId="urn:microsoft.com/office/officeart/2008/layout/LinedList"/>
    <dgm:cxn modelId="{BA7835FC-BC26-42D9-BE14-4C38B545B91A}" type="presOf" srcId="{00AD3645-F8ED-4177-B9DE-94172315043C}" destId="{3071E1BC-7EAE-4BE3-9105-03251157E20B}" srcOrd="0" destOrd="0" presId="urn:microsoft.com/office/officeart/2008/layout/LinedList"/>
    <dgm:cxn modelId="{BA577B8D-2C4A-4B4A-A143-42FA5FE1977C}" type="presParOf" srcId="{2B24E72B-29BD-409F-9FE9-C11F5A51A77C}" destId="{BA1A9EA1-475A-47CD-A7A5-7F8238BB6B51}" srcOrd="0" destOrd="0" presId="urn:microsoft.com/office/officeart/2008/layout/LinedList"/>
    <dgm:cxn modelId="{B957F60D-36B4-408F-A981-3ABEE9B2BDD1}" type="presParOf" srcId="{2B24E72B-29BD-409F-9FE9-C11F5A51A77C}" destId="{02E3D916-16B3-4647-A34F-527D049B422C}" srcOrd="1" destOrd="0" presId="urn:microsoft.com/office/officeart/2008/layout/LinedList"/>
    <dgm:cxn modelId="{A88F61F2-EF55-48F1-B9CC-4D920EFBAB4E}" type="presParOf" srcId="{02E3D916-16B3-4647-A34F-527D049B422C}" destId="{D5DBB44E-331E-46D6-992F-B9E169875F64}" srcOrd="0" destOrd="0" presId="urn:microsoft.com/office/officeart/2008/layout/LinedList"/>
    <dgm:cxn modelId="{440CD90F-6388-4786-A17C-2843E8CD20A6}" type="presParOf" srcId="{02E3D916-16B3-4647-A34F-527D049B422C}" destId="{85BC7365-DD18-4B8F-9639-1D485100357E}" srcOrd="1" destOrd="0" presId="urn:microsoft.com/office/officeart/2008/layout/LinedList"/>
    <dgm:cxn modelId="{9249D648-52B1-4461-8195-8621D7488516}" type="presParOf" srcId="{2B24E72B-29BD-409F-9FE9-C11F5A51A77C}" destId="{D86FF6FC-022F-466D-AFB5-6385CE373544}" srcOrd="2" destOrd="0" presId="urn:microsoft.com/office/officeart/2008/layout/LinedList"/>
    <dgm:cxn modelId="{266F4C60-F3A2-4A40-834E-936111924136}" type="presParOf" srcId="{2B24E72B-29BD-409F-9FE9-C11F5A51A77C}" destId="{DA0DE10E-58DB-46E1-9D77-455E085AE1B4}" srcOrd="3" destOrd="0" presId="urn:microsoft.com/office/officeart/2008/layout/LinedList"/>
    <dgm:cxn modelId="{689B4FB4-B512-460D-9D28-06C9198BA44E}" type="presParOf" srcId="{DA0DE10E-58DB-46E1-9D77-455E085AE1B4}" destId="{487A547A-67C9-4B35-9899-C4930C86CD39}" srcOrd="0" destOrd="0" presId="urn:microsoft.com/office/officeart/2008/layout/LinedList"/>
    <dgm:cxn modelId="{0379F9F0-B3C4-4B0D-9CE7-18227076C591}" type="presParOf" srcId="{DA0DE10E-58DB-46E1-9D77-455E085AE1B4}" destId="{0DACC14B-9244-4147-B951-57AA61EF4CCE}" srcOrd="1" destOrd="0" presId="urn:microsoft.com/office/officeart/2008/layout/LinedList"/>
    <dgm:cxn modelId="{7F66DACC-EAC5-4B34-B2BD-238A0DE6E1AA}" type="presParOf" srcId="{2B24E72B-29BD-409F-9FE9-C11F5A51A77C}" destId="{4F39198C-0B88-4DBB-8955-ACCF4EB27EF2}" srcOrd="4" destOrd="0" presId="urn:microsoft.com/office/officeart/2008/layout/LinedList"/>
    <dgm:cxn modelId="{C468D57B-EC98-4852-917B-EC0C2B05CF2D}" type="presParOf" srcId="{2B24E72B-29BD-409F-9FE9-C11F5A51A77C}" destId="{3243608D-A31C-4588-829B-C79004C2890A}" srcOrd="5" destOrd="0" presId="urn:microsoft.com/office/officeart/2008/layout/LinedList"/>
    <dgm:cxn modelId="{918A577A-E008-4259-979C-AA3F839445E5}" type="presParOf" srcId="{3243608D-A31C-4588-829B-C79004C2890A}" destId="{9276711C-41E1-4CDE-A891-A5403105F685}" srcOrd="0" destOrd="0" presId="urn:microsoft.com/office/officeart/2008/layout/LinedList"/>
    <dgm:cxn modelId="{E4CB2BC5-FCEE-46E0-96D3-B25D773D17B7}" type="presParOf" srcId="{3243608D-A31C-4588-829B-C79004C2890A}" destId="{90EE6FBC-5B2B-43B1-A0B4-9BCAAAAF2356}" srcOrd="1" destOrd="0" presId="urn:microsoft.com/office/officeart/2008/layout/LinedList"/>
    <dgm:cxn modelId="{901403CF-EF61-45FD-B2D3-FBA7E8A63309}" type="presParOf" srcId="{2B24E72B-29BD-409F-9FE9-C11F5A51A77C}" destId="{4EB4EC64-A3C9-409E-ADE8-85A05C1BA458}" srcOrd="6" destOrd="0" presId="urn:microsoft.com/office/officeart/2008/layout/LinedList"/>
    <dgm:cxn modelId="{A0AA5306-F958-409B-B7CB-ACF80BF713F4}" type="presParOf" srcId="{2B24E72B-29BD-409F-9FE9-C11F5A51A77C}" destId="{1B476C80-AC03-447C-B115-461A56B9E759}" srcOrd="7" destOrd="0" presId="urn:microsoft.com/office/officeart/2008/layout/LinedList"/>
    <dgm:cxn modelId="{C2C4F0BB-1AC6-4EE3-9221-8510290F0854}" type="presParOf" srcId="{1B476C80-AC03-447C-B115-461A56B9E759}" destId="{8E7871A7-5639-4EB3-A7E5-FF88F929DB28}" srcOrd="0" destOrd="0" presId="urn:microsoft.com/office/officeart/2008/layout/LinedList"/>
    <dgm:cxn modelId="{AA8FFA55-A56B-4C15-96C3-D06022570018}" type="presParOf" srcId="{1B476C80-AC03-447C-B115-461A56B9E759}" destId="{9639F5F2-39C6-4A74-BF19-11F12E090460}" srcOrd="1" destOrd="0" presId="urn:microsoft.com/office/officeart/2008/layout/LinedList"/>
    <dgm:cxn modelId="{00D5F288-78DC-4361-8180-E679164D899C}" type="presParOf" srcId="{2B24E72B-29BD-409F-9FE9-C11F5A51A77C}" destId="{098DF9D6-7480-414F-8847-18F810BC87E2}" srcOrd="8" destOrd="0" presId="urn:microsoft.com/office/officeart/2008/layout/LinedList"/>
    <dgm:cxn modelId="{8E75BF11-E22B-43CF-A2C9-42D8193E1F27}" type="presParOf" srcId="{2B24E72B-29BD-409F-9FE9-C11F5A51A77C}" destId="{51F58CF9-6F29-4898-AD3F-9B10247D1AE3}" srcOrd="9" destOrd="0" presId="urn:microsoft.com/office/officeart/2008/layout/LinedList"/>
    <dgm:cxn modelId="{E34048F7-FFDA-4AA9-BBC2-8B01151B6724}" type="presParOf" srcId="{51F58CF9-6F29-4898-AD3F-9B10247D1AE3}" destId="{AD6237A8-722B-44A0-8E8A-EB2430128E02}" srcOrd="0" destOrd="0" presId="urn:microsoft.com/office/officeart/2008/layout/LinedList"/>
    <dgm:cxn modelId="{68F0E380-0443-48C1-A619-B1D7DC4E3D70}" type="presParOf" srcId="{51F58CF9-6F29-4898-AD3F-9B10247D1AE3}" destId="{14A1B894-20C5-406A-AB45-576BDF172810}" srcOrd="1" destOrd="0" presId="urn:microsoft.com/office/officeart/2008/layout/LinedList"/>
    <dgm:cxn modelId="{0EBB287B-AB14-49C9-AA76-F9AA325381EB}" type="presParOf" srcId="{2B24E72B-29BD-409F-9FE9-C11F5A51A77C}" destId="{728F6E5C-4FCA-4588-A59F-85BDFA47808A}" srcOrd="10" destOrd="0" presId="urn:microsoft.com/office/officeart/2008/layout/LinedList"/>
    <dgm:cxn modelId="{8ADFD79F-8C81-470E-BB9A-F0FFED993B5A}" type="presParOf" srcId="{2B24E72B-29BD-409F-9FE9-C11F5A51A77C}" destId="{E92D235D-BE83-43FD-BEDC-400D7E62919E}" srcOrd="11" destOrd="0" presId="urn:microsoft.com/office/officeart/2008/layout/LinedList"/>
    <dgm:cxn modelId="{33BE8BBE-2A4E-46B7-8774-1E41541355CD}" type="presParOf" srcId="{E92D235D-BE83-43FD-BEDC-400D7E62919E}" destId="{D12AE527-A07C-49F6-896B-E243C37B163E}" srcOrd="0" destOrd="0" presId="urn:microsoft.com/office/officeart/2008/layout/LinedList"/>
    <dgm:cxn modelId="{4471EDAD-6C93-455C-BA7C-A0DD877E8319}" type="presParOf" srcId="{E92D235D-BE83-43FD-BEDC-400D7E62919E}" destId="{D49355CE-27E0-48D3-B09A-817C80EE0A01}" srcOrd="1" destOrd="0" presId="urn:microsoft.com/office/officeart/2008/layout/LinedList"/>
    <dgm:cxn modelId="{2987B733-5410-4117-89DF-FD60B1BEA8B7}" type="presParOf" srcId="{2B24E72B-29BD-409F-9FE9-C11F5A51A77C}" destId="{390D882E-958D-4689-891A-C9A5B4F68EC5}" srcOrd="12" destOrd="0" presId="urn:microsoft.com/office/officeart/2008/layout/LinedList"/>
    <dgm:cxn modelId="{5BFEF76A-7ADC-43B3-BD16-B050999C907C}" type="presParOf" srcId="{2B24E72B-29BD-409F-9FE9-C11F5A51A77C}" destId="{C20714F6-A2D0-4A6A-BB73-F3D606BCA525}" srcOrd="13" destOrd="0" presId="urn:microsoft.com/office/officeart/2008/layout/LinedList"/>
    <dgm:cxn modelId="{FBC38667-59DC-46E5-B061-D288607D2004}" type="presParOf" srcId="{C20714F6-A2D0-4A6A-BB73-F3D606BCA525}" destId="{3071E1BC-7EAE-4BE3-9105-03251157E20B}" srcOrd="0" destOrd="0" presId="urn:microsoft.com/office/officeart/2008/layout/LinedList"/>
    <dgm:cxn modelId="{F35B28AF-5F03-4B78-9F77-97BDB44200A3}" type="presParOf" srcId="{C20714F6-A2D0-4A6A-BB73-F3D606BCA525}" destId="{60F9ADC5-E4A1-46CE-AF8B-DE5A2D8E202A}" srcOrd="1" destOrd="0" presId="urn:microsoft.com/office/officeart/2008/layout/LinedList"/>
    <dgm:cxn modelId="{39F3F0EC-6ACA-4700-9919-C9C99172C446}" type="presParOf" srcId="{2B24E72B-29BD-409F-9FE9-C11F5A51A77C}" destId="{E2799F15-2476-4ED5-A384-9ADC75517AE7}" srcOrd="14" destOrd="0" presId="urn:microsoft.com/office/officeart/2008/layout/LinedList"/>
    <dgm:cxn modelId="{F9C1FA03-ADDE-4E99-9B5F-DBA09A34319E}" type="presParOf" srcId="{2B24E72B-29BD-409F-9FE9-C11F5A51A77C}" destId="{DD88C829-FDD8-42E5-AC81-8FD120FDC6A8}" srcOrd="15" destOrd="0" presId="urn:microsoft.com/office/officeart/2008/layout/LinedList"/>
    <dgm:cxn modelId="{2BFB4E50-00C4-4BC2-956A-04155005BDF6}" type="presParOf" srcId="{DD88C829-FDD8-42E5-AC81-8FD120FDC6A8}" destId="{070F8450-6BD7-4D9E-B617-27D80A14DF78}" srcOrd="0" destOrd="0" presId="urn:microsoft.com/office/officeart/2008/layout/LinedList"/>
    <dgm:cxn modelId="{E4757142-7AA2-4529-AD1D-86B1A44407F1}" type="presParOf" srcId="{DD88C829-FDD8-42E5-AC81-8FD120FDC6A8}" destId="{5B57E937-DBB1-4880-92B4-20812467C0E3}" srcOrd="1" destOrd="0" presId="urn:microsoft.com/office/officeart/2008/layout/LinedList"/>
    <dgm:cxn modelId="{40EBFE3D-950B-48E4-8892-42C158CCAC81}" type="presParOf" srcId="{2B24E72B-29BD-409F-9FE9-C11F5A51A77C}" destId="{5F4BF4C8-54CE-42B5-97E7-F9A39DCEB39D}" srcOrd="16" destOrd="0" presId="urn:microsoft.com/office/officeart/2008/layout/LinedList"/>
    <dgm:cxn modelId="{65037F7F-8348-428E-A5C4-63F5A7E2AD60}" type="presParOf" srcId="{2B24E72B-29BD-409F-9FE9-C11F5A51A77C}" destId="{A6DB2B77-27FD-48C2-9DE6-3B4CDECE07B4}" srcOrd="17" destOrd="0" presId="urn:microsoft.com/office/officeart/2008/layout/LinedList"/>
    <dgm:cxn modelId="{181A89AE-F82B-48A6-8490-52E568C5E080}" type="presParOf" srcId="{A6DB2B77-27FD-48C2-9DE6-3B4CDECE07B4}" destId="{B563860E-87AF-4D2C-9D14-181709B12B4D}" srcOrd="0" destOrd="0" presId="urn:microsoft.com/office/officeart/2008/layout/LinedList"/>
    <dgm:cxn modelId="{B0D87D95-1B23-46E2-BAEF-C6882533C4B5}" type="presParOf" srcId="{A6DB2B77-27FD-48C2-9DE6-3B4CDECE07B4}" destId="{CA5A0031-6293-4C66-90D2-686230C42D68}" srcOrd="1" destOrd="0" presId="urn:microsoft.com/office/officeart/2008/layout/LinedList"/>
    <dgm:cxn modelId="{C9BF0F4D-1D4D-4B48-9BAC-0B9A0310D72A}" type="presParOf" srcId="{2B24E72B-29BD-409F-9FE9-C11F5A51A77C}" destId="{204D01B7-90E8-41AF-882F-095D4B30AD99}" srcOrd="18" destOrd="0" presId="urn:microsoft.com/office/officeart/2008/layout/LinedList"/>
    <dgm:cxn modelId="{62A0FD2B-FE10-4493-8686-290D6CD00B65}" type="presParOf" srcId="{2B24E72B-29BD-409F-9FE9-C11F5A51A77C}" destId="{ECD03C73-315B-4D2C-9FC9-A8DF1A0BEAF8}" srcOrd="19" destOrd="0" presId="urn:microsoft.com/office/officeart/2008/layout/LinedList"/>
    <dgm:cxn modelId="{EAFD9E3E-ED97-4B85-B893-64F801C4B5AF}" type="presParOf" srcId="{ECD03C73-315B-4D2C-9FC9-A8DF1A0BEAF8}" destId="{FEA8123A-6418-4B6C-A287-95F33A836111}" srcOrd="0" destOrd="0" presId="urn:microsoft.com/office/officeart/2008/layout/LinedList"/>
    <dgm:cxn modelId="{1162CE28-44F9-4D5F-9D8D-A7F69006CF37}" type="presParOf" srcId="{ECD03C73-315B-4D2C-9FC9-A8DF1A0BEAF8}" destId="{96837F19-05BA-419B-8998-46BB87C0E1AC}"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27AEE5-59DE-41DE-8ECE-7732FEA0A03C}" type="doc">
      <dgm:prSet loTypeId="urn:diagrams.loki3.com/BracketList" loCatId="list" qsTypeId="urn:microsoft.com/office/officeart/2005/8/quickstyle/simple3" qsCatId="simple" csTypeId="urn:microsoft.com/office/officeart/2005/8/colors/accent2_5" csCatId="accent2" phldr="1"/>
      <dgm:spPr/>
      <dgm:t>
        <a:bodyPr/>
        <a:lstStyle/>
        <a:p>
          <a:endParaRPr lang="en-US"/>
        </a:p>
      </dgm:t>
    </dgm:pt>
    <dgm:pt modelId="{010163C6-C3AC-4873-B5B5-C6AADC6E5A54}">
      <dgm:prSet custT="1"/>
      <dgm:spPr/>
      <dgm:t>
        <a:bodyPr/>
        <a:lstStyle/>
        <a:p>
          <a:pPr algn="l"/>
          <a:r>
            <a:rPr lang="en-US" sz="3600" dirty="0"/>
            <a:t>The risk principle:</a:t>
          </a:r>
        </a:p>
      </dgm:t>
    </dgm:pt>
    <dgm:pt modelId="{DC3EFF2C-C208-4C51-881E-C5184B67D4E4}" type="parTrans" cxnId="{02386C23-261E-4EED-8EC3-53363248E7CD}">
      <dgm:prSet/>
      <dgm:spPr/>
      <dgm:t>
        <a:bodyPr/>
        <a:lstStyle/>
        <a:p>
          <a:endParaRPr lang="en-US"/>
        </a:p>
      </dgm:t>
    </dgm:pt>
    <dgm:pt modelId="{FF246B5B-6DB3-45BF-A54A-232317D989A3}" type="sibTrans" cxnId="{02386C23-261E-4EED-8EC3-53363248E7CD}">
      <dgm:prSet/>
      <dgm:spPr/>
      <dgm:t>
        <a:bodyPr/>
        <a:lstStyle/>
        <a:p>
          <a:endParaRPr lang="en-US"/>
        </a:p>
      </dgm:t>
    </dgm:pt>
    <dgm:pt modelId="{14C21AA1-0121-4940-AB2B-8EFBD4FD0042}">
      <dgm:prSet/>
      <dgm:spPr/>
      <dgm:t>
        <a:bodyPr/>
        <a:lstStyle/>
        <a:p>
          <a:r>
            <a:rPr lang="en-US" dirty="0"/>
            <a:t>Use a validated actuarial risk assessment to determine risk level.</a:t>
          </a:r>
        </a:p>
      </dgm:t>
    </dgm:pt>
    <dgm:pt modelId="{5D56A4F0-B2B9-4E3D-B96B-14DA79ADBA2C}" type="parTrans" cxnId="{B8E01FFB-56BB-4C94-86B3-160CC5AF41E8}">
      <dgm:prSet/>
      <dgm:spPr/>
      <dgm:t>
        <a:bodyPr/>
        <a:lstStyle/>
        <a:p>
          <a:endParaRPr lang="en-US"/>
        </a:p>
      </dgm:t>
    </dgm:pt>
    <dgm:pt modelId="{12576F43-9AB9-45F0-9DE8-9FD3CCA6774C}" type="sibTrans" cxnId="{B8E01FFB-56BB-4C94-86B3-160CC5AF41E8}">
      <dgm:prSet/>
      <dgm:spPr/>
      <dgm:t>
        <a:bodyPr/>
        <a:lstStyle/>
        <a:p>
          <a:endParaRPr lang="en-US"/>
        </a:p>
      </dgm:t>
    </dgm:pt>
    <dgm:pt modelId="{ADA33476-321F-41BD-9DA3-3F8DB3BA2B33}">
      <dgm:prSet/>
      <dgm:spPr/>
      <dgm:t>
        <a:bodyPr/>
        <a:lstStyle/>
        <a:p>
          <a:r>
            <a:rPr lang="en-US" dirty="0"/>
            <a:t>Appropriately match the level of service to the assessed level of risk. </a:t>
          </a:r>
        </a:p>
      </dgm:t>
    </dgm:pt>
    <dgm:pt modelId="{460050EF-11A7-4F9A-95B2-B5457D66E296}" type="parTrans" cxnId="{AFDDA59D-A841-4EFC-B8F2-5E49F8FEB1AA}">
      <dgm:prSet/>
      <dgm:spPr/>
    </dgm:pt>
    <dgm:pt modelId="{C6C09169-4EB5-4C1A-ADEF-3FE2AA9A2BEA}" type="sibTrans" cxnId="{AFDDA59D-A841-4EFC-B8F2-5E49F8FEB1AA}">
      <dgm:prSet/>
      <dgm:spPr/>
    </dgm:pt>
    <dgm:pt modelId="{0A1BEBCC-C047-44A7-B813-49F7C61E9715}" type="pres">
      <dgm:prSet presAssocID="{4027AEE5-59DE-41DE-8ECE-7732FEA0A03C}" presName="Name0" presStyleCnt="0">
        <dgm:presLayoutVars>
          <dgm:dir/>
          <dgm:animLvl val="lvl"/>
          <dgm:resizeHandles val="exact"/>
        </dgm:presLayoutVars>
      </dgm:prSet>
      <dgm:spPr/>
    </dgm:pt>
    <dgm:pt modelId="{2A18E62B-4053-40EE-82FA-504D68FADABF}" type="pres">
      <dgm:prSet presAssocID="{010163C6-C3AC-4873-B5B5-C6AADC6E5A54}" presName="linNode" presStyleCnt="0"/>
      <dgm:spPr/>
    </dgm:pt>
    <dgm:pt modelId="{F1F03ACE-A24E-4849-818C-1F07E2CD1F89}" type="pres">
      <dgm:prSet presAssocID="{010163C6-C3AC-4873-B5B5-C6AADC6E5A54}" presName="parTx" presStyleLbl="revTx" presStyleIdx="0" presStyleCnt="1" custScaleX="139697" custScaleY="112637">
        <dgm:presLayoutVars>
          <dgm:chMax val="1"/>
          <dgm:bulletEnabled val="1"/>
        </dgm:presLayoutVars>
      </dgm:prSet>
      <dgm:spPr/>
    </dgm:pt>
    <dgm:pt modelId="{1625BEFA-361E-403C-847B-8EAD8B772F06}" type="pres">
      <dgm:prSet presAssocID="{010163C6-C3AC-4873-B5B5-C6AADC6E5A54}" presName="bracket" presStyleLbl="parChTrans1D1" presStyleIdx="0" presStyleCnt="1"/>
      <dgm:spPr/>
    </dgm:pt>
    <dgm:pt modelId="{25F27855-E109-4979-856F-79F848DFC87B}" type="pres">
      <dgm:prSet presAssocID="{010163C6-C3AC-4873-B5B5-C6AADC6E5A54}" presName="spH" presStyleCnt="0"/>
      <dgm:spPr/>
    </dgm:pt>
    <dgm:pt modelId="{9EE2C520-F08C-48AA-B71E-56C40DE3C20F}" type="pres">
      <dgm:prSet presAssocID="{010163C6-C3AC-4873-B5B5-C6AADC6E5A54}" presName="desTx" presStyleLbl="node1" presStyleIdx="0" presStyleCnt="1">
        <dgm:presLayoutVars>
          <dgm:bulletEnabled val="1"/>
        </dgm:presLayoutVars>
      </dgm:prSet>
      <dgm:spPr/>
    </dgm:pt>
  </dgm:ptLst>
  <dgm:cxnLst>
    <dgm:cxn modelId="{02386C23-261E-4EED-8EC3-53363248E7CD}" srcId="{4027AEE5-59DE-41DE-8ECE-7732FEA0A03C}" destId="{010163C6-C3AC-4873-B5B5-C6AADC6E5A54}" srcOrd="0" destOrd="0" parTransId="{DC3EFF2C-C208-4C51-881E-C5184B67D4E4}" sibTransId="{FF246B5B-6DB3-45BF-A54A-232317D989A3}"/>
    <dgm:cxn modelId="{5B963137-1FC9-464B-B9A6-9D88E8B6F3FA}" type="presOf" srcId="{14C21AA1-0121-4940-AB2B-8EFBD4FD0042}" destId="{9EE2C520-F08C-48AA-B71E-56C40DE3C20F}" srcOrd="0" destOrd="0" presId="urn:diagrams.loki3.com/BracketList"/>
    <dgm:cxn modelId="{40ECE954-DE9B-47F8-AA4B-5A31FBDD9666}" type="presOf" srcId="{010163C6-C3AC-4873-B5B5-C6AADC6E5A54}" destId="{F1F03ACE-A24E-4849-818C-1F07E2CD1F89}" srcOrd="0" destOrd="0" presId="urn:diagrams.loki3.com/BracketList"/>
    <dgm:cxn modelId="{16C61056-054C-4E44-9A4E-499864A347AC}" type="presOf" srcId="{ADA33476-321F-41BD-9DA3-3F8DB3BA2B33}" destId="{9EE2C520-F08C-48AA-B71E-56C40DE3C20F}" srcOrd="0" destOrd="1" presId="urn:diagrams.loki3.com/BracketList"/>
    <dgm:cxn modelId="{05935384-79EE-4238-BDAC-5D408A557449}" type="presOf" srcId="{4027AEE5-59DE-41DE-8ECE-7732FEA0A03C}" destId="{0A1BEBCC-C047-44A7-B813-49F7C61E9715}" srcOrd="0" destOrd="0" presId="urn:diagrams.loki3.com/BracketList"/>
    <dgm:cxn modelId="{AFDDA59D-A841-4EFC-B8F2-5E49F8FEB1AA}" srcId="{010163C6-C3AC-4873-B5B5-C6AADC6E5A54}" destId="{ADA33476-321F-41BD-9DA3-3F8DB3BA2B33}" srcOrd="1" destOrd="0" parTransId="{460050EF-11A7-4F9A-95B2-B5457D66E296}" sibTransId="{C6C09169-4EB5-4C1A-ADEF-3FE2AA9A2BEA}"/>
    <dgm:cxn modelId="{B8E01FFB-56BB-4C94-86B3-160CC5AF41E8}" srcId="{010163C6-C3AC-4873-B5B5-C6AADC6E5A54}" destId="{14C21AA1-0121-4940-AB2B-8EFBD4FD0042}" srcOrd="0" destOrd="0" parTransId="{5D56A4F0-B2B9-4E3D-B96B-14DA79ADBA2C}" sibTransId="{12576F43-9AB9-45F0-9DE8-9FD3CCA6774C}"/>
    <dgm:cxn modelId="{EDDB26A8-03D7-4F25-8952-63B157D06BAE}" type="presParOf" srcId="{0A1BEBCC-C047-44A7-B813-49F7C61E9715}" destId="{2A18E62B-4053-40EE-82FA-504D68FADABF}" srcOrd="0" destOrd="0" presId="urn:diagrams.loki3.com/BracketList"/>
    <dgm:cxn modelId="{9412C5B3-8D0E-47FB-8ACF-5C5EB2FD10C7}" type="presParOf" srcId="{2A18E62B-4053-40EE-82FA-504D68FADABF}" destId="{F1F03ACE-A24E-4849-818C-1F07E2CD1F89}" srcOrd="0" destOrd="0" presId="urn:diagrams.loki3.com/BracketList"/>
    <dgm:cxn modelId="{6B7A5DCD-D4C6-4839-9415-82DAE0FD5627}" type="presParOf" srcId="{2A18E62B-4053-40EE-82FA-504D68FADABF}" destId="{1625BEFA-361E-403C-847B-8EAD8B772F06}" srcOrd="1" destOrd="0" presId="urn:diagrams.loki3.com/BracketList"/>
    <dgm:cxn modelId="{6F37095B-98F9-4965-A732-DAC93173D2B2}" type="presParOf" srcId="{2A18E62B-4053-40EE-82FA-504D68FADABF}" destId="{25F27855-E109-4979-856F-79F848DFC87B}" srcOrd="2" destOrd="0" presId="urn:diagrams.loki3.com/BracketList"/>
    <dgm:cxn modelId="{59441621-85A5-4831-9621-7F8D93A6E464}" type="presParOf" srcId="{2A18E62B-4053-40EE-82FA-504D68FADABF}" destId="{9EE2C520-F08C-48AA-B71E-56C40DE3C20F}"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2FC45-E517-4BFD-A543-00E6A8B25D04}" type="doc">
      <dgm:prSet loTypeId="urn:microsoft.com/office/officeart/2005/8/layout/equation2" loCatId="process" qsTypeId="urn:microsoft.com/office/officeart/2005/8/quickstyle/simple1" qsCatId="simple" csTypeId="urn:microsoft.com/office/officeart/2005/8/colors/colorful2" csCatId="colorful" phldr="1"/>
      <dgm:spPr/>
    </dgm:pt>
    <dgm:pt modelId="{D2017F34-3F58-4ACF-84A9-757B4292BC6E}">
      <dgm:prSet phldrT="[Text]"/>
      <dgm:spPr/>
      <dgm:t>
        <a:bodyPr/>
        <a:lstStyle/>
        <a:p>
          <a:r>
            <a:rPr lang="en-US" dirty="0"/>
            <a:t>Static Risk</a:t>
          </a:r>
        </a:p>
      </dgm:t>
    </dgm:pt>
    <dgm:pt modelId="{0CC7A34C-747C-4B7D-B0A1-C103836478C6}" type="parTrans" cxnId="{D6BA2019-091B-434D-B95A-300EA424164F}">
      <dgm:prSet/>
      <dgm:spPr/>
      <dgm:t>
        <a:bodyPr/>
        <a:lstStyle/>
        <a:p>
          <a:endParaRPr lang="en-US"/>
        </a:p>
      </dgm:t>
    </dgm:pt>
    <dgm:pt modelId="{07E86D73-D8DA-4B2E-AFD9-E93C23B9902A}" type="sibTrans" cxnId="{D6BA2019-091B-434D-B95A-300EA424164F}">
      <dgm:prSet/>
      <dgm:spPr/>
      <dgm:t>
        <a:bodyPr/>
        <a:lstStyle/>
        <a:p>
          <a:endParaRPr lang="en-US"/>
        </a:p>
      </dgm:t>
    </dgm:pt>
    <dgm:pt modelId="{53B06941-BED6-4213-B74F-05A140D60E75}">
      <dgm:prSet phldrT="[Text]"/>
      <dgm:spPr/>
      <dgm:t>
        <a:bodyPr/>
        <a:lstStyle/>
        <a:p>
          <a:r>
            <a:rPr lang="en-US" dirty="0"/>
            <a:t>Dynamic Risk</a:t>
          </a:r>
        </a:p>
      </dgm:t>
    </dgm:pt>
    <dgm:pt modelId="{1E597AA1-B007-4662-AF65-6CD78A23813A}" type="parTrans" cxnId="{074966BF-2B1A-4E72-A39A-E799F780E101}">
      <dgm:prSet/>
      <dgm:spPr/>
      <dgm:t>
        <a:bodyPr/>
        <a:lstStyle/>
        <a:p>
          <a:endParaRPr lang="en-US"/>
        </a:p>
      </dgm:t>
    </dgm:pt>
    <dgm:pt modelId="{0C02B96C-F39A-4C70-B941-EFD2647328AC}" type="sibTrans" cxnId="{074966BF-2B1A-4E72-A39A-E799F780E101}">
      <dgm:prSet/>
      <dgm:spPr/>
      <dgm:t>
        <a:bodyPr/>
        <a:lstStyle/>
        <a:p>
          <a:endParaRPr lang="en-US"/>
        </a:p>
      </dgm:t>
    </dgm:pt>
    <dgm:pt modelId="{205C10C9-52D1-46CF-8E0B-38AA314B2066}">
      <dgm:prSet phldrT="[Text]"/>
      <dgm:spPr/>
      <dgm:t>
        <a:bodyPr/>
        <a:lstStyle/>
        <a:p>
          <a:r>
            <a:rPr lang="en-US" dirty="0"/>
            <a:t>Criminogenic Risk</a:t>
          </a:r>
        </a:p>
      </dgm:t>
    </dgm:pt>
    <dgm:pt modelId="{2856ADE0-CA0A-41F1-A2EF-04798C5564A4}" type="parTrans" cxnId="{72DFE08D-D5B9-4513-A690-DAEF2910A245}">
      <dgm:prSet/>
      <dgm:spPr/>
      <dgm:t>
        <a:bodyPr/>
        <a:lstStyle/>
        <a:p>
          <a:endParaRPr lang="en-US"/>
        </a:p>
      </dgm:t>
    </dgm:pt>
    <dgm:pt modelId="{B3124F7B-1DC8-4411-B0E3-012762764AAD}" type="sibTrans" cxnId="{72DFE08D-D5B9-4513-A690-DAEF2910A245}">
      <dgm:prSet/>
      <dgm:spPr/>
      <dgm:t>
        <a:bodyPr/>
        <a:lstStyle/>
        <a:p>
          <a:endParaRPr lang="en-US"/>
        </a:p>
      </dgm:t>
    </dgm:pt>
    <dgm:pt modelId="{35AA31CC-3ACE-428C-B478-B8E4CB873373}" type="pres">
      <dgm:prSet presAssocID="{5F62FC45-E517-4BFD-A543-00E6A8B25D04}" presName="Name0" presStyleCnt="0">
        <dgm:presLayoutVars>
          <dgm:dir/>
          <dgm:resizeHandles val="exact"/>
        </dgm:presLayoutVars>
      </dgm:prSet>
      <dgm:spPr/>
    </dgm:pt>
    <dgm:pt modelId="{A3796B9A-A3D9-4AD4-816C-176254DF68DC}" type="pres">
      <dgm:prSet presAssocID="{5F62FC45-E517-4BFD-A543-00E6A8B25D04}" presName="vNodes" presStyleCnt="0"/>
      <dgm:spPr/>
    </dgm:pt>
    <dgm:pt modelId="{B951F8E6-D181-4BDD-AC65-D255C87FDD0D}" type="pres">
      <dgm:prSet presAssocID="{D2017F34-3F58-4ACF-84A9-757B4292BC6E}" presName="node" presStyleLbl="node1" presStyleIdx="0" presStyleCnt="3">
        <dgm:presLayoutVars>
          <dgm:bulletEnabled val="1"/>
        </dgm:presLayoutVars>
      </dgm:prSet>
      <dgm:spPr/>
    </dgm:pt>
    <dgm:pt modelId="{08533C8E-BC6A-49BF-AE39-C67E2EE19A9C}" type="pres">
      <dgm:prSet presAssocID="{07E86D73-D8DA-4B2E-AFD9-E93C23B9902A}" presName="spacerT" presStyleCnt="0"/>
      <dgm:spPr/>
    </dgm:pt>
    <dgm:pt modelId="{8CC3B8BA-D053-4080-90E5-1B7F9209F8CC}" type="pres">
      <dgm:prSet presAssocID="{07E86D73-D8DA-4B2E-AFD9-E93C23B9902A}" presName="sibTrans" presStyleLbl="sibTrans2D1" presStyleIdx="0" presStyleCnt="2"/>
      <dgm:spPr/>
    </dgm:pt>
    <dgm:pt modelId="{BD2477C6-6770-47F5-BEC8-000523FD826F}" type="pres">
      <dgm:prSet presAssocID="{07E86D73-D8DA-4B2E-AFD9-E93C23B9902A}" presName="spacerB" presStyleCnt="0"/>
      <dgm:spPr/>
    </dgm:pt>
    <dgm:pt modelId="{36D69C59-B228-4D60-A39D-6DEE5960932B}" type="pres">
      <dgm:prSet presAssocID="{53B06941-BED6-4213-B74F-05A140D60E75}" presName="node" presStyleLbl="node1" presStyleIdx="1" presStyleCnt="3">
        <dgm:presLayoutVars>
          <dgm:bulletEnabled val="1"/>
        </dgm:presLayoutVars>
      </dgm:prSet>
      <dgm:spPr/>
    </dgm:pt>
    <dgm:pt modelId="{8469FECD-56C9-41D9-9467-285E81910FF6}" type="pres">
      <dgm:prSet presAssocID="{5F62FC45-E517-4BFD-A543-00E6A8B25D04}" presName="sibTransLast" presStyleLbl="sibTrans2D1" presStyleIdx="1" presStyleCnt="2"/>
      <dgm:spPr/>
    </dgm:pt>
    <dgm:pt modelId="{FB7EF4A4-168E-4E30-B4E9-E1E95FF7C7BE}" type="pres">
      <dgm:prSet presAssocID="{5F62FC45-E517-4BFD-A543-00E6A8B25D04}" presName="connectorText" presStyleLbl="sibTrans2D1" presStyleIdx="1" presStyleCnt="2"/>
      <dgm:spPr/>
    </dgm:pt>
    <dgm:pt modelId="{3592B9C8-AC57-492E-8E1A-3EEB5DE4E85A}" type="pres">
      <dgm:prSet presAssocID="{5F62FC45-E517-4BFD-A543-00E6A8B25D04}" presName="lastNode" presStyleLbl="node1" presStyleIdx="2" presStyleCnt="3">
        <dgm:presLayoutVars>
          <dgm:bulletEnabled val="1"/>
        </dgm:presLayoutVars>
      </dgm:prSet>
      <dgm:spPr/>
    </dgm:pt>
  </dgm:ptLst>
  <dgm:cxnLst>
    <dgm:cxn modelId="{D6BA2019-091B-434D-B95A-300EA424164F}" srcId="{5F62FC45-E517-4BFD-A543-00E6A8B25D04}" destId="{D2017F34-3F58-4ACF-84A9-757B4292BC6E}" srcOrd="0" destOrd="0" parTransId="{0CC7A34C-747C-4B7D-B0A1-C103836478C6}" sibTransId="{07E86D73-D8DA-4B2E-AFD9-E93C23B9902A}"/>
    <dgm:cxn modelId="{626A0D6F-4390-409D-A603-39B25A9F9E08}" type="presOf" srcId="{205C10C9-52D1-46CF-8E0B-38AA314B2066}" destId="{3592B9C8-AC57-492E-8E1A-3EEB5DE4E85A}" srcOrd="0" destOrd="0" presId="urn:microsoft.com/office/officeart/2005/8/layout/equation2"/>
    <dgm:cxn modelId="{D3DD7A50-6BDE-4C59-869E-87111817B177}" type="presOf" srcId="{5F62FC45-E517-4BFD-A543-00E6A8B25D04}" destId="{35AA31CC-3ACE-428C-B478-B8E4CB873373}" srcOrd="0" destOrd="0" presId="urn:microsoft.com/office/officeart/2005/8/layout/equation2"/>
    <dgm:cxn modelId="{243AFE7B-C9D0-4791-877C-FAC57E09E46B}" type="presOf" srcId="{0C02B96C-F39A-4C70-B941-EFD2647328AC}" destId="{FB7EF4A4-168E-4E30-B4E9-E1E95FF7C7BE}" srcOrd="1" destOrd="0" presId="urn:microsoft.com/office/officeart/2005/8/layout/equation2"/>
    <dgm:cxn modelId="{BA004F7C-742F-4090-A39D-A7E06142D033}" type="presOf" srcId="{D2017F34-3F58-4ACF-84A9-757B4292BC6E}" destId="{B951F8E6-D181-4BDD-AC65-D255C87FDD0D}" srcOrd="0" destOrd="0" presId="urn:microsoft.com/office/officeart/2005/8/layout/equation2"/>
    <dgm:cxn modelId="{72DFE08D-D5B9-4513-A690-DAEF2910A245}" srcId="{5F62FC45-E517-4BFD-A543-00E6A8B25D04}" destId="{205C10C9-52D1-46CF-8E0B-38AA314B2066}" srcOrd="2" destOrd="0" parTransId="{2856ADE0-CA0A-41F1-A2EF-04798C5564A4}" sibTransId="{B3124F7B-1DC8-4411-B0E3-012762764AAD}"/>
    <dgm:cxn modelId="{7850FD9E-89A4-471F-9F92-818E604BFBF4}" type="presOf" srcId="{0C02B96C-F39A-4C70-B941-EFD2647328AC}" destId="{8469FECD-56C9-41D9-9467-285E81910FF6}" srcOrd="0" destOrd="0" presId="urn:microsoft.com/office/officeart/2005/8/layout/equation2"/>
    <dgm:cxn modelId="{074966BF-2B1A-4E72-A39A-E799F780E101}" srcId="{5F62FC45-E517-4BFD-A543-00E6A8B25D04}" destId="{53B06941-BED6-4213-B74F-05A140D60E75}" srcOrd="1" destOrd="0" parTransId="{1E597AA1-B007-4662-AF65-6CD78A23813A}" sibTransId="{0C02B96C-F39A-4C70-B941-EFD2647328AC}"/>
    <dgm:cxn modelId="{73C16ED1-E435-4C9C-A56F-80304F9D81EF}" type="presOf" srcId="{07E86D73-D8DA-4B2E-AFD9-E93C23B9902A}" destId="{8CC3B8BA-D053-4080-90E5-1B7F9209F8CC}" srcOrd="0" destOrd="0" presId="urn:microsoft.com/office/officeart/2005/8/layout/equation2"/>
    <dgm:cxn modelId="{68F83DFF-283E-4023-A710-E32157DB8CEF}" type="presOf" srcId="{53B06941-BED6-4213-B74F-05A140D60E75}" destId="{36D69C59-B228-4D60-A39D-6DEE5960932B}" srcOrd="0" destOrd="0" presId="urn:microsoft.com/office/officeart/2005/8/layout/equation2"/>
    <dgm:cxn modelId="{2AE57E8A-8C5B-43DA-87BE-4003CBB13524}" type="presParOf" srcId="{35AA31CC-3ACE-428C-B478-B8E4CB873373}" destId="{A3796B9A-A3D9-4AD4-816C-176254DF68DC}" srcOrd="0" destOrd="0" presId="urn:microsoft.com/office/officeart/2005/8/layout/equation2"/>
    <dgm:cxn modelId="{C6DEFE80-0182-435B-98BA-DAF7B070BB96}" type="presParOf" srcId="{A3796B9A-A3D9-4AD4-816C-176254DF68DC}" destId="{B951F8E6-D181-4BDD-AC65-D255C87FDD0D}" srcOrd="0" destOrd="0" presId="urn:microsoft.com/office/officeart/2005/8/layout/equation2"/>
    <dgm:cxn modelId="{035671EA-C451-452F-8908-CA3A7C7070F9}" type="presParOf" srcId="{A3796B9A-A3D9-4AD4-816C-176254DF68DC}" destId="{08533C8E-BC6A-49BF-AE39-C67E2EE19A9C}" srcOrd="1" destOrd="0" presId="urn:microsoft.com/office/officeart/2005/8/layout/equation2"/>
    <dgm:cxn modelId="{6B7FE53E-3CBA-4AA0-8064-9F002AC9BBB9}" type="presParOf" srcId="{A3796B9A-A3D9-4AD4-816C-176254DF68DC}" destId="{8CC3B8BA-D053-4080-90E5-1B7F9209F8CC}" srcOrd="2" destOrd="0" presId="urn:microsoft.com/office/officeart/2005/8/layout/equation2"/>
    <dgm:cxn modelId="{8D741A30-130A-4CC4-BFF8-87CB455F7BBC}" type="presParOf" srcId="{A3796B9A-A3D9-4AD4-816C-176254DF68DC}" destId="{BD2477C6-6770-47F5-BEC8-000523FD826F}" srcOrd="3" destOrd="0" presId="urn:microsoft.com/office/officeart/2005/8/layout/equation2"/>
    <dgm:cxn modelId="{6DEF50E5-6D84-4FA1-B216-17DA284661C1}" type="presParOf" srcId="{A3796B9A-A3D9-4AD4-816C-176254DF68DC}" destId="{36D69C59-B228-4D60-A39D-6DEE5960932B}" srcOrd="4" destOrd="0" presId="urn:microsoft.com/office/officeart/2005/8/layout/equation2"/>
    <dgm:cxn modelId="{B91B09E9-2207-4BAC-8F7A-9EA79CE9D59A}" type="presParOf" srcId="{35AA31CC-3ACE-428C-B478-B8E4CB873373}" destId="{8469FECD-56C9-41D9-9467-285E81910FF6}" srcOrd="1" destOrd="0" presId="urn:microsoft.com/office/officeart/2005/8/layout/equation2"/>
    <dgm:cxn modelId="{86110C6C-3E97-4E17-82FC-038B588FB14A}" type="presParOf" srcId="{8469FECD-56C9-41D9-9467-285E81910FF6}" destId="{FB7EF4A4-168E-4E30-B4E9-E1E95FF7C7BE}" srcOrd="0" destOrd="0" presId="urn:microsoft.com/office/officeart/2005/8/layout/equation2"/>
    <dgm:cxn modelId="{8B0CB82D-06B7-4E06-B3E2-8FB9F2FA3DE9}" type="presParOf" srcId="{35AA31CC-3ACE-428C-B478-B8E4CB873373}" destId="{3592B9C8-AC57-492E-8E1A-3EEB5DE4E85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27AEE5-59DE-41DE-8ECE-7732FEA0A03C}" type="doc">
      <dgm:prSet loTypeId="urn:diagrams.loki3.com/BracketList" loCatId="list" qsTypeId="urn:microsoft.com/office/officeart/2005/8/quickstyle/simple3" qsCatId="simple" csTypeId="urn:microsoft.com/office/officeart/2005/8/colors/accent2_5" csCatId="accent2" phldr="1"/>
      <dgm:spPr/>
      <dgm:t>
        <a:bodyPr/>
        <a:lstStyle/>
        <a:p>
          <a:endParaRPr lang="en-US"/>
        </a:p>
      </dgm:t>
    </dgm:pt>
    <dgm:pt modelId="{010163C6-C3AC-4873-B5B5-C6AADC6E5A54}">
      <dgm:prSet custT="1"/>
      <dgm:spPr/>
      <dgm:t>
        <a:bodyPr/>
        <a:lstStyle/>
        <a:p>
          <a:pPr algn="l"/>
          <a:r>
            <a:rPr lang="en-US" sz="3600" dirty="0"/>
            <a:t>The need principle has two main components:</a:t>
          </a:r>
        </a:p>
      </dgm:t>
    </dgm:pt>
    <dgm:pt modelId="{DC3EFF2C-C208-4C51-881E-C5184B67D4E4}" type="parTrans" cxnId="{02386C23-261E-4EED-8EC3-53363248E7CD}">
      <dgm:prSet/>
      <dgm:spPr/>
      <dgm:t>
        <a:bodyPr/>
        <a:lstStyle/>
        <a:p>
          <a:endParaRPr lang="en-US"/>
        </a:p>
      </dgm:t>
    </dgm:pt>
    <dgm:pt modelId="{FF246B5B-6DB3-45BF-A54A-232317D989A3}" type="sibTrans" cxnId="{02386C23-261E-4EED-8EC3-53363248E7CD}">
      <dgm:prSet/>
      <dgm:spPr/>
      <dgm:t>
        <a:bodyPr/>
        <a:lstStyle/>
        <a:p>
          <a:endParaRPr lang="en-US"/>
        </a:p>
      </dgm:t>
    </dgm:pt>
    <dgm:pt modelId="{14C21AA1-0121-4940-AB2B-8EFBD4FD0042}">
      <dgm:prSet/>
      <dgm:spPr/>
      <dgm:t>
        <a:bodyPr/>
        <a:lstStyle/>
        <a:p>
          <a:r>
            <a:rPr lang="en-US" dirty="0">
              <a:solidFill>
                <a:schemeClr val="tx1"/>
              </a:solidFill>
              <a:latin typeface="Source Sans Pro" panose="020B0503030403020204" pitchFamily="34" charset="0"/>
              <a:ea typeface="Source Sans Pro" panose="020B0503030403020204" pitchFamily="34" charset="0"/>
            </a:rPr>
            <a:t>Treatment programs should focus on criminogenic needs, or those factors directly relating to offending behavior that are amenable to change.</a:t>
          </a:r>
          <a:endParaRPr lang="en-US" dirty="0"/>
        </a:p>
      </dgm:t>
    </dgm:pt>
    <dgm:pt modelId="{5D56A4F0-B2B9-4E3D-B96B-14DA79ADBA2C}" type="parTrans" cxnId="{B8E01FFB-56BB-4C94-86B3-160CC5AF41E8}">
      <dgm:prSet/>
      <dgm:spPr/>
      <dgm:t>
        <a:bodyPr/>
        <a:lstStyle/>
        <a:p>
          <a:endParaRPr lang="en-US"/>
        </a:p>
      </dgm:t>
    </dgm:pt>
    <dgm:pt modelId="{12576F43-9AB9-45F0-9DE8-9FD3CCA6774C}" type="sibTrans" cxnId="{B8E01FFB-56BB-4C94-86B3-160CC5AF41E8}">
      <dgm:prSet/>
      <dgm:spPr/>
      <dgm:t>
        <a:bodyPr/>
        <a:lstStyle/>
        <a:p>
          <a:endParaRPr lang="en-US"/>
        </a:p>
      </dgm:t>
    </dgm:pt>
    <dgm:pt modelId="{7A6EDCFA-777C-450A-A5B4-9CAA668E73E9}">
      <dgm:prSet/>
      <dgm:spPr/>
      <dgm:t>
        <a:bodyPr/>
        <a:lstStyle/>
        <a:p>
          <a:r>
            <a:rPr lang="en-US" dirty="0">
              <a:solidFill>
                <a:schemeClr val="tx1"/>
              </a:solidFill>
              <a:latin typeface="Source Sans Pro" panose="020B0503030403020204" pitchFamily="34" charset="0"/>
              <a:ea typeface="Source Sans Pro" panose="020B0503030403020204" pitchFamily="34" charset="0"/>
            </a:rPr>
            <a:t>The dynamic nature of criminogenic needs makes them suitable targets for treatment programs with the desired goal of recidivism. </a:t>
          </a:r>
        </a:p>
      </dgm:t>
    </dgm:pt>
    <dgm:pt modelId="{8F9BDFBB-20DC-40D9-8659-FA1DA44ADF03}" type="parTrans" cxnId="{11FB6132-E58C-4E40-B768-FA425B1FC490}">
      <dgm:prSet/>
      <dgm:spPr/>
      <dgm:t>
        <a:bodyPr/>
        <a:lstStyle/>
        <a:p>
          <a:endParaRPr lang="en-US"/>
        </a:p>
      </dgm:t>
    </dgm:pt>
    <dgm:pt modelId="{5E4A4FE3-5B01-4EF2-8927-FA1E95A098AE}" type="sibTrans" cxnId="{11FB6132-E58C-4E40-B768-FA425B1FC490}">
      <dgm:prSet/>
      <dgm:spPr/>
      <dgm:t>
        <a:bodyPr/>
        <a:lstStyle/>
        <a:p>
          <a:endParaRPr lang="en-US"/>
        </a:p>
      </dgm:t>
    </dgm:pt>
    <dgm:pt modelId="{0A1BEBCC-C047-44A7-B813-49F7C61E9715}" type="pres">
      <dgm:prSet presAssocID="{4027AEE5-59DE-41DE-8ECE-7732FEA0A03C}" presName="Name0" presStyleCnt="0">
        <dgm:presLayoutVars>
          <dgm:dir/>
          <dgm:animLvl val="lvl"/>
          <dgm:resizeHandles val="exact"/>
        </dgm:presLayoutVars>
      </dgm:prSet>
      <dgm:spPr/>
    </dgm:pt>
    <dgm:pt modelId="{2A18E62B-4053-40EE-82FA-504D68FADABF}" type="pres">
      <dgm:prSet presAssocID="{010163C6-C3AC-4873-B5B5-C6AADC6E5A54}" presName="linNode" presStyleCnt="0"/>
      <dgm:spPr/>
    </dgm:pt>
    <dgm:pt modelId="{F1F03ACE-A24E-4849-818C-1F07E2CD1F89}" type="pres">
      <dgm:prSet presAssocID="{010163C6-C3AC-4873-B5B5-C6AADC6E5A54}" presName="parTx" presStyleLbl="revTx" presStyleIdx="0" presStyleCnt="1" custScaleX="139697" custScaleY="112637">
        <dgm:presLayoutVars>
          <dgm:chMax val="1"/>
          <dgm:bulletEnabled val="1"/>
        </dgm:presLayoutVars>
      </dgm:prSet>
      <dgm:spPr/>
    </dgm:pt>
    <dgm:pt modelId="{1625BEFA-361E-403C-847B-8EAD8B772F06}" type="pres">
      <dgm:prSet presAssocID="{010163C6-C3AC-4873-B5B5-C6AADC6E5A54}" presName="bracket" presStyleLbl="parChTrans1D1" presStyleIdx="0" presStyleCnt="1"/>
      <dgm:spPr/>
    </dgm:pt>
    <dgm:pt modelId="{25F27855-E109-4979-856F-79F848DFC87B}" type="pres">
      <dgm:prSet presAssocID="{010163C6-C3AC-4873-B5B5-C6AADC6E5A54}" presName="spH" presStyleCnt="0"/>
      <dgm:spPr/>
    </dgm:pt>
    <dgm:pt modelId="{9EE2C520-F08C-48AA-B71E-56C40DE3C20F}" type="pres">
      <dgm:prSet presAssocID="{010163C6-C3AC-4873-B5B5-C6AADC6E5A54}" presName="desTx" presStyleLbl="node1" presStyleIdx="0" presStyleCnt="1">
        <dgm:presLayoutVars>
          <dgm:bulletEnabled val="1"/>
        </dgm:presLayoutVars>
      </dgm:prSet>
      <dgm:spPr/>
    </dgm:pt>
  </dgm:ptLst>
  <dgm:cxnLst>
    <dgm:cxn modelId="{02386C23-261E-4EED-8EC3-53363248E7CD}" srcId="{4027AEE5-59DE-41DE-8ECE-7732FEA0A03C}" destId="{010163C6-C3AC-4873-B5B5-C6AADC6E5A54}" srcOrd="0" destOrd="0" parTransId="{DC3EFF2C-C208-4C51-881E-C5184B67D4E4}" sibTransId="{FF246B5B-6DB3-45BF-A54A-232317D989A3}"/>
    <dgm:cxn modelId="{11FB6132-E58C-4E40-B768-FA425B1FC490}" srcId="{010163C6-C3AC-4873-B5B5-C6AADC6E5A54}" destId="{7A6EDCFA-777C-450A-A5B4-9CAA668E73E9}" srcOrd="1" destOrd="0" parTransId="{8F9BDFBB-20DC-40D9-8659-FA1DA44ADF03}" sibTransId="{5E4A4FE3-5B01-4EF2-8927-FA1E95A098AE}"/>
    <dgm:cxn modelId="{5B963137-1FC9-464B-B9A6-9D88E8B6F3FA}" type="presOf" srcId="{14C21AA1-0121-4940-AB2B-8EFBD4FD0042}" destId="{9EE2C520-F08C-48AA-B71E-56C40DE3C20F}" srcOrd="0" destOrd="0" presId="urn:diagrams.loki3.com/BracketList"/>
    <dgm:cxn modelId="{40ECE954-DE9B-47F8-AA4B-5A31FBDD9666}" type="presOf" srcId="{010163C6-C3AC-4873-B5B5-C6AADC6E5A54}" destId="{F1F03ACE-A24E-4849-818C-1F07E2CD1F89}" srcOrd="0" destOrd="0" presId="urn:diagrams.loki3.com/BracketList"/>
    <dgm:cxn modelId="{357B4076-51E8-4B50-B370-208DF8F2B6EA}" type="presOf" srcId="{7A6EDCFA-777C-450A-A5B4-9CAA668E73E9}" destId="{9EE2C520-F08C-48AA-B71E-56C40DE3C20F}" srcOrd="0" destOrd="1" presId="urn:diagrams.loki3.com/BracketList"/>
    <dgm:cxn modelId="{05935384-79EE-4238-BDAC-5D408A557449}" type="presOf" srcId="{4027AEE5-59DE-41DE-8ECE-7732FEA0A03C}" destId="{0A1BEBCC-C047-44A7-B813-49F7C61E9715}" srcOrd="0" destOrd="0" presId="urn:diagrams.loki3.com/BracketList"/>
    <dgm:cxn modelId="{B8E01FFB-56BB-4C94-86B3-160CC5AF41E8}" srcId="{010163C6-C3AC-4873-B5B5-C6AADC6E5A54}" destId="{14C21AA1-0121-4940-AB2B-8EFBD4FD0042}" srcOrd="0" destOrd="0" parTransId="{5D56A4F0-B2B9-4E3D-B96B-14DA79ADBA2C}" sibTransId="{12576F43-9AB9-45F0-9DE8-9FD3CCA6774C}"/>
    <dgm:cxn modelId="{EDDB26A8-03D7-4F25-8952-63B157D06BAE}" type="presParOf" srcId="{0A1BEBCC-C047-44A7-B813-49F7C61E9715}" destId="{2A18E62B-4053-40EE-82FA-504D68FADABF}" srcOrd="0" destOrd="0" presId="urn:diagrams.loki3.com/BracketList"/>
    <dgm:cxn modelId="{9412C5B3-8D0E-47FB-8ACF-5C5EB2FD10C7}" type="presParOf" srcId="{2A18E62B-4053-40EE-82FA-504D68FADABF}" destId="{F1F03ACE-A24E-4849-818C-1F07E2CD1F89}" srcOrd="0" destOrd="0" presId="urn:diagrams.loki3.com/BracketList"/>
    <dgm:cxn modelId="{6B7A5DCD-D4C6-4839-9415-82DAE0FD5627}" type="presParOf" srcId="{2A18E62B-4053-40EE-82FA-504D68FADABF}" destId="{1625BEFA-361E-403C-847B-8EAD8B772F06}" srcOrd="1" destOrd="0" presId="urn:diagrams.loki3.com/BracketList"/>
    <dgm:cxn modelId="{6F37095B-98F9-4965-A732-DAC93173D2B2}" type="presParOf" srcId="{2A18E62B-4053-40EE-82FA-504D68FADABF}" destId="{25F27855-E109-4979-856F-79F848DFC87B}" srcOrd="2" destOrd="0" presId="urn:diagrams.loki3.com/BracketList"/>
    <dgm:cxn modelId="{59441621-85A5-4831-9621-7F8D93A6E464}" type="presParOf" srcId="{2A18E62B-4053-40EE-82FA-504D68FADABF}" destId="{9EE2C520-F08C-48AA-B71E-56C40DE3C20F}"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D83EA-173A-F245-9AB9-D317D5E20487}">
      <dsp:nvSpPr>
        <dsp:cNvPr id="0" name=""/>
        <dsp:cNvSpPr/>
      </dsp:nvSpPr>
      <dsp:spPr>
        <a:xfrm>
          <a:off x="152435" y="1211448"/>
          <a:ext cx="8595363" cy="1584960"/>
        </a:xfrm>
        <a:prstGeom prst="notched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6B58BB5-5F29-AF4A-B1BD-14DFB3CCBA8D}">
      <dsp:nvSpPr>
        <dsp:cNvPr id="0" name=""/>
        <dsp:cNvSpPr/>
      </dsp:nvSpPr>
      <dsp:spPr>
        <a:xfrm>
          <a:off x="146962"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146962" y="0"/>
        <a:ext cx="607036" cy="1584960"/>
      </dsp:txXfrm>
    </dsp:sp>
    <dsp:sp modelId="{F95479B4-5CAF-4849-9D97-9BF1FEF80129}">
      <dsp:nvSpPr>
        <dsp:cNvPr id="0" name=""/>
        <dsp:cNvSpPr/>
      </dsp:nvSpPr>
      <dsp:spPr>
        <a:xfrm>
          <a:off x="472440" y="1798319"/>
          <a:ext cx="365761" cy="3657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A0D4B6-4CAC-7A49-AA5B-72F55A760FC5}">
      <dsp:nvSpPr>
        <dsp:cNvPr id="0" name=""/>
        <dsp:cNvSpPr/>
      </dsp:nvSpPr>
      <dsp:spPr>
        <a:xfrm>
          <a:off x="784350"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784350" y="2377439"/>
        <a:ext cx="607036" cy="1584960"/>
      </dsp:txXfrm>
    </dsp:sp>
    <dsp:sp modelId="{FC8960D0-5F98-404E-BB25-EB8AA48D696D}">
      <dsp:nvSpPr>
        <dsp:cNvPr id="0" name=""/>
        <dsp:cNvSpPr/>
      </dsp:nvSpPr>
      <dsp:spPr>
        <a:xfrm>
          <a:off x="1005839" y="1798319"/>
          <a:ext cx="365761" cy="3657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9468FF3-428E-3D49-9419-9A655DCB1250}">
      <dsp:nvSpPr>
        <dsp:cNvPr id="0" name=""/>
        <dsp:cNvSpPr/>
      </dsp:nvSpPr>
      <dsp:spPr>
        <a:xfrm>
          <a:off x="1421739"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1421739" y="0"/>
        <a:ext cx="607036" cy="1584960"/>
      </dsp:txXfrm>
    </dsp:sp>
    <dsp:sp modelId="{177067C7-7204-AC43-B030-EE441A65BCC4}">
      <dsp:nvSpPr>
        <dsp:cNvPr id="0" name=""/>
        <dsp:cNvSpPr/>
      </dsp:nvSpPr>
      <dsp:spPr>
        <a:xfrm>
          <a:off x="1615439" y="1798319"/>
          <a:ext cx="365761" cy="3657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ED1E2C-7F42-3A42-951E-8EDE628D020E}">
      <dsp:nvSpPr>
        <dsp:cNvPr id="0" name=""/>
        <dsp:cNvSpPr/>
      </dsp:nvSpPr>
      <dsp:spPr>
        <a:xfrm>
          <a:off x="2059127"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2059127" y="2377439"/>
        <a:ext cx="607036" cy="1584960"/>
      </dsp:txXfrm>
    </dsp:sp>
    <dsp:sp modelId="{4E39D7FC-F88F-B949-BB70-8702C7E8D7BA}">
      <dsp:nvSpPr>
        <dsp:cNvPr id="0" name=""/>
        <dsp:cNvSpPr/>
      </dsp:nvSpPr>
      <dsp:spPr>
        <a:xfrm>
          <a:off x="2179765" y="1798319"/>
          <a:ext cx="365761" cy="3657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0FAF4A-40FB-984B-BB69-089BEF3E0B94}">
      <dsp:nvSpPr>
        <dsp:cNvPr id="0" name=""/>
        <dsp:cNvSpPr/>
      </dsp:nvSpPr>
      <dsp:spPr>
        <a:xfrm>
          <a:off x="2696515"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2696515" y="0"/>
        <a:ext cx="607036" cy="1584960"/>
      </dsp:txXfrm>
    </dsp:sp>
    <dsp:sp modelId="{B574EC81-9875-C349-8BE4-D54E080A3C2D}">
      <dsp:nvSpPr>
        <dsp:cNvPr id="0" name=""/>
        <dsp:cNvSpPr/>
      </dsp:nvSpPr>
      <dsp:spPr>
        <a:xfrm>
          <a:off x="2801914"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B1BB433-D02B-40FC-BFA9-5570D0F2F569}">
      <dsp:nvSpPr>
        <dsp:cNvPr id="0" name=""/>
        <dsp:cNvSpPr/>
      </dsp:nvSpPr>
      <dsp:spPr>
        <a:xfrm>
          <a:off x="3333904"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3333904" y="2377439"/>
        <a:ext cx="607036" cy="1584960"/>
      </dsp:txXfrm>
    </dsp:sp>
    <dsp:sp modelId="{D4D34D30-816B-413B-A83D-E0A74F3BA09C}">
      <dsp:nvSpPr>
        <dsp:cNvPr id="0" name=""/>
        <dsp:cNvSpPr/>
      </dsp:nvSpPr>
      <dsp:spPr>
        <a:xfrm>
          <a:off x="3439302"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707AE27-A00C-44A4-8597-AF5EE3A6B4ED}">
      <dsp:nvSpPr>
        <dsp:cNvPr id="0" name=""/>
        <dsp:cNvSpPr/>
      </dsp:nvSpPr>
      <dsp:spPr>
        <a:xfrm>
          <a:off x="3971292"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3971292" y="0"/>
        <a:ext cx="607036" cy="1584960"/>
      </dsp:txXfrm>
    </dsp:sp>
    <dsp:sp modelId="{095EB0D8-8407-4560-8B4F-F27A905A5232}">
      <dsp:nvSpPr>
        <dsp:cNvPr id="0" name=""/>
        <dsp:cNvSpPr/>
      </dsp:nvSpPr>
      <dsp:spPr>
        <a:xfrm>
          <a:off x="4076690"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78DDE0F-6129-45A9-8B64-A71C81B8AA69}">
      <dsp:nvSpPr>
        <dsp:cNvPr id="0" name=""/>
        <dsp:cNvSpPr/>
      </dsp:nvSpPr>
      <dsp:spPr>
        <a:xfrm>
          <a:off x="4608680"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4608680" y="2377439"/>
        <a:ext cx="607036" cy="1584960"/>
      </dsp:txXfrm>
    </dsp:sp>
    <dsp:sp modelId="{0D676D23-A563-46AB-AFC8-ED874D1FE66B}">
      <dsp:nvSpPr>
        <dsp:cNvPr id="0" name=""/>
        <dsp:cNvSpPr/>
      </dsp:nvSpPr>
      <dsp:spPr>
        <a:xfrm>
          <a:off x="4714079"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65D7A6-7650-4D73-A6A8-6199C9CE360B}">
      <dsp:nvSpPr>
        <dsp:cNvPr id="0" name=""/>
        <dsp:cNvSpPr/>
      </dsp:nvSpPr>
      <dsp:spPr>
        <a:xfrm>
          <a:off x="5246069"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5246069" y="0"/>
        <a:ext cx="607036" cy="1584960"/>
      </dsp:txXfrm>
    </dsp:sp>
    <dsp:sp modelId="{2447B4A0-35E8-4E8E-B9A5-B5E4E7A6EDDA}">
      <dsp:nvSpPr>
        <dsp:cNvPr id="0" name=""/>
        <dsp:cNvSpPr/>
      </dsp:nvSpPr>
      <dsp:spPr>
        <a:xfrm>
          <a:off x="5351467"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A6BB84-9865-4E7B-BDBC-81EACC74EF76}">
      <dsp:nvSpPr>
        <dsp:cNvPr id="0" name=""/>
        <dsp:cNvSpPr/>
      </dsp:nvSpPr>
      <dsp:spPr>
        <a:xfrm>
          <a:off x="5883457"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5883457" y="2377439"/>
        <a:ext cx="607036" cy="1584960"/>
      </dsp:txXfrm>
    </dsp:sp>
    <dsp:sp modelId="{4F0B708A-D169-451A-B912-C7661ED6DBED}">
      <dsp:nvSpPr>
        <dsp:cNvPr id="0" name=""/>
        <dsp:cNvSpPr/>
      </dsp:nvSpPr>
      <dsp:spPr>
        <a:xfrm>
          <a:off x="5988855"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327C31-E210-4704-B00D-522C13046CF5}">
      <dsp:nvSpPr>
        <dsp:cNvPr id="0" name=""/>
        <dsp:cNvSpPr/>
      </dsp:nvSpPr>
      <dsp:spPr>
        <a:xfrm>
          <a:off x="6520845"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dirty="0"/>
        </a:p>
      </dsp:txBody>
      <dsp:txXfrm>
        <a:off x="6520845" y="0"/>
        <a:ext cx="607036" cy="1584960"/>
      </dsp:txXfrm>
    </dsp:sp>
    <dsp:sp modelId="{E9617AC1-1ADF-4D0D-8427-11206F9B8C2F}">
      <dsp:nvSpPr>
        <dsp:cNvPr id="0" name=""/>
        <dsp:cNvSpPr/>
      </dsp:nvSpPr>
      <dsp:spPr>
        <a:xfrm>
          <a:off x="6614158"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BD72B4-A98E-4C88-A1FC-256C8BF5361D}">
      <dsp:nvSpPr>
        <dsp:cNvPr id="0" name=""/>
        <dsp:cNvSpPr/>
      </dsp:nvSpPr>
      <dsp:spPr>
        <a:xfrm>
          <a:off x="7158234" y="2377439"/>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en-US" sz="5600" kern="1200" dirty="0"/>
        </a:p>
      </dsp:txBody>
      <dsp:txXfrm>
        <a:off x="7158234" y="2377439"/>
        <a:ext cx="607036" cy="1584960"/>
      </dsp:txXfrm>
    </dsp:sp>
    <dsp:sp modelId="{095EDE2B-EEDA-4FB6-97DE-CF4BCAD4FAAB}">
      <dsp:nvSpPr>
        <dsp:cNvPr id="0" name=""/>
        <dsp:cNvSpPr/>
      </dsp:nvSpPr>
      <dsp:spPr>
        <a:xfrm>
          <a:off x="7263632"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9BFBAF-6E8C-D04B-A919-8A9E832EE903}">
      <dsp:nvSpPr>
        <dsp:cNvPr id="0" name=""/>
        <dsp:cNvSpPr/>
      </dsp:nvSpPr>
      <dsp:spPr>
        <a:xfrm>
          <a:off x="7795622" y="0"/>
          <a:ext cx="607036" cy="158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en-US" sz="5600" kern="1200" dirty="0"/>
        </a:p>
      </dsp:txBody>
      <dsp:txXfrm>
        <a:off x="7795622" y="0"/>
        <a:ext cx="607036" cy="1584960"/>
      </dsp:txXfrm>
    </dsp:sp>
    <dsp:sp modelId="{F5CFEAD0-77D5-AB41-A3EA-6CADF2F2CF0C}">
      <dsp:nvSpPr>
        <dsp:cNvPr id="0" name=""/>
        <dsp:cNvSpPr/>
      </dsp:nvSpPr>
      <dsp:spPr>
        <a:xfrm>
          <a:off x="7901020" y="1783080"/>
          <a:ext cx="396240" cy="39624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97E1A-A336-4103-84A0-D1FADEBE50AF}">
      <dsp:nvSpPr>
        <dsp:cNvPr id="0" name=""/>
        <dsp:cNvSpPr/>
      </dsp:nvSpPr>
      <dsp:spPr>
        <a:xfrm>
          <a:off x="2916936" y="2139692"/>
          <a:ext cx="2615180" cy="2615180"/>
        </a:xfrm>
        <a:prstGeom prst="gear9">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Program Components and Service Delivery</a:t>
          </a:r>
        </a:p>
      </dsp:txBody>
      <dsp:txXfrm>
        <a:off x="3442704" y="2752285"/>
        <a:ext cx="1563644" cy="1344257"/>
      </dsp:txXfrm>
    </dsp:sp>
    <dsp:sp modelId="{AEA7619D-D870-482A-A9FE-CA6CD0849748}">
      <dsp:nvSpPr>
        <dsp:cNvPr id="0" name=""/>
        <dsp:cNvSpPr/>
      </dsp:nvSpPr>
      <dsp:spPr>
        <a:xfrm>
          <a:off x="1395376" y="1521559"/>
          <a:ext cx="1901949" cy="1901949"/>
        </a:xfrm>
        <a:prstGeom prst="gear6">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Professional Alliance and Service Provider Approach</a:t>
          </a:r>
        </a:p>
      </dsp:txBody>
      <dsp:txXfrm>
        <a:off x="1874197" y="2003274"/>
        <a:ext cx="944307" cy="938519"/>
      </dsp:txXfrm>
    </dsp:sp>
    <dsp:sp modelId="{C05F6BA4-943D-4D2D-A7C0-82E9D2FA7E71}">
      <dsp:nvSpPr>
        <dsp:cNvPr id="0" name=""/>
        <dsp:cNvSpPr/>
      </dsp:nvSpPr>
      <dsp:spPr>
        <a:xfrm rot="20700000">
          <a:off x="2460662" y="209408"/>
          <a:ext cx="1863522" cy="1863522"/>
        </a:xfrm>
        <a:prstGeom prst="gear6">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Client</a:t>
          </a:r>
          <a:r>
            <a:rPr lang="en-US" sz="1200" kern="1200" dirty="0"/>
            <a:t> </a:t>
          </a:r>
          <a:r>
            <a:rPr lang="en-US" sz="1200" kern="1200" dirty="0">
              <a:solidFill>
                <a:schemeClr val="tx1"/>
              </a:solidFill>
            </a:rPr>
            <a:t>Characteristics</a:t>
          </a:r>
        </a:p>
      </dsp:txBody>
      <dsp:txXfrm rot="-20700000">
        <a:off x="2869387" y="618133"/>
        <a:ext cx="1046072" cy="1046072"/>
      </dsp:txXfrm>
    </dsp:sp>
    <dsp:sp modelId="{7A87BB92-3615-4BDD-9624-0B78EF8A4EDE}">
      <dsp:nvSpPr>
        <dsp:cNvPr id="0" name=""/>
        <dsp:cNvSpPr/>
      </dsp:nvSpPr>
      <dsp:spPr>
        <a:xfrm>
          <a:off x="2722046" y="1741531"/>
          <a:ext cx="3347430" cy="3347430"/>
        </a:xfrm>
        <a:prstGeom prst="circularArrow">
          <a:avLst>
            <a:gd name="adj1" fmla="val 4688"/>
            <a:gd name="adj2" fmla="val 299029"/>
            <a:gd name="adj3" fmla="val 2528102"/>
            <a:gd name="adj4" fmla="val 15835799"/>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EFACA7-79A5-49FA-8EFA-2E142A28F978}">
      <dsp:nvSpPr>
        <dsp:cNvPr id="0" name=""/>
        <dsp:cNvSpPr/>
      </dsp:nvSpPr>
      <dsp:spPr>
        <a:xfrm>
          <a:off x="1058545" y="1098324"/>
          <a:ext cx="2432117" cy="2432117"/>
        </a:xfrm>
        <a:prstGeom prst="leftCircularArrow">
          <a:avLst>
            <a:gd name="adj1" fmla="val 6452"/>
            <a:gd name="adj2" fmla="val 429999"/>
            <a:gd name="adj3" fmla="val 10489124"/>
            <a:gd name="adj4" fmla="val 14837806"/>
            <a:gd name="adj5" fmla="val 7527"/>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42025E-7147-49C9-8297-74DE29B74FC1}">
      <dsp:nvSpPr>
        <dsp:cNvPr id="0" name=""/>
        <dsp:cNvSpPr/>
      </dsp:nvSpPr>
      <dsp:spPr>
        <a:xfrm>
          <a:off x="2029610" y="-201178"/>
          <a:ext cx="2622312" cy="2622312"/>
        </a:xfrm>
        <a:prstGeom prst="circularArrow">
          <a:avLst>
            <a:gd name="adj1" fmla="val 5984"/>
            <a:gd name="adj2" fmla="val 394124"/>
            <a:gd name="adj3" fmla="val 13313824"/>
            <a:gd name="adj4" fmla="val 10508221"/>
            <a:gd name="adj5" fmla="val 6981"/>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67935-EEC1-4825-8C0C-22E51D4CCC97}">
      <dsp:nvSpPr>
        <dsp:cNvPr id="0" name=""/>
        <dsp:cNvSpPr/>
      </dsp:nvSpPr>
      <dsp:spPr>
        <a:xfrm>
          <a:off x="0" y="0"/>
          <a:ext cx="3174756" cy="3174756"/>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17746-C9A0-4550-9FCB-7A20911A4AE1}">
      <dsp:nvSpPr>
        <dsp:cNvPr id="0" name=""/>
        <dsp:cNvSpPr/>
      </dsp:nvSpPr>
      <dsp:spPr>
        <a:xfrm>
          <a:off x="1587378" y="0"/>
          <a:ext cx="8432921" cy="3174756"/>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Appropriate Behavior Response</a:t>
          </a:r>
        </a:p>
      </dsp:txBody>
      <dsp:txXfrm>
        <a:off x="1587378" y="0"/>
        <a:ext cx="8432921" cy="674635"/>
      </dsp:txXfrm>
    </dsp:sp>
    <dsp:sp modelId="{840ACB11-B85A-46CC-8C1D-5B39155BAC29}">
      <dsp:nvSpPr>
        <dsp:cNvPr id="0" name=""/>
        <dsp:cNvSpPr/>
      </dsp:nvSpPr>
      <dsp:spPr>
        <a:xfrm>
          <a:off x="416686" y="674635"/>
          <a:ext cx="2341382" cy="2341382"/>
        </a:xfrm>
        <a:prstGeom prst="pie">
          <a:avLst>
            <a:gd name="adj1" fmla="val 5400000"/>
            <a:gd name="adj2" fmla="val 1620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0C690-F5B4-445A-858D-82332B05F030}">
      <dsp:nvSpPr>
        <dsp:cNvPr id="0" name=""/>
        <dsp:cNvSpPr/>
      </dsp:nvSpPr>
      <dsp:spPr>
        <a:xfrm>
          <a:off x="1587378" y="674635"/>
          <a:ext cx="8432921" cy="2341382"/>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Cognitive Behavioral Interventions</a:t>
          </a:r>
        </a:p>
      </dsp:txBody>
      <dsp:txXfrm>
        <a:off x="1587378" y="674635"/>
        <a:ext cx="8432921" cy="674635"/>
      </dsp:txXfrm>
    </dsp:sp>
    <dsp:sp modelId="{B0B48D24-74D1-476D-9852-CF7C902F490C}">
      <dsp:nvSpPr>
        <dsp:cNvPr id="0" name=""/>
        <dsp:cNvSpPr/>
      </dsp:nvSpPr>
      <dsp:spPr>
        <a:xfrm>
          <a:off x="833373" y="1349271"/>
          <a:ext cx="1508009" cy="1508009"/>
        </a:xfrm>
        <a:prstGeom prst="pie">
          <a:avLst>
            <a:gd name="adj1" fmla="val 5400000"/>
            <a:gd name="adj2" fmla="val 1620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5D364-D8B8-4506-B673-9EECCC79E0DE}">
      <dsp:nvSpPr>
        <dsp:cNvPr id="0" name=""/>
        <dsp:cNvSpPr/>
      </dsp:nvSpPr>
      <dsp:spPr>
        <a:xfrm>
          <a:off x="1587378" y="1349271"/>
          <a:ext cx="8432921" cy="1508009"/>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Motivational Interviewing</a:t>
          </a:r>
        </a:p>
      </dsp:txBody>
      <dsp:txXfrm>
        <a:off x="1587378" y="1349271"/>
        <a:ext cx="8432921" cy="674635"/>
      </dsp:txXfrm>
    </dsp:sp>
    <dsp:sp modelId="{78AEA26B-B790-43C9-A8ED-585005FA0CCF}">
      <dsp:nvSpPr>
        <dsp:cNvPr id="0" name=""/>
        <dsp:cNvSpPr/>
      </dsp:nvSpPr>
      <dsp:spPr>
        <a:xfrm>
          <a:off x="1250060" y="2023906"/>
          <a:ext cx="674635" cy="674635"/>
        </a:xfrm>
        <a:prstGeom prst="pie">
          <a:avLst>
            <a:gd name="adj1" fmla="val 54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F5929-F016-42E1-8E8F-D148B01D5FE3}">
      <dsp:nvSpPr>
        <dsp:cNvPr id="0" name=""/>
        <dsp:cNvSpPr/>
      </dsp:nvSpPr>
      <dsp:spPr>
        <a:xfrm>
          <a:off x="1587378" y="2023906"/>
          <a:ext cx="8432921" cy="674635"/>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Social Learning Theory (Structured Roleplay)</a:t>
          </a:r>
        </a:p>
      </dsp:txBody>
      <dsp:txXfrm>
        <a:off x="1587378" y="2023906"/>
        <a:ext cx="8432921" cy="6746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03ACE-A24E-4849-818C-1F07E2CD1F89}">
      <dsp:nvSpPr>
        <dsp:cNvPr id="0" name=""/>
        <dsp:cNvSpPr/>
      </dsp:nvSpPr>
      <dsp:spPr>
        <a:xfrm>
          <a:off x="3017" y="444444"/>
          <a:ext cx="3242175" cy="3073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l" defTabSz="1600200">
            <a:lnSpc>
              <a:spcPct val="90000"/>
            </a:lnSpc>
            <a:spcBef>
              <a:spcPct val="0"/>
            </a:spcBef>
            <a:spcAft>
              <a:spcPct val="35000"/>
            </a:spcAft>
            <a:buNone/>
          </a:pPr>
          <a:r>
            <a:rPr lang="en-US" sz="3600" kern="1200" dirty="0"/>
            <a:t>The responsivity principle has two main components:</a:t>
          </a:r>
        </a:p>
      </dsp:txBody>
      <dsp:txXfrm>
        <a:off x="3017" y="444444"/>
        <a:ext cx="3242175" cy="3073511"/>
      </dsp:txXfrm>
    </dsp:sp>
    <dsp:sp modelId="{1625BEFA-361E-403C-847B-8EAD8B772F06}">
      <dsp:nvSpPr>
        <dsp:cNvPr id="0" name=""/>
        <dsp:cNvSpPr/>
      </dsp:nvSpPr>
      <dsp:spPr>
        <a:xfrm>
          <a:off x="3245193" y="19955"/>
          <a:ext cx="464172" cy="3922488"/>
        </a:xfrm>
        <a:prstGeom prst="leftBrace">
          <a:avLst>
            <a:gd name="adj1" fmla="val 35000"/>
            <a:gd name="adj2" fmla="val 5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2C520-F08C-48AA-B71E-56C40DE3C20F}">
      <dsp:nvSpPr>
        <dsp:cNvPr id="0" name=""/>
        <dsp:cNvSpPr/>
      </dsp:nvSpPr>
      <dsp:spPr>
        <a:xfrm>
          <a:off x="3895035" y="19955"/>
          <a:ext cx="6312747" cy="3922488"/>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solidFill>
                <a:srgbClr val="5A5047"/>
              </a:solidFill>
              <a:latin typeface="Source Sans Pro" panose="020B0503030403020204" pitchFamily="34" charset="77"/>
            </a:rPr>
            <a:t>Maximize the effectiveness of interventions by using evidence-based services </a:t>
          </a:r>
          <a:endParaRPr lang="en-US" sz="3500" kern="1200" dirty="0"/>
        </a:p>
        <a:p>
          <a:pPr marL="285750" lvl="1" indent="-285750" algn="l" defTabSz="1555750">
            <a:lnSpc>
              <a:spcPct val="90000"/>
            </a:lnSpc>
            <a:spcBef>
              <a:spcPct val="0"/>
            </a:spcBef>
            <a:spcAft>
              <a:spcPct val="15000"/>
            </a:spcAft>
            <a:buChar char="•"/>
          </a:pPr>
          <a:r>
            <a:rPr lang="en-US" sz="3500" kern="1200" dirty="0">
              <a:solidFill>
                <a:srgbClr val="5A5047"/>
              </a:solidFill>
              <a:latin typeface="Source Sans Pro" panose="020B0503030403020204" pitchFamily="34" charset="77"/>
            </a:rPr>
            <a:t>Individually tailor interventions to meet the specific needs and traits of individuals.</a:t>
          </a:r>
          <a:endParaRPr lang="en-US" sz="3500" kern="1200" dirty="0"/>
        </a:p>
      </dsp:txBody>
      <dsp:txXfrm>
        <a:off x="3895035" y="19955"/>
        <a:ext cx="6312747" cy="39224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C0E0-AB03-402C-87D3-11214D7B7C6A}">
      <dsp:nvSpPr>
        <dsp:cNvPr id="0" name=""/>
        <dsp:cNvSpPr/>
      </dsp:nvSpPr>
      <dsp:spPr>
        <a:xfrm>
          <a:off x="2588260" y="61489"/>
          <a:ext cx="2951479" cy="2951479"/>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Risk</a:t>
          </a:r>
        </a:p>
        <a:p>
          <a:pPr marL="0" lvl="0" indent="0" algn="ctr" defTabSz="1200150">
            <a:lnSpc>
              <a:spcPct val="90000"/>
            </a:lnSpc>
            <a:spcBef>
              <a:spcPct val="0"/>
            </a:spcBef>
            <a:spcAft>
              <a:spcPct val="35000"/>
            </a:spcAft>
            <a:buNone/>
          </a:pPr>
          <a:r>
            <a:rPr lang="en-US" sz="2700" kern="1200" dirty="0"/>
            <a:t>(Who)</a:t>
          </a:r>
        </a:p>
      </dsp:txBody>
      <dsp:txXfrm>
        <a:off x="2981790" y="577998"/>
        <a:ext cx="2164418" cy="1328165"/>
      </dsp:txXfrm>
    </dsp:sp>
    <dsp:sp modelId="{EA2B34D6-384F-4135-97A1-28146BFF14D1}">
      <dsp:nvSpPr>
        <dsp:cNvPr id="0" name=""/>
        <dsp:cNvSpPr/>
      </dsp:nvSpPr>
      <dsp:spPr>
        <a:xfrm>
          <a:off x="3653252" y="1906164"/>
          <a:ext cx="2951479" cy="2951479"/>
        </a:xfrm>
        <a:prstGeom prst="ellipse">
          <a:avLst/>
        </a:prstGeom>
        <a:solidFill>
          <a:schemeClr val="accent2">
            <a:shade val="80000"/>
            <a:alpha val="5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Responsivity</a:t>
          </a:r>
        </a:p>
        <a:p>
          <a:pPr marL="0" lvl="0" indent="0" algn="ctr" defTabSz="1200150">
            <a:lnSpc>
              <a:spcPct val="90000"/>
            </a:lnSpc>
            <a:spcBef>
              <a:spcPct val="0"/>
            </a:spcBef>
            <a:spcAft>
              <a:spcPct val="35000"/>
            </a:spcAft>
            <a:buNone/>
          </a:pPr>
          <a:r>
            <a:rPr lang="en-US" sz="2700" kern="1200" dirty="0"/>
            <a:t>(How)</a:t>
          </a:r>
        </a:p>
      </dsp:txBody>
      <dsp:txXfrm>
        <a:off x="4555913" y="2668629"/>
        <a:ext cx="1770887" cy="1623313"/>
      </dsp:txXfrm>
    </dsp:sp>
    <dsp:sp modelId="{7D186118-4A6B-49DB-899D-20E14CA0C730}">
      <dsp:nvSpPr>
        <dsp:cNvPr id="0" name=""/>
        <dsp:cNvSpPr/>
      </dsp:nvSpPr>
      <dsp:spPr>
        <a:xfrm>
          <a:off x="1523267" y="1906164"/>
          <a:ext cx="2951479" cy="2951479"/>
        </a:xfrm>
        <a:prstGeom prst="ellipse">
          <a:avLst/>
        </a:prstGeom>
        <a:solidFill>
          <a:schemeClr val="accent2">
            <a:shade val="80000"/>
            <a:alpha val="5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Needs</a:t>
          </a:r>
        </a:p>
        <a:p>
          <a:pPr marL="0" lvl="0" indent="0" algn="ctr" defTabSz="1200150">
            <a:lnSpc>
              <a:spcPct val="90000"/>
            </a:lnSpc>
            <a:spcBef>
              <a:spcPct val="0"/>
            </a:spcBef>
            <a:spcAft>
              <a:spcPct val="35000"/>
            </a:spcAft>
            <a:buNone/>
          </a:pPr>
          <a:r>
            <a:rPr lang="en-US" sz="2700" kern="1200" dirty="0"/>
            <a:t>(What)</a:t>
          </a:r>
        </a:p>
      </dsp:txBody>
      <dsp:txXfrm>
        <a:off x="1801198" y="2668629"/>
        <a:ext cx="1770887" cy="16233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34617-B807-46C9-84F3-7F228F513D77}">
      <dsp:nvSpPr>
        <dsp:cNvPr id="0" name=""/>
        <dsp:cNvSpPr/>
      </dsp:nvSpPr>
      <dsp:spPr>
        <a:xfrm>
          <a:off x="0" y="747713"/>
          <a:ext cx="2571749" cy="360044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933450">
            <a:lnSpc>
              <a:spcPct val="90000"/>
            </a:lnSpc>
            <a:spcBef>
              <a:spcPct val="0"/>
            </a:spcBef>
            <a:spcAft>
              <a:spcPct val="35000"/>
            </a:spcAft>
            <a:buNone/>
          </a:pPr>
          <a:r>
            <a:rPr lang="en-US" sz="2100" kern="1200"/>
            <a:t>Maximize public safety &amp; law-abiding behavior </a:t>
          </a:r>
          <a:br>
            <a:rPr lang="en-US" sz="2100" kern="1200"/>
          </a:br>
          <a:endParaRPr lang="en-US" sz="2100" kern="1200"/>
        </a:p>
      </dsp:txBody>
      <dsp:txXfrm>
        <a:off x="0" y="2115884"/>
        <a:ext cx="2571749" cy="2160269"/>
      </dsp:txXfrm>
    </dsp:sp>
    <dsp:sp modelId="{83CCFC8E-5062-46B7-A9CE-B20DB7817854}">
      <dsp:nvSpPr>
        <dsp:cNvPr id="0" name=""/>
        <dsp:cNvSpPr/>
      </dsp:nvSpPr>
      <dsp:spPr>
        <a:xfrm>
          <a:off x="745807" y="1107758"/>
          <a:ext cx="1080134" cy="1080134"/>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12" tIns="12700" rIns="8421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03989" y="1265940"/>
        <a:ext cx="763770" cy="763770"/>
      </dsp:txXfrm>
    </dsp:sp>
    <dsp:sp modelId="{DC746D8E-6640-46EA-8449-15737A0A11E8}">
      <dsp:nvSpPr>
        <dsp:cNvPr id="0" name=""/>
        <dsp:cNvSpPr/>
      </dsp:nvSpPr>
      <dsp:spPr>
        <a:xfrm>
          <a:off x="0" y="4348090"/>
          <a:ext cx="2571749"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928C8-1199-44F8-A48F-B0F74916BED7}">
      <dsp:nvSpPr>
        <dsp:cNvPr id="0" name=""/>
        <dsp:cNvSpPr/>
      </dsp:nvSpPr>
      <dsp:spPr>
        <a:xfrm>
          <a:off x="2828925" y="747713"/>
          <a:ext cx="2571749" cy="360044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933450">
            <a:lnSpc>
              <a:spcPct val="90000"/>
            </a:lnSpc>
            <a:spcBef>
              <a:spcPct val="0"/>
            </a:spcBef>
            <a:spcAft>
              <a:spcPct val="35000"/>
            </a:spcAft>
            <a:buNone/>
          </a:pPr>
          <a:r>
            <a:rPr lang="en-US" sz="2100" kern="1200"/>
            <a:t>Maximize court appearance</a:t>
          </a:r>
          <a:br>
            <a:rPr lang="en-US" sz="2100" kern="1200"/>
          </a:br>
          <a:endParaRPr lang="en-US" sz="2100" kern="1200"/>
        </a:p>
      </dsp:txBody>
      <dsp:txXfrm>
        <a:off x="2828925" y="2115884"/>
        <a:ext cx="2571749" cy="2160269"/>
      </dsp:txXfrm>
    </dsp:sp>
    <dsp:sp modelId="{9182EB62-9908-43F9-AAED-54FBBA6C9F0D}">
      <dsp:nvSpPr>
        <dsp:cNvPr id="0" name=""/>
        <dsp:cNvSpPr/>
      </dsp:nvSpPr>
      <dsp:spPr>
        <a:xfrm>
          <a:off x="3574732" y="1107758"/>
          <a:ext cx="1080134" cy="1080134"/>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12" tIns="12700" rIns="8421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32914" y="1265940"/>
        <a:ext cx="763770" cy="763770"/>
      </dsp:txXfrm>
    </dsp:sp>
    <dsp:sp modelId="{6F150C3A-8317-4F87-AC66-F28D2D3940F8}">
      <dsp:nvSpPr>
        <dsp:cNvPr id="0" name=""/>
        <dsp:cNvSpPr/>
      </dsp:nvSpPr>
      <dsp:spPr>
        <a:xfrm>
          <a:off x="2828925" y="4348090"/>
          <a:ext cx="2571749"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B51C6-3BC6-453B-94D5-1ED83900A819}">
      <dsp:nvSpPr>
        <dsp:cNvPr id="0" name=""/>
        <dsp:cNvSpPr/>
      </dsp:nvSpPr>
      <dsp:spPr>
        <a:xfrm>
          <a:off x="5657849" y="747713"/>
          <a:ext cx="2571749" cy="360044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933450">
            <a:lnSpc>
              <a:spcPct val="90000"/>
            </a:lnSpc>
            <a:spcBef>
              <a:spcPct val="0"/>
            </a:spcBef>
            <a:spcAft>
              <a:spcPct val="35000"/>
            </a:spcAft>
            <a:buNone/>
          </a:pPr>
          <a:r>
            <a:rPr lang="en-US" sz="2100" kern="1200"/>
            <a:t>Maximize pretrial release/Minimize pretrial detention</a:t>
          </a:r>
        </a:p>
      </dsp:txBody>
      <dsp:txXfrm>
        <a:off x="5657849" y="2115884"/>
        <a:ext cx="2571749" cy="2160269"/>
      </dsp:txXfrm>
    </dsp:sp>
    <dsp:sp modelId="{32D23859-2AFC-4CDA-8B70-87C8F8BC6D3B}">
      <dsp:nvSpPr>
        <dsp:cNvPr id="0" name=""/>
        <dsp:cNvSpPr/>
      </dsp:nvSpPr>
      <dsp:spPr>
        <a:xfrm>
          <a:off x="6403657" y="1107758"/>
          <a:ext cx="1080134" cy="1080134"/>
        </a:xfrm>
        <a:prstGeom prst="ellips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212" tIns="12700" rIns="8421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561839" y="1265940"/>
        <a:ext cx="763770" cy="763770"/>
      </dsp:txXfrm>
    </dsp:sp>
    <dsp:sp modelId="{FF43DF29-9036-4798-AE51-3098E6FBA97C}">
      <dsp:nvSpPr>
        <dsp:cNvPr id="0" name=""/>
        <dsp:cNvSpPr/>
      </dsp:nvSpPr>
      <dsp:spPr>
        <a:xfrm>
          <a:off x="5657849" y="4348090"/>
          <a:ext cx="2571749" cy="7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94E5E-75AB-41AD-BFB1-6E2CC5860E77}">
      <dsp:nvSpPr>
        <dsp:cNvPr id="0" name=""/>
        <dsp:cNvSpPr/>
      </dsp:nvSpPr>
      <dsp:spPr>
        <a:xfrm>
          <a:off x="724790" y="420668"/>
          <a:ext cx="2127375" cy="21273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3E5C2-A115-4AF8-88FE-071A519578C0}">
      <dsp:nvSpPr>
        <dsp:cNvPr id="0" name=""/>
        <dsp:cNvSpPr/>
      </dsp:nvSpPr>
      <dsp:spPr>
        <a:xfrm>
          <a:off x="1178165" y="874044"/>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0B10CC-31A6-4115-A033-91BD55E07C12}">
      <dsp:nvSpPr>
        <dsp:cNvPr id="0" name=""/>
        <dsp:cNvSpPr/>
      </dsp:nvSpPr>
      <dsp:spPr>
        <a:xfrm>
          <a:off x="44727" y="3210669"/>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short-term criminogenic risk</a:t>
          </a:r>
          <a:br>
            <a:rPr lang="en-US" sz="1700" kern="1200" dirty="0"/>
          </a:br>
          <a:endParaRPr lang="en-US" sz="1700" kern="1200" dirty="0"/>
        </a:p>
      </dsp:txBody>
      <dsp:txXfrm>
        <a:off x="44727" y="3210669"/>
        <a:ext cx="3487500" cy="720000"/>
      </dsp:txXfrm>
    </dsp:sp>
    <dsp:sp modelId="{2091D436-6624-4F52-BE3B-CCF1A58B6B4B}">
      <dsp:nvSpPr>
        <dsp:cNvPr id="0" name=""/>
        <dsp:cNvSpPr/>
      </dsp:nvSpPr>
      <dsp:spPr>
        <a:xfrm>
          <a:off x="4822602" y="420668"/>
          <a:ext cx="2127375" cy="21273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41450-2E1F-4FB2-8D46-8F8ED37826F4}">
      <dsp:nvSpPr>
        <dsp:cNvPr id="0" name=""/>
        <dsp:cNvSpPr/>
      </dsp:nvSpPr>
      <dsp:spPr>
        <a:xfrm>
          <a:off x="5275977" y="874044"/>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367A4E-1FD7-4969-A93D-55BBAB231534}">
      <dsp:nvSpPr>
        <dsp:cNvPr id="0" name=""/>
        <dsp:cNvSpPr/>
      </dsp:nvSpPr>
      <dsp:spPr>
        <a:xfrm>
          <a:off x="4142540" y="3210669"/>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Likelihood to attend court appearances</a:t>
          </a:r>
        </a:p>
      </dsp:txBody>
      <dsp:txXfrm>
        <a:off x="4142540" y="3210669"/>
        <a:ext cx="348750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44142-232B-479B-802C-C6046264EA02}">
      <dsp:nvSpPr>
        <dsp:cNvPr id="0" name=""/>
        <dsp:cNvSpPr/>
      </dsp:nvSpPr>
      <dsp:spPr>
        <a:xfrm>
          <a:off x="0" y="531"/>
          <a:ext cx="7674768"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0E28D-22A4-43CE-93A7-DCD99DE4AE33}">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0CDBFF-390E-40B3-BDB4-D9BDE1E4EEAD}">
      <dsp:nvSpPr>
        <dsp:cNvPr id="0" name=""/>
        <dsp:cNvSpPr/>
      </dsp:nvSpPr>
      <dsp:spPr>
        <a:xfrm>
          <a:off x="1435590" y="531"/>
          <a:ext cx="345364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The PSA is an actuarial pretrial assessment—it uses research-based factors to predict pretrial success or failure. </a:t>
          </a:r>
        </a:p>
      </dsp:txBody>
      <dsp:txXfrm>
        <a:off x="1435590" y="531"/>
        <a:ext cx="3453645" cy="1242935"/>
      </dsp:txXfrm>
    </dsp:sp>
    <dsp:sp modelId="{E6ED5DAB-727F-481F-A684-19670D4C05CA}">
      <dsp:nvSpPr>
        <dsp:cNvPr id="0" name=""/>
        <dsp:cNvSpPr/>
      </dsp:nvSpPr>
      <dsp:spPr>
        <a:xfrm>
          <a:off x="4889236" y="531"/>
          <a:ext cx="278553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77850">
            <a:lnSpc>
              <a:spcPct val="90000"/>
            </a:lnSpc>
            <a:spcBef>
              <a:spcPct val="0"/>
            </a:spcBef>
            <a:spcAft>
              <a:spcPct val="35000"/>
            </a:spcAft>
            <a:buNone/>
          </a:pPr>
          <a:r>
            <a:rPr lang="en-US" sz="1300" kern="1200"/>
            <a:t>The factors are characteristics (such as a prior conviction) that, when present, indicates an increased likelihood of pretrial failure.</a:t>
          </a:r>
        </a:p>
      </dsp:txBody>
      <dsp:txXfrm>
        <a:off x="4889236" y="531"/>
        <a:ext cx="2785531" cy="1242935"/>
      </dsp:txXfrm>
    </dsp:sp>
    <dsp:sp modelId="{946676CF-154A-439D-95B6-53083AE23C4E}">
      <dsp:nvSpPr>
        <dsp:cNvPr id="0" name=""/>
        <dsp:cNvSpPr/>
      </dsp:nvSpPr>
      <dsp:spPr>
        <a:xfrm>
          <a:off x="0" y="1554201"/>
          <a:ext cx="7674768"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67DC5-C1ED-40CD-B153-343E76F2D68B}">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2FA3C6-BF31-4834-A248-906769010A9B}">
      <dsp:nvSpPr>
        <dsp:cNvPr id="0" name=""/>
        <dsp:cNvSpPr/>
      </dsp:nvSpPr>
      <dsp:spPr>
        <a:xfrm>
          <a:off x="1435590" y="1554201"/>
          <a:ext cx="623917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Pretrial assessment results, along with other information, can help inform pretrial decisions.</a:t>
          </a:r>
        </a:p>
      </dsp:txBody>
      <dsp:txXfrm>
        <a:off x="1435590" y="1554201"/>
        <a:ext cx="6239177" cy="1242935"/>
      </dsp:txXfrm>
    </dsp:sp>
    <dsp:sp modelId="{DCC08D7B-F796-493D-B7DF-78F733C64F02}">
      <dsp:nvSpPr>
        <dsp:cNvPr id="0" name=""/>
        <dsp:cNvSpPr/>
      </dsp:nvSpPr>
      <dsp:spPr>
        <a:xfrm>
          <a:off x="0" y="3107870"/>
          <a:ext cx="7674768"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54CA1-1285-4DCE-9AEE-E95297F4314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FB0CB0-F70A-4AFD-857D-8D1EA623279F}">
      <dsp:nvSpPr>
        <dsp:cNvPr id="0" name=""/>
        <dsp:cNvSpPr/>
      </dsp:nvSpPr>
      <dsp:spPr>
        <a:xfrm>
          <a:off x="1435590" y="3107870"/>
          <a:ext cx="623917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PSA results help </a:t>
          </a:r>
          <a:r>
            <a:rPr lang="en-US" sz="1700" i="1" kern="1200"/>
            <a:t>inform</a:t>
          </a:r>
          <a:r>
            <a:rPr lang="en-US" sz="1700" kern="1200"/>
            <a:t> decisions and do not drive or make the decisions.</a:t>
          </a:r>
        </a:p>
      </dsp:txBody>
      <dsp:txXfrm>
        <a:off x="1435590" y="3107870"/>
        <a:ext cx="6239177"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C0E0-AB03-402C-87D3-11214D7B7C6A}">
      <dsp:nvSpPr>
        <dsp:cNvPr id="0" name=""/>
        <dsp:cNvSpPr/>
      </dsp:nvSpPr>
      <dsp:spPr>
        <a:xfrm>
          <a:off x="2588260" y="61489"/>
          <a:ext cx="2951479" cy="2951479"/>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Risk</a:t>
          </a:r>
        </a:p>
        <a:p>
          <a:pPr marL="0" lvl="0" indent="0" algn="ctr" defTabSz="1200150">
            <a:lnSpc>
              <a:spcPct val="90000"/>
            </a:lnSpc>
            <a:spcBef>
              <a:spcPct val="0"/>
            </a:spcBef>
            <a:spcAft>
              <a:spcPct val="35000"/>
            </a:spcAft>
            <a:buNone/>
          </a:pPr>
          <a:r>
            <a:rPr lang="en-US" sz="2700" kern="1200" dirty="0"/>
            <a:t>(Who)</a:t>
          </a:r>
        </a:p>
      </dsp:txBody>
      <dsp:txXfrm>
        <a:off x="2981790" y="577998"/>
        <a:ext cx="2164418" cy="1328165"/>
      </dsp:txXfrm>
    </dsp:sp>
    <dsp:sp modelId="{EA2B34D6-384F-4135-97A1-28146BFF14D1}">
      <dsp:nvSpPr>
        <dsp:cNvPr id="0" name=""/>
        <dsp:cNvSpPr/>
      </dsp:nvSpPr>
      <dsp:spPr>
        <a:xfrm>
          <a:off x="3653252" y="1906164"/>
          <a:ext cx="2951479" cy="2951479"/>
        </a:xfrm>
        <a:prstGeom prst="ellipse">
          <a:avLst/>
        </a:prstGeom>
        <a:solidFill>
          <a:schemeClr val="accent2">
            <a:shade val="80000"/>
            <a:alpha val="5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Responsivity</a:t>
          </a:r>
        </a:p>
        <a:p>
          <a:pPr marL="0" lvl="0" indent="0" algn="ctr" defTabSz="1200150">
            <a:lnSpc>
              <a:spcPct val="90000"/>
            </a:lnSpc>
            <a:spcBef>
              <a:spcPct val="0"/>
            </a:spcBef>
            <a:spcAft>
              <a:spcPct val="35000"/>
            </a:spcAft>
            <a:buNone/>
          </a:pPr>
          <a:r>
            <a:rPr lang="en-US" sz="2700" kern="1200" dirty="0"/>
            <a:t>(How)</a:t>
          </a:r>
        </a:p>
      </dsp:txBody>
      <dsp:txXfrm>
        <a:off x="4555913" y="2668629"/>
        <a:ext cx="1770887" cy="1623313"/>
      </dsp:txXfrm>
    </dsp:sp>
    <dsp:sp modelId="{7D186118-4A6B-49DB-899D-20E14CA0C730}">
      <dsp:nvSpPr>
        <dsp:cNvPr id="0" name=""/>
        <dsp:cNvSpPr/>
      </dsp:nvSpPr>
      <dsp:spPr>
        <a:xfrm>
          <a:off x="1523267" y="1906164"/>
          <a:ext cx="2951479" cy="2951479"/>
        </a:xfrm>
        <a:prstGeom prst="ellipse">
          <a:avLst/>
        </a:prstGeom>
        <a:solidFill>
          <a:schemeClr val="accent2">
            <a:shade val="80000"/>
            <a:alpha val="5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Needs</a:t>
          </a:r>
        </a:p>
        <a:p>
          <a:pPr marL="0" lvl="0" indent="0" algn="ctr" defTabSz="1200150">
            <a:lnSpc>
              <a:spcPct val="90000"/>
            </a:lnSpc>
            <a:spcBef>
              <a:spcPct val="0"/>
            </a:spcBef>
            <a:spcAft>
              <a:spcPct val="35000"/>
            </a:spcAft>
            <a:buNone/>
          </a:pPr>
          <a:r>
            <a:rPr lang="en-US" sz="2700" kern="1200" dirty="0"/>
            <a:t>(What)</a:t>
          </a:r>
        </a:p>
      </dsp:txBody>
      <dsp:txXfrm>
        <a:off x="1801198" y="2668629"/>
        <a:ext cx="1770887" cy="16233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06262-EC47-48AF-B621-D5AD8AED2E8A}">
      <dsp:nvSpPr>
        <dsp:cNvPr id="0" name=""/>
        <dsp:cNvSpPr/>
      </dsp:nvSpPr>
      <dsp:spPr>
        <a:xfrm>
          <a:off x="0" y="4167904"/>
          <a:ext cx="5184184" cy="1367999"/>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Encourages decisions to be based on:</a:t>
          </a:r>
        </a:p>
      </dsp:txBody>
      <dsp:txXfrm>
        <a:off x="0" y="4167904"/>
        <a:ext cx="5184184" cy="738719"/>
      </dsp:txXfrm>
    </dsp:sp>
    <dsp:sp modelId="{56CF9061-A3E0-48F1-B90B-5E9702C5FBBF}">
      <dsp:nvSpPr>
        <dsp:cNvPr id="0" name=""/>
        <dsp:cNvSpPr/>
      </dsp:nvSpPr>
      <dsp:spPr>
        <a:xfrm>
          <a:off x="0" y="4879264"/>
          <a:ext cx="1296046" cy="629279"/>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Assessed likelihood of pretrial success</a:t>
          </a:r>
        </a:p>
      </dsp:txBody>
      <dsp:txXfrm>
        <a:off x="0" y="4879264"/>
        <a:ext cx="1296046" cy="629279"/>
      </dsp:txXfrm>
    </dsp:sp>
    <dsp:sp modelId="{9EB4C19F-26FA-422E-B867-5B08852ED718}">
      <dsp:nvSpPr>
        <dsp:cNvPr id="0" name=""/>
        <dsp:cNvSpPr/>
      </dsp:nvSpPr>
      <dsp:spPr>
        <a:xfrm>
          <a:off x="1296045" y="4879264"/>
          <a:ext cx="1296046" cy="629279"/>
        </a:xfrm>
        <a:prstGeom prst="rect">
          <a:avLst/>
        </a:prstGeom>
        <a:solidFill>
          <a:schemeClr val="accent2">
            <a:tint val="40000"/>
            <a:alpha val="90000"/>
            <a:hueOff val="-2578899"/>
            <a:satOff val="-5179"/>
            <a:lumOff val="-281"/>
            <a:alphaOff val="0"/>
          </a:schemeClr>
        </a:solidFill>
        <a:ln w="9525" cap="rnd" cmpd="sng" algn="ctr">
          <a:solidFill>
            <a:schemeClr val="accent2">
              <a:tint val="40000"/>
              <a:alpha val="90000"/>
              <a:hueOff val="-2578899"/>
              <a:satOff val="-5179"/>
              <a:lumOff val="-28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Risk principle</a:t>
          </a:r>
        </a:p>
      </dsp:txBody>
      <dsp:txXfrm>
        <a:off x="1296045" y="4879264"/>
        <a:ext cx="1296046" cy="629279"/>
      </dsp:txXfrm>
    </dsp:sp>
    <dsp:sp modelId="{78CFF633-A025-4C9D-A5D6-E3FF84C0A0C3}">
      <dsp:nvSpPr>
        <dsp:cNvPr id="0" name=""/>
        <dsp:cNvSpPr/>
      </dsp:nvSpPr>
      <dsp:spPr>
        <a:xfrm>
          <a:off x="2592092" y="4879264"/>
          <a:ext cx="1296046" cy="629279"/>
        </a:xfrm>
        <a:prstGeom prst="rect">
          <a:avLst/>
        </a:prstGeom>
        <a:solidFill>
          <a:schemeClr val="accent2">
            <a:tint val="40000"/>
            <a:alpha val="90000"/>
            <a:hueOff val="-5157799"/>
            <a:satOff val="-10358"/>
            <a:lumOff val="-561"/>
            <a:alphaOff val="0"/>
          </a:schemeClr>
        </a:solidFill>
        <a:ln w="9525" cap="rnd" cmpd="sng" algn="ctr">
          <a:solidFill>
            <a:schemeClr val="accent2">
              <a:tint val="40000"/>
              <a:alpha val="90000"/>
              <a:hueOff val="-5157799"/>
              <a:satOff val="-10358"/>
              <a:lumOff val="-56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Locality’s laws and rules</a:t>
          </a:r>
        </a:p>
      </dsp:txBody>
      <dsp:txXfrm>
        <a:off x="2592092" y="4879264"/>
        <a:ext cx="1296046" cy="629279"/>
      </dsp:txXfrm>
    </dsp:sp>
    <dsp:sp modelId="{736FE97A-DC6D-420D-9A30-A99EFF3DBBED}">
      <dsp:nvSpPr>
        <dsp:cNvPr id="0" name=""/>
        <dsp:cNvSpPr/>
      </dsp:nvSpPr>
      <dsp:spPr>
        <a:xfrm>
          <a:off x="3888138" y="4879264"/>
          <a:ext cx="1296046" cy="629279"/>
        </a:xfrm>
        <a:prstGeom prst="rect">
          <a:avLst/>
        </a:prstGeom>
        <a:solidFill>
          <a:schemeClr val="accent2">
            <a:tint val="40000"/>
            <a:alpha val="90000"/>
            <a:hueOff val="-7736698"/>
            <a:satOff val="-15537"/>
            <a:lumOff val="-842"/>
            <a:alphaOff val="0"/>
          </a:schemeClr>
        </a:solidFill>
        <a:ln w="9525" cap="rnd" cmpd="sng" algn="ctr">
          <a:solidFill>
            <a:schemeClr val="accent2">
              <a:tint val="40000"/>
              <a:alpha val="90000"/>
              <a:hueOff val="-7736698"/>
              <a:satOff val="-15537"/>
              <a:lumOff val="-8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Available resources</a:t>
          </a:r>
        </a:p>
      </dsp:txBody>
      <dsp:txXfrm>
        <a:off x="3888138" y="4879264"/>
        <a:ext cx="1296046" cy="629279"/>
      </dsp:txXfrm>
    </dsp:sp>
    <dsp:sp modelId="{FC4A2F2D-2914-407D-8E44-D2517DE086A8}">
      <dsp:nvSpPr>
        <dsp:cNvPr id="0" name=""/>
        <dsp:cNvSpPr/>
      </dsp:nvSpPr>
      <dsp:spPr>
        <a:xfrm rot="10800000">
          <a:off x="0" y="2084441"/>
          <a:ext cx="5184184" cy="2103983"/>
        </a:xfrm>
        <a:prstGeom prst="upArrowCallout">
          <a:avLst/>
        </a:prstGeom>
        <a:gradFill rotWithShape="0">
          <a:gsLst>
            <a:gs pos="0">
              <a:schemeClr val="accent2">
                <a:hueOff val="-3825240"/>
                <a:satOff val="-5640"/>
                <a:lumOff val="-392"/>
                <a:alphaOff val="0"/>
                <a:tint val="96000"/>
                <a:lumMod val="104000"/>
              </a:schemeClr>
            </a:gs>
            <a:gs pos="100000">
              <a:schemeClr val="accent2">
                <a:hueOff val="-3825240"/>
                <a:satOff val="-5640"/>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Developed by Wisconsin.</a:t>
          </a:r>
        </a:p>
      </dsp:txBody>
      <dsp:txXfrm rot="10800000">
        <a:off x="0" y="2084441"/>
        <a:ext cx="5184184" cy="1367105"/>
      </dsp:txXfrm>
    </dsp:sp>
    <dsp:sp modelId="{9B95E777-7413-4942-8F81-DD6CC051A9D9}">
      <dsp:nvSpPr>
        <dsp:cNvPr id="0" name=""/>
        <dsp:cNvSpPr/>
      </dsp:nvSpPr>
      <dsp:spPr>
        <a:xfrm rot="10800000">
          <a:off x="0" y="978"/>
          <a:ext cx="5184184" cy="2103983"/>
        </a:xfrm>
        <a:prstGeom prst="upArrowCallout">
          <a:avLst/>
        </a:prstGeom>
        <a:gradFill rotWithShape="0">
          <a:gsLst>
            <a:gs pos="0">
              <a:schemeClr val="accent2">
                <a:hueOff val="-7650481"/>
                <a:satOff val="-11280"/>
                <a:lumOff val="-785"/>
                <a:alphaOff val="0"/>
                <a:tint val="96000"/>
                <a:lumMod val="104000"/>
              </a:schemeClr>
            </a:gs>
            <a:gs pos="100000">
              <a:schemeClr val="accent2">
                <a:hueOff val="-7650481"/>
                <a:satOff val="-11280"/>
                <a:lumOff val="-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Matches pretrial release conditions to a person’s scores on the PSA.</a:t>
          </a:r>
        </a:p>
      </dsp:txBody>
      <dsp:txXfrm rot="10800000">
        <a:off x="0" y="978"/>
        <a:ext cx="5184184" cy="136710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A6F3-4495-4F6A-93B5-9E500E543E21}">
      <dsp:nvSpPr>
        <dsp:cNvPr id="0" name=""/>
        <dsp:cNvSpPr/>
      </dsp:nvSpPr>
      <dsp:spPr>
        <a:xfrm>
          <a:off x="0" y="53228"/>
          <a:ext cx="6832212" cy="75477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County contracts with JusticePoint</a:t>
          </a:r>
        </a:p>
      </dsp:txBody>
      <dsp:txXfrm>
        <a:off x="36845" y="90073"/>
        <a:ext cx="6758522" cy="681087"/>
      </dsp:txXfrm>
    </dsp:sp>
    <dsp:sp modelId="{0AF3609A-959D-4E8B-AC78-6F48EE9B1F0A}">
      <dsp:nvSpPr>
        <dsp:cNvPr id="0" name=""/>
        <dsp:cNvSpPr/>
      </dsp:nvSpPr>
      <dsp:spPr>
        <a:xfrm>
          <a:off x="0" y="862726"/>
          <a:ext cx="6832212" cy="754777"/>
        </a:xfrm>
        <a:prstGeom prst="roundRect">
          <a:avLst/>
        </a:prstGeom>
        <a:gradFill rotWithShape="0">
          <a:gsLst>
            <a:gs pos="0">
              <a:schemeClr val="accent2">
                <a:hueOff val="-2550160"/>
                <a:satOff val="-3760"/>
                <a:lumOff val="-262"/>
                <a:alphaOff val="0"/>
                <a:tint val="96000"/>
                <a:lumMod val="104000"/>
              </a:schemeClr>
            </a:gs>
            <a:gs pos="100000">
              <a:schemeClr val="accent2">
                <a:hueOff val="-2550160"/>
                <a:satOff val="-3760"/>
                <a:lumOff val="-26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JusticePoint completes PSA</a:t>
          </a:r>
        </a:p>
      </dsp:txBody>
      <dsp:txXfrm>
        <a:off x="36845" y="899571"/>
        <a:ext cx="6758522" cy="681087"/>
      </dsp:txXfrm>
    </dsp:sp>
    <dsp:sp modelId="{7897A33C-702D-4F8A-BDE5-87EF22E6CE13}">
      <dsp:nvSpPr>
        <dsp:cNvPr id="0" name=""/>
        <dsp:cNvSpPr/>
      </dsp:nvSpPr>
      <dsp:spPr>
        <a:xfrm>
          <a:off x="0" y="1617504"/>
          <a:ext cx="6832212"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Need NCIC</a:t>
          </a:r>
        </a:p>
        <a:p>
          <a:pPr marL="114300" lvl="1" indent="-114300" algn="l" defTabSz="666750">
            <a:lnSpc>
              <a:spcPct val="90000"/>
            </a:lnSpc>
            <a:spcBef>
              <a:spcPct val="0"/>
            </a:spcBef>
            <a:spcAft>
              <a:spcPct val="20000"/>
            </a:spcAft>
            <a:buChar char="•"/>
          </a:pPr>
          <a:r>
            <a:rPr lang="en-US" sz="1500" kern="1200"/>
            <a:t>No Interview Necessary</a:t>
          </a:r>
        </a:p>
        <a:p>
          <a:pPr marL="114300" lvl="1" indent="-114300" algn="l" defTabSz="666750">
            <a:lnSpc>
              <a:spcPct val="90000"/>
            </a:lnSpc>
            <a:spcBef>
              <a:spcPct val="0"/>
            </a:spcBef>
            <a:spcAft>
              <a:spcPct val="20000"/>
            </a:spcAft>
            <a:buChar char="•"/>
          </a:pPr>
          <a:r>
            <a:rPr lang="en-US" sz="1500" kern="1200"/>
            <a:t>PSA only on those in-custody</a:t>
          </a:r>
        </a:p>
        <a:p>
          <a:pPr marL="114300" lvl="1" indent="-114300" algn="l" defTabSz="666750">
            <a:lnSpc>
              <a:spcPct val="90000"/>
            </a:lnSpc>
            <a:spcBef>
              <a:spcPct val="0"/>
            </a:spcBef>
            <a:spcAft>
              <a:spcPct val="20000"/>
            </a:spcAft>
            <a:buChar char="•"/>
          </a:pPr>
          <a:r>
            <a:rPr lang="en-US" sz="1500" kern="1200"/>
            <a:t>E-Filed &amp; Sent to DA/PD/Judges-Commissioners</a:t>
          </a:r>
        </a:p>
      </dsp:txBody>
      <dsp:txXfrm>
        <a:off x="0" y="1617504"/>
        <a:ext cx="6832212" cy="1042245"/>
      </dsp:txXfrm>
    </dsp:sp>
    <dsp:sp modelId="{94487E99-2518-41FE-B005-ADA1BE739260}">
      <dsp:nvSpPr>
        <dsp:cNvPr id="0" name=""/>
        <dsp:cNvSpPr/>
      </dsp:nvSpPr>
      <dsp:spPr>
        <a:xfrm>
          <a:off x="0" y="2659749"/>
          <a:ext cx="6832212" cy="754777"/>
        </a:xfrm>
        <a:prstGeom prst="roundRect">
          <a:avLst/>
        </a:prstGeom>
        <a:gradFill rotWithShape="0">
          <a:gsLst>
            <a:gs pos="0">
              <a:schemeClr val="accent2">
                <a:hueOff val="-5100320"/>
                <a:satOff val="-7520"/>
                <a:lumOff val="-523"/>
                <a:alphaOff val="0"/>
                <a:tint val="96000"/>
                <a:lumMod val="104000"/>
              </a:schemeClr>
            </a:gs>
            <a:gs pos="100000">
              <a:schemeClr val="accent2">
                <a:hueOff val="-5100320"/>
                <a:satOff val="-7520"/>
                <a:lumOff val="-5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JusticePoint also conducts interviews for Alternative Justice Programs</a:t>
          </a:r>
        </a:p>
      </dsp:txBody>
      <dsp:txXfrm>
        <a:off x="36845" y="2696594"/>
        <a:ext cx="6758522" cy="681087"/>
      </dsp:txXfrm>
    </dsp:sp>
    <dsp:sp modelId="{4BCADB10-88D0-44D0-956A-13F6568598F9}">
      <dsp:nvSpPr>
        <dsp:cNvPr id="0" name=""/>
        <dsp:cNvSpPr/>
      </dsp:nvSpPr>
      <dsp:spPr>
        <a:xfrm>
          <a:off x="0" y="3414527"/>
          <a:ext cx="6832212"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LSI-R: SV</a:t>
          </a:r>
        </a:p>
        <a:p>
          <a:pPr marL="114300" lvl="1" indent="-114300" algn="l" defTabSz="666750">
            <a:lnSpc>
              <a:spcPct val="90000"/>
            </a:lnSpc>
            <a:spcBef>
              <a:spcPct val="0"/>
            </a:spcBef>
            <a:spcAft>
              <a:spcPct val="20000"/>
            </a:spcAft>
            <a:buChar char="•"/>
          </a:pPr>
          <a:r>
            <a:rPr lang="en-US" sz="1500" kern="1200"/>
            <a:t>UNCOPE</a:t>
          </a:r>
        </a:p>
      </dsp:txBody>
      <dsp:txXfrm>
        <a:off x="0" y="3414527"/>
        <a:ext cx="6832212" cy="521122"/>
      </dsp:txXfrm>
    </dsp:sp>
    <dsp:sp modelId="{399AF58F-49E9-47EE-BE78-C84B028A9E6A}">
      <dsp:nvSpPr>
        <dsp:cNvPr id="0" name=""/>
        <dsp:cNvSpPr/>
      </dsp:nvSpPr>
      <dsp:spPr>
        <a:xfrm>
          <a:off x="0" y="3935649"/>
          <a:ext cx="6832212" cy="754777"/>
        </a:xfrm>
        <a:prstGeom prst="roundRect">
          <a:avLst/>
        </a:prstGeom>
        <a:gradFill rotWithShape="0">
          <a:gsLst>
            <a:gs pos="0">
              <a:schemeClr val="accent2">
                <a:hueOff val="-7650481"/>
                <a:satOff val="-11280"/>
                <a:lumOff val="-785"/>
                <a:alphaOff val="0"/>
                <a:tint val="96000"/>
                <a:lumMod val="104000"/>
              </a:schemeClr>
            </a:gs>
            <a:gs pos="100000">
              <a:schemeClr val="accent2">
                <a:hueOff val="-7650481"/>
                <a:satOff val="-11280"/>
                <a:lumOff val="-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JusticePoint Provides Pretrial Supervision </a:t>
          </a:r>
        </a:p>
      </dsp:txBody>
      <dsp:txXfrm>
        <a:off x="36845" y="3972494"/>
        <a:ext cx="6758522" cy="681087"/>
      </dsp:txXfrm>
    </dsp:sp>
    <dsp:sp modelId="{622F03A5-B30B-4FD2-B472-21D6646FC3D9}">
      <dsp:nvSpPr>
        <dsp:cNvPr id="0" name=""/>
        <dsp:cNvSpPr/>
      </dsp:nvSpPr>
      <dsp:spPr>
        <a:xfrm>
          <a:off x="0" y="4690427"/>
          <a:ext cx="6832212"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Case Management</a:t>
          </a:r>
        </a:p>
        <a:p>
          <a:pPr marL="114300" lvl="1" indent="-114300" algn="l" defTabSz="666750">
            <a:lnSpc>
              <a:spcPct val="90000"/>
            </a:lnSpc>
            <a:spcBef>
              <a:spcPct val="0"/>
            </a:spcBef>
            <a:spcAft>
              <a:spcPct val="20000"/>
            </a:spcAft>
            <a:buChar char="•"/>
          </a:pPr>
          <a:r>
            <a:rPr lang="en-US" sz="1500" kern="1200"/>
            <a:t>Electronic Monitoring</a:t>
          </a:r>
        </a:p>
      </dsp:txBody>
      <dsp:txXfrm>
        <a:off x="0" y="4690427"/>
        <a:ext cx="6832212" cy="5211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EF772-F91F-4F1D-88DD-C80070C05DA2}">
      <dsp:nvSpPr>
        <dsp:cNvPr id="0" name=""/>
        <dsp:cNvSpPr/>
      </dsp:nvSpPr>
      <dsp:spPr>
        <a:xfrm>
          <a:off x="0" y="35509"/>
          <a:ext cx="6832212" cy="123147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Drug Court (2007)</a:t>
          </a:r>
        </a:p>
      </dsp:txBody>
      <dsp:txXfrm>
        <a:off x="60116" y="95625"/>
        <a:ext cx="6711980" cy="1111247"/>
      </dsp:txXfrm>
    </dsp:sp>
    <dsp:sp modelId="{20A30F36-E612-4359-91D2-6F3C09C17AAC}">
      <dsp:nvSpPr>
        <dsp:cNvPr id="0" name=""/>
        <dsp:cNvSpPr/>
      </dsp:nvSpPr>
      <dsp:spPr>
        <a:xfrm>
          <a:off x="0" y="1356269"/>
          <a:ext cx="6832212" cy="1231479"/>
        </a:xfrm>
        <a:prstGeom prst="roundRect">
          <a:avLst/>
        </a:prstGeom>
        <a:gradFill rotWithShape="0">
          <a:gsLst>
            <a:gs pos="0">
              <a:schemeClr val="accent2">
                <a:hueOff val="-2550160"/>
                <a:satOff val="-3760"/>
                <a:lumOff val="-262"/>
                <a:alphaOff val="0"/>
                <a:tint val="96000"/>
                <a:lumMod val="104000"/>
              </a:schemeClr>
            </a:gs>
            <a:gs pos="100000">
              <a:schemeClr val="accent2">
                <a:hueOff val="-2550160"/>
                <a:satOff val="-3760"/>
                <a:lumOff val="-26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Veterans Court (2009)</a:t>
          </a:r>
        </a:p>
      </dsp:txBody>
      <dsp:txXfrm>
        <a:off x="60116" y="1416385"/>
        <a:ext cx="6711980" cy="1111247"/>
      </dsp:txXfrm>
    </dsp:sp>
    <dsp:sp modelId="{4550604C-3910-43D6-8B36-4D0B682532BB}">
      <dsp:nvSpPr>
        <dsp:cNvPr id="0" name=""/>
        <dsp:cNvSpPr/>
      </dsp:nvSpPr>
      <dsp:spPr>
        <a:xfrm>
          <a:off x="0" y="2677029"/>
          <a:ext cx="6832212" cy="1231479"/>
        </a:xfrm>
        <a:prstGeom prst="roundRect">
          <a:avLst/>
        </a:prstGeom>
        <a:gradFill rotWithShape="0">
          <a:gsLst>
            <a:gs pos="0">
              <a:schemeClr val="accent2">
                <a:hueOff val="-5100320"/>
                <a:satOff val="-7520"/>
                <a:lumOff val="-523"/>
                <a:alphaOff val="0"/>
                <a:tint val="96000"/>
                <a:lumMod val="104000"/>
              </a:schemeClr>
            </a:gs>
            <a:gs pos="100000">
              <a:schemeClr val="accent2">
                <a:hueOff val="-5100320"/>
                <a:satOff val="-7520"/>
                <a:lumOff val="-5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OWI Court (2012)</a:t>
          </a:r>
        </a:p>
      </dsp:txBody>
      <dsp:txXfrm>
        <a:off x="60116" y="2737145"/>
        <a:ext cx="6711980" cy="1111247"/>
      </dsp:txXfrm>
    </dsp:sp>
    <dsp:sp modelId="{0BEF28CB-7E64-468A-AF14-6D2E765CCD92}">
      <dsp:nvSpPr>
        <dsp:cNvPr id="0" name=""/>
        <dsp:cNvSpPr/>
      </dsp:nvSpPr>
      <dsp:spPr>
        <a:xfrm>
          <a:off x="0" y="3997789"/>
          <a:ext cx="6832212" cy="1231479"/>
        </a:xfrm>
        <a:prstGeom prst="roundRect">
          <a:avLst/>
        </a:prstGeom>
        <a:gradFill rotWithShape="0">
          <a:gsLst>
            <a:gs pos="0">
              <a:schemeClr val="accent2">
                <a:hueOff val="-7650481"/>
                <a:satOff val="-11280"/>
                <a:lumOff val="-785"/>
                <a:alphaOff val="0"/>
                <a:tint val="96000"/>
                <a:lumMod val="104000"/>
              </a:schemeClr>
            </a:gs>
            <a:gs pos="100000">
              <a:schemeClr val="accent2">
                <a:hueOff val="-7650481"/>
                <a:satOff val="-11280"/>
                <a:lumOff val="-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Family Recovery Court (2019)—Non-Criminal</a:t>
          </a:r>
        </a:p>
      </dsp:txBody>
      <dsp:txXfrm>
        <a:off x="60116" y="4057905"/>
        <a:ext cx="6711980" cy="111124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E4518-41F2-45A1-93DC-2A52F457E8C6}">
      <dsp:nvSpPr>
        <dsp:cNvPr id="0" name=""/>
        <dsp:cNvSpPr/>
      </dsp:nvSpPr>
      <dsp:spPr>
        <a:xfrm>
          <a:off x="0" y="2429"/>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Significant exposure to the Criminal Justice System, including previous unsuccessful attempts on probation and time in jail/prison</a:t>
          </a:r>
        </a:p>
      </dsp:txBody>
      <dsp:txXfrm>
        <a:off x="27384" y="29813"/>
        <a:ext cx="8860632" cy="506192"/>
      </dsp:txXfrm>
    </dsp:sp>
    <dsp:sp modelId="{21B992C5-9865-4380-8917-6CD931FC80FF}">
      <dsp:nvSpPr>
        <dsp:cNvPr id="0" name=""/>
        <dsp:cNvSpPr/>
      </dsp:nvSpPr>
      <dsp:spPr>
        <a:xfrm>
          <a:off x="0" y="573542"/>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Poly Substance </a:t>
          </a:r>
          <a:r>
            <a:rPr lang="en-US" sz="2000" kern="1200" dirty="0"/>
            <a:t>Use Disorder &amp; Exposure from a Young Age</a:t>
          </a:r>
        </a:p>
      </dsp:txBody>
      <dsp:txXfrm>
        <a:off x="27384" y="600926"/>
        <a:ext cx="8860632" cy="506192"/>
      </dsp:txXfrm>
    </dsp:sp>
    <dsp:sp modelId="{5A7CDBF2-56F3-4359-8661-3C7749CCE00C}">
      <dsp:nvSpPr>
        <dsp:cNvPr id="0" name=""/>
        <dsp:cNvSpPr/>
      </dsp:nvSpPr>
      <dsp:spPr>
        <a:xfrm>
          <a:off x="0" y="1144655"/>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Trauma History</a:t>
          </a:r>
        </a:p>
      </dsp:txBody>
      <dsp:txXfrm>
        <a:off x="27384" y="1172039"/>
        <a:ext cx="8860632" cy="506192"/>
      </dsp:txXfrm>
    </dsp:sp>
    <dsp:sp modelId="{184AE007-B941-43C8-BF74-ED401264CD47}">
      <dsp:nvSpPr>
        <dsp:cNvPr id="0" name=""/>
        <dsp:cNvSpPr/>
      </dsp:nvSpPr>
      <dsp:spPr>
        <a:xfrm>
          <a:off x="0" y="1715769"/>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Family Disfunction</a:t>
          </a:r>
        </a:p>
      </dsp:txBody>
      <dsp:txXfrm>
        <a:off x="27384" y="1743153"/>
        <a:ext cx="8860632" cy="506192"/>
      </dsp:txXfrm>
    </dsp:sp>
    <dsp:sp modelId="{4624AB30-0728-4BE1-8547-82DEB70108A1}">
      <dsp:nvSpPr>
        <dsp:cNvPr id="0" name=""/>
        <dsp:cNvSpPr/>
      </dsp:nvSpPr>
      <dsp:spPr>
        <a:xfrm>
          <a:off x="0" y="2286882"/>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Fiscal Constraints</a:t>
          </a:r>
        </a:p>
      </dsp:txBody>
      <dsp:txXfrm>
        <a:off x="27384" y="2314266"/>
        <a:ext cx="8860632" cy="506192"/>
      </dsp:txXfrm>
    </dsp:sp>
    <dsp:sp modelId="{012F218B-EDFD-46A3-9ABE-3F60E3402235}">
      <dsp:nvSpPr>
        <dsp:cNvPr id="0" name=""/>
        <dsp:cNvSpPr/>
      </dsp:nvSpPr>
      <dsp:spPr>
        <a:xfrm>
          <a:off x="0" y="2857995"/>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Significant Lack of Consistent Employment</a:t>
          </a:r>
          <a:endParaRPr lang="en-US" sz="1300" kern="1200" dirty="0"/>
        </a:p>
      </dsp:txBody>
      <dsp:txXfrm>
        <a:off x="27384" y="2885379"/>
        <a:ext cx="8860632" cy="506192"/>
      </dsp:txXfrm>
    </dsp:sp>
    <dsp:sp modelId="{836DD856-EB56-4422-B030-0B1806C782F6}">
      <dsp:nvSpPr>
        <dsp:cNvPr id="0" name=""/>
        <dsp:cNvSpPr/>
      </dsp:nvSpPr>
      <dsp:spPr>
        <a:xfrm>
          <a:off x="0" y="3429108"/>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Lack of Education</a:t>
          </a:r>
        </a:p>
      </dsp:txBody>
      <dsp:txXfrm>
        <a:off x="27384" y="3456492"/>
        <a:ext cx="8860632" cy="506192"/>
      </dsp:txXfrm>
    </dsp:sp>
    <dsp:sp modelId="{15373611-3F7E-487B-8F5C-C84A69E80621}">
      <dsp:nvSpPr>
        <dsp:cNvPr id="0" name=""/>
        <dsp:cNvSpPr/>
      </dsp:nvSpPr>
      <dsp:spPr>
        <a:xfrm>
          <a:off x="0" y="4000222"/>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Medical/Dental Issues</a:t>
          </a:r>
        </a:p>
      </dsp:txBody>
      <dsp:txXfrm>
        <a:off x="27384" y="4027606"/>
        <a:ext cx="8860632" cy="506192"/>
      </dsp:txXfrm>
    </dsp:sp>
    <dsp:sp modelId="{51209BC5-799F-41DD-84A7-2442AC576FB5}">
      <dsp:nvSpPr>
        <dsp:cNvPr id="0" name=""/>
        <dsp:cNvSpPr/>
      </dsp:nvSpPr>
      <dsp:spPr>
        <a:xfrm>
          <a:off x="0" y="4571335"/>
          <a:ext cx="8915400" cy="5609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Significant ties to other Justice-Involved Individuals</a:t>
          </a:r>
        </a:p>
      </dsp:txBody>
      <dsp:txXfrm>
        <a:off x="27384" y="4598719"/>
        <a:ext cx="8860632" cy="50619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C77A5-D88B-4BE5-9F99-48F4C7558675}">
      <dsp:nvSpPr>
        <dsp:cNvPr id="0" name=""/>
        <dsp:cNvSpPr/>
      </dsp:nvSpPr>
      <dsp:spPr>
        <a:xfrm>
          <a:off x="0" y="422979"/>
          <a:ext cx="6832212" cy="83537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Currently, not using Criminogenic Risk Assessments for Eligibility but VA may use for MRT Access</a:t>
          </a:r>
        </a:p>
      </dsp:txBody>
      <dsp:txXfrm>
        <a:off x="40780" y="463759"/>
        <a:ext cx="6750652" cy="753819"/>
      </dsp:txXfrm>
    </dsp:sp>
    <dsp:sp modelId="{0E3C32B0-EACF-40ED-8BA3-84211CC182DD}">
      <dsp:nvSpPr>
        <dsp:cNvPr id="0" name=""/>
        <dsp:cNvSpPr/>
      </dsp:nvSpPr>
      <dsp:spPr>
        <a:xfrm>
          <a:off x="0" y="1318839"/>
          <a:ext cx="6832212" cy="835379"/>
        </a:xfrm>
        <a:prstGeom prst="roundRect">
          <a:avLst/>
        </a:prstGeom>
        <a:gradFill rotWithShape="0">
          <a:gsLst>
            <a:gs pos="0">
              <a:schemeClr val="accent2">
                <a:hueOff val="-1912620"/>
                <a:satOff val="-2820"/>
                <a:lumOff val="-196"/>
                <a:alphaOff val="0"/>
                <a:tint val="96000"/>
                <a:lumMod val="104000"/>
              </a:schemeClr>
            </a:gs>
            <a:gs pos="100000">
              <a:schemeClr val="accent2">
                <a:hueOff val="-1912620"/>
                <a:satOff val="-2820"/>
                <a:lumOff val="-19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Any Veteran Potentially Eligible</a:t>
          </a:r>
        </a:p>
      </dsp:txBody>
      <dsp:txXfrm>
        <a:off x="40780" y="1359619"/>
        <a:ext cx="6750652" cy="753819"/>
      </dsp:txXfrm>
    </dsp:sp>
    <dsp:sp modelId="{225840C4-BD91-42C8-84B4-FC32EA0941D0}">
      <dsp:nvSpPr>
        <dsp:cNvPr id="0" name=""/>
        <dsp:cNvSpPr/>
      </dsp:nvSpPr>
      <dsp:spPr>
        <a:xfrm>
          <a:off x="0" y="2214699"/>
          <a:ext cx="6832212" cy="835379"/>
        </a:xfrm>
        <a:prstGeom prst="roundRect">
          <a:avLst/>
        </a:prstGeom>
        <a:gradFill rotWithShape="0">
          <a:gsLst>
            <a:gs pos="0">
              <a:schemeClr val="accent2">
                <a:hueOff val="-3825240"/>
                <a:satOff val="-5640"/>
                <a:lumOff val="-392"/>
                <a:alphaOff val="0"/>
                <a:tint val="96000"/>
                <a:lumMod val="104000"/>
              </a:schemeClr>
            </a:gs>
            <a:gs pos="100000">
              <a:schemeClr val="accent2">
                <a:hueOff val="-3825240"/>
                <a:satOff val="-5640"/>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Rely on VA for Treatment Services</a:t>
          </a:r>
        </a:p>
      </dsp:txBody>
      <dsp:txXfrm>
        <a:off x="40780" y="2255479"/>
        <a:ext cx="6750652" cy="753819"/>
      </dsp:txXfrm>
    </dsp:sp>
    <dsp:sp modelId="{DC1EDBE9-27FC-4E21-8F89-AF3612B491FA}">
      <dsp:nvSpPr>
        <dsp:cNvPr id="0" name=""/>
        <dsp:cNvSpPr/>
      </dsp:nvSpPr>
      <dsp:spPr>
        <a:xfrm>
          <a:off x="0" y="3110559"/>
          <a:ext cx="6832212" cy="835379"/>
        </a:xfrm>
        <a:prstGeom prst="roundRect">
          <a:avLst/>
        </a:prstGeom>
        <a:gradFill rotWithShape="0">
          <a:gsLst>
            <a:gs pos="0">
              <a:schemeClr val="accent2">
                <a:hueOff val="-5737861"/>
                <a:satOff val="-8460"/>
                <a:lumOff val="-589"/>
                <a:alphaOff val="0"/>
                <a:tint val="96000"/>
                <a:lumMod val="104000"/>
              </a:schemeClr>
            </a:gs>
            <a:gs pos="100000">
              <a:schemeClr val="accent2">
                <a:hueOff val="-5737861"/>
                <a:satOff val="-8460"/>
                <a:lumOff val="-58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Meets Bi-Monthly</a:t>
          </a:r>
        </a:p>
      </dsp:txBody>
      <dsp:txXfrm>
        <a:off x="40780" y="3151339"/>
        <a:ext cx="6750652" cy="753819"/>
      </dsp:txXfrm>
    </dsp:sp>
    <dsp:sp modelId="{40D95921-F24B-4DF9-9AA1-1A552E417CFB}">
      <dsp:nvSpPr>
        <dsp:cNvPr id="0" name=""/>
        <dsp:cNvSpPr/>
      </dsp:nvSpPr>
      <dsp:spPr>
        <a:xfrm>
          <a:off x="0" y="4006419"/>
          <a:ext cx="6832212" cy="835379"/>
        </a:xfrm>
        <a:prstGeom prst="roundRect">
          <a:avLst/>
        </a:prstGeom>
        <a:gradFill rotWithShape="0">
          <a:gsLst>
            <a:gs pos="0">
              <a:schemeClr val="accent2">
                <a:hueOff val="-7650481"/>
                <a:satOff val="-11280"/>
                <a:lumOff val="-785"/>
                <a:alphaOff val="0"/>
                <a:tint val="96000"/>
                <a:lumMod val="104000"/>
              </a:schemeClr>
            </a:gs>
            <a:gs pos="100000">
              <a:schemeClr val="accent2">
                <a:hueOff val="-7650481"/>
                <a:satOff val="-11280"/>
                <a:lumOff val="-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Veteran ID Comes from VRSS, Self-Report, Pretrial Report</a:t>
          </a:r>
        </a:p>
      </dsp:txBody>
      <dsp:txXfrm>
        <a:off x="40780" y="4047199"/>
        <a:ext cx="6750652" cy="7538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73AD0-1896-4160-9F4A-AA2019079D49}">
      <dsp:nvSpPr>
        <dsp:cNvPr id="0" name=""/>
        <dsp:cNvSpPr/>
      </dsp:nvSpPr>
      <dsp:spPr>
        <a:xfrm>
          <a:off x="0" y="1703"/>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84631-B597-40C2-B86C-0155C2CBD480}">
      <dsp:nvSpPr>
        <dsp:cNvPr id="0" name=""/>
        <dsp:cNvSpPr/>
      </dsp:nvSpPr>
      <dsp:spPr>
        <a:xfrm>
          <a:off x="219526" y="164987"/>
          <a:ext cx="399138" cy="399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335A63-77A2-45E5-AF15-B828888E1969}">
      <dsp:nvSpPr>
        <dsp:cNvPr id="0" name=""/>
        <dsp:cNvSpPr/>
      </dsp:nvSpPr>
      <dsp:spPr>
        <a:xfrm>
          <a:off x="838191" y="1703"/>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a:t>Started September 2009</a:t>
          </a:r>
        </a:p>
      </dsp:txBody>
      <dsp:txXfrm>
        <a:off x="838191" y="1703"/>
        <a:ext cx="5994020" cy="725706"/>
      </dsp:txXfrm>
    </dsp:sp>
    <dsp:sp modelId="{7D54D11C-8F4D-4870-B66C-B76003AD17E3}">
      <dsp:nvSpPr>
        <dsp:cNvPr id="0" name=""/>
        <dsp:cNvSpPr/>
      </dsp:nvSpPr>
      <dsp:spPr>
        <a:xfrm>
          <a:off x="0" y="908836"/>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3FC3D-26FC-4CA3-9D2B-FA11A902BD8B}">
      <dsp:nvSpPr>
        <dsp:cNvPr id="0" name=""/>
        <dsp:cNvSpPr/>
      </dsp:nvSpPr>
      <dsp:spPr>
        <a:xfrm>
          <a:off x="219526" y="1072120"/>
          <a:ext cx="399138" cy="399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B4F4E3-A85E-465F-BDAE-8D1CDD23CCB0}">
      <dsp:nvSpPr>
        <dsp:cNvPr id="0" name=""/>
        <dsp:cNvSpPr/>
      </dsp:nvSpPr>
      <dsp:spPr>
        <a:xfrm>
          <a:off x="838191" y="908836"/>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a:t>First Veterans Court in Wisconsin</a:t>
          </a:r>
        </a:p>
      </dsp:txBody>
      <dsp:txXfrm>
        <a:off x="838191" y="908836"/>
        <a:ext cx="5994020" cy="725706"/>
      </dsp:txXfrm>
    </dsp:sp>
    <dsp:sp modelId="{E4CC9CAC-E804-49CD-BA3E-AA75855A3FE0}">
      <dsp:nvSpPr>
        <dsp:cNvPr id="0" name=""/>
        <dsp:cNvSpPr/>
      </dsp:nvSpPr>
      <dsp:spPr>
        <a:xfrm>
          <a:off x="0" y="1815969"/>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6B509A-7214-4E70-B614-AB1ED500317D}">
      <dsp:nvSpPr>
        <dsp:cNvPr id="0" name=""/>
        <dsp:cNvSpPr/>
      </dsp:nvSpPr>
      <dsp:spPr>
        <a:xfrm>
          <a:off x="219526" y="1979253"/>
          <a:ext cx="399138" cy="399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761D74-E669-47D6-9257-008A1515C2EF}">
      <dsp:nvSpPr>
        <dsp:cNvPr id="0" name=""/>
        <dsp:cNvSpPr/>
      </dsp:nvSpPr>
      <dsp:spPr>
        <a:xfrm>
          <a:off x="838191" y="1815969"/>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a:t>Not All Clients have Substance Use Disorder</a:t>
          </a:r>
        </a:p>
      </dsp:txBody>
      <dsp:txXfrm>
        <a:off x="838191" y="1815969"/>
        <a:ext cx="5994020" cy="725706"/>
      </dsp:txXfrm>
    </dsp:sp>
    <dsp:sp modelId="{F8ED5E99-2CE0-47E4-94CB-36F1885CD00F}">
      <dsp:nvSpPr>
        <dsp:cNvPr id="0" name=""/>
        <dsp:cNvSpPr/>
      </dsp:nvSpPr>
      <dsp:spPr>
        <a:xfrm>
          <a:off x="0" y="2723102"/>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BAB94-460B-4D27-A72A-28A93AFBF996}">
      <dsp:nvSpPr>
        <dsp:cNvPr id="0" name=""/>
        <dsp:cNvSpPr/>
      </dsp:nvSpPr>
      <dsp:spPr>
        <a:xfrm>
          <a:off x="219526" y="2886386"/>
          <a:ext cx="399138" cy="3991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78111F-A236-4AF7-BC66-ED23C5FFCD4B}">
      <dsp:nvSpPr>
        <dsp:cNvPr id="0" name=""/>
        <dsp:cNvSpPr/>
      </dsp:nvSpPr>
      <dsp:spPr>
        <a:xfrm>
          <a:off x="838191" y="2723102"/>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a:t>Partner with Veterans Administration for Treatment Services</a:t>
          </a:r>
        </a:p>
      </dsp:txBody>
      <dsp:txXfrm>
        <a:off x="838191" y="2723102"/>
        <a:ext cx="5994020" cy="725706"/>
      </dsp:txXfrm>
    </dsp:sp>
    <dsp:sp modelId="{55C894F7-BC52-4287-AC11-5B861D7155CF}">
      <dsp:nvSpPr>
        <dsp:cNvPr id="0" name=""/>
        <dsp:cNvSpPr/>
      </dsp:nvSpPr>
      <dsp:spPr>
        <a:xfrm>
          <a:off x="0" y="3630236"/>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7D268-3EED-422B-899F-FA586AE2AD82}">
      <dsp:nvSpPr>
        <dsp:cNvPr id="0" name=""/>
        <dsp:cNvSpPr/>
      </dsp:nvSpPr>
      <dsp:spPr>
        <a:xfrm>
          <a:off x="219526" y="3793520"/>
          <a:ext cx="399138" cy="3991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8DC6114-1C8F-42E9-9ADE-D687AF676DD7}">
      <dsp:nvSpPr>
        <dsp:cNvPr id="0" name=""/>
        <dsp:cNvSpPr/>
      </dsp:nvSpPr>
      <dsp:spPr>
        <a:xfrm>
          <a:off x="838191" y="3630236"/>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a:t>Engages with Veterans Mentors</a:t>
          </a:r>
        </a:p>
      </dsp:txBody>
      <dsp:txXfrm>
        <a:off x="838191" y="3630236"/>
        <a:ext cx="5994020" cy="725706"/>
      </dsp:txXfrm>
    </dsp:sp>
    <dsp:sp modelId="{46091144-E489-4C1A-9245-7E873E36A726}">
      <dsp:nvSpPr>
        <dsp:cNvPr id="0" name=""/>
        <dsp:cNvSpPr/>
      </dsp:nvSpPr>
      <dsp:spPr>
        <a:xfrm>
          <a:off x="0" y="4537369"/>
          <a:ext cx="6832212" cy="7257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24E35-06BD-4A93-A673-176219421388}">
      <dsp:nvSpPr>
        <dsp:cNvPr id="0" name=""/>
        <dsp:cNvSpPr/>
      </dsp:nvSpPr>
      <dsp:spPr>
        <a:xfrm>
          <a:off x="219526" y="4700653"/>
          <a:ext cx="399138" cy="3991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509DFF-DD94-4113-95CC-B9D4604FC9D5}">
      <dsp:nvSpPr>
        <dsp:cNvPr id="0" name=""/>
        <dsp:cNvSpPr/>
      </dsp:nvSpPr>
      <dsp:spPr>
        <a:xfrm>
          <a:off x="838191" y="4537369"/>
          <a:ext cx="5994020" cy="7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4" tIns="76804" rIns="76804" bIns="76804" numCol="1" spcCol="1270" anchor="ctr" anchorCtr="0">
          <a:noAutofit/>
        </a:bodyPr>
        <a:lstStyle/>
        <a:p>
          <a:pPr marL="0" lvl="0" indent="0" algn="l" defTabSz="844550">
            <a:lnSpc>
              <a:spcPct val="90000"/>
            </a:lnSpc>
            <a:spcBef>
              <a:spcPct val="0"/>
            </a:spcBef>
            <a:spcAft>
              <a:spcPct val="35000"/>
            </a:spcAft>
            <a:buNone/>
          </a:pPr>
          <a:r>
            <a:rPr lang="en-US" sz="1900" kern="1200" dirty="0"/>
            <a:t>Connects Participants with What Made them Successful in the Military</a:t>
          </a:r>
        </a:p>
      </dsp:txBody>
      <dsp:txXfrm>
        <a:off x="838191" y="4537369"/>
        <a:ext cx="5994020" cy="72570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4B922-747C-4BB5-B32B-3DFBCEE1C517}">
      <dsp:nvSpPr>
        <dsp:cNvPr id="0" name=""/>
        <dsp:cNvSpPr/>
      </dsp:nvSpPr>
      <dsp:spPr>
        <a:xfrm>
          <a:off x="0" y="495204"/>
          <a:ext cx="6832212" cy="64759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Vet Court Total Number of Clients: 103</a:t>
          </a:r>
        </a:p>
      </dsp:txBody>
      <dsp:txXfrm>
        <a:off x="31613" y="526817"/>
        <a:ext cx="6768986" cy="584369"/>
      </dsp:txXfrm>
    </dsp:sp>
    <dsp:sp modelId="{26E6EE51-9DBA-40F6-AD3D-45CF84D972D6}">
      <dsp:nvSpPr>
        <dsp:cNvPr id="0" name=""/>
        <dsp:cNvSpPr/>
      </dsp:nvSpPr>
      <dsp:spPr>
        <a:xfrm>
          <a:off x="0" y="1220559"/>
          <a:ext cx="6832212" cy="64759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Current Participants: 7</a:t>
          </a:r>
        </a:p>
      </dsp:txBody>
      <dsp:txXfrm>
        <a:off x="31613" y="1252172"/>
        <a:ext cx="6768986" cy="584369"/>
      </dsp:txXfrm>
    </dsp:sp>
    <dsp:sp modelId="{990DD168-FD06-4C63-A15D-83710995AFA0}">
      <dsp:nvSpPr>
        <dsp:cNvPr id="0" name=""/>
        <dsp:cNvSpPr/>
      </dsp:nvSpPr>
      <dsp:spPr>
        <a:xfrm>
          <a:off x="0" y="1945914"/>
          <a:ext cx="6832212" cy="64759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Graduations: 74</a:t>
          </a:r>
        </a:p>
      </dsp:txBody>
      <dsp:txXfrm>
        <a:off x="31613" y="1977527"/>
        <a:ext cx="6768986" cy="584369"/>
      </dsp:txXfrm>
    </dsp:sp>
    <dsp:sp modelId="{3C8BB924-D154-4F83-8D55-3E670D4ED5F7}">
      <dsp:nvSpPr>
        <dsp:cNvPr id="0" name=""/>
        <dsp:cNvSpPr/>
      </dsp:nvSpPr>
      <dsp:spPr>
        <a:xfrm>
          <a:off x="0" y="2671269"/>
          <a:ext cx="6832212" cy="64759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Terminations: 20</a:t>
          </a:r>
        </a:p>
      </dsp:txBody>
      <dsp:txXfrm>
        <a:off x="31613" y="2702882"/>
        <a:ext cx="6768986" cy="584369"/>
      </dsp:txXfrm>
    </dsp:sp>
    <dsp:sp modelId="{34DE162C-D289-4B1B-909D-F353FD2C755A}">
      <dsp:nvSpPr>
        <dsp:cNvPr id="0" name=""/>
        <dsp:cNvSpPr/>
      </dsp:nvSpPr>
      <dsp:spPr>
        <a:xfrm>
          <a:off x="0" y="3396624"/>
          <a:ext cx="6832212" cy="647595"/>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Administrative Discharges:  2</a:t>
          </a:r>
        </a:p>
      </dsp:txBody>
      <dsp:txXfrm>
        <a:off x="31613" y="3428237"/>
        <a:ext cx="6768986" cy="584369"/>
      </dsp:txXfrm>
    </dsp:sp>
    <dsp:sp modelId="{9D631538-5487-4A9E-911E-5BA515CDB510}">
      <dsp:nvSpPr>
        <dsp:cNvPr id="0" name=""/>
        <dsp:cNvSpPr/>
      </dsp:nvSpPr>
      <dsp:spPr>
        <a:xfrm>
          <a:off x="0" y="4121979"/>
          <a:ext cx="6832212" cy="64759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Maximum Census:  10 Clients</a:t>
          </a:r>
        </a:p>
      </dsp:txBody>
      <dsp:txXfrm>
        <a:off x="31613" y="4153592"/>
        <a:ext cx="6768986" cy="58436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F947-4149-4777-A319-50FC2E35C608}">
      <dsp:nvSpPr>
        <dsp:cNvPr id="0" name=""/>
        <dsp:cNvSpPr/>
      </dsp:nvSpPr>
      <dsp:spPr>
        <a:xfrm>
          <a:off x="0" y="358226"/>
          <a:ext cx="3496540" cy="20979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Learning and cognitive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IQ or cognitive limitations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Learning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Difficulty reading or understanding information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Short attention span</a:t>
          </a:r>
        </a:p>
      </dsp:txBody>
      <dsp:txXfrm>
        <a:off x="0" y="358226"/>
        <a:ext cx="3496540" cy="2097924"/>
      </dsp:txXfrm>
    </dsp:sp>
    <dsp:sp modelId="{0665080B-4F51-4814-BC8D-848D0ACB400D}">
      <dsp:nvSpPr>
        <dsp:cNvPr id="0" name=""/>
        <dsp:cNvSpPr/>
      </dsp:nvSpPr>
      <dsp:spPr>
        <a:xfrm>
          <a:off x="3846195" y="358226"/>
          <a:ext cx="3496540" cy="2097924"/>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Mental health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Depression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t>Anxiety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PTSD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Personality disorders</a:t>
          </a:r>
        </a:p>
      </dsp:txBody>
      <dsp:txXfrm>
        <a:off x="3846195" y="358226"/>
        <a:ext cx="3496540" cy="2097924"/>
      </dsp:txXfrm>
    </dsp:sp>
    <dsp:sp modelId="{D71FE056-3042-4A4B-A645-273AB3FB2233}">
      <dsp:nvSpPr>
        <dsp:cNvPr id="0" name=""/>
        <dsp:cNvSpPr/>
      </dsp:nvSpPr>
      <dsp:spPr>
        <a:xfrm>
          <a:off x="7692390" y="358226"/>
          <a:ext cx="3496540" cy="2097924"/>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Motivation and attitude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Low motivation to change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Resistance to authority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Lack of trust in staff</a:t>
          </a:r>
        </a:p>
      </dsp:txBody>
      <dsp:txXfrm>
        <a:off x="7692390" y="358226"/>
        <a:ext cx="3496540" cy="2097924"/>
      </dsp:txXfrm>
    </dsp:sp>
    <dsp:sp modelId="{E0167026-9562-404D-ADFB-D399A44E01CC}">
      <dsp:nvSpPr>
        <dsp:cNvPr id="0" name=""/>
        <dsp:cNvSpPr/>
      </dsp:nvSpPr>
      <dsp:spPr>
        <a:xfrm>
          <a:off x="0" y="2805805"/>
          <a:ext cx="3496540" cy="2097924"/>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Communication and language</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Language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Limited English proficiency</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Poor verbal skills</a:t>
          </a:r>
        </a:p>
      </dsp:txBody>
      <dsp:txXfrm>
        <a:off x="0" y="2805805"/>
        <a:ext cx="3496540" cy="2097924"/>
      </dsp:txXfrm>
    </dsp:sp>
    <dsp:sp modelId="{C05335FF-E8D8-4319-8EE6-1325D0E26C2E}">
      <dsp:nvSpPr>
        <dsp:cNvPr id="0" name=""/>
        <dsp:cNvSpPr/>
      </dsp:nvSpPr>
      <dsp:spPr>
        <a:xfrm>
          <a:off x="3846195" y="2805805"/>
          <a:ext cx="3496540" cy="2097924"/>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Cultural and social factors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Cultural background</a:t>
          </a:r>
        </a:p>
        <a:p>
          <a:pPr marL="0" lvl="0" indent="0" algn="ctr" defTabSz="800100">
            <a:lnSpc>
              <a:spcPct val="90000"/>
            </a:lnSpc>
            <a:spcBef>
              <a:spcPct val="0"/>
            </a:spcBef>
            <a:spcAft>
              <a:spcPct val="35000"/>
            </a:spcAft>
            <a:buFont typeface="Arial" panose="020B0604020202020204" pitchFamily="34" charset="0"/>
            <a:buNone/>
          </a:pPr>
          <a:r>
            <a:rPr lang="en-US" sz="1800" kern="1200" dirty="0"/>
            <a:t>Beliefs about authority or treatment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t>Gender-specific needs</a:t>
          </a:r>
        </a:p>
      </dsp:txBody>
      <dsp:txXfrm>
        <a:off x="3846195" y="2805805"/>
        <a:ext cx="3496540" cy="2097924"/>
      </dsp:txXfrm>
    </dsp:sp>
    <dsp:sp modelId="{5EBBDA73-DDE9-419D-8045-4CF0053AA30B}">
      <dsp:nvSpPr>
        <dsp:cNvPr id="0" name=""/>
        <dsp:cNvSpPr/>
      </dsp:nvSpPr>
      <dsp:spPr>
        <a:xfrm>
          <a:off x="7692390" y="2805805"/>
          <a:ext cx="3496540" cy="209792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t>Practical barriers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Transportation issues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Childcare needs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Physical disabilities</a:t>
          </a:r>
        </a:p>
        <a:p>
          <a:pPr marL="0" lvl="0" indent="0" algn="ctr" defTabSz="800100">
            <a:lnSpc>
              <a:spcPct val="90000"/>
            </a:lnSpc>
            <a:spcBef>
              <a:spcPct val="0"/>
            </a:spcBef>
            <a:spcAft>
              <a:spcPct val="35000"/>
            </a:spcAft>
            <a:buFont typeface="Arial" panose="020B0604020202020204" pitchFamily="34" charset="0"/>
            <a:buNone/>
          </a:pPr>
          <a:r>
            <a:rPr lang="en-US" sz="1800" kern="1200" dirty="0"/>
            <a:t>Medical conditions</a:t>
          </a:r>
        </a:p>
      </dsp:txBody>
      <dsp:txXfrm>
        <a:off x="7692390" y="2805805"/>
        <a:ext cx="3496540" cy="209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EF8DA-287D-4A51-B558-D5A84E36E768}">
      <dsp:nvSpPr>
        <dsp:cNvPr id="0" name=""/>
        <dsp:cNvSpPr/>
      </dsp:nvSpPr>
      <dsp:spPr>
        <a:xfrm>
          <a:off x="3080" y="77914"/>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Risk</a:t>
          </a:r>
        </a:p>
      </dsp:txBody>
      <dsp:txXfrm>
        <a:off x="3080" y="77914"/>
        <a:ext cx="2444055" cy="1466433"/>
      </dsp:txXfrm>
    </dsp:sp>
    <dsp:sp modelId="{8E465290-89C0-49D5-9D8D-DA9F85D38333}">
      <dsp:nvSpPr>
        <dsp:cNvPr id="0" name=""/>
        <dsp:cNvSpPr/>
      </dsp:nvSpPr>
      <dsp:spPr>
        <a:xfrm>
          <a:off x="2691541" y="77914"/>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Stakes</a:t>
          </a:r>
        </a:p>
      </dsp:txBody>
      <dsp:txXfrm>
        <a:off x="2691541" y="77914"/>
        <a:ext cx="2444055" cy="1466433"/>
      </dsp:txXfrm>
    </dsp:sp>
    <dsp:sp modelId="{2A2CD2BD-E279-451F-BDE5-1D75DEBC4C43}">
      <dsp:nvSpPr>
        <dsp:cNvPr id="0" name=""/>
        <dsp:cNvSpPr/>
      </dsp:nvSpPr>
      <dsp:spPr>
        <a:xfrm>
          <a:off x="5380002" y="77914"/>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Prognostic</a:t>
          </a:r>
        </a:p>
      </dsp:txBody>
      <dsp:txXfrm>
        <a:off x="5380002" y="77914"/>
        <a:ext cx="2444055" cy="1466433"/>
      </dsp:txXfrm>
    </dsp:sp>
    <dsp:sp modelId="{22911A6F-2195-40DD-AC9C-3F1B9C7AACF0}">
      <dsp:nvSpPr>
        <dsp:cNvPr id="0" name=""/>
        <dsp:cNvSpPr/>
      </dsp:nvSpPr>
      <dsp:spPr>
        <a:xfrm>
          <a:off x="8068463" y="77914"/>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Diagnostic</a:t>
          </a:r>
        </a:p>
      </dsp:txBody>
      <dsp:txXfrm>
        <a:off x="8068463" y="77914"/>
        <a:ext cx="2444055" cy="1466433"/>
      </dsp:txXfrm>
    </dsp:sp>
    <dsp:sp modelId="{72040F97-5751-49BE-8553-7F0ADD44CF4E}">
      <dsp:nvSpPr>
        <dsp:cNvPr id="0" name=""/>
        <dsp:cNvSpPr/>
      </dsp:nvSpPr>
      <dsp:spPr>
        <a:xfrm>
          <a:off x="3080" y="1788752"/>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Correlation</a:t>
          </a:r>
        </a:p>
      </dsp:txBody>
      <dsp:txXfrm>
        <a:off x="3080" y="1788752"/>
        <a:ext cx="2444055" cy="1466433"/>
      </dsp:txXfrm>
    </dsp:sp>
    <dsp:sp modelId="{7808E29B-0176-4ED0-B66E-A67AC0873B33}">
      <dsp:nvSpPr>
        <dsp:cNvPr id="0" name=""/>
        <dsp:cNvSpPr/>
      </dsp:nvSpPr>
      <dsp:spPr>
        <a:xfrm>
          <a:off x="2691541" y="1788752"/>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Causation</a:t>
          </a:r>
        </a:p>
      </dsp:txBody>
      <dsp:txXfrm>
        <a:off x="2691541" y="1788752"/>
        <a:ext cx="2444055" cy="1466433"/>
      </dsp:txXfrm>
    </dsp:sp>
    <dsp:sp modelId="{EB717A10-D7CE-413D-80CD-586B94068E21}">
      <dsp:nvSpPr>
        <dsp:cNvPr id="0" name=""/>
        <dsp:cNvSpPr/>
      </dsp:nvSpPr>
      <dsp:spPr>
        <a:xfrm>
          <a:off x="5380002" y="1788752"/>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Classification</a:t>
          </a:r>
        </a:p>
      </dsp:txBody>
      <dsp:txXfrm>
        <a:off x="5380002" y="1788752"/>
        <a:ext cx="2444055" cy="1466433"/>
      </dsp:txXfrm>
    </dsp:sp>
    <dsp:sp modelId="{463A3916-1812-4B42-AC0A-8730AAA0B830}">
      <dsp:nvSpPr>
        <dsp:cNvPr id="0" name=""/>
        <dsp:cNvSpPr/>
      </dsp:nvSpPr>
      <dsp:spPr>
        <a:xfrm>
          <a:off x="8068463" y="1788752"/>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Prediction</a:t>
          </a:r>
        </a:p>
      </dsp:txBody>
      <dsp:txXfrm>
        <a:off x="8068463" y="1788752"/>
        <a:ext cx="2444055" cy="1466433"/>
      </dsp:txXfrm>
    </dsp:sp>
    <dsp:sp modelId="{80E2B116-2C4E-48BA-9173-62A7BBB803DE}">
      <dsp:nvSpPr>
        <dsp:cNvPr id="0" name=""/>
        <dsp:cNvSpPr/>
      </dsp:nvSpPr>
      <dsp:spPr>
        <a:xfrm>
          <a:off x="3080" y="3499591"/>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Arrest/Charge/</a:t>
          </a:r>
        </a:p>
        <a:p>
          <a:pPr marL="0" lvl="0" indent="0" algn="ctr" defTabSz="1244600">
            <a:lnSpc>
              <a:spcPct val="90000"/>
            </a:lnSpc>
            <a:spcBef>
              <a:spcPct val="0"/>
            </a:spcBef>
            <a:spcAft>
              <a:spcPct val="35000"/>
            </a:spcAft>
            <a:buNone/>
          </a:pPr>
          <a:r>
            <a:rPr lang="en-US" sz="2800" kern="1200" dirty="0">
              <a:solidFill>
                <a:schemeClr val="tx1"/>
              </a:solidFill>
            </a:rPr>
            <a:t>Conviction</a:t>
          </a:r>
        </a:p>
      </dsp:txBody>
      <dsp:txXfrm>
        <a:off x="3080" y="3499591"/>
        <a:ext cx="2444055" cy="1466433"/>
      </dsp:txXfrm>
    </dsp:sp>
    <dsp:sp modelId="{AD33A62B-40E8-4C95-B326-E394DD95DD05}">
      <dsp:nvSpPr>
        <dsp:cNvPr id="0" name=""/>
        <dsp:cNvSpPr/>
      </dsp:nvSpPr>
      <dsp:spPr>
        <a:xfrm>
          <a:off x="2691541" y="3499591"/>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Criminal Behavior</a:t>
          </a:r>
        </a:p>
      </dsp:txBody>
      <dsp:txXfrm>
        <a:off x="2691541" y="3499591"/>
        <a:ext cx="2444055" cy="1466433"/>
      </dsp:txXfrm>
    </dsp:sp>
    <dsp:sp modelId="{2FE47736-562B-4B32-B130-9837BAD3C738}">
      <dsp:nvSpPr>
        <dsp:cNvPr id="0" name=""/>
        <dsp:cNvSpPr/>
      </dsp:nvSpPr>
      <dsp:spPr>
        <a:xfrm>
          <a:off x="5380002" y="3499591"/>
          <a:ext cx="2444055" cy="1466433"/>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Specific Timeframe</a:t>
          </a:r>
        </a:p>
      </dsp:txBody>
      <dsp:txXfrm>
        <a:off x="5380002" y="3499591"/>
        <a:ext cx="2444055" cy="1466433"/>
      </dsp:txXfrm>
    </dsp:sp>
    <dsp:sp modelId="{98B0CD97-3457-4D05-90E8-40DAE3B2524A}">
      <dsp:nvSpPr>
        <dsp:cNvPr id="0" name=""/>
        <dsp:cNvSpPr/>
      </dsp:nvSpPr>
      <dsp:spPr>
        <a:xfrm>
          <a:off x="8068463" y="3499591"/>
          <a:ext cx="2444055" cy="14664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All Future Behavior</a:t>
          </a:r>
        </a:p>
      </dsp:txBody>
      <dsp:txXfrm>
        <a:off x="8068463" y="349959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24DCF-DFC3-4E0A-BE39-58D726AA2B71}">
      <dsp:nvSpPr>
        <dsp:cNvPr id="0" name=""/>
        <dsp:cNvSpPr/>
      </dsp:nvSpPr>
      <dsp:spPr>
        <a:xfrm>
          <a:off x="731520" y="1247782"/>
          <a:ext cx="7071360" cy="3654435"/>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305C97-8FBF-41A1-91F7-FF0485587DDF}">
      <dsp:nvSpPr>
        <dsp:cNvPr id="0" name=""/>
        <dsp:cNvSpPr/>
      </dsp:nvSpPr>
      <dsp:spPr>
        <a:xfrm>
          <a:off x="942848" y="1675172"/>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en-US" sz="2400" kern="1200" dirty="0"/>
            <a:t>[Name] has been </a:t>
          </a:r>
          <a:r>
            <a:rPr lang="en-US" sz="2400" b="1" i="1" kern="1200" dirty="0"/>
            <a:t>assessed</a:t>
          </a:r>
          <a:r>
            <a:rPr lang="en-US" sz="2400" kern="1200" dirty="0"/>
            <a:t> as having </a:t>
          </a:r>
          <a:r>
            <a:rPr lang="en-US" sz="2400" b="1" i="1" kern="1200" dirty="0"/>
            <a:t>similar traits to a group </a:t>
          </a:r>
          <a:r>
            <a:rPr lang="en-US" sz="2400" kern="1200" dirty="0"/>
            <a:t>that </a:t>
          </a:r>
          <a:r>
            <a:rPr lang="en-US" sz="2400" b="1" i="1" kern="1200" dirty="0"/>
            <a:t>recidivates</a:t>
          </a:r>
          <a:r>
            <a:rPr lang="en-US" sz="2400" kern="1200" dirty="0"/>
            <a:t> at a high level.</a:t>
          </a:r>
        </a:p>
        <a:p>
          <a:pPr marL="0" lvl="0" indent="0" algn="l" defTabSz="1066800">
            <a:lnSpc>
              <a:spcPct val="90000"/>
            </a:lnSpc>
            <a:spcBef>
              <a:spcPct val="0"/>
            </a:spcBef>
            <a:spcAft>
              <a:spcPct val="35000"/>
            </a:spcAft>
            <a:buNone/>
          </a:pPr>
          <a:r>
            <a:rPr lang="en-US" sz="2400" kern="1200" dirty="0"/>
            <a:t>OR</a:t>
          </a:r>
        </a:p>
        <a:p>
          <a:pPr marL="0" lvl="0" indent="0" algn="l" defTabSz="1066800">
            <a:lnSpc>
              <a:spcPct val="90000"/>
            </a:lnSpc>
            <a:spcBef>
              <a:spcPct val="0"/>
            </a:spcBef>
            <a:spcAft>
              <a:spcPct val="35000"/>
            </a:spcAft>
            <a:buNone/>
          </a:pPr>
          <a:r>
            <a:rPr lang="en-US" sz="2400" kern="1200" dirty="0"/>
            <a:t>…that has a low </a:t>
          </a:r>
          <a:r>
            <a:rPr lang="en-US" sz="2400" b="1" kern="1200" dirty="0"/>
            <a:t>likelihood of success.</a:t>
          </a:r>
        </a:p>
      </dsp:txBody>
      <dsp:txXfrm>
        <a:off x="942848" y="1675172"/>
        <a:ext cx="3283712" cy="3126325"/>
      </dsp:txXfrm>
    </dsp:sp>
    <dsp:sp modelId="{34C8C713-97DC-4E8B-B240-A821F60134C1}">
      <dsp:nvSpPr>
        <dsp:cNvPr id="0" name=""/>
        <dsp:cNvSpPr/>
      </dsp:nvSpPr>
      <dsp:spPr>
        <a:xfrm>
          <a:off x="4299712" y="1675172"/>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066800">
            <a:lnSpc>
              <a:spcPct val="90000"/>
            </a:lnSpc>
            <a:spcBef>
              <a:spcPct val="0"/>
            </a:spcBef>
            <a:spcAft>
              <a:spcPct val="35000"/>
            </a:spcAft>
            <a:buNone/>
          </a:pPr>
          <a:r>
            <a:rPr lang="en-US" sz="2400" kern="1200" dirty="0"/>
            <a:t>      [Name] is high risk</a:t>
          </a:r>
        </a:p>
      </dsp:txBody>
      <dsp:txXfrm>
        <a:off x="4299712" y="1675172"/>
        <a:ext cx="3283712" cy="3126325"/>
      </dsp:txXfrm>
    </dsp:sp>
    <dsp:sp modelId="{8175FD6A-1F2C-42F1-87A6-920603A6D4E1}">
      <dsp:nvSpPr>
        <dsp:cNvPr id="0" name=""/>
        <dsp:cNvSpPr/>
      </dsp:nvSpPr>
      <dsp:spPr>
        <a:xfrm>
          <a:off x="0" y="516449"/>
          <a:ext cx="1381760" cy="1381760"/>
        </a:xfrm>
        <a:prstGeom prst="plus">
          <a:avLst>
            <a:gd name="adj" fmla="val 328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3DBA9-26C6-4910-9252-B3B4B381F885}">
      <dsp:nvSpPr>
        <dsp:cNvPr id="0" name=""/>
        <dsp:cNvSpPr/>
      </dsp:nvSpPr>
      <dsp:spPr>
        <a:xfrm>
          <a:off x="6827520" y="1013363"/>
          <a:ext cx="1300480" cy="44566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B9424-A6C5-457F-B3BF-D0252C8D4AA1}">
      <dsp:nvSpPr>
        <dsp:cNvPr id="0" name=""/>
        <dsp:cNvSpPr/>
      </dsp:nvSpPr>
      <dsp:spPr>
        <a:xfrm>
          <a:off x="4267200" y="1681857"/>
          <a:ext cx="812" cy="2985941"/>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1F8E6-D181-4BDD-AC65-D255C87FDD0D}">
      <dsp:nvSpPr>
        <dsp:cNvPr id="0" name=""/>
        <dsp:cNvSpPr/>
      </dsp:nvSpPr>
      <dsp:spPr>
        <a:xfrm>
          <a:off x="651633" y="25"/>
          <a:ext cx="1181950" cy="11819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Static Risk</a:t>
          </a:r>
        </a:p>
      </dsp:txBody>
      <dsp:txXfrm>
        <a:off x="824726" y="173118"/>
        <a:ext cx="835764" cy="835764"/>
      </dsp:txXfrm>
    </dsp:sp>
    <dsp:sp modelId="{8CC3B8BA-D053-4080-90E5-1B7F9209F8CC}">
      <dsp:nvSpPr>
        <dsp:cNvPr id="0" name=""/>
        <dsp:cNvSpPr/>
      </dsp:nvSpPr>
      <dsp:spPr>
        <a:xfrm>
          <a:off x="899842" y="1277949"/>
          <a:ext cx="685531" cy="685531"/>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90709" y="1540096"/>
        <a:ext cx="503797" cy="161237"/>
      </dsp:txXfrm>
    </dsp:sp>
    <dsp:sp modelId="{36D69C59-B228-4D60-A39D-6DEE5960932B}">
      <dsp:nvSpPr>
        <dsp:cNvPr id="0" name=""/>
        <dsp:cNvSpPr/>
      </dsp:nvSpPr>
      <dsp:spPr>
        <a:xfrm>
          <a:off x="651633" y="2059455"/>
          <a:ext cx="1181950" cy="1181950"/>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Dynamic Risk</a:t>
          </a:r>
        </a:p>
      </dsp:txBody>
      <dsp:txXfrm>
        <a:off x="824726" y="2232548"/>
        <a:ext cx="835764" cy="835764"/>
      </dsp:txXfrm>
    </dsp:sp>
    <dsp:sp modelId="{8469FECD-56C9-41D9-9467-285E81910FF6}">
      <dsp:nvSpPr>
        <dsp:cNvPr id="0" name=""/>
        <dsp:cNvSpPr/>
      </dsp:nvSpPr>
      <dsp:spPr>
        <a:xfrm>
          <a:off x="2010875" y="1400872"/>
          <a:ext cx="375860" cy="43968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10875" y="1488809"/>
        <a:ext cx="263102" cy="263811"/>
      </dsp:txXfrm>
    </dsp:sp>
    <dsp:sp modelId="{3592B9C8-AC57-492E-8E1A-3EEB5DE4E85A}">
      <dsp:nvSpPr>
        <dsp:cNvPr id="0" name=""/>
        <dsp:cNvSpPr/>
      </dsp:nvSpPr>
      <dsp:spPr>
        <a:xfrm>
          <a:off x="2542753" y="438765"/>
          <a:ext cx="2363900" cy="236390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Criminogenic Risk</a:t>
          </a:r>
        </a:p>
      </dsp:txBody>
      <dsp:txXfrm>
        <a:off x="2888938" y="784950"/>
        <a:ext cx="1671530" cy="1671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A9EA1-475A-47CD-A7A5-7F8238BB6B51}">
      <dsp:nvSpPr>
        <dsp:cNvPr id="0" name=""/>
        <dsp:cNvSpPr/>
      </dsp:nvSpPr>
      <dsp:spPr>
        <a:xfrm>
          <a:off x="0" y="573"/>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BB44E-331E-46D6-992F-B9E169875F64}">
      <dsp:nvSpPr>
        <dsp:cNvPr id="0" name=""/>
        <dsp:cNvSpPr/>
      </dsp:nvSpPr>
      <dsp:spPr>
        <a:xfrm>
          <a:off x="0" y="573"/>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Substance Abuse</a:t>
          </a:r>
        </a:p>
      </dsp:txBody>
      <dsp:txXfrm>
        <a:off x="0" y="573"/>
        <a:ext cx="5486400" cy="469467"/>
      </dsp:txXfrm>
    </dsp:sp>
    <dsp:sp modelId="{D86FF6FC-022F-466D-AFB5-6385CE373544}">
      <dsp:nvSpPr>
        <dsp:cNvPr id="0" name=""/>
        <dsp:cNvSpPr/>
      </dsp:nvSpPr>
      <dsp:spPr>
        <a:xfrm>
          <a:off x="0" y="470040"/>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A547A-67C9-4B35-9899-C4930C86CD39}">
      <dsp:nvSpPr>
        <dsp:cNvPr id="0" name=""/>
        <dsp:cNvSpPr/>
      </dsp:nvSpPr>
      <dsp:spPr>
        <a:xfrm>
          <a:off x="0" y="470040"/>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Enjoys risk taking</a:t>
          </a:r>
        </a:p>
      </dsp:txBody>
      <dsp:txXfrm>
        <a:off x="0" y="470040"/>
        <a:ext cx="5486400" cy="469467"/>
      </dsp:txXfrm>
    </dsp:sp>
    <dsp:sp modelId="{4F39198C-0B88-4DBB-8955-ACCF4EB27EF2}">
      <dsp:nvSpPr>
        <dsp:cNvPr id="0" name=""/>
        <dsp:cNvSpPr/>
      </dsp:nvSpPr>
      <dsp:spPr>
        <a:xfrm>
          <a:off x="0" y="939508"/>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6711C-41E1-4CDE-A891-A5403105F685}">
      <dsp:nvSpPr>
        <dsp:cNvPr id="0" name=""/>
        <dsp:cNvSpPr/>
      </dsp:nvSpPr>
      <dsp:spPr>
        <a:xfrm>
          <a:off x="0" y="939508"/>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Parents’ criminal record</a:t>
          </a:r>
        </a:p>
      </dsp:txBody>
      <dsp:txXfrm>
        <a:off x="0" y="939508"/>
        <a:ext cx="5486400" cy="469467"/>
      </dsp:txXfrm>
    </dsp:sp>
    <dsp:sp modelId="{4EB4EC64-A3C9-409E-ADE8-85A05C1BA458}">
      <dsp:nvSpPr>
        <dsp:cNvPr id="0" name=""/>
        <dsp:cNvSpPr/>
      </dsp:nvSpPr>
      <dsp:spPr>
        <a:xfrm>
          <a:off x="0" y="1408976"/>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871A7-5639-4EB3-A7E5-FF88F929DB28}">
      <dsp:nvSpPr>
        <dsp:cNvPr id="0" name=""/>
        <dsp:cNvSpPr/>
      </dsp:nvSpPr>
      <dsp:spPr>
        <a:xfrm>
          <a:off x="0" y="1408976"/>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Lacks emotional regulation</a:t>
          </a:r>
        </a:p>
      </dsp:txBody>
      <dsp:txXfrm>
        <a:off x="0" y="1408976"/>
        <a:ext cx="5486400" cy="469467"/>
      </dsp:txXfrm>
    </dsp:sp>
    <dsp:sp modelId="{098DF9D6-7480-414F-8847-18F810BC87E2}">
      <dsp:nvSpPr>
        <dsp:cNvPr id="0" name=""/>
        <dsp:cNvSpPr/>
      </dsp:nvSpPr>
      <dsp:spPr>
        <a:xfrm>
          <a:off x="0" y="1878444"/>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237A8-722B-44A0-8E8A-EB2430128E02}">
      <dsp:nvSpPr>
        <dsp:cNvPr id="0" name=""/>
        <dsp:cNvSpPr/>
      </dsp:nvSpPr>
      <dsp:spPr>
        <a:xfrm>
          <a:off x="0" y="1878444"/>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Age of first arrest</a:t>
          </a:r>
        </a:p>
      </dsp:txBody>
      <dsp:txXfrm>
        <a:off x="0" y="1878444"/>
        <a:ext cx="5486400" cy="469467"/>
      </dsp:txXfrm>
    </dsp:sp>
    <dsp:sp modelId="{728F6E5C-4FCA-4588-A59F-85BDFA47808A}">
      <dsp:nvSpPr>
        <dsp:cNvPr id="0" name=""/>
        <dsp:cNvSpPr/>
      </dsp:nvSpPr>
      <dsp:spPr>
        <a:xfrm>
          <a:off x="0" y="2347912"/>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AE527-A07C-49F6-896B-E243C37B163E}">
      <dsp:nvSpPr>
        <dsp:cNvPr id="0" name=""/>
        <dsp:cNvSpPr/>
      </dsp:nvSpPr>
      <dsp:spPr>
        <a:xfrm>
          <a:off x="0" y="2347912"/>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Believes “Do unto others before they do onto you”</a:t>
          </a:r>
        </a:p>
      </dsp:txBody>
      <dsp:txXfrm>
        <a:off x="0" y="2347912"/>
        <a:ext cx="5486400" cy="469467"/>
      </dsp:txXfrm>
    </dsp:sp>
    <dsp:sp modelId="{390D882E-958D-4689-891A-C9A5B4F68EC5}">
      <dsp:nvSpPr>
        <dsp:cNvPr id="0" name=""/>
        <dsp:cNvSpPr/>
      </dsp:nvSpPr>
      <dsp:spPr>
        <a:xfrm>
          <a:off x="0" y="2817379"/>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1E1BC-7EAE-4BE3-9105-03251157E20B}">
      <dsp:nvSpPr>
        <dsp:cNvPr id="0" name=""/>
        <dsp:cNvSpPr/>
      </dsp:nvSpPr>
      <dsp:spPr>
        <a:xfrm>
          <a:off x="0" y="2817379"/>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Victimstance</a:t>
          </a:r>
          <a:endParaRPr lang="en-US" sz="2000" kern="1200" dirty="0"/>
        </a:p>
      </dsp:txBody>
      <dsp:txXfrm>
        <a:off x="0" y="2817379"/>
        <a:ext cx="5486400" cy="469467"/>
      </dsp:txXfrm>
    </dsp:sp>
    <dsp:sp modelId="{E2799F15-2476-4ED5-A384-9ADC75517AE7}">
      <dsp:nvSpPr>
        <dsp:cNvPr id="0" name=""/>
        <dsp:cNvSpPr/>
      </dsp:nvSpPr>
      <dsp:spPr>
        <a:xfrm>
          <a:off x="0" y="3286847"/>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0F8450-6BD7-4D9E-B617-27D80A14DF78}">
      <dsp:nvSpPr>
        <dsp:cNvPr id="0" name=""/>
        <dsp:cNvSpPr/>
      </dsp:nvSpPr>
      <dsp:spPr>
        <a:xfrm>
          <a:off x="0" y="3286847"/>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Lives in a high crime neighborhood</a:t>
          </a:r>
        </a:p>
      </dsp:txBody>
      <dsp:txXfrm>
        <a:off x="0" y="3286847"/>
        <a:ext cx="5486400" cy="469467"/>
      </dsp:txXfrm>
    </dsp:sp>
    <dsp:sp modelId="{5F4BF4C8-54CE-42B5-97E7-F9A39DCEB39D}">
      <dsp:nvSpPr>
        <dsp:cNvPr id="0" name=""/>
        <dsp:cNvSpPr/>
      </dsp:nvSpPr>
      <dsp:spPr>
        <a:xfrm>
          <a:off x="0" y="3756315"/>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3860E-87AF-4D2C-9D14-181709B12B4D}">
      <dsp:nvSpPr>
        <dsp:cNvPr id="0" name=""/>
        <dsp:cNvSpPr/>
      </dsp:nvSpPr>
      <dsp:spPr>
        <a:xfrm>
          <a:off x="0" y="3756315"/>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Record of juvenile delinquency</a:t>
          </a:r>
        </a:p>
      </dsp:txBody>
      <dsp:txXfrm>
        <a:off x="0" y="3756315"/>
        <a:ext cx="5486400" cy="469467"/>
      </dsp:txXfrm>
    </dsp:sp>
    <dsp:sp modelId="{204D01B7-90E8-41AF-882F-095D4B30AD99}">
      <dsp:nvSpPr>
        <dsp:cNvPr id="0" name=""/>
        <dsp:cNvSpPr/>
      </dsp:nvSpPr>
      <dsp:spPr>
        <a:xfrm>
          <a:off x="0" y="4225783"/>
          <a:ext cx="5486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8123A-6418-4B6C-A287-95F33A836111}">
      <dsp:nvSpPr>
        <dsp:cNvPr id="0" name=""/>
        <dsp:cNvSpPr/>
      </dsp:nvSpPr>
      <dsp:spPr>
        <a:xfrm>
          <a:off x="0" y="4225783"/>
          <a:ext cx="5486400" cy="469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Co-defendants are all close friends</a:t>
          </a:r>
        </a:p>
      </dsp:txBody>
      <dsp:txXfrm>
        <a:off x="0" y="4225783"/>
        <a:ext cx="5486400" cy="469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03ACE-A24E-4849-818C-1F07E2CD1F89}">
      <dsp:nvSpPr>
        <dsp:cNvPr id="0" name=""/>
        <dsp:cNvSpPr/>
      </dsp:nvSpPr>
      <dsp:spPr>
        <a:xfrm>
          <a:off x="3017" y="1307954"/>
          <a:ext cx="3242175" cy="1346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l" defTabSz="1600200">
            <a:lnSpc>
              <a:spcPct val="90000"/>
            </a:lnSpc>
            <a:spcBef>
              <a:spcPct val="0"/>
            </a:spcBef>
            <a:spcAft>
              <a:spcPct val="35000"/>
            </a:spcAft>
            <a:buNone/>
          </a:pPr>
          <a:r>
            <a:rPr lang="en-US" sz="3600" kern="1200" dirty="0"/>
            <a:t>The risk principle:</a:t>
          </a:r>
        </a:p>
      </dsp:txBody>
      <dsp:txXfrm>
        <a:off x="3017" y="1307954"/>
        <a:ext cx="3242175" cy="1346490"/>
      </dsp:txXfrm>
    </dsp:sp>
    <dsp:sp modelId="{1625BEFA-361E-403C-847B-8EAD8B772F06}">
      <dsp:nvSpPr>
        <dsp:cNvPr id="0" name=""/>
        <dsp:cNvSpPr/>
      </dsp:nvSpPr>
      <dsp:spPr>
        <a:xfrm>
          <a:off x="3245193" y="1277"/>
          <a:ext cx="464172" cy="3959845"/>
        </a:xfrm>
        <a:prstGeom prst="leftBrace">
          <a:avLst>
            <a:gd name="adj1" fmla="val 35000"/>
            <a:gd name="adj2" fmla="val 5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2C520-F08C-48AA-B71E-56C40DE3C20F}">
      <dsp:nvSpPr>
        <dsp:cNvPr id="0" name=""/>
        <dsp:cNvSpPr/>
      </dsp:nvSpPr>
      <dsp:spPr>
        <a:xfrm>
          <a:off x="3895035" y="1277"/>
          <a:ext cx="6312747" cy="3959845"/>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Use a validated actuarial risk assessment to determine risk level.</a:t>
          </a:r>
        </a:p>
        <a:p>
          <a:pPr marL="285750" lvl="1" indent="-285750" algn="l" defTabSz="1866900">
            <a:lnSpc>
              <a:spcPct val="90000"/>
            </a:lnSpc>
            <a:spcBef>
              <a:spcPct val="0"/>
            </a:spcBef>
            <a:spcAft>
              <a:spcPct val="15000"/>
            </a:spcAft>
            <a:buChar char="•"/>
          </a:pPr>
          <a:r>
            <a:rPr lang="en-US" sz="4200" kern="1200" dirty="0"/>
            <a:t>Appropriately match the level of service to the assessed level of risk. </a:t>
          </a:r>
        </a:p>
      </dsp:txBody>
      <dsp:txXfrm>
        <a:off x="3895035" y="1277"/>
        <a:ext cx="6312747" cy="39598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1F8E6-D181-4BDD-AC65-D255C87FDD0D}">
      <dsp:nvSpPr>
        <dsp:cNvPr id="0" name=""/>
        <dsp:cNvSpPr/>
      </dsp:nvSpPr>
      <dsp:spPr>
        <a:xfrm>
          <a:off x="651633" y="25"/>
          <a:ext cx="1181950" cy="11819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Static Risk</a:t>
          </a:r>
        </a:p>
      </dsp:txBody>
      <dsp:txXfrm>
        <a:off x="824726" y="173118"/>
        <a:ext cx="835764" cy="835764"/>
      </dsp:txXfrm>
    </dsp:sp>
    <dsp:sp modelId="{8CC3B8BA-D053-4080-90E5-1B7F9209F8CC}">
      <dsp:nvSpPr>
        <dsp:cNvPr id="0" name=""/>
        <dsp:cNvSpPr/>
      </dsp:nvSpPr>
      <dsp:spPr>
        <a:xfrm>
          <a:off x="899842" y="1277949"/>
          <a:ext cx="685531" cy="685531"/>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90709" y="1540096"/>
        <a:ext cx="503797" cy="161237"/>
      </dsp:txXfrm>
    </dsp:sp>
    <dsp:sp modelId="{36D69C59-B228-4D60-A39D-6DEE5960932B}">
      <dsp:nvSpPr>
        <dsp:cNvPr id="0" name=""/>
        <dsp:cNvSpPr/>
      </dsp:nvSpPr>
      <dsp:spPr>
        <a:xfrm>
          <a:off x="651633" y="2059455"/>
          <a:ext cx="1181950" cy="1181950"/>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Dynamic Risk</a:t>
          </a:r>
        </a:p>
      </dsp:txBody>
      <dsp:txXfrm>
        <a:off x="824726" y="2232548"/>
        <a:ext cx="835764" cy="835764"/>
      </dsp:txXfrm>
    </dsp:sp>
    <dsp:sp modelId="{8469FECD-56C9-41D9-9467-285E81910FF6}">
      <dsp:nvSpPr>
        <dsp:cNvPr id="0" name=""/>
        <dsp:cNvSpPr/>
      </dsp:nvSpPr>
      <dsp:spPr>
        <a:xfrm>
          <a:off x="2010875" y="1400872"/>
          <a:ext cx="375860" cy="43968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10875" y="1488809"/>
        <a:ext cx="263102" cy="263811"/>
      </dsp:txXfrm>
    </dsp:sp>
    <dsp:sp modelId="{3592B9C8-AC57-492E-8E1A-3EEB5DE4E85A}">
      <dsp:nvSpPr>
        <dsp:cNvPr id="0" name=""/>
        <dsp:cNvSpPr/>
      </dsp:nvSpPr>
      <dsp:spPr>
        <a:xfrm>
          <a:off x="2542753" y="438765"/>
          <a:ext cx="2363900" cy="236390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Criminogenic Risk</a:t>
          </a:r>
        </a:p>
      </dsp:txBody>
      <dsp:txXfrm>
        <a:off x="2888938" y="784950"/>
        <a:ext cx="1671530" cy="16715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03ACE-A24E-4849-818C-1F07E2CD1F89}">
      <dsp:nvSpPr>
        <dsp:cNvPr id="0" name=""/>
        <dsp:cNvSpPr/>
      </dsp:nvSpPr>
      <dsp:spPr>
        <a:xfrm>
          <a:off x="3017" y="732280"/>
          <a:ext cx="3242175" cy="249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l" defTabSz="1600200">
            <a:lnSpc>
              <a:spcPct val="90000"/>
            </a:lnSpc>
            <a:spcBef>
              <a:spcPct val="0"/>
            </a:spcBef>
            <a:spcAft>
              <a:spcPct val="35000"/>
            </a:spcAft>
            <a:buNone/>
          </a:pPr>
          <a:r>
            <a:rPr lang="en-US" sz="3600" kern="1200" dirty="0"/>
            <a:t>The need principle has two main components:</a:t>
          </a:r>
        </a:p>
      </dsp:txBody>
      <dsp:txXfrm>
        <a:off x="3017" y="732280"/>
        <a:ext cx="3242175" cy="2497838"/>
      </dsp:txXfrm>
    </dsp:sp>
    <dsp:sp modelId="{1625BEFA-361E-403C-847B-8EAD8B772F06}">
      <dsp:nvSpPr>
        <dsp:cNvPr id="0" name=""/>
        <dsp:cNvSpPr/>
      </dsp:nvSpPr>
      <dsp:spPr>
        <a:xfrm>
          <a:off x="3245193" y="214049"/>
          <a:ext cx="464172" cy="3534300"/>
        </a:xfrm>
        <a:prstGeom prst="leftBrace">
          <a:avLst>
            <a:gd name="adj1" fmla="val 35000"/>
            <a:gd name="adj2" fmla="val 5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2C520-F08C-48AA-B71E-56C40DE3C20F}">
      <dsp:nvSpPr>
        <dsp:cNvPr id="0" name=""/>
        <dsp:cNvSpPr/>
      </dsp:nvSpPr>
      <dsp:spPr>
        <a:xfrm>
          <a:off x="3895035" y="214049"/>
          <a:ext cx="6312747" cy="3534300"/>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latin typeface="Source Sans Pro" panose="020B0503030403020204" pitchFamily="34" charset="0"/>
              <a:ea typeface="Source Sans Pro" panose="020B0503030403020204" pitchFamily="34" charset="0"/>
            </a:rPr>
            <a:t>Treatment programs should focus on criminogenic needs, or those factors directly relating to offending behavior that are amenable to change.</a:t>
          </a:r>
          <a:endParaRPr lang="en-US" sz="2800" kern="1200" dirty="0"/>
        </a:p>
        <a:p>
          <a:pPr marL="285750" lvl="1" indent="-285750" algn="l" defTabSz="1244600">
            <a:lnSpc>
              <a:spcPct val="90000"/>
            </a:lnSpc>
            <a:spcBef>
              <a:spcPct val="0"/>
            </a:spcBef>
            <a:spcAft>
              <a:spcPct val="15000"/>
            </a:spcAft>
            <a:buChar char="•"/>
          </a:pPr>
          <a:r>
            <a:rPr lang="en-US" sz="2800" kern="1200" dirty="0">
              <a:solidFill>
                <a:schemeClr val="tx1"/>
              </a:solidFill>
              <a:latin typeface="Source Sans Pro" panose="020B0503030403020204" pitchFamily="34" charset="0"/>
              <a:ea typeface="Source Sans Pro" panose="020B0503030403020204" pitchFamily="34" charset="0"/>
            </a:rPr>
            <a:t>The dynamic nature of criminogenic needs makes them suitable targets for treatment programs with the desired goal of recidivism. </a:t>
          </a:r>
        </a:p>
      </dsp:txBody>
      <dsp:txXfrm>
        <a:off x="3895035" y="214049"/>
        <a:ext cx="6312747" cy="35343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110C1-B6E3-4C2D-A23E-12041A56AC7E}"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3540E-AFB1-45C4-B7EF-B65903CDB0DE}" type="slidenum">
              <a:rPr lang="en-US" smtClean="0"/>
              <a:t>‹#›</a:t>
            </a:fld>
            <a:endParaRPr lang="en-US"/>
          </a:p>
        </p:txBody>
      </p:sp>
    </p:spTree>
    <p:extLst>
      <p:ext uri="{BB962C8B-B14F-4D97-AF65-F5344CB8AC3E}">
        <p14:creationId xmlns:p14="http://schemas.microsoft.com/office/powerpoint/2010/main" val="24667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1</a:t>
            </a:fld>
            <a:endParaRPr lang="en-US"/>
          </a:p>
        </p:txBody>
      </p:sp>
    </p:spTree>
    <p:extLst>
      <p:ext uri="{BB962C8B-B14F-4D97-AF65-F5344CB8AC3E}">
        <p14:creationId xmlns:p14="http://schemas.microsoft.com/office/powerpoint/2010/main" val="138522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from </a:t>
            </a:r>
            <a:r>
              <a:rPr lang="en-US" sz="1200" b="0" i="0" kern="1200" dirty="0">
                <a:solidFill>
                  <a:schemeClr val="tx1"/>
                </a:solidFill>
                <a:effectLst/>
                <a:latin typeface="+mn-lt"/>
                <a:ea typeface="+mn-ea"/>
                <a:cs typeface="+mn-cs"/>
              </a:rPr>
              <a:t>Bonta, J., &amp; Andrews, D. A. (2007). Risk-need-responsivity model for offender assessment and rehabilitation. </a:t>
            </a:r>
            <a:r>
              <a:rPr lang="en-US" sz="1200" b="0" i="1" kern="1200" dirty="0">
                <a:solidFill>
                  <a:schemeClr val="tx1"/>
                </a:solidFill>
                <a:effectLst/>
                <a:latin typeface="+mn-lt"/>
                <a:ea typeface="+mn-ea"/>
                <a:cs typeface="+mn-cs"/>
              </a:rPr>
              <a:t>Rehabilitation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(1), 1-22. https://www.securitepublique.gc.ca/cnt/rsrcs/pblctns/rsk-nd-rspnsvty/rsk-nd-rspnsvty-eng.pdf</a:t>
            </a:r>
          </a:p>
          <a:p>
            <a:endParaRPr lang="en-US" dirty="0"/>
          </a:p>
        </p:txBody>
      </p:sp>
      <p:sp>
        <p:nvSpPr>
          <p:cNvPr id="4" name="Slide Number Placeholder 3"/>
          <p:cNvSpPr>
            <a:spLocks noGrp="1"/>
          </p:cNvSpPr>
          <p:nvPr>
            <p:ph type="sldNum" sz="quarter" idx="5"/>
          </p:nvPr>
        </p:nvSpPr>
        <p:spPr/>
        <p:txBody>
          <a:bodyPr/>
          <a:lstStyle/>
          <a:p>
            <a:fld id="{0B375158-8E0F-A346-B6FB-90F69FC679D4}" type="slidenum">
              <a:rPr lang="en-US" smtClean="0"/>
              <a:t>26</a:t>
            </a:fld>
            <a:endParaRPr lang="en-US" dirty="0"/>
          </a:p>
        </p:txBody>
      </p:sp>
    </p:spTree>
    <p:extLst>
      <p:ext uri="{BB962C8B-B14F-4D97-AF65-F5344CB8AC3E}">
        <p14:creationId xmlns:p14="http://schemas.microsoft.com/office/powerpoint/2010/main" val="415451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75158-8E0F-A346-B6FB-90F69FC679D4}" type="slidenum">
              <a:rPr lang="en-US" smtClean="0"/>
              <a:t>29</a:t>
            </a:fld>
            <a:endParaRPr lang="en-US" dirty="0"/>
          </a:p>
        </p:txBody>
      </p:sp>
    </p:spTree>
    <p:extLst>
      <p:ext uri="{BB962C8B-B14F-4D97-AF65-F5344CB8AC3E}">
        <p14:creationId xmlns:p14="http://schemas.microsoft.com/office/powerpoint/2010/main" val="416699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75158-8E0F-A346-B6FB-90F69FC679D4}" type="slidenum">
              <a:rPr lang="en-US" smtClean="0"/>
              <a:t>32</a:t>
            </a:fld>
            <a:endParaRPr lang="en-US" dirty="0"/>
          </a:p>
        </p:txBody>
      </p:sp>
    </p:spTree>
    <p:extLst>
      <p:ext uri="{BB962C8B-B14F-4D97-AF65-F5344CB8AC3E}">
        <p14:creationId xmlns:p14="http://schemas.microsoft.com/office/powerpoint/2010/main" val="44887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Pennsylvania Commission on Crime and Delinquency. (2016, September 27). </a:t>
            </a:r>
            <a:r>
              <a:rPr lang="en-US" i="1" dirty="0"/>
              <a:t>The basics of risk-need-responsivity</a:t>
            </a:r>
            <a:r>
              <a:rPr lang="en-US" dirty="0"/>
              <a:t> [PowerPoint slides] https://www.pa.gov/content/dam/copapwp-pagov/en/pccd/documents/training/documents/conferences-and-training/the%20basics%20of%20risk-need-responsivity.pdf</a:t>
            </a:r>
          </a:p>
          <a:p>
            <a:endParaRPr lang="en-US" dirty="0"/>
          </a:p>
          <a:p>
            <a:r>
              <a:rPr lang="en-US" sz="1200" b="0" i="0" kern="1200" dirty="0">
                <a:solidFill>
                  <a:schemeClr val="tx1"/>
                </a:solidFill>
                <a:effectLst/>
                <a:latin typeface="+mn-lt"/>
                <a:ea typeface="+mn-ea"/>
                <a:cs typeface="+mn-cs"/>
              </a:rPr>
              <a:t>Bonta, J., Wallace-Capretta, S., &amp; Rooney, J. (2000). A quasi-experimental evaluation of an intensive rehabilitation supervision program. </a:t>
            </a:r>
            <a:r>
              <a:rPr lang="en-US" sz="1200" b="0" i="1" kern="1200" dirty="0">
                <a:solidFill>
                  <a:schemeClr val="tx1"/>
                </a:solidFill>
                <a:effectLst/>
                <a:latin typeface="+mn-lt"/>
                <a:ea typeface="+mn-ea"/>
                <a:cs typeface="+mn-cs"/>
              </a:rPr>
              <a:t>Criminal Justice and Behavior</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27</a:t>
            </a:r>
            <a:r>
              <a:rPr lang="en-US" sz="1200" b="0" i="0" kern="1200" dirty="0">
                <a:solidFill>
                  <a:schemeClr val="tx1"/>
                </a:solidFill>
                <a:effectLst/>
                <a:latin typeface="+mn-lt"/>
                <a:ea typeface="+mn-ea"/>
                <a:cs typeface="+mn-cs"/>
              </a:rPr>
              <a:t>(3), 312-329. </a:t>
            </a:r>
            <a:r>
              <a:rPr lang="en-US" sz="1200" b="0" i="0" kern="1200">
                <a:solidFill>
                  <a:schemeClr val="tx1"/>
                </a:solidFill>
                <a:effectLst/>
                <a:latin typeface="+mn-lt"/>
                <a:ea typeface="+mn-ea"/>
                <a:cs typeface="+mn-cs"/>
              </a:rPr>
              <a:t>https://www.researchgate.net/profile/James-Bonta-3/publication/247744696_A_Quasi-Experimental_Evaluation_of_an_Intensive_Rehabilitation_Supervision_Program/links/5b9413874585153a530ab2e6/A-Quasi-Experimental-Evaluation-of-an-Intensive-Rehabilitation-Supervision-Program.pdf</a:t>
            </a:r>
          </a:p>
          <a:p>
            <a:endParaRPr lang="en-US" dirty="0"/>
          </a:p>
        </p:txBody>
      </p:sp>
      <p:sp>
        <p:nvSpPr>
          <p:cNvPr id="4" name="Slide Number Placeholder 3"/>
          <p:cNvSpPr>
            <a:spLocks noGrp="1"/>
          </p:cNvSpPr>
          <p:nvPr>
            <p:ph type="sldNum" sz="quarter" idx="5"/>
          </p:nvPr>
        </p:nvSpPr>
        <p:spPr/>
        <p:txBody>
          <a:bodyPr/>
          <a:lstStyle/>
          <a:p>
            <a:fld id="{0B375158-8E0F-A346-B6FB-90F69FC679D4}" type="slidenum">
              <a:rPr lang="en-US" smtClean="0"/>
              <a:t>33</a:t>
            </a:fld>
            <a:endParaRPr lang="en-US" dirty="0"/>
          </a:p>
        </p:txBody>
      </p:sp>
    </p:spTree>
    <p:extLst>
      <p:ext uri="{BB962C8B-B14F-4D97-AF65-F5344CB8AC3E}">
        <p14:creationId xmlns:p14="http://schemas.microsoft.com/office/powerpoint/2010/main" val="70902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75158-8E0F-A346-B6FB-90F69FC679D4}" type="slidenum">
              <a:rPr lang="en-US" smtClean="0"/>
              <a:t>34</a:t>
            </a:fld>
            <a:endParaRPr lang="en-US" dirty="0"/>
          </a:p>
        </p:txBody>
      </p:sp>
    </p:spTree>
    <p:extLst>
      <p:ext uri="{BB962C8B-B14F-4D97-AF65-F5344CB8AC3E}">
        <p14:creationId xmlns:p14="http://schemas.microsoft.com/office/powerpoint/2010/main" val="91070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75158-8E0F-A346-B6FB-90F69FC679D4}" type="slidenum">
              <a:rPr lang="en-US" smtClean="0"/>
              <a:t>36</a:t>
            </a:fld>
            <a:endParaRPr lang="en-US" dirty="0"/>
          </a:p>
        </p:txBody>
      </p:sp>
    </p:spTree>
    <p:extLst>
      <p:ext uri="{BB962C8B-B14F-4D97-AF65-F5344CB8AC3E}">
        <p14:creationId xmlns:p14="http://schemas.microsoft.com/office/powerpoint/2010/main" val="297184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579A-2B35-AFBB-8AFA-404336D41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36EDB-25CA-1287-5D92-928AF82AF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DD3DB-747C-E427-235B-0ECC7E3FDF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002852-33B5-CB3A-8221-B355CB7214D1}"/>
              </a:ext>
            </a:extLst>
          </p:cNvPr>
          <p:cNvSpPr>
            <a:spLocks noGrp="1"/>
          </p:cNvSpPr>
          <p:nvPr>
            <p:ph type="sldNum" sz="quarter" idx="5"/>
          </p:nvPr>
        </p:nvSpPr>
        <p:spPr/>
        <p:txBody>
          <a:bodyPr/>
          <a:lstStyle/>
          <a:p>
            <a:fld id="{0B375158-8E0F-A346-B6FB-90F69FC679D4}" type="slidenum">
              <a:rPr lang="en-US" smtClean="0"/>
              <a:t>37</a:t>
            </a:fld>
            <a:endParaRPr lang="en-US" dirty="0"/>
          </a:p>
        </p:txBody>
      </p:sp>
    </p:spTree>
    <p:extLst>
      <p:ext uri="{BB962C8B-B14F-4D97-AF65-F5344CB8AC3E}">
        <p14:creationId xmlns:p14="http://schemas.microsoft.com/office/powerpoint/2010/main" val="3968471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75158-8E0F-A346-B6FB-90F69FC679D4}" type="slidenum">
              <a:rPr lang="en-US" smtClean="0"/>
              <a:t>40</a:t>
            </a:fld>
            <a:endParaRPr lang="en-US" dirty="0"/>
          </a:p>
        </p:txBody>
      </p:sp>
    </p:spTree>
    <p:extLst>
      <p:ext uri="{BB962C8B-B14F-4D97-AF65-F5344CB8AC3E}">
        <p14:creationId xmlns:p14="http://schemas.microsoft.com/office/powerpoint/2010/main" val="3991700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Marlowe, D. B. The Most Carefully Studied, Yet Least Understood, Terms in the Criminal Justice Lexicon: Risk, Need, and Responsivity July 17, 2018. https://www.prainc.com/risk-need-responsitivity/ </a:t>
            </a:r>
            <a:endParaRPr lang="en-US" dirty="0"/>
          </a:p>
        </p:txBody>
      </p:sp>
      <p:sp>
        <p:nvSpPr>
          <p:cNvPr id="4" name="Slide Number Placeholder 3"/>
          <p:cNvSpPr>
            <a:spLocks noGrp="1"/>
          </p:cNvSpPr>
          <p:nvPr>
            <p:ph type="sldNum" sz="quarter" idx="5"/>
          </p:nvPr>
        </p:nvSpPr>
        <p:spPr/>
        <p:txBody>
          <a:bodyPr/>
          <a:lstStyle/>
          <a:p>
            <a:fld id="{0B375158-8E0F-A346-B6FB-90F69FC679D4}" type="slidenum">
              <a:rPr lang="en-US" smtClean="0"/>
              <a:t>41</a:t>
            </a:fld>
            <a:endParaRPr lang="en-US" dirty="0"/>
          </a:p>
        </p:txBody>
      </p:sp>
    </p:spTree>
    <p:extLst>
      <p:ext uri="{BB962C8B-B14F-4D97-AF65-F5344CB8AC3E}">
        <p14:creationId xmlns:p14="http://schemas.microsoft.com/office/powerpoint/2010/main" val="1232517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C9E07-0D29-C6E6-A807-88B98208E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5052D-513B-828D-49F4-8E4512A26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B2808-E5DD-A681-0442-11D6D933AF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CD412A-10BD-E271-4D90-13A9B6DDF31C}"/>
              </a:ext>
            </a:extLst>
          </p:cNvPr>
          <p:cNvSpPr>
            <a:spLocks noGrp="1"/>
          </p:cNvSpPr>
          <p:nvPr>
            <p:ph type="sldNum" sz="quarter" idx="5"/>
          </p:nvPr>
        </p:nvSpPr>
        <p:spPr/>
        <p:txBody>
          <a:bodyPr/>
          <a:lstStyle/>
          <a:p>
            <a:fld id="{0B375158-8E0F-A346-B6FB-90F69FC679D4}" type="slidenum">
              <a:rPr lang="en-US" smtClean="0"/>
              <a:t>42</a:t>
            </a:fld>
            <a:endParaRPr lang="en-US" dirty="0"/>
          </a:p>
        </p:txBody>
      </p:sp>
    </p:spTree>
    <p:extLst>
      <p:ext uri="{BB962C8B-B14F-4D97-AF65-F5344CB8AC3E}">
        <p14:creationId xmlns:p14="http://schemas.microsoft.com/office/powerpoint/2010/main" val="116764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72ACE6-A851-425F-A80F-EEC47A9258BE}" type="slidenum">
              <a:rPr lang="en-US"/>
              <a:pPr fontAlgn="base">
                <a:spcBef>
                  <a:spcPct val="0"/>
                </a:spcBef>
                <a:spcAft>
                  <a:spcPct val="0"/>
                </a:spcAft>
                <a:defRPr/>
              </a:pPr>
              <a:t>4</a:t>
            </a:fld>
            <a:endParaRPr lang="en-US" dirty="0"/>
          </a:p>
        </p:txBody>
      </p:sp>
    </p:spTree>
    <p:extLst>
      <p:ext uri="{BB962C8B-B14F-4D97-AF65-F5344CB8AC3E}">
        <p14:creationId xmlns:p14="http://schemas.microsoft.com/office/powerpoint/2010/main" val="3503817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70A5-C4FD-0725-481D-6B929A42C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3EDFE-688B-39BE-755A-7B7988AFC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9F85B-03DE-23A8-A885-010ECCC507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378080-95AC-32C3-7B6C-914599F126DC}"/>
              </a:ext>
            </a:extLst>
          </p:cNvPr>
          <p:cNvSpPr>
            <a:spLocks noGrp="1"/>
          </p:cNvSpPr>
          <p:nvPr>
            <p:ph type="sldNum" sz="quarter" idx="5"/>
          </p:nvPr>
        </p:nvSpPr>
        <p:spPr/>
        <p:txBody>
          <a:bodyPr/>
          <a:lstStyle/>
          <a:p>
            <a:fld id="{0B375158-8E0F-A346-B6FB-90F69FC679D4}" type="slidenum">
              <a:rPr lang="en-US" smtClean="0"/>
              <a:t>43</a:t>
            </a:fld>
            <a:endParaRPr lang="en-US" dirty="0"/>
          </a:p>
        </p:txBody>
      </p:sp>
    </p:spTree>
    <p:extLst>
      <p:ext uri="{BB962C8B-B14F-4D97-AF65-F5344CB8AC3E}">
        <p14:creationId xmlns:p14="http://schemas.microsoft.com/office/powerpoint/2010/main" val="244301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Minutes</a:t>
            </a:r>
          </a:p>
        </p:txBody>
      </p:sp>
      <p:sp>
        <p:nvSpPr>
          <p:cNvPr id="4" name="Slide Number Placeholder 3"/>
          <p:cNvSpPr>
            <a:spLocks noGrp="1"/>
          </p:cNvSpPr>
          <p:nvPr>
            <p:ph type="sldNum" sz="quarter" idx="5"/>
          </p:nvPr>
        </p:nvSpPr>
        <p:spPr/>
        <p:txBody>
          <a:bodyPr/>
          <a:lstStyle/>
          <a:p>
            <a:fld id="{7D93540E-AFB1-45C4-B7EF-B65903CDB0DE}" type="slidenum">
              <a:rPr lang="en-US" smtClean="0"/>
              <a:t>44</a:t>
            </a:fld>
            <a:endParaRPr lang="en-US"/>
          </a:p>
        </p:txBody>
      </p:sp>
    </p:spTree>
    <p:extLst>
      <p:ext uri="{BB962C8B-B14F-4D97-AF65-F5344CB8AC3E}">
        <p14:creationId xmlns:p14="http://schemas.microsoft.com/office/powerpoint/2010/main" val="30899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 the decision point arrow, because this is outside the criminal justice system. This is not to say that decisions here don’t impact the CJ system!</a:t>
            </a:r>
          </a:p>
        </p:txBody>
      </p:sp>
      <p:sp>
        <p:nvSpPr>
          <p:cNvPr id="4" name="Slide Number Placeholder 3"/>
          <p:cNvSpPr>
            <a:spLocks noGrp="1"/>
          </p:cNvSpPr>
          <p:nvPr>
            <p:ph type="sldNum" sz="quarter" idx="5"/>
          </p:nvPr>
        </p:nvSpPr>
        <p:spPr/>
        <p:txBody>
          <a:bodyPr/>
          <a:lstStyle/>
          <a:p>
            <a:fld id="{7D93540E-AFB1-45C4-B7EF-B65903CDB0DE}" type="slidenum">
              <a:rPr lang="en-US" smtClean="0"/>
              <a:t>47</a:t>
            </a:fld>
            <a:endParaRPr lang="en-US"/>
          </a:p>
        </p:txBody>
      </p:sp>
    </p:spTree>
    <p:extLst>
      <p:ext uri="{BB962C8B-B14F-4D97-AF65-F5344CB8AC3E}">
        <p14:creationId xmlns:p14="http://schemas.microsoft.com/office/powerpoint/2010/main" val="335930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Maslow’s Hierarchy of Needs</a:t>
            </a:r>
          </a:p>
        </p:txBody>
      </p:sp>
      <p:sp>
        <p:nvSpPr>
          <p:cNvPr id="4" name="Slide Number Placeholder 3"/>
          <p:cNvSpPr>
            <a:spLocks noGrp="1"/>
          </p:cNvSpPr>
          <p:nvPr>
            <p:ph type="sldNum" sz="quarter" idx="5"/>
          </p:nvPr>
        </p:nvSpPr>
        <p:spPr/>
        <p:txBody>
          <a:bodyPr/>
          <a:lstStyle/>
          <a:p>
            <a:fld id="{7D93540E-AFB1-45C4-B7EF-B65903CDB0DE}" type="slidenum">
              <a:rPr lang="en-US" smtClean="0"/>
              <a:t>49</a:t>
            </a:fld>
            <a:endParaRPr lang="en-US"/>
          </a:p>
        </p:txBody>
      </p:sp>
    </p:spTree>
    <p:extLst>
      <p:ext uri="{BB962C8B-B14F-4D97-AF65-F5344CB8AC3E}">
        <p14:creationId xmlns:p14="http://schemas.microsoft.com/office/powerpoint/2010/main" val="3696430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Officer usually has discretion to determine verbal/written warning, cite and release, or bring to jail.</a:t>
            </a:r>
          </a:p>
        </p:txBody>
      </p:sp>
      <p:sp>
        <p:nvSpPr>
          <p:cNvPr id="4" name="Slide Number Placeholder 3"/>
          <p:cNvSpPr>
            <a:spLocks noGrp="1"/>
          </p:cNvSpPr>
          <p:nvPr>
            <p:ph type="sldNum" sz="quarter" idx="5"/>
          </p:nvPr>
        </p:nvSpPr>
        <p:spPr/>
        <p:txBody>
          <a:bodyPr/>
          <a:lstStyle/>
          <a:p>
            <a:fld id="{7D93540E-AFB1-45C4-B7EF-B65903CDB0DE}" type="slidenum">
              <a:rPr lang="en-US" smtClean="0"/>
              <a:t>57</a:t>
            </a:fld>
            <a:endParaRPr lang="en-US"/>
          </a:p>
        </p:txBody>
      </p:sp>
    </p:spTree>
    <p:extLst>
      <p:ext uri="{BB962C8B-B14F-4D97-AF65-F5344CB8AC3E}">
        <p14:creationId xmlns:p14="http://schemas.microsoft.com/office/powerpoint/2010/main" val="244882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Pretrial and diversion conditions need to be based on the individual needs of the defendant. For example, requiring drug testing for someone who does not have a substance use disorder contributing to their criminal behavior does not improve outcomes.</a:t>
            </a:r>
          </a:p>
        </p:txBody>
      </p:sp>
      <p:sp>
        <p:nvSpPr>
          <p:cNvPr id="4" name="Slide Number Placeholder 3"/>
          <p:cNvSpPr>
            <a:spLocks noGrp="1"/>
          </p:cNvSpPr>
          <p:nvPr>
            <p:ph type="sldNum" sz="quarter" idx="5"/>
          </p:nvPr>
        </p:nvSpPr>
        <p:spPr/>
        <p:txBody>
          <a:bodyPr/>
          <a:lstStyle/>
          <a:p>
            <a:fld id="{7D93540E-AFB1-45C4-B7EF-B65903CDB0DE}" type="slidenum">
              <a:rPr lang="en-US" smtClean="0"/>
              <a:t>58</a:t>
            </a:fld>
            <a:endParaRPr lang="en-US"/>
          </a:p>
        </p:txBody>
      </p:sp>
    </p:spTree>
    <p:extLst>
      <p:ext uri="{BB962C8B-B14F-4D97-AF65-F5344CB8AC3E}">
        <p14:creationId xmlns:p14="http://schemas.microsoft.com/office/powerpoint/2010/main" val="672954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65</a:t>
            </a:fld>
            <a:endParaRPr lang="en-US"/>
          </a:p>
        </p:txBody>
      </p:sp>
    </p:spTree>
    <p:extLst>
      <p:ext uri="{BB962C8B-B14F-4D97-AF65-F5344CB8AC3E}">
        <p14:creationId xmlns:p14="http://schemas.microsoft.com/office/powerpoint/2010/main" val="4028942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studies have shown as high as 95% of low risk individuals will self-correct.</a:t>
            </a:r>
          </a:p>
        </p:txBody>
      </p:sp>
      <p:sp>
        <p:nvSpPr>
          <p:cNvPr id="4" name="Slide Number Placeholder 3"/>
          <p:cNvSpPr>
            <a:spLocks noGrp="1"/>
          </p:cNvSpPr>
          <p:nvPr>
            <p:ph type="sldNum" sz="quarter" idx="5"/>
          </p:nvPr>
        </p:nvSpPr>
        <p:spPr/>
        <p:txBody>
          <a:bodyPr/>
          <a:lstStyle/>
          <a:p>
            <a:fld id="{7D93540E-AFB1-45C4-B7EF-B65903CDB0DE}" type="slidenum">
              <a:rPr lang="en-US" smtClean="0"/>
              <a:t>66</a:t>
            </a:fld>
            <a:endParaRPr lang="en-US"/>
          </a:p>
        </p:txBody>
      </p:sp>
    </p:spTree>
    <p:extLst>
      <p:ext uri="{BB962C8B-B14F-4D97-AF65-F5344CB8AC3E}">
        <p14:creationId xmlns:p14="http://schemas.microsoft.com/office/powerpoint/2010/main" val="2954690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t>
            </a:r>
            <a:r>
              <a:rPr lang="en-US" baseline="0" dirty="0"/>
              <a:t> the decisions judges are making inadvertently contributing to rearrest?</a:t>
            </a:r>
          </a:p>
          <a:p>
            <a:endParaRPr lang="en-US" dirty="0"/>
          </a:p>
          <a:p>
            <a:r>
              <a:rPr lang="en-US" dirty="0"/>
              <a:t>For</a:t>
            </a:r>
            <a:r>
              <a:rPr lang="en-US" baseline="0" dirty="0"/>
              <a:t> low to moderate level defendants held pretrial as compared to those pretrial defendants that were released within 24 hours.  The likelihood of New criminal arrest before trial increases</a:t>
            </a:r>
          </a:p>
          <a:p>
            <a:endParaRPr lang="en-US" baseline="0" dirty="0"/>
          </a:p>
          <a:p>
            <a:r>
              <a:rPr lang="en-US" baseline="0" dirty="0"/>
              <a:t>However high risk pretrial defendants there is no significant increase.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because the arrest and detention creates instability in housing, employment, etc. </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115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when the researches controlled for similar risk levels – similar charges, prior criminal histories, etc. </a:t>
            </a:r>
          </a:p>
          <a:p>
            <a:endParaRPr lang="en-US" dirty="0"/>
          </a:p>
          <a:p>
            <a:r>
              <a:rPr lang="en-US" dirty="0"/>
              <a:t>By not getting bail right we may be contributing to poor outcomes, exactly the opposite of what we say we are doing.  Are we inadvertently causing harm?</a:t>
            </a:r>
          </a:p>
          <a:p>
            <a:endParaRPr lang="en-US" dirty="0"/>
          </a:p>
          <a:p>
            <a:r>
              <a:rPr lang="en-US" dirty="0"/>
              <a:t>Assessing pretrial</a:t>
            </a:r>
            <a:r>
              <a:rPr lang="en-US" baseline="0" dirty="0"/>
              <a:t> risk correctly can help probation have better outcomes</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6308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0F99B9-9E13-46E3-A0D4-A9AEF873315B}" type="slidenum">
              <a:rPr lang="en-US"/>
              <a:pPr fontAlgn="base">
                <a:spcBef>
                  <a:spcPct val="0"/>
                </a:spcBef>
                <a:spcAft>
                  <a:spcPct val="0"/>
                </a:spcAft>
                <a:defRPr/>
              </a:pPr>
              <a:t>5</a:t>
            </a:fld>
            <a:endParaRPr lang="en-US" dirty="0"/>
          </a:p>
        </p:txBody>
      </p:sp>
    </p:spTree>
    <p:extLst>
      <p:ext uri="{BB962C8B-B14F-4D97-AF65-F5344CB8AC3E}">
        <p14:creationId xmlns:p14="http://schemas.microsoft.com/office/powerpoint/2010/main" val="1260313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Pretrial and diversion conditions need to be based on the individual needs of the defendant. For example, requiring drug testing for someone who does not have a substance use disorder contributing to their criminal behavior does not improve outcomes.</a:t>
            </a:r>
          </a:p>
        </p:txBody>
      </p:sp>
      <p:sp>
        <p:nvSpPr>
          <p:cNvPr id="4" name="Slide Number Placeholder 3"/>
          <p:cNvSpPr>
            <a:spLocks noGrp="1"/>
          </p:cNvSpPr>
          <p:nvPr>
            <p:ph type="sldNum" sz="quarter" idx="5"/>
          </p:nvPr>
        </p:nvSpPr>
        <p:spPr/>
        <p:txBody>
          <a:bodyPr/>
          <a:lstStyle/>
          <a:p>
            <a:fld id="{7D93540E-AFB1-45C4-B7EF-B65903CDB0DE}" type="slidenum">
              <a:rPr lang="en-US" smtClean="0"/>
              <a:t>69</a:t>
            </a:fld>
            <a:endParaRPr lang="en-US"/>
          </a:p>
        </p:txBody>
      </p:sp>
    </p:spTree>
    <p:extLst>
      <p:ext uri="{BB962C8B-B14F-4D97-AF65-F5344CB8AC3E}">
        <p14:creationId xmlns:p14="http://schemas.microsoft.com/office/powerpoint/2010/main" val="2616420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latin typeface="Source Serif 4"/>
              </a:rPr>
              <a:t>Why do we use assessment tools? COMPAS correctly predicted recidivism 89% of the time, compared to 60% for humans who were not provided case-by-case feedback on their decisions. When multiple risk factors were provided and predictive, another risk assessment tool accurately predicted recidivism over 80% of the time, compared to less than 60% for humans.</a:t>
            </a:r>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70</a:t>
            </a:fld>
            <a:endParaRPr lang="en-US"/>
          </a:p>
        </p:txBody>
      </p:sp>
    </p:spTree>
    <p:extLst>
      <p:ext uri="{BB962C8B-B14F-4D97-AF65-F5344CB8AC3E}">
        <p14:creationId xmlns:p14="http://schemas.microsoft.com/office/powerpoint/2010/main" val="609056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 Assessment</a:t>
            </a:r>
          </a:p>
          <a:p>
            <a:endParaRPr lang="en-US" dirty="0"/>
          </a:p>
        </p:txBody>
      </p:sp>
      <p:sp>
        <p:nvSpPr>
          <p:cNvPr id="4" name="Slide Number Placeholder 3"/>
          <p:cNvSpPr>
            <a:spLocks noGrp="1"/>
          </p:cNvSpPr>
          <p:nvPr>
            <p:ph type="sldNum" sz="quarter" idx="5"/>
          </p:nvPr>
        </p:nvSpPr>
        <p:spPr/>
        <p:txBody>
          <a:bodyPr/>
          <a:lstStyle/>
          <a:p>
            <a:fld id="{DF2A0433-1C52-43BC-BFA5-491781F0714C}" type="slidenum">
              <a:rPr lang="en-US" smtClean="0"/>
              <a:t>71</a:t>
            </a:fld>
            <a:endParaRPr lang="en-US"/>
          </a:p>
        </p:txBody>
      </p:sp>
    </p:spTree>
    <p:extLst>
      <p:ext uri="{BB962C8B-B14F-4D97-AF65-F5344CB8AC3E}">
        <p14:creationId xmlns:p14="http://schemas.microsoft.com/office/powerpoint/2010/main" val="2330346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of pretrial system</a:t>
            </a:r>
          </a:p>
          <a:p>
            <a:endParaRPr lang="en-US" dirty="0"/>
          </a:p>
          <a:p>
            <a:r>
              <a:rPr lang="en-US" dirty="0"/>
              <a:t>Highlight:</a:t>
            </a:r>
          </a:p>
          <a:p>
            <a:r>
              <a:rPr lang="en-US" dirty="0"/>
              <a:t>Maximize Release</a:t>
            </a:r>
          </a:p>
          <a:p>
            <a:r>
              <a:rPr lang="en-US" dirty="0"/>
              <a:t>Maximize Court Appearance</a:t>
            </a:r>
          </a:p>
          <a:p>
            <a:r>
              <a:rPr lang="en-US" dirty="0"/>
              <a:t>Maximize Community Safety</a:t>
            </a:r>
          </a:p>
          <a:p>
            <a:r>
              <a:rPr lang="en-US" dirty="0"/>
              <a:t>Efficient use of resources</a:t>
            </a:r>
          </a:p>
          <a:p>
            <a:r>
              <a:rPr lang="en-US" dirty="0"/>
              <a:t>Keeping family together</a:t>
            </a:r>
          </a:p>
          <a:p>
            <a:r>
              <a:rPr lang="en-US" dirty="0"/>
              <a:t>Strengthening the community</a:t>
            </a:r>
          </a:p>
          <a:p>
            <a:r>
              <a:rPr lang="en-US" dirty="0"/>
              <a:t>Maximizing equity, or maybe reducing racial disparities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7F973-1510-41D2-BBE6-4A386C2153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66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anose="020B0600070205080204" pitchFamily="34" charset="-128"/>
                <a:cs typeface="+mn-cs"/>
              </a:rPr>
              <a:t>We’ve said that the only two constitutionally valid purposes for limiting pretrial freedom are court appearance and public safety. </a:t>
            </a:r>
          </a:p>
          <a:p>
            <a:endParaRPr lang="en-US" sz="1200" kern="1200" dirty="0">
              <a:solidFill>
                <a:schemeClr val="tx1"/>
              </a:solidFill>
              <a:effectLst/>
              <a:latin typeface="+mn-lt"/>
              <a:ea typeface="ＭＳ Ｐゴシック" panose="020B0600070205080204" pitchFamily="34" charset="-128"/>
              <a:cs typeface="+mn-cs"/>
            </a:endParaRPr>
          </a:p>
          <a:p>
            <a:r>
              <a:rPr lang="en-US" sz="1200" kern="1200" dirty="0">
                <a:solidFill>
                  <a:schemeClr val="tx1"/>
                </a:solidFill>
                <a:effectLst/>
                <a:latin typeface="+mn-lt"/>
                <a:ea typeface="ＭＳ Ｐゴシック" panose="020B0600070205080204" pitchFamily="34" charset="-128"/>
                <a:cs typeface="+mn-cs"/>
              </a:rPr>
              <a:t>An actuarial pretrial risk assessment is an objective resource that is based on statistics and uses pretrial risk factors to predict pretrial success or failure. For our purposes, pretrial success means returning to court and not engaging in any new criminal activity while on pretrial release. Pretrial failure means either failing to return to court or being arrested for a new crime.</a:t>
            </a:r>
            <a:br>
              <a:rPr lang="en-US" sz="1200" kern="1200" dirty="0">
                <a:solidFill>
                  <a:schemeClr val="tx1"/>
                </a:solidFill>
                <a:effectLst/>
                <a:latin typeface="+mn-lt"/>
                <a:ea typeface="ＭＳ Ｐゴシック" panose="020B0600070205080204" pitchFamily="34" charset="-128"/>
                <a:cs typeface="+mn-cs"/>
              </a:rPr>
            </a:br>
            <a:endParaRPr lang="en-US" sz="1200" kern="1200" dirty="0">
              <a:solidFill>
                <a:schemeClr val="tx1"/>
              </a:solidFill>
              <a:effectLst/>
              <a:latin typeface="+mn-lt"/>
              <a:ea typeface="ＭＳ Ｐゴシック" panose="020B0600070205080204" pitchFamily="34" charset="-128"/>
              <a:cs typeface="+mn-cs"/>
            </a:endParaRPr>
          </a:p>
          <a:p>
            <a:r>
              <a:rPr lang="en-US" sz="1200" kern="1200" dirty="0">
                <a:solidFill>
                  <a:schemeClr val="tx1"/>
                </a:solidFill>
                <a:effectLst/>
                <a:latin typeface="+mn-lt"/>
                <a:ea typeface="ＭＳ Ｐゴシック" panose="020B0600070205080204" pitchFamily="34" charset="-128"/>
                <a:cs typeface="+mn-cs"/>
              </a:rPr>
              <a:t>A pretrial risk factor is a characteristic that, when present, indicates an increased risk of pretrial failure. For instance, one risk factor is a history of prior convictions.</a:t>
            </a:r>
            <a:br>
              <a:rPr lang="en-US" sz="1200" kern="1200" dirty="0">
                <a:solidFill>
                  <a:schemeClr val="tx1"/>
                </a:solidFill>
                <a:effectLst/>
                <a:latin typeface="+mn-lt"/>
                <a:ea typeface="ＭＳ Ｐゴシック" panose="020B0600070205080204" pitchFamily="34" charset="-128"/>
                <a:cs typeface="+mn-cs"/>
              </a:rPr>
            </a:br>
            <a:r>
              <a:rPr lang="en-US" sz="1200" kern="1200" dirty="0">
                <a:solidFill>
                  <a:schemeClr val="tx1"/>
                </a:solidFill>
                <a:effectLst/>
                <a:latin typeface="+mn-lt"/>
                <a:ea typeface="ＭＳ Ｐゴシック" panose="020B0600070205080204" pitchFamily="34" charset="-128"/>
                <a:cs typeface="+mn-cs"/>
              </a:rPr>
              <a:t> </a:t>
            </a:r>
          </a:p>
          <a:p>
            <a:r>
              <a:rPr lang="en-US" sz="1200" kern="1200" dirty="0">
                <a:solidFill>
                  <a:schemeClr val="tx1"/>
                </a:solidFill>
                <a:effectLst/>
                <a:latin typeface="+mn-lt"/>
                <a:ea typeface="ＭＳ Ｐゴシック" panose="020B0600070205080204" pitchFamily="34" charset="-128"/>
                <a:cs typeface="+mn-cs"/>
              </a:rPr>
              <a:t>Pretrial risk assessments provide additional information to judges and other professionals to help them make pretrial decisions. An assessment does not replace a judge’s discretion. It provides judges with more information to help them make decisions.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77443C-905D-D943-84BB-5B687C7BBD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85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Conditions Matrix helps you translate the PSA scores into actionable conditions of release.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7F973-1510-41D2-BBE6-4A386C2153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600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437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B6C40-D5CA-A819-84AC-ADAD2F3E2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DFA8A-4E05-478A-E907-8443A3071BA6}"/>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3C193AF7-C447-A095-1135-9BFE6C9328F1}"/>
              </a:ext>
            </a:extLst>
          </p:cNvPr>
          <p:cNvSpPr>
            <a:spLocks noGrp="1"/>
          </p:cNvSpPr>
          <p:nvPr>
            <p:ph type="body" idx="1"/>
          </p:nvPr>
        </p:nvSpPr>
        <p:spPr/>
        <p:txBody>
          <a:bodyPr/>
          <a:lstStyle/>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3A7F5BD-1369-F9BC-999E-F22619A5B3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5158-8E0F-A346-B6FB-90F69FC67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04A316-5BF4-43E2-DAFA-BEBE06C065EA}"/>
              </a:ext>
            </a:extLst>
          </p:cNvPr>
          <p:cNvPicPr>
            <a:picLocks noChangeAspect="1"/>
          </p:cNvPicPr>
          <p:nvPr/>
        </p:nvPicPr>
        <p:blipFill>
          <a:blip r:embed="rId3"/>
          <a:stretch>
            <a:fillRect/>
          </a:stretch>
        </p:blipFill>
        <p:spPr>
          <a:xfrm>
            <a:off x="204604" y="4047809"/>
            <a:ext cx="6601196" cy="516602"/>
          </a:xfrm>
          <a:prstGeom prst="rect">
            <a:avLst/>
          </a:prstGeom>
        </p:spPr>
      </p:pic>
    </p:spTree>
    <p:extLst>
      <p:ext uri="{BB962C8B-B14F-4D97-AF65-F5344CB8AC3E}">
        <p14:creationId xmlns:p14="http://schemas.microsoft.com/office/powerpoint/2010/main" val="1436962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0F05-2257-9112-E4CF-70E274EA0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88483-FC8D-5D5D-61C5-8C0C6D2BC8D9}"/>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59ABDFAA-19A3-FA3D-329D-872F243419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2CF4E1-A500-5A70-7F84-45A5A323ED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02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Nikki – 120 seconds</a:t>
            </a:r>
          </a:p>
          <a:p>
            <a:endParaRPr lang="en-US" sz="1200">
              <a:latin typeface="+mn-lt"/>
            </a:endParaRPr>
          </a:p>
          <a:p>
            <a:pPr marL="0" indent="0">
              <a:spcBef>
                <a:spcPts val="0"/>
              </a:spcBef>
              <a:spcAft>
                <a:spcPts val="600"/>
              </a:spcAft>
              <a:buFont typeface="Arial" panose="020B0604020202020204" pitchFamily="34" charset="0"/>
              <a:buNone/>
            </a:pPr>
            <a:r>
              <a:rPr lang="en-US" sz="1200">
                <a:latin typeface="+mn-lt"/>
                <a:ea typeface="Source Sans Pro"/>
              </a:rPr>
              <a:t>Understanding the problem from Prosecutor perspective</a:t>
            </a:r>
          </a:p>
          <a:p>
            <a:pPr marL="914400" lvl="1" indent="-457200">
              <a:spcAft>
                <a:spcPts val="600"/>
              </a:spcAft>
              <a:buFont typeface="Arial" panose="020B0604020202020204" pitchFamily="34" charset="0"/>
              <a:buChar char="•"/>
            </a:pPr>
            <a:r>
              <a:rPr lang="en-US" sz="1200">
                <a:latin typeface="+mn-lt"/>
                <a:ea typeface="Source Sans Pro"/>
              </a:rPr>
              <a:t>How can we best serve victims?</a:t>
            </a:r>
          </a:p>
          <a:p>
            <a:pPr marL="914400" lvl="1" indent="-457200">
              <a:spcAft>
                <a:spcPts val="600"/>
              </a:spcAft>
              <a:buFont typeface="Arial" panose="020B0604020202020204" pitchFamily="34" charset="0"/>
              <a:buChar char="•"/>
            </a:pPr>
            <a:r>
              <a:rPr lang="en-US" sz="1200">
                <a:latin typeface="+mn-lt"/>
                <a:ea typeface="Source Sans Pro"/>
              </a:rPr>
              <a:t>Can we connect people with the right systems?</a:t>
            </a:r>
          </a:p>
          <a:p>
            <a:pPr marL="914400" lvl="1" indent="-457200">
              <a:spcAft>
                <a:spcPts val="600"/>
              </a:spcAft>
              <a:buFont typeface="Arial" panose="020B0604020202020204" pitchFamily="34" charset="0"/>
              <a:buChar char="•"/>
            </a:pPr>
            <a:r>
              <a:rPr lang="en-US" sz="1200">
                <a:latin typeface="+mn-lt"/>
                <a:ea typeface="Source Sans Pro"/>
              </a:rPr>
              <a:t>Can we prevent recidivism through smart prosecution?</a:t>
            </a:r>
          </a:p>
          <a:p>
            <a:endParaRPr lang="en-US" sz="1200">
              <a:latin typeface="+mn-lt"/>
            </a:endParaRPr>
          </a:p>
          <a:p>
            <a:r>
              <a:rPr lang="en-US" sz="1200">
                <a:latin typeface="+mn-lt"/>
              </a:rPr>
              <a:t>Victims: Bond, Restitution</a:t>
            </a:r>
            <a:endParaRPr lang="en-US" sz="1200">
              <a:latin typeface="+mn-lt"/>
              <a:ea typeface="Calibri"/>
              <a:cs typeface="Calibri"/>
            </a:endParaRPr>
          </a:p>
          <a:p>
            <a:r>
              <a:rPr lang="en-US" sz="1200">
                <a:latin typeface="+mn-lt"/>
              </a:rPr>
              <a:t>Right systems: APS, Mental Health, Knowledge of the System</a:t>
            </a:r>
            <a:endParaRPr lang="en-US" sz="1200">
              <a:latin typeface="+mn-lt"/>
              <a:ea typeface="Calibri"/>
              <a:cs typeface="Calibri"/>
            </a:endParaRPr>
          </a:p>
          <a:p>
            <a:r>
              <a:rPr lang="en-US" sz="1200">
                <a:latin typeface="+mn-lt"/>
              </a:rPr>
              <a:t>Prevent Recidivism: Pulling people from the pipeline and offering them an alternative pathway that leads away from collateral consequences</a:t>
            </a:r>
            <a:endParaRPr lang="en-US" sz="1200">
              <a:latin typeface="+mn-lt"/>
              <a:ea typeface="Calibri"/>
              <a:cs typeface="Calibri"/>
            </a:endParaRPr>
          </a:p>
          <a:p>
            <a:r>
              <a:rPr lang="en-US" sz="1200">
                <a:latin typeface="+mn-lt"/>
                <a:ea typeface="Calibri"/>
                <a:cs typeface="Calibri"/>
              </a:rPr>
              <a:t>Preservation of Resources: Using alternative programming to reduce court backlog and bottle-necking which in turn saves money on court time while maintaining meaningful prosecution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5158-8E0F-A346-B6FB-90F69FC67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3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9647-54AC-B7D4-6F20-061C4EE29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48C70-6D33-9A34-9716-4E57B30CD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DF19B-44F8-5468-09B0-7A65A9B1F6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D82602-05D3-1738-81AF-6964DCC87A9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7942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Nikki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3457-386C-B974-55AE-3EB83A3DB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D6040-9A23-6364-AFC2-8C022CE8FAC2}"/>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E9C4DD7B-B4E8-AC5C-10A8-A2AC7A4B6D5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5C7E5E27-A63E-1139-4851-5C82D36E73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138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47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658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64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Nikki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401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F02C8-B9A1-37E9-D0C5-470B008A0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A7767-9882-4DAD-1D35-97EBA7C22EC4}"/>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AA05E7F7-9AEF-A69C-EC9E-BB7D056D45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2A2D94-EA3F-31DD-7397-5F2ACEB048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358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ADF2A-EE19-6E1A-70E7-505287AF1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CC89B-C044-3875-786D-FF04C180F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F33CE-A480-323B-DF06-1271C6E4D7F2}"/>
              </a:ext>
            </a:extLst>
          </p:cNvPr>
          <p:cNvSpPr>
            <a:spLocks noGrp="1"/>
          </p:cNvSpPr>
          <p:nvPr>
            <p:ph type="body" idx="1"/>
          </p:nvPr>
        </p:nvSpPr>
        <p:spPr/>
        <p:txBody>
          <a:bodyPr/>
          <a:lstStyle/>
          <a:p>
            <a:r>
              <a:rPr lang="en-US" sz="1200">
                <a:latin typeface="+mn-lt"/>
              </a:rPr>
              <a:t>Nikki – 120 seconds</a:t>
            </a:r>
          </a:p>
          <a:p>
            <a:endParaRPr lang="en-US" sz="1200">
              <a:latin typeface="+mn-lt"/>
            </a:endParaRPr>
          </a:p>
          <a:p>
            <a:pPr marL="0" indent="0">
              <a:spcBef>
                <a:spcPts val="0"/>
              </a:spcBef>
              <a:spcAft>
                <a:spcPts val="600"/>
              </a:spcAft>
              <a:buFont typeface="Arial" panose="020B0604020202020204" pitchFamily="34" charset="0"/>
              <a:buNone/>
            </a:pPr>
            <a:r>
              <a:rPr lang="en-US" sz="1200">
                <a:latin typeface="+mn-lt"/>
                <a:ea typeface="Source Sans Pro"/>
              </a:rPr>
              <a:t>Understanding the problem from Prosecutor perspective</a:t>
            </a:r>
          </a:p>
          <a:p>
            <a:pPr marL="914400" lvl="1" indent="-457200">
              <a:spcAft>
                <a:spcPts val="600"/>
              </a:spcAft>
              <a:buFont typeface="Arial" panose="020B0604020202020204" pitchFamily="34" charset="0"/>
              <a:buChar char="•"/>
            </a:pPr>
            <a:r>
              <a:rPr lang="en-US" sz="1200">
                <a:latin typeface="+mn-lt"/>
                <a:ea typeface="Source Sans Pro"/>
              </a:rPr>
              <a:t>How can we best serve victims?</a:t>
            </a:r>
          </a:p>
          <a:p>
            <a:pPr marL="914400" lvl="1" indent="-457200">
              <a:spcAft>
                <a:spcPts val="600"/>
              </a:spcAft>
              <a:buFont typeface="Arial" panose="020B0604020202020204" pitchFamily="34" charset="0"/>
              <a:buChar char="•"/>
            </a:pPr>
            <a:r>
              <a:rPr lang="en-US" sz="1200">
                <a:latin typeface="+mn-lt"/>
                <a:ea typeface="Source Sans Pro"/>
              </a:rPr>
              <a:t>Can we connect people with the right systems?</a:t>
            </a:r>
          </a:p>
          <a:p>
            <a:pPr marL="914400" lvl="1" indent="-457200">
              <a:spcAft>
                <a:spcPts val="600"/>
              </a:spcAft>
              <a:buFont typeface="Arial" panose="020B0604020202020204" pitchFamily="34" charset="0"/>
              <a:buChar char="•"/>
            </a:pPr>
            <a:r>
              <a:rPr lang="en-US" sz="1200">
                <a:latin typeface="+mn-lt"/>
                <a:ea typeface="Source Sans Pro"/>
              </a:rPr>
              <a:t>Can we prevent recidivism through smart prosecution?</a:t>
            </a:r>
          </a:p>
          <a:p>
            <a:endParaRPr lang="en-US" sz="1200">
              <a:latin typeface="+mn-lt"/>
            </a:endParaRPr>
          </a:p>
          <a:p>
            <a:r>
              <a:rPr lang="en-US" sz="1200">
                <a:latin typeface="+mn-lt"/>
              </a:rPr>
              <a:t>Victims: Bond, Restitution</a:t>
            </a:r>
            <a:endParaRPr lang="en-US" sz="1200">
              <a:latin typeface="+mn-lt"/>
              <a:ea typeface="Calibri"/>
              <a:cs typeface="Calibri"/>
            </a:endParaRPr>
          </a:p>
          <a:p>
            <a:r>
              <a:rPr lang="en-US" sz="1200">
                <a:latin typeface="+mn-lt"/>
              </a:rPr>
              <a:t>Right systems: APS, Mental Health, Knowledge of the System</a:t>
            </a:r>
            <a:endParaRPr lang="en-US" sz="1200">
              <a:latin typeface="+mn-lt"/>
              <a:ea typeface="Calibri"/>
              <a:cs typeface="Calibri"/>
            </a:endParaRPr>
          </a:p>
          <a:p>
            <a:r>
              <a:rPr lang="en-US" sz="1200">
                <a:latin typeface="+mn-lt"/>
              </a:rPr>
              <a:t>Prevent Recidivism: Pulling people from the pipeline and offering them an alternative pathway that leads away from collateral consequences</a:t>
            </a:r>
            <a:endParaRPr lang="en-US" sz="1200">
              <a:latin typeface="+mn-lt"/>
              <a:ea typeface="Calibri"/>
              <a:cs typeface="Calibri"/>
            </a:endParaRPr>
          </a:p>
          <a:p>
            <a:r>
              <a:rPr lang="en-US" sz="1200">
                <a:latin typeface="+mn-lt"/>
                <a:ea typeface="Calibri"/>
                <a:cs typeface="Calibri"/>
              </a:rPr>
              <a:t>Preservation of Resources: Using alternative programming to reduce court backlog and bottle-necking which in turn saves money on court time while maintaining meaningful prosecution</a:t>
            </a:r>
          </a:p>
        </p:txBody>
      </p:sp>
      <p:sp>
        <p:nvSpPr>
          <p:cNvPr id="4" name="Slide Number Placeholder 3">
            <a:extLst>
              <a:ext uri="{FF2B5EF4-FFF2-40B4-BE49-F238E27FC236}">
                <a16:creationId xmlns:a16="http://schemas.microsoft.com/office/drawing/2014/main" id="{68799769-AE9C-3F0D-2561-ABD37F295B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5158-8E0F-A346-B6FB-90F69FC67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44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Nikki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52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Nikki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04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Overview of SIM:</a:t>
            </a:r>
            <a:endParaRPr/>
          </a:p>
          <a:p>
            <a:pPr marL="171450" lvl="0" indent="-171450" algn="l" rtl="0">
              <a:spcBef>
                <a:spcPts val="0"/>
              </a:spcBef>
              <a:spcAft>
                <a:spcPts val="0"/>
              </a:spcAft>
              <a:buClr>
                <a:schemeClr val="dk1"/>
              </a:buClr>
              <a:buSzPts val="1200"/>
              <a:buFont typeface="Arial"/>
              <a:buChar char="•"/>
            </a:pPr>
            <a:r>
              <a:rPr lang="en-US"/>
              <a:t>SIM was developed by Policy Research Associates as a conceptual model to inform community-based responses to the involvement of people with mental and substance use disorders in the criminal justice system.</a:t>
            </a:r>
            <a:endParaRPr/>
          </a:p>
          <a:p>
            <a:pPr marL="171450" lvl="0" indent="-171450" algn="l" rtl="0">
              <a:spcBef>
                <a:spcPts val="0"/>
              </a:spcBef>
              <a:spcAft>
                <a:spcPts val="0"/>
              </a:spcAft>
              <a:buClr>
                <a:schemeClr val="dk1"/>
              </a:buClr>
              <a:buSzPts val="1200"/>
              <a:buFont typeface="Arial"/>
              <a:buChar char="•"/>
            </a:pPr>
            <a:r>
              <a:rPr lang="en-US"/>
              <a:t>SIM is to be used as an applied strategic planning tool to improve cross-system collaborations to reduce involvement in the justice system</a:t>
            </a:r>
            <a:endParaRPr/>
          </a:p>
          <a:p>
            <a:pPr marL="171450" lvl="0" indent="-171450" algn="l" rtl="0">
              <a:spcBef>
                <a:spcPts val="0"/>
              </a:spcBef>
              <a:spcAft>
                <a:spcPts val="0"/>
              </a:spcAft>
              <a:buClr>
                <a:schemeClr val="dk1"/>
              </a:buClr>
              <a:buSzPts val="1200"/>
              <a:buFont typeface="Arial"/>
              <a:buChar char="•"/>
            </a:pPr>
            <a:r>
              <a:rPr lang="en-US"/>
              <a:t>SIM is most effective when used as a community strategic planning tool to assess available resources, determine gaps in services, and plan for community change. </a:t>
            </a:r>
            <a:endParaRPr/>
          </a:p>
          <a:p>
            <a:pPr marL="171450" lvl="0" indent="-171450" algn="l" rtl="0">
              <a:spcBef>
                <a:spcPts val="0"/>
              </a:spcBef>
              <a:spcAft>
                <a:spcPts val="0"/>
              </a:spcAft>
              <a:buClr>
                <a:schemeClr val="dk1"/>
              </a:buClr>
              <a:buSzPts val="1200"/>
              <a:buFont typeface="Arial"/>
              <a:buChar char="•"/>
            </a:pPr>
            <a:r>
              <a:rPr lang="en-US"/>
              <a:t>These activities are best accomplished by a team of stakeholders that cross over multiple systems, including mental health, substance use, law enforcement, pretrial services, courts, jails community corrections, housing, health, social services, people with lived experiences, family members, and many others.</a:t>
            </a:r>
            <a:endParaRPr/>
          </a:p>
          <a:p>
            <a:pPr marL="171450" lvl="0" indent="-171450" algn="l" rtl="0">
              <a:spcBef>
                <a:spcPts val="0"/>
              </a:spcBef>
              <a:spcAft>
                <a:spcPts val="0"/>
              </a:spcAft>
              <a:buClr>
                <a:schemeClr val="dk1"/>
              </a:buClr>
              <a:buSzPts val="1200"/>
              <a:buFont typeface="Arial"/>
              <a:buChar char="•"/>
            </a:pPr>
            <a:r>
              <a:rPr lang="en-US"/>
              <a:t>SIM helps to develop a comprehensive picture of how people with mental and substance use disorders flow through the criminal justice system along six distinct intercept points</a:t>
            </a:r>
            <a:endParaRPr/>
          </a:p>
          <a:p>
            <a:pPr marL="171450" lvl="0" indent="-171450" algn="l" rtl="0">
              <a:spcBef>
                <a:spcPts val="0"/>
              </a:spcBef>
              <a:spcAft>
                <a:spcPts val="0"/>
              </a:spcAft>
              <a:buClr>
                <a:schemeClr val="dk1"/>
              </a:buClr>
              <a:buSzPts val="1200"/>
              <a:buFont typeface="Arial"/>
              <a:buChar char="•"/>
            </a:pPr>
            <a:r>
              <a:rPr lang="en-US"/>
              <a:t>At each intercept we will identify resources, gaps, and opportunities for adults with mental health and substance use disorders</a:t>
            </a:r>
            <a:endParaRPr/>
          </a:p>
          <a:p>
            <a:pPr marL="171450" lvl="0" indent="-171450" algn="l" rtl="0">
              <a:spcBef>
                <a:spcPts val="0"/>
              </a:spcBef>
              <a:spcAft>
                <a:spcPts val="0"/>
              </a:spcAft>
              <a:buClr>
                <a:schemeClr val="dk1"/>
              </a:buClr>
              <a:buSzPts val="1200"/>
              <a:buFont typeface="Arial"/>
              <a:buChar char="•"/>
            </a:pPr>
            <a:r>
              <a:rPr lang="en-US"/>
              <a:t>SIM is also used to develop priorities for action designed to improve system and service-level responses</a:t>
            </a:r>
            <a:endParaRPr/>
          </a:p>
          <a:p>
            <a:pPr marL="171450" lvl="0" indent="-171450" algn="l" rtl="0">
              <a:spcBef>
                <a:spcPts val="0"/>
              </a:spcBef>
              <a:spcAft>
                <a:spcPts val="0"/>
              </a:spcAft>
              <a:buClr>
                <a:schemeClr val="dk1"/>
              </a:buClr>
              <a:buSzPts val="1200"/>
              <a:buFont typeface="Arial"/>
              <a:buChar char="•"/>
            </a:pPr>
            <a:r>
              <a:rPr lang="en-US"/>
              <a:t>This graphic is the most commonly used for SIM. It maps out a simple process across the intercepts, lists key issues at each intercept and gives best practices across the intercepts.</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Community-based solutions</a:t>
            </a:r>
            <a:endParaRPr/>
          </a:p>
          <a:p>
            <a:pPr marL="0" lvl="0" indent="0" algn="l" rtl="0">
              <a:spcBef>
                <a:spcPts val="0"/>
              </a:spcBef>
              <a:spcAft>
                <a:spcPts val="0"/>
              </a:spcAft>
              <a:buClr>
                <a:schemeClr val="dk1"/>
              </a:buClr>
              <a:buSzPts val="1200"/>
              <a:buFont typeface="Arial"/>
              <a:buNone/>
            </a:pPr>
            <a:r>
              <a:rPr lang="en-US"/>
              <a:t>Cross-system collaboration</a:t>
            </a:r>
            <a:endParaRPr/>
          </a:p>
          <a:p>
            <a:pPr marL="0" lvl="0" indent="0" algn="l" rtl="0">
              <a:spcBef>
                <a:spcPts val="0"/>
              </a:spcBef>
              <a:spcAft>
                <a:spcPts val="0"/>
              </a:spcAft>
              <a:buClr>
                <a:schemeClr val="dk1"/>
              </a:buClr>
              <a:buSzPts val="1200"/>
              <a:buFont typeface="Arial"/>
              <a:buNone/>
            </a:pPr>
            <a:r>
              <a:rPr lang="en-US"/>
              <a:t>Reduced criminal justice involvement for individuals with mental illness and substance use</a:t>
            </a:r>
            <a:endParaRPr/>
          </a:p>
          <a:p>
            <a:pPr marL="0" lvl="0" indent="0" algn="l" rtl="0">
              <a:spcBef>
                <a:spcPts val="0"/>
              </a:spcBef>
              <a:spcAft>
                <a:spcPts val="0"/>
              </a:spcAft>
              <a:buClr>
                <a:schemeClr val="dk1"/>
              </a:buClr>
              <a:buSzPts val="1200"/>
              <a:buFont typeface="Arial"/>
              <a:buNone/>
            </a:pPr>
            <a:r>
              <a:rPr lang="en-US"/>
              <a:t>Community mapping framework</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Review the Best Practices at each Intercept:</a:t>
            </a:r>
            <a:endParaRPr/>
          </a:p>
          <a:p>
            <a:pPr marL="0" lvl="0" indent="0" algn="l" rtl="0">
              <a:spcBef>
                <a:spcPts val="0"/>
              </a:spcBef>
              <a:spcAft>
                <a:spcPts val="0"/>
              </a:spcAft>
              <a:buClr>
                <a:schemeClr val="dk1"/>
              </a:buClr>
              <a:buSzPts val="1200"/>
              <a:buFont typeface="Arial"/>
              <a:buNone/>
            </a:pPr>
            <a:r>
              <a:rPr lang="en-US"/>
              <a:t>Intercept 0</a:t>
            </a:r>
            <a:endParaRPr/>
          </a:p>
          <a:p>
            <a:pPr marL="171450" lvl="0" indent="-171450" algn="l" rtl="0">
              <a:spcBef>
                <a:spcPts val="0"/>
              </a:spcBef>
              <a:spcAft>
                <a:spcPts val="0"/>
              </a:spcAft>
              <a:buClr>
                <a:schemeClr val="dk1"/>
              </a:buClr>
              <a:buSzPts val="1200"/>
              <a:buFont typeface="Arial"/>
              <a:buChar char="•"/>
            </a:pPr>
            <a:r>
              <a:rPr lang="en-US"/>
              <a:t>Mobile Crisis Outreach Teams and Co-Responders</a:t>
            </a:r>
            <a:endParaRPr/>
          </a:p>
          <a:p>
            <a:pPr marL="171450" lvl="0" indent="-171450" algn="l" rtl="0">
              <a:spcBef>
                <a:spcPts val="0"/>
              </a:spcBef>
              <a:spcAft>
                <a:spcPts val="0"/>
              </a:spcAft>
              <a:buClr>
                <a:schemeClr val="dk1"/>
              </a:buClr>
              <a:buSzPts val="1200"/>
              <a:buFont typeface="Arial"/>
              <a:buChar char="•"/>
            </a:pPr>
            <a:r>
              <a:rPr lang="en-US"/>
              <a:t>Emergency Department Diversion</a:t>
            </a:r>
            <a:endParaRPr/>
          </a:p>
          <a:p>
            <a:pPr marL="171450" lvl="0" indent="-171450" algn="l" rtl="0">
              <a:spcBef>
                <a:spcPts val="0"/>
              </a:spcBef>
              <a:spcAft>
                <a:spcPts val="0"/>
              </a:spcAft>
              <a:buClr>
                <a:schemeClr val="dk1"/>
              </a:buClr>
              <a:buSzPts val="1200"/>
              <a:buFont typeface="Arial"/>
              <a:buChar char="•"/>
            </a:pPr>
            <a:r>
              <a:rPr lang="en-US"/>
              <a:t>Police Friendly Crisis Services</a:t>
            </a:r>
            <a:endParaRPr/>
          </a:p>
          <a:p>
            <a:pPr marL="0" lvl="0" indent="0" algn="l" rtl="0">
              <a:spcBef>
                <a:spcPts val="0"/>
              </a:spcBef>
              <a:spcAft>
                <a:spcPts val="0"/>
              </a:spcAft>
              <a:buClr>
                <a:schemeClr val="dk1"/>
              </a:buClr>
              <a:buSzPts val="1200"/>
              <a:buFont typeface="Arial"/>
              <a:buNone/>
            </a:pPr>
            <a:r>
              <a:rPr lang="en-US"/>
              <a:t>Intercept 1</a:t>
            </a:r>
            <a:endParaRPr/>
          </a:p>
          <a:p>
            <a:pPr marL="171450" lvl="0" indent="-171450" algn="l" rtl="0">
              <a:spcBef>
                <a:spcPts val="0"/>
              </a:spcBef>
              <a:spcAft>
                <a:spcPts val="0"/>
              </a:spcAft>
              <a:buClr>
                <a:schemeClr val="dk1"/>
              </a:buClr>
              <a:buSzPts val="1200"/>
              <a:buFont typeface="Arial"/>
              <a:buChar char="•"/>
            </a:pPr>
            <a:r>
              <a:rPr lang="en-US"/>
              <a:t>Dispatcher Training</a:t>
            </a:r>
            <a:endParaRPr/>
          </a:p>
          <a:p>
            <a:pPr marL="171450" lvl="0" indent="-171450" algn="l" rtl="0">
              <a:spcBef>
                <a:spcPts val="0"/>
              </a:spcBef>
              <a:spcAft>
                <a:spcPts val="0"/>
              </a:spcAft>
              <a:buClr>
                <a:schemeClr val="dk1"/>
              </a:buClr>
              <a:buSzPts val="1200"/>
              <a:buFont typeface="Arial"/>
              <a:buChar char="•"/>
            </a:pPr>
            <a:r>
              <a:rPr lang="en-US"/>
              <a:t>Specialized Police Responses</a:t>
            </a:r>
            <a:endParaRPr/>
          </a:p>
          <a:p>
            <a:pPr marL="171450" lvl="0" indent="-171450" algn="l" rtl="0">
              <a:spcBef>
                <a:spcPts val="0"/>
              </a:spcBef>
              <a:spcAft>
                <a:spcPts val="0"/>
              </a:spcAft>
              <a:buClr>
                <a:schemeClr val="dk1"/>
              </a:buClr>
              <a:buSzPts val="1200"/>
              <a:buFont typeface="Arial"/>
              <a:buChar char="•"/>
            </a:pPr>
            <a:r>
              <a:rPr lang="en-US"/>
              <a:t>High-Utilizer Specific Intervention and Follow-Up</a:t>
            </a:r>
            <a:endParaRPr/>
          </a:p>
          <a:p>
            <a:pPr marL="0" lvl="0" indent="0" algn="l" rtl="0">
              <a:spcBef>
                <a:spcPts val="0"/>
              </a:spcBef>
              <a:spcAft>
                <a:spcPts val="0"/>
              </a:spcAft>
              <a:buClr>
                <a:schemeClr val="dk1"/>
              </a:buClr>
              <a:buSzPts val="1200"/>
              <a:buFont typeface="Arial"/>
              <a:buNone/>
            </a:pPr>
            <a:r>
              <a:rPr lang="en-US"/>
              <a:t>Intercept 2</a:t>
            </a:r>
            <a:endParaRPr/>
          </a:p>
          <a:p>
            <a:pPr marL="171450" lvl="0" indent="-171450" algn="l" rtl="0">
              <a:spcBef>
                <a:spcPts val="0"/>
              </a:spcBef>
              <a:spcAft>
                <a:spcPts val="0"/>
              </a:spcAft>
              <a:buClr>
                <a:schemeClr val="dk1"/>
              </a:buClr>
              <a:buSzPts val="1200"/>
              <a:buFont typeface="Arial"/>
              <a:buChar char="•"/>
            </a:pPr>
            <a:r>
              <a:rPr lang="en-US"/>
              <a:t>Screening for Mental Health and Substance Use Disorders</a:t>
            </a:r>
            <a:endParaRPr/>
          </a:p>
          <a:p>
            <a:pPr marL="171450" lvl="0" indent="-171450" algn="l" rtl="0">
              <a:spcBef>
                <a:spcPts val="0"/>
              </a:spcBef>
              <a:spcAft>
                <a:spcPts val="0"/>
              </a:spcAft>
              <a:buClr>
                <a:schemeClr val="dk1"/>
              </a:buClr>
              <a:buSzPts val="1200"/>
              <a:buFont typeface="Arial"/>
              <a:buChar char="•"/>
            </a:pPr>
            <a:r>
              <a:rPr lang="en-US"/>
              <a:t>Data Matching Initiatives Between the Jail and Community-Based Behavioral Health Providers</a:t>
            </a:r>
            <a:endParaRPr/>
          </a:p>
          <a:p>
            <a:pPr marL="171450" lvl="0" indent="-171450" algn="l" rtl="0">
              <a:spcBef>
                <a:spcPts val="0"/>
              </a:spcBef>
              <a:spcAft>
                <a:spcPts val="0"/>
              </a:spcAft>
              <a:buClr>
                <a:schemeClr val="dk1"/>
              </a:buClr>
              <a:buSzPts val="1200"/>
              <a:buFont typeface="Arial"/>
              <a:buChar char="•"/>
            </a:pPr>
            <a:r>
              <a:rPr lang="en-US"/>
              <a:t>Pretrial Supervision and Diversion Services to Reduce Episodes of Incarceration</a:t>
            </a:r>
            <a:endParaRPr/>
          </a:p>
          <a:p>
            <a:pPr marL="0" lvl="0" indent="0" algn="l" rtl="0">
              <a:spcBef>
                <a:spcPts val="0"/>
              </a:spcBef>
              <a:spcAft>
                <a:spcPts val="0"/>
              </a:spcAft>
              <a:buClr>
                <a:schemeClr val="dk1"/>
              </a:buClr>
              <a:buSzPts val="1200"/>
              <a:buFont typeface="Arial"/>
              <a:buNone/>
            </a:pPr>
            <a:r>
              <a:rPr lang="en-US"/>
              <a:t>Intercept 3</a:t>
            </a:r>
            <a:endParaRPr/>
          </a:p>
          <a:p>
            <a:pPr marL="171450" lvl="0" indent="-171450" algn="l" rtl="0">
              <a:spcBef>
                <a:spcPts val="0"/>
              </a:spcBef>
              <a:spcAft>
                <a:spcPts val="0"/>
              </a:spcAft>
              <a:buClr>
                <a:schemeClr val="dk1"/>
              </a:buClr>
              <a:buSzPts val="1200"/>
              <a:buFont typeface="Arial"/>
              <a:buChar char="•"/>
            </a:pPr>
            <a:r>
              <a:rPr lang="en-US"/>
              <a:t>Treatment Courts for High-Risk/High-Need Individuals</a:t>
            </a:r>
            <a:endParaRPr/>
          </a:p>
          <a:p>
            <a:pPr marL="171450" lvl="0" indent="-171450" algn="l" rtl="0">
              <a:spcBef>
                <a:spcPts val="0"/>
              </a:spcBef>
              <a:spcAft>
                <a:spcPts val="0"/>
              </a:spcAft>
              <a:buClr>
                <a:schemeClr val="dk1"/>
              </a:buClr>
              <a:buSzPts val="1200"/>
              <a:buFont typeface="Arial"/>
              <a:buChar char="•"/>
            </a:pPr>
            <a:r>
              <a:rPr lang="en-US"/>
              <a:t>Jail-Based Programming and Health Care Services</a:t>
            </a:r>
            <a:endParaRPr/>
          </a:p>
          <a:p>
            <a:pPr marL="171450" lvl="0" indent="-171450" algn="l" rtl="0">
              <a:spcBef>
                <a:spcPts val="0"/>
              </a:spcBef>
              <a:spcAft>
                <a:spcPts val="0"/>
              </a:spcAft>
              <a:buClr>
                <a:schemeClr val="dk1"/>
              </a:buClr>
              <a:buSzPts val="1200"/>
              <a:buFont typeface="Arial"/>
              <a:buChar char="•"/>
            </a:pPr>
            <a:r>
              <a:rPr lang="en-US"/>
              <a:t>Collaboration with the Veterans Justice Outreach (VJO) Specialist from the Veterans Health Administration</a:t>
            </a:r>
            <a:endParaRPr/>
          </a:p>
          <a:p>
            <a:pPr marL="0" lvl="0" indent="0" algn="l" rtl="0">
              <a:spcBef>
                <a:spcPts val="0"/>
              </a:spcBef>
              <a:spcAft>
                <a:spcPts val="0"/>
              </a:spcAft>
              <a:buClr>
                <a:schemeClr val="dk1"/>
              </a:buClr>
              <a:buSzPts val="1200"/>
              <a:buFont typeface="Arial"/>
              <a:buNone/>
            </a:pPr>
            <a:r>
              <a:rPr lang="en-US"/>
              <a:t>Intercept 4</a:t>
            </a:r>
            <a:endParaRPr/>
          </a:p>
          <a:p>
            <a:pPr marL="171450" lvl="0" indent="-171450" algn="l" rtl="0">
              <a:spcBef>
                <a:spcPts val="0"/>
              </a:spcBef>
              <a:spcAft>
                <a:spcPts val="0"/>
              </a:spcAft>
              <a:buClr>
                <a:schemeClr val="dk1"/>
              </a:buClr>
              <a:buSzPts val="1200"/>
              <a:buFont typeface="Arial"/>
              <a:buChar char="•"/>
            </a:pPr>
            <a:r>
              <a:rPr lang="en-US"/>
              <a:t>Transition Planning by the Jail or IN-Reach Providers</a:t>
            </a:r>
            <a:endParaRPr/>
          </a:p>
          <a:p>
            <a:pPr marL="171450" lvl="0" indent="-171450" algn="l" rtl="0">
              <a:spcBef>
                <a:spcPts val="0"/>
              </a:spcBef>
              <a:spcAft>
                <a:spcPts val="0"/>
              </a:spcAft>
              <a:buClr>
                <a:schemeClr val="dk1"/>
              </a:buClr>
              <a:buSzPts val="1200"/>
              <a:buFont typeface="Arial"/>
              <a:buChar char="•"/>
            </a:pPr>
            <a:r>
              <a:rPr lang="en-US"/>
              <a:t>Medication and Prescription Access Upon Release from Jail or Prison</a:t>
            </a:r>
            <a:endParaRPr/>
          </a:p>
          <a:p>
            <a:pPr marL="171450" lvl="0" indent="-171450" algn="l" rtl="0">
              <a:spcBef>
                <a:spcPts val="0"/>
              </a:spcBef>
              <a:spcAft>
                <a:spcPts val="0"/>
              </a:spcAft>
              <a:buClr>
                <a:schemeClr val="dk1"/>
              </a:buClr>
              <a:buSzPts val="1200"/>
              <a:buFont typeface="Arial"/>
              <a:buChar char="•"/>
            </a:pPr>
            <a:r>
              <a:rPr lang="en-US"/>
              <a:t>Warm Hand-Offs from Corrections to Providers Increases Engagement in Services</a:t>
            </a:r>
            <a:endParaRPr/>
          </a:p>
          <a:p>
            <a:pPr marL="0" lvl="0" indent="0" algn="l" rtl="0">
              <a:spcBef>
                <a:spcPts val="0"/>
              </a:spcBef>
              <a:spcAft>
                <a:spcPts val="0"/>
              </a:spcAft>
              <a:buClr>
                <a:schemeClr val="dk1"/>
              </a:buClr>
              <a:buSzPts val="1200"/>
              <a:buFont typeface="Arial"/>
              <a:buNone/>
            </a:pPr>
            <a:r>
              <a:rPr lang="en-US"/>
              <a:t>Intercept 5</a:t>
            </a:r>
            <a:endParaRPr/>
          </a:p>
          <a:p>
            <a:pPr marL="171450" lvl="0" indent="-171450" algn="l" rtl="0">
              <a:spcBef>
                <a:spcPts val="0"/>
              </a:spcBef>
              <a:spcAft>
                <a:spcPts val="0"/>
              </a:spcAft>
              <a:buClr>
                <a:schemeClr val="dk1"/>
              </a:buClr>
              <a:buSzPts val="1200"/>
              <a:buFont typeface="Arial"/>
              <a:buChar char="•"/>
            </a:pPr>
            <a:r>
              <a:rPr lang="en-US"/>
              <a:t>Specialized Community Supervision Caseloads of People with Mental Health Disorders</a:t>
            </a:r>
            <a:endParaRPr/>
          </a:p>
          <a:p>
            <a:pPr marL="171450" lvl="0" indent="-171450" algn="l" rtl="0">
              <a:spcBef>
                <a:spcPts val="0"/>
              </a:spcBef>
              <a:spcAft>
                <a:spcPts val="0"/>
              </a:spcAft>
              <a:buClr>
                <a:schemeClr val="dk1"/>
              </a:buClr>
              <a:buSzPts val="1200"/>
              <a:buFont typeface="Arial"/>
              <a:buChar char="•"/>
            </a:pPr>
            <a:r>
              <a:rPr lang="en-US"/>
              <a:t>Medication-Assisted Treatment for Substance Use Disorders</a:t>
            </a:r>
            <a:endParaRPr/>
          </a:p>
          <a:p>
            <a:pPr marL="171450" lvl="0" indent="-171450" algn="l" rtl="0">
              <a:spcBef>
                <a:spcPts val="0"/>
              </a:spcBef>
              <a:spcAft>
                <a:spcPts val="0"/>
              </a:spcAft>
              <a:buClr>
                <a:schemeClr val="dk1"/>
              </a:buClr>
              <a:buSzPts val="1200"/>
              <a:buFont typeface="Arial"/>
              <a:buChar char="•"/>
            </a:pPr>
            <a:r>
              <a:rPr lang="en-US"/>
              <a:t>Access to Recovery Supports, Benefits, Housing and Competitive Employment</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Other suggestions? Peer Based Supports, Court Liaisons/ Navigators</a:t>
            </a:r>
            <a:endParaRPr/>
          </a:p>
          <a:p>
            <a:pPr marL="0" lvl="0" indent="0" algn="l" rtl="0">
              <a:spcBef>
                <a:spcPts val="0"/>
              </a:spcBef>
              <a:spcAft>
                <a:spcPts val="0"/>
              </a:spcAft>
              <a:buNone/>
            </a:pPr>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075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32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7394-FE79-FF6C-3130-077A75888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E66ED-3C20-6995-C333-BEFD942A914D}"/>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07A34952-CC13-723D-3E9B-BC93F2116E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79256C-BBBB-D447-4FBD-F836708514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359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Nikki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03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4362-646F-C68A-5A9B-CE46C0B2D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BA570-5FD4-8D27-D415-B2F328A61E03}"/>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00929D27-156A-4FBD-C0CA-2F50B9CFA4D6}"/>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C0B50B81-4EA5-3DC1-8038-36B41ED6CC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5764163-209E-5A8A-6968-B12093B811DD}"/>
              </a:ext>
            </a:extLst>
          </p:cNvPr>
          <p:cNvSpPr/>
          <p:nvPr/>
        </p:nvSpPr>
        <p:spPr>
          <a:xfrm>
            <a:off x="701042" y="4086542"/>
            <a:ext cx="2258907" cy="561658"/>
          </a:xfrm>
          <a:prstGeom prst="round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3150" tIns="46576" rIns="93150" bIns="4657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Average Cases Diverted Pre-Charge Per Year = 163</a:t>
            </a:r>
          </a:p>
        </p:txBody>
      </p:sp>
    </p:spTree>
    <p:extLst>
      <p:ext uri="{BB962C8B-B14F-4D97-AF65-F5344CB8AC3E}">
        <p14:creationId xmlns:p14="http://schemas.microsoft.com/office/powerpoint/2010/main" val="2396589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D8E6-DF40-6352-7C31-0FE445E6C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A70DB-731C-FC3F-0C7C-801BE376CC9A}"/>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F089F6DF-7D02-57ED-DB9C-44CFDD389434}"/>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11E317E2-A35C-9AD6-0639-81982006B3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9360F9A-CF50-C38F-4A29-E09A8B0473E0}"/>
              </a:ext>
            </a:extLst>
          </p:cNvPr>
          <p:cNvSpPr/>
          <p:nvPr/>
        </p:nvSpPr>
        <p:spPr>
          <a:xfrm>
            <a:off x="701042" y="4086542"/>
            <a:ext cx="2258907" cy="561658"/>
          </a:xfrm>
          <a:prstGeom prst="round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3150" tIns="46576" rIns="93150" bIns="4657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Average Cases Diverted Pre-Charge Per Year = 163</a:t>
            </a:r>
          </a:p>
        </p:txBody>
      </p:sp>
    </p:spTree>
    <p:extLst>
      <p:ext uri="{BB962C8B-B14F-4D97-AF65-F5344CB8AC3E}">
        <p14:creationId xmlns:p14="http://schemas.microsoft.com/office/powerpoint/2010/main" val="9457083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30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A2E8B-0F93-73E4-6A6B-6D0C1023B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1C3CC-E163-7A5C-EFEF-776297656CCE}"/>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D3738F93-CE60-191D-041B-DC9B494706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FA4C6-8775-2CCB-2A82-073C72CD45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701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99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35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0F01F72C-A3DE-26E6-8D39-B385BDDE077C}"/>
            </a:ext>
          </a:extLst>
        </p:cNvPr>
        <p:cNvGrpSpPr/>
        <p:nvPr/>
      </p:nvGrpSpPr>
      <p:grpSpPr>
        <a:xfrm>
          <a:off x="0" y="0"/>
          <a:ext cx="0" cy="0"/>
          <a:chOff x="0" y="0"/>
          <a:chExt cx="0" cy="0"/>
        </a:xfrm>
      </p:grpSpPr>
      <p:sp>
        <p:nvSpPr>
          <p:cNvPr id="289" name="Google Shape;289;p10:notes">
            <a:extLst>
              <a:ext uri="{FF2B5EF4-FFF2-40B4-BE49-F238E27FC236}">
                <a16:creationId xmlns:a16="http://schemas.microsoft.com/office/drawing/2014/main" id="{CD33D4F7-813C-EF54-7E77-CF98EB2B8D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0:notes">
            <a:extLst>
              <a:ext uri="{FF2B5EF4-FFF2-40B4-BE49-F238E27FC236}">
                <a16:creationId xmlns:a16="http://schemas.microsoft.com/office/drawing/2014/main" id="{B9C65B48-3260-9922-71FE-9AC234CDED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Overview of SIM:</a:t>
            </a:r>
            <a:endParaRPr dirty="0"/>
          </a:p>
          <a:p>
            <a:pPr marL="171450" lvl="0" indent="-171450" algn="l" rtl="0">
              <a:spcBef>
                <a:spcPts val="0"/>
              </a:spcBef>
              <a:spcAft>
                <a:spcPts val="0"/>
              </a:spcAft>
              <a:buClr>
                <a:schemeClr val="dk1"/>
              </a:buClr>
              <a:buSzPts val="1200"/>
              <a:buFont typeface="Arial"/>
              <a:buChar char="•"/>
            </a:pPr>
            <a:r>
              <a:rPr lang="en-US" dirty="0"/>
              <a:t>SIM was developed by Policy Research Associates as a conceptual model to inform community-based responses to the involvement of people with mental and substance use disorders in the criminal justice system.</a:t>
            </a:r>
            <a:endParaRPr dirty="0"/>
          </a:p>
          <a:p>
            <a:pPr marL="171450" lvl="0" indent="-171450" algn="l" rtl="0">
              <a:spcBef>
                <a:spcPts val="0"/>
              </a:spcBef>
              <a:spcAft>
                <a:spcPts val="0"/>
              </a:spcAft>
              <a:buClr>
                <a:schemeClr val="dk1"/>
              </a:buClr>
              <a:buSzPts val="1200"/>
              <a:buFont typeface="Arial"/>
              <a:buChar char="•"/>
            </a:pPr>
            <a:r>
              <a:rPr lang="en-US" dirty="0"/>
              <a:t>SIM is to be used as an applied strategic planning tool to improve cross-system collaborations to reduce involvement in the justice system</a:t>
            </a:r>
            <a:endParaRPr dirty="0"/>
          </a:p>
          <a:p>
            <a:pPr marL="171450" lvl="0" indent="-171450" algn="l" rtl="0">
              <a:spcBef>
                <a:spcPts val="0"/>
              </a:spcBef>
              <a:spcAft>
                <a:spcPts val="0"/>
              </a:spcAft>
              <a:buClr>
                <a:schemeClr val="dk1"/>
              </a:buClr>
              <a:buSzPts val="1200"/>
              <a:buFont typeface="Arial"/>
              <a:buChar char="•"/>
            </a:pPr>
            <a:r>
              <a:rPr lang="en-US" dirty="0"/>
              <a:t>SIM is most effective when used as a community strategic planning tool to assess available resources, determine gaps in services, and plan for community change. </a:t>
            </a:r>
            <a:endParaRPr dirty="0"/>
          </a:p>
          <a:p>
            <a:pPr marL="171450" lvl="0" indent="-171450" algn="l" rtl="0">
              <a:spcBef>
                <a:spcPts val="0"/>
              </a:spcBef>
              <a:spcAft>
                <a:spcPts val="0"/>
              </a:spcAft>
              <a:buClr>
                <a:schemeClr val="dk1"/>
              </a:buClr>
              <a:buSzPts val="1200"/>
              <a:buFont typeface="Arial"/>
              <a:buChar char="•"/>
            </a:pPr>
            <a:r>
              <a:rPr lang="en-US" dirty="0"/>
              <a:t>These activities are best accomplished by a team of stakeholders that cross over multiple systems, including mental health, substance use, law enforcement, pretrial services, courts, jails community corrections, housing, health, social services, people with lived experiences, family members, and many others.</a:t>
            </a:r>
            <a:endParaRPr dirty="0"/>
          </a:p>
          <a:p>
            <a:pPr marL="171450" lvl="0" indent="-171450" algn="l" rtl="0">
              <a:spcBef>
                <a:spcPts val="0"/>
              </a:spcBef>
              <a:spcAft>
                <a:spcPts val="0"/>
              </a:spcAft>
              <a:buClr>
                <a:schemeClr val="dk1"/>
              </a:buClr>
              <a:buSzPts val="1200"/>
              <a:buFont typeface="Arial"/>
              <a:buChar char="•"/>
            </a:pPr>
            <a:r>
              <a:rPr lang="en-US" dirty="0"/>
              <a:t>SIM helps to develop a comprehensive picture of how people with mental and substance use disorders flow through the criminal justice system along six distinct intercept points</a:t>
            </a:r>
            <a:endParaRPr dirty="0"/>
          </a:p>
          <a:p>
            <a:pPr marL="171450" lvl="0" indent="-171450" algn="l" rtl="0">
              <a:spcBef>
                <a:spcPts val="0"/>
              </a:spcBef>
              <a:spcAft>
                <a:spcPts val="0"/>
              </a:spcAft>
              <a:buClr>
                <a:schemeClr val="dk1"/>
              </a:buClr>
              <a:buSzPts val="1200"/>
              <a:buFont typeface="Arial"/>
              <a:buChar char="•"/>
            </a:pPr>
            <a:r>
              <a:rPr lang="en-US" dirty="0"/>
              <a:t>At each intercept we will identify resources, gaps, and opportunities for adults with mental health and substance use disorders</a:t>
            </a:r>
            <a:endParaRPr dirty="0"/>
          </a:p>
          <a:p>
            <a:pPr marL="171450" lvl="0" indent="-171450" algn="l" rtl="0">
              <a:spcBef>
                <a:spcPts val="0"/>
              </a:spcBef>
              <a:spcAft>
                <a:spcPts val="0"/>
              </a:spcAft>
              <a:buClr>
                <a:schemeClr val="dk1"/>
              </a:buClr>
              <a:buSzPts val="1200"/>
              <a:buFont typeface="Arial"/>
              <a:buChar char="•"/>
            </a:pPr>
            <a:r>
              <a:rPr lang="en-US" dirty="0"/>
              <a:t>SIM is also used to develop priorities for action designed to improve system and service-level responses</a:t>
            </a:r>
            <a:endParaRPr dirty="0"/>
          </a:p>
          <a:p>
            <a:pPr marL="171450" lvl="0" indent="-171450" algn="l" rtl="0">
              <a:spcBef>
                <a:spcPts val="0"/>
              </a:spcBef>
              <a:spcAft>
                <a:spcPts val="0"/>
              </a:spcAft>
              <a:buClr>
                <a:schemeClr val="dk1"/>
              </a:buClr>
              <a:buSzPts val="1200"/>
              <a:buFont typeface="Arial"/>
              <a:buChar char="•"/>
            </a:pPr>
            <a:r>
              <a:rPr lang="en-US" dirty="0"/>
              <a:t>This graphic is the most commonly used for SIM. It maps out a simple process across the intercepts, lists key issues at each intercept and gives best practices across the intercepts.</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Community-based solutions</a:t>
            </a:r>
            <a:endParaRPr dirty="0"/>
          </a:p>
          <a:p>
            <a:pPr marL="0" lvl="0" indent="0" algn="l" rtl="0">
              <a:spcBef>
                <a:spcPts val="0"/>
              </a:spcBef>
              <a:spcAft>
                <a:spcPts val="0"/>
              </a:spcAft>
              <a:buClr>
                <a:schemeClr val="dk1"/>
              </a:buClr>
              <a:buSzPts val="1200"/>
              <a:buFont typeface="Arial"/>
              <a:buNone/>
            </a:pPr>
            <a:r>
              <a:rPr lang="en-US" dirty="0"/>
              <a:t>Cross-system collaboration</a:t>
            </a:r>
            <a:endParaRPr dirty="0"/>
          </a:p>
          <a:p>
            <a:pPr marL="0" lvl="0" indent="0" algn="l" rtl="0">
              <a:spcBef>
                <a:spcPts val="0"/>
              </a:spcBef>
              <a:spcAft>
                <a:spcPts val="0"/>
              </a:spcAft>
              <a:buClr>
                <a:schemeClr val="dk1"/>
              </a:buClr>
              <a:buSzPts val="1200"/>
              <a:buFont typeface="Arial"/>
              <a:buNone/>
            </a:pPr>
            <a:r>
              <a:rPr lang="en-US" dirty="0"/>
              <a:t>Reduced criminal justice involvement for individuals with mental illness and substance use</a:t>
            </a:r>
            <a:endParaRPr dirty="0"/>
          </a:p>
          <a:p>
            <a:pPr marL="0" lvl="0" indent="0" algn="l" rtl="0">
              <a:spcBef>
                <a:spcPts val="0"/>
              </a:spcBef>
              <a:spcAft>
                <a:spcPts val="0"/>
              </a:spcAft>
              <a:buClr>
                <a:schemeClr val="dk1"/>
              </a:buClr>
              <a:buSzPts val="1200"/>
              <a:buFont typeface="Arial"/>
              <a:buNone/>
            </a:pPr>
            <a:r>
              <a:rPr lang="en-US" dirty="0"/>
              <a:t>Community mapping framework</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Review the Best Practices at each Intercept:</a:t>
            </a:r>
            <a:endParaRPr dirty="0"/>
          </a:p>
          <a:p>
            <a:pPr marL="0" lvl="0" indent="0" algn="l" rtl="0">
              <a:spcBef>
                <a:spcPts val="0"/>
              </a:spcBef>
              <a:spcAft>
                <a:spcPts val="0"/>
              </a:spcAft>
              <a:buClr>
                <a:schemeClr val="dk1"/>
              </a:buClr>
              <a:buSzPts val="1200"/>
              <a:buFont typeface="Arial"/>
              <a:buNone/>
            </a:pPr>
            <a:r>
              <a:rPr lang="en-US" dirty="0"/>
              <a:t>Intercept 0</a:t>
            </a:r>
            <a:endParaRPr dirty="0"/>
          </a:p>
          <a:p>
            <a:pPr marL="171450" lvl="0" indent="-171450" algn="l" rtl="0">
              <a:spcBef>
                <a:spcPts val="0"/>
              </a:spcBef>
              <a:spcAft>
                <a:spcPts val="0"/>
              </a:spcAft>
              <a:buClr>
                <a:schemeClr val="dk1"/>
              </a:buClr>
              <a:buSzPts val="1200"/>
              <a:buFont typeface="Arial"/>
              <a:buChar char="•"/>
            </a:pPr>
            <a:r>
              <a:rPr lang="en-US" dirty="0"/>
              <a:t>Mobile Crisis Outreach Teams and Co-Responders</a:t>
            </a:r>
            <a:endParaRPr dirty="0"/>
          </a:p>
          <a:p>
            <a:pPr marL="171450" lvl="0" indent="-171450" algn="l" rtl="0">
              <a:spcBef>
                <a:spcPts val="0"/>
              </a:spcBef>
              <a:spcAft>
                <a:spcPts val="0"/>
              </a:spcAft>
              <a:buClr>
                <a:schemeClr val="dk1"/>
              </a:buClr>
              <a:buSzPts val="1200"/>
              <a:buFont typeface="Arial"/>
              <a:buChar char="•"/>
            </a:pPr>
            <a:r>
              <a:rPr lang="en-US" dirty="0"/>
              <a:t>Emergency Department Diversion</a:t>
            </a:r>
            <a:endParaRPr dirty="0"/>
          </a:p>
          <a:p>
            <a:pPr marL="171450" lvl="0" indent="-171450" algn="l" rtl="0">
              <a:spcBef>
                <a:spcPts val="0"/>
              </a:spcBef>
              <a:spcAft>
                <a:spcPts val="0"/>
              </a:spcAft>
              <a:buClr>
                <a:schemeClr val="dk1"/>
              </a:buClr>
              <a:buSzPts val="1200"/>
              <a:buFont typeface="Arial"/>
              <a:buChar char="•"/>
            </a:pPr>
            <a:r>
              <a:rPr lang="en-US" dirty="0"/>
              <a:t>Police Friendly Crisis Services</a:t>
            </a:r>
            <a:endParaRPr dirty="0"/>
          </a:p>
          <a:p>
            <a:pPr marL="0" lvl="0" indent="0" algn="l" rtl="0">
              <a:spcBef>
                <a:spcPts val="0"/>
              </a:spcBef>
              <a:spcAft>
                <a:spcPts val="0"/>
              </a:spcAft>
              <a:buClr>
                <a:schemeClr val="dk1"/>
              </a:buClr>
              <a:buSzPts val="1200"/>
              <a:buFont typeface="Arial"/>
              <a:buNone/>
            </a:pPr>
            <a:r>
              <a:rPr lang="en-US" dirty="0"/>
              <a:t>Intercept 1</a:t>
            </a:r>
            <a:endParaRPr dirty="0"/>
          </a:p>
          <a:p>
            <a:pPr marL="171450" lvl="0" indent="-171450" algn="l" rtl="0">
              <a:spcBef>
                <a:spcPts val="0"/>
              </a:spcBef>
              <a:spcAft>
                <a:spcPts val="0"/>
              </a:spcAft>
              <a:buClr>
                <a:schemeClr val="dk1"/>
              </a:buClr>
              <a:buSzPts val="1200"/>
              <a:buFont typeface="Arial"/>
              <a:buChar char="•"/>
            </a:pPr>
            <a:r>
              <a:rPr lang="en-US" dirty="0"/>
              <a:t>Dispatcher Training</a:t>
            </a:r>
            <a:endParaRPr dirty="0"/>
          </a:p>
          <a:p>
            <a:pPr marL="171450" lvl="0" indent="-171450" algn="l" rtl="0">
              <a:spcBef>
                <a:spcPts val="0"/>
              </a:spcBef>
              <a:spcAft>
                <a:spcPts val="0"/>
              </a:spcAft>
              <a:buClr>
                <a:schemeClr val="dk1"/>
              </a:buClr>
              <a:buSzPts val="1200"/>
              <a:buFont typeface="Arial"/>
              <a:buChar char="•"/>
            </a:pPr>
            <a:r>
              <a:rPr lang="en-US" dirty="0"/>
              <a:t>Specialized Police Responses</a:t>
            </a:r>
            <a:endParaRPr dirty="0"/>
          </a:p>
          <a:p>
            <a:pPr marL="171450" lvl="0" indent="-171450" algn="l" rtl="0">
              <a:spcBef>
                <a:spcPts val="0"/>
              </a:spcBef>
              <a:spcAft>
                <a:spcPts val="0"/>
              </a:spcAft>
              <a:buClr>
                <a:schemeClr val="dk1"/>
              </a:buClr>
              <a:buSzPts val="1200"/>
              <a:buFont typeface="Arial"/>
              <a:buChar char="•"/>
            </a:pPr>
            <a:r>
              <a:rPr lang="en-US" dirty="0"/>
              <a:t>High-Utilizer Specific Intervention and Follow-Up</a:t>
            </a:r>
            <a:endParaRPr dirty="0"/>
          </a:p>
          <a:p>
            <a:pPr marL="0" lvl="0" indent="0" algn="l" rtl="0">
              <a:spcBef>
                <a:spcPts val="0"/>
              </a:spcBef>
              <a:spcAft>
                <a:spcPts val="0"/>
              </a:spcAft>
              <a:buClr>
                <a:schemeClr val="dk1"/>
              </a:buClr>
              <a:buSzPts val="1200"/>
              <a:buFont typeface="Arial"/>
              <a:buNone/>
            </a:pPr>
            <a:r>
              <a:rPr lang="en-US" dirty="0"/>
              <a:t>Intercept 2</a:t>
            </a:r>
            <a:endParaRPr dirty="0"/>
          </a:p>
          <a:p>
            <a:pPr marL="171450" lvl="0" indent="-171450" algn="l" rtl="0">
              <a:spcBef>
                <a:spcPts val="0"/>
              </a:spcBef>
              <a:spcAft>
                <a:spcPts val="0"/>
              </a:spcAft>
              <a:buClr>
                <a:schemeClr val="dk1"/>
              </a:buClr>
              <a:buSzPts val="1200"/>
              <a:buFont typeface="Arial"/>
              <a:buChar char="•"/>
            </a:pPr>
            <a:r>
              <a:rPr lang="en-US" dirty="0"/>
              <a:t>Screening for Mental Health and Substance Use Disorders</a:t>
            </a:r>
            <a:endParaRPr dirty="0"/>
          </a:p>
          <a:p>
            <a:pPr marL="171450" lvl="0" indent="-171450" algn="l" rtl="0">
              <a:spcBef>
                <a:spcPts val="0"/>
              </a:spcBef>
              <a:spcAft>
                <a:spcPts val="0"/>
              </a:spcAft>
              <a:buClr>
                <a:schemeClr val="dk1"/>
              </a:buClr>
              <a:buSzPts val="1200"/>
              <a:buFont typeface="Arial"/>
              <a:buChar char="•"/>
            </a:pPr>
            <a:r>
              <a:rPr lang="en-US" dirty="0"/>
              <a:t>Data Matching Initiatives Between the Jail and Community-Based Behavioral Health Providers</a:t>
            </a:r>
            <a:endParaRPr dirty="0"/>
          </a:p>
          <a:p>
            <a:pPr marL="171450" lvl="0" indent="-171450" algn="l" rtl="0">
              <a:spcBef>
                <a:spcPts val="0"/>
              </a:spcBef>
              <a:spcAft>
                <a:spcPts val="0"/>
              </a:spcAft>
              <a:buClr>
                <a:schemeClr val="dk1"/>
              </a:buClr>
              <a:buSzPts val="1200"/>
              <a:buFont typeface="Arial"/>
              <a:buChar char="•"/>
            </a:pPr>
            <a:r>
              <a:rPr lang="en-US" dirty="0"/>
              <a:t>Pretrial Supervision and Diversion Services to Reduce Episodes of Incarceration</a:t>
            </a:r>
            <a:endParaRPr dirty="0"/>
          </a:p>
          <a:p>
            <a:pPr marL="0" lvl="0" indent="0" algn="l" rtl="0">
              <a:spcBef>
                <a:spcPts val="0"/>
              </a:spcBef>
              <a:spcAft>
                <a:spcPts val="0"/>
              </a:spcAft>
              <a:buClr>
                <a:schemeClr val="dk1"/>
              </a:buClr>
              <a:buSzPts val="1200"/>
              <a:buFont typeface="Arial"/>
              <a:buNone/>
            </a:pPr>
            <a:r>
              <a:rPr lang="en-US" dirty="0"/>
              <a:t>Intercept 3</a:t>
            </a:r>
            <a:endParaRPr dirty="0"/>
          </a:p>
          <a:p>
            <a:pPr marL="171450" lvl="0" indent="-171450" algn="l" rtl="0">
              <a:spcBef>
                <a:spcPts val="0"/>
              </a:spcBef>
              <a:spcAft>
                <a:spcPts val="0"/>
              </a:spcAft>
              <a:buClr>
                <a:schemeClr val="dk1"/>
              </a:buClr>
              <a:buSzPts val="1200"/>
              <a:buFont typeface="Arial"/>
              <a:buChar char="•"/>
            </a:pPr>
            <a:r>
              <a:rPr lang="en-US" dirty="0"/>
              <a:t>Treatment Courts for High-Risk/High-Need Individuals</a:t>
            </a:r>
            <a:endParaRPr dirty="0"/>
          </a:p>
          <a:p>
            <a:pPr marL="171450" lvl="0" indent="-171450" algn="l" rtl="0">
              <a:spcBef>
                <a:spcPts val="0"/>
              </a:spcBef>
              <a:spcAft>
                <a:spcPts val="0"/>
              </a:spcAft>
              <a:buClr>
                <a:schemeClr val="dk1"/>
              </a:buClr>
              <a:buSzPts val="1200"/>
              <a:buFont typeface="Arial"/>
              <a:buChar char="•"/>
            </a:pPr>
            <a:r>
              <a:rPr lang="en-US" dirty="0"/>
              <a:t>Jail-Based Programming and Health Care Services</a:t>
            </a:r>
            <a:endParaRPr dirty="0"/>
          </a:p>
          <a:p>
            <a:pPr marL="171450" lvl="0" indent="-171450" algn="l" rtl="0">
              <a:spcBef>
                <a:spcPts val="0"/>
              </a:spcBef>
              <a:spcAft>
                <a:spcPts val="0"/>
              </a:spcAft>
              <a:buClr>
                <a:schemeClr val="dk1"/>
              </a:buClr>
              <a:buSzPts val="1200"/>
              <a:buFont typeface="Arial"/>
              <a:buChar char="•"/>
            </a:pPr>
            <a:r>
              <a:rPr lang="en-US" dirty="0"/>
              <a:t>Collaboration with the Veterans Justice Outreach (VJO) Specialist from the Veterans Health Administration</a:t>
            </a:r>
            <a:endParaRPr dirty="0"/>
          </a:p>
          <a:p>
            <a:pPr marL="0" lvl="0" indent="0" algn="l" rtl="0">
              <a:spcBef>
                <a:spcPts val="0"/>
              </a:spcBef>
              <a:spcAft>
                <a:spcPts val="0"/>
              </a:spcAft>
              <a:buClr>
                <a:schemeClr val="dk1"/>
              </a:buClr>
              <a:buSzPts val="1200"/>
              <a:buFont typeface="Arial"/>
              <a:buNone/>
            </a:pPr>
            <a:r>
              <a:rPr lang="en-US" dirty="0"/>
              <a:t>Intercept 4</a:t>
            </a:r>
            <a:endParaRPr dirty="0"/>
          </a:p>
          <a:p>
            <a:pPr marL="171450" lvl="0" indent="-171450" algn="l" rtl="0">
              <a:spcBef>
                <a:spcPts val="0"/>
              </a:spcBef>
              <a:spcAft>
                <a:spcPts val="0"/>
              </a:spcAft>
              <a:buClr>
                <a:schemeClr val="dk1"/>
              </a:buClr>
              <a:buSzPts val="1200"/>
              <a:buFont typeface="Arial"/>
              <a:buChar char="•"/>
            </a:pPr>
            <a:r>
              <a:rPr lang="en-US" dirty="0"/>
              <a:t>Transition Planning by the Jail or IN-Reach Providers</a:t>
            </a:r>
            <a:endParaRPr dirty="0"/>
          </a:p>
          <a:p>
            <a:pPr marL="171450" lvl="0" indent="-171450" algn="l" rtl="0">
              <a:spcBef>
                <a:spcPts val="0"/>
              </a:spcBef>
              <a:spcAft>
                <a:spcPts val="0"/>
              </a:spcAft>
              <a:buClr>
                <a:schemeClr val="dk1"/>
              </a:buClr>
              <a:buSzPts val="1200"/>
              <a:buFont typeface="Arial"/>
              <a:buChar char="•"/>
            </a:pPr>
            <a:r>
              <a:rPr lang="en-US" dirty="0"/>
              <a:t>Medication and Prescription Access Upon Release from Jail or Prison</a:t>
            </a:r>
            <a:endParaRPr dirty="0"/>
          </a:p>
          <a:p>
            <a:pPr marL="171450" lvl="0" indent="-171450" algn="l" rtl="0">
              <a:spcBef>
                <a:spcPts val="0"/>
              </a:spcBef>
              <a:spcAft>
                <a:spcPts val="0"/>
              </a:spcAft>
              <a:buClr>
                <a:schemeClr val="dk1"/>
              </a:buClr>
              <a:buSzPts val="1200"/>
              <a:buFont typeface="Arial"/>
              <a:buChar char="•"/>
            </a:pPr>
            <a:r>
              <a:rPr lang="en-US" dirty="0"/>
              <a:t>Warm Hand-Offs from Corrections to Providers Increases Engagement in Services</a:t>
            </a:r>
            <a:endParaRPr dirty="0"/>
          </a:p>
          <a:p>
            <a:pPr marL="0" lvl="0" indent="0" algn="l" rtl="0">
              <a:spcBef>
                <a:spcPts val="0"/>
              </a:spcBef>
              <a:spcAft>
                <a:spcPts val="0"/>
              </a:spcAft>
              <a:buClr>
                <a:schemeClr val="dk1"/>
              </a:buClr>
              <a:buSzPts val="1200"/>
              <a:buFont typeface="Arial"/>
              <a:buNone/>
            </a:pPr>
            <a:r>
              <a:rPr lang="en-US" dirty="0"/>
              <a:t>Intercept 5</a:t>
            </a:r>
            <a:endParaRPr dirty="0"/>
          </a:p>
          <a:p>
            <a:pPr marL="171450" lvl="0" indent="-171450" algn="l" rtl="0">
              <a:spcBef>
                <a:spcPts val="0"/>
              </a:spcBef>
              <a:spcAft>
                <a:spcPts val="0"/>
              </a:spcAft>
              <a:buClr>
                <a:schemeClr val="dk1"/>
              </a:buClr>
              <a:buSzPts val="1200"/>
              <a:buFont typeface="Arial"/>
              <a:buChar char="•"/>
            </a:pPr>
            <a:r>
              <a:rPr lang="en-US" dirty="0"/>
              <a:t>Specialized Community Supervision Caseloads of People with Mental Health Disorders</a:t>
            </a:r>
            <a:endParaRPr dirty="0"/>
          </a:p>
          <a:p>
            <a:pPr marL="171450" lvl="0" indent="-171450" algn="l" rtl="0">
              <a:spcBef>
                <a:spcPts val="0"/>
              </a:spcBef>
              <a:spcAft>
                <a:spcPts val="0"/>
              </a:spcAft>
              <a:buClr>
                <a:schemeClr val="dk1"/>
              </a:buClr>
              <a:buSzPts val="1200"/>
              <a:buFont typeface="Arial"/>
              <a:buChar char="•"/>
            </a:pPr>
            <a:r>
              <a:rPr lang="en-US" dirty="0"/>
              <a:t>Medication-Assisted Treatment for Substance Use Disorders</a:t>
            </a:r>
            <a:endParaRPr dirty="0"/>
          </a:p>
          <a:p>
            <a:pPr marL="171450" lvl="0" indent="-171450" algn="l" rtl="0">
              <a:spcBef>
                <a:spcPts val="0"/>
              </a:spcBef>
              <a:spcAft>
                <a:spcPts val="0"/>
              </a:spcAft>
              <a:buClr>
                <a:schemeClr val="dk1"/>
              </a:buClr>
              <a:buSzPts val="1200"/>
              <a:buFont typeface="Arial"/>
              <a:buChar char="•"/>
            </a:pPr>
            <a:r>
              <a:rPr lang="en-US" dirty="0"/>
              <a:t>Access to Recovery Supports, Benefits, Housing and Competitive Employment</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Other suggestions? Peer Based Supports, Court Liaisons/ Navigators</a:t>
            </a:r>
            <a:endParaRPr dirty="0"/>
          </a:p>
          <a:p>
            <a:pPr marL="0" lvl="0" indent="0" algn="l" rtl="0">
              <a:spcBef>
                <a:spcPts val="0"/>
              </a:spcBef>
              <a:spcAft>
                <a:spcPts val="0"/>
              </a:spcAft>
              <a:buNone/>
            </a:pPr>
            <a:endParaRPr dirty="0"/>
          </a:p>
        </p:txBody>
      </p:sp>
      <p:sp>
        <p:nvSpPr>
          <p:cNvPr id="291" name="Google Shape;291;p10:notes">
            <a:extLst>
              <a:ext uri="{FF2B5EF4-FFF2-40B4-BE49-F238E27FC236}">
                <a16:creationId xmlns:a16="http://schemas.microsoft.com/office/drawing/2014/main" id="{A0DD598E-A136-72D1-21B4-1F44ACB240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80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733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BB22A-1813-6D09-AE52-DFFD33991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06D3-FDF0-DBF6-96DA-0760AD2B2015}"/>
              </a:ext>
            </a:extLst>
          </p:cNvPr>
          <p:cNvSpPr>
            <a:spLocks noGrp="1" noRot="1" noChangeAspect="1"/>
          </p:cNvSpPr>
          <p:nvPr>
            <p:ph type="sldImg"/>
          </p:nvPr>
        </p:nvSpPr>
        <p:spPr>
          <a:xfrm>
            <a:off x="715963" y="688975"/>
            <a:ext cx="5578475" cy="3138488"/>
          </a:xfrm>
        </p:spPr>
      </p:sp>
      <p:sp>
        <p:nvSpPr>
          <p:cNvPr id="3" name="Notes Placeholder 2">
            <a:extLst>
              <a:ext uri="{FF2B5EF4-FFF2-40B4-BE49-F238E27FC236}">
                <a16:creationId xmlns:a16="http://schemas.microsoft.com/office/drawing/2014/main" id="{F2256EF0-642B-86AF-C7BE-88A7188E32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4DF548-02E7-BC1F-36CC-19A51234C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57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8939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88975"/>
            <a:ext cx="557847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17D29-DF0D-4EE9-9C2F-BCA2E47AE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72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75158-8E0F-A346-B6FB-90F69FC67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7998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 Assessment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Criminal associates/peers; opportunity; personality; cognitive behavioral –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MRT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Anger –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Anger management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Substance abuse –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AODA treatment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Residential instability –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housing 101, application/denial assistance</a:t>
            </a:r>
            <a:endParaRPr kumimoji="0" lang="en-US" sz="1200" b="0" i="0" u="none" strike="noStrike" kern="1200" cap="none" spc="0" normalizeH="0" baseline="0" noProof="0" dirty="0">
              <a:ln>
                <a:noFill/>
              </a:ln>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1200" dirty="0">
                <a:latin typeface="Calibri" panose="020F0502020204030204"/>
              </a:rPr>
              <a:t>Drug testing - </a:t>
            </a:r>
            <a:r>
              <a:rPr lang="en-US" sz="1200" dirty="0">
                <a:solidFill>
                  <a:srgbClr val="FF0000"/>
                </a:solidFill>
                <a:latin typeface="Calibri" panose="020F0502020204030204"/>
              </a:rPr>
              <a:t>2x’s/week</a:t>
            </a:r>
          </a:p>
          <a:p>
            <a:endParaRPr lang="en-US" dirty="0"/>
          </a:p>
        </p:txBody>
      </p:sp>
      <p:sp>
        <p:nvSpPr>
          <p:cNvPr id="4" name="Slide Number Placeholder 3"/>
          <p:cNvSpPr>
            <a:spLocks noGrp="1"/>
          </p:cNvSpPr>
          <p:nvPr>
            <p:ph type="sldNum" sz="quarter" idx="5"/>
          </p:nvPr>
        </p:nvSpPr>
        <p:spPr/>
        <p:txBody>
          <a:bodyPr/>
          <a:lstStyle/>
          <a:p>
            <a:fld id="{DF2A0433-1C52-43BC-BFA5-491781F0714C}" type="slidenum">
              <a:rPr lang="en-US" smtClean="0"/>
              <a:t>117</a:t>
            </a:fld>
            <a:endParaRPr lang="en-US"/>
          </a:p>
        </p:txBody>
      </p:sp>
    </p:spTree>
    <p:extLst>
      <p:ext uri="{BB962C8B-B14F-4D97-AF65-F5344CB8AC3E}">
        <p14:creationId xmlns:p14="http://schemas.microsoft.com/office/powerpoint/2010/main" val="1102542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LSI-CMI Assessment</a:t>
            </a:r>
          </a:p>
        </p:txBody>
      </p:sp>
      <p:sp>
        <p:nvSpPr>
          <p:cNvPr id="4" name="Slide Number Placeholder 3"/>
          <p:cNvSpPr>
            <a:spLocks noGrp="1"/>
          </p:cNvSpPr>
          <p:nvPr>
            <p:ph type="sldNum" sz="quarter" idx="5"/>
          </p:nvPr>
        </p:nvSpPr>
        <p:spPr/>
        <p:txBody>
          <a:bodyPr/>
          <a:lstStyle/>
          <a:p>
            <a:fld id="{7D93540E-AFB1-45C4-B7EF-B65903CDB0DE}" type="slidenum">
              <a:rPr lang="en-US" smtClean="0"/>
              <a:t>118</a:t>
            </a:fld>
            <a:endParaRPr lang="en-US"/>
          </a:p>
        </p:txBody>
      </p:sp>
    </p:spTree>
    <p:extLst>
      <p:ext uri="{BB962C8B-B14F-4D97-AF65-F5344CB8AC3E}">
        <p14:creationId xmlns:p14="http://schemas.microsoft.com/office/powerpoint/2010/main" val="24992673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122</a:t>
            </a:fld>
            <a:endParaRPr lang="en-US"/>
          </a:p>
        </p:txBody>
      </p:sp>
    </p:spTree>
    <p:extLst>
      <p:ext uri="{BB962C8B-B14F-4D97-AF65-F5344CB8AC3E}">
        <p14:creationId xmlns:p14="http://schemas.microsoft.com/office/powerpoint/2010/main" val="342371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145</a:t>
            </a:fld>
            <a:endParaRPr lang="en-US"/>
          </a:p>
        </p:txBody>
      </p:sp>
    </p:spTree>
    <p:extLst>
      <p:ext uri="{BB962C8B-B14F-4D97-AF65-F5344CB8AC3E}">
        <p14:creationId xmlns:p14="http://schemas.microsoft.com/office/powerpoint/2010/main" val="2441281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 begins re-entry planning 6-9 months before someone is released. DOC also utilizes the Opening Avenues to Reentry Success (OARS) program which supports the prison-to-community transition of individuals living with a serious and persistent mental illness who are medium-to-high-risk of reoffending. This is a partnership between DOC and DHS.</a:t>
            </a:r>
          </a:p>
        </p:txBody>
      </p:sp>
      <p:sp>
        <p:nvSpPr>
          <p:cNvPr id="4" name="Slide Number Placeholder 3"/>
          <p:cNvSpPr>
            <a:spLocks noGrp="1"/>
          </p:cNvSpPr>
          <p:nvPr>
            <p:ph type="sldNum" sz="quarter" idx="5"/>
          </p:nvPr>
        </p:nvSpPr>
        <p:spPr/>
        <p:txBody>
          <a:bodyPr/>
          <a:lstStyle/>
          <a:p>
            <a:fld id="{7D93540E-AFB1-45C4-B7EF-B65903CDB0DE}" type="slidenum">
              <a:rPr lang="en-US" smtClean="0"/>
              <a:t>148</a:t>
            </a:fld>
            <a:endParaRPr lang="en-US"/>
          </a:p>
        </p:txBody>
      </p:sp>
    </p:spTree>
    <p:extLst>
      <p:ext uri="{BB962C8B-B14F-4D97-AF65-F5344CB8AC3E}">
        <p14:creationId xmlns:p14="http://schemas.microsoft.com/office/powerpoint/2010/main" val="413773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567C0067-141E-1F75-8614-57D0AB18A3D2}"/>
            </a:ext>
          </a:extLst>
        </p:cNvPr>
        <p:cNvGrpSpPr/>
        <p:nvPr/>
      </p:nvGrpSpPr>
      <p:grpSpPr>
        <a:xfrm>
          <a:off x="0" y="0"/>
          <a:ext cx="0" cy="0"/>
          <a:chOff x="0" y="0"/>
          <a:chExt cx="0" cy="0"/>
        </a:xfrm>
      </p:grpSpPr>
      <p:sp>
        <p:nvSpPr>
          <p:cNvPr id="289" name="Google Shape;289;p10:notes">
            <a:extLst>
              <a:ext uri="{FF2B5EF4-FFF2-40B4-BE49-F238E27FC236}">
                <a16:creationId xmlns:a16="http://schemas.microsoft.com/office/drawing/2014/main" id="{9CD3DD5C-9172-DBEA-7C52-3D3966FD79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0:notes">
            <a:extLst>
              <a:ext uri="{FF2B5EF4-FFF2-40B4-BE49-F238E27FC236}">
                <a16:creationId xmlns:a16="http://schemas.microsoft.com/office/drawing/2014/main" id="{7B878EBC-3DBA-1BCF-AD4C-516C389648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Overview of SIM:</a:t>
            </a:r>
            <a:endParaRPr dirty="0"/>
          </a:p>
          <a:p>
            <a:pPr marL="171450" lvl="0" indent="-171450" algn="l" rtl="0">
              <a:spcBef>
                <a:spcPts val="0"/>
              </a:spcBef>
              <a:spcAft>
                <a:spcPts val="0"/>
              </a:spcAft>
              <a:buClr>
                <a:schemeClr val="dk1"/>
              </a:buClr>
              <a:buSzPts val="1200"/>
              <a:buFont typeface="Arial"/>
              <a:buChar char="•"/>
            </a:pPr>
            <a:r>
              <a:rPr lang="en-US" dirty="0"/>
              <a:t>SIM was developed by Policy Research Associates as a conceptual model to inform community-based responses to the involvement of people with mental and substance use disorders in the criminal justice system.</a:t>
            </a:r>
            <a:endParaRPr dirty="0"/>
          </a:p>
          <a:p>
            <a:pPr marL="171450" lvl="0" indent="-171450" algn="l" rtl="0">
              <a:spcBef>
                <a:spcPts val="0"/>
              </a:spcBef>
              <a:spcAft>
                <a:spcPts val="0"/>
              </a:spcAft>
              <a:buClr>
                <a:schemeClr val="dk1"/>
              </a:buClr>
              <a:buSzPts val="1200"/>
              <a:buFont typeface="Arial"/>
              <a:buChar char="•"/>
            </a:pPr>
            <a:r>
              <a:rPr lang="en-US" dirty="0"/>
              <a:t>SIM is to be used as an applied strategic planning tool to improve cross-system collaborations to reduce involvement in the justice system</a:t>
            </a:r>
            <a:endParaRPr dirty="0"/>
          </a:p>
          <a:p>
            <a:pPr marL="171450" lvl="0" indent="-171450" algn="l" rtl="0">
              <a:spcBef>
                <a:spcPts val="0"/>
              </a:spcBef>
              <a:spcAft>
                <a:spcPts val="0"/>
              </a:spcAft>
              <a:buClr>
                <a:schemeClr val="dk1"/>
              </a:buClr>
              <a:buSzPts val="1200"/>
              <a:buFont typeface="Arial"/>
              <a:buChar char="•"/>
            </a:pPr>
            <a:r>
              <a:rPr lang="en-US" dirty="0"/>
              <a:t>SIM is most effective when used as a community strategic planning tool to assess available resources, determine gaps in services, and plan for community change. </a:t>
            </a:r>
            <a:endParaRPr dirty="0"/>
          </a:p>
          <a:p>
            <a:pPr marL="171450" lvl="0" indent="-171450" algn="l" rtl="0">
              <a:spcBef>
                <a:spcPts val="0"/>
              </a:spcBef>
              <a:spcAft>
                <a:spcPts val="0"/>
              </a:spcAft>
              <a:buClr>
                <a:schemeClr val="dk1"/>
              </a:buClr>
              <a:buSzPts val="1200"/>
              <a:buFont typeface="Arial"/>
              <a:buChar char="•"/>
            </a:pPr>
            <a:r>
              <a:rPr lang="en-US" dirty="0"/>
              <a:t>These activities are best accomplished by a team of stakeholders that cross over multiple systems, including mental health, substance use, law enforcement, pretrial services, courts, jails community corrections, housing, health, social services, people with lived experiences, family members, and many others.</a:t>
            </a:r>
            <a:endParaRPr dirty="0"/>
          </a:p>
          <a:p>
            <a:pPr marL="171450" lvl="0" indent="-171450" algn="l" rtl="0">
              <a:spcBef>
                <a:spcPts val="0"/>
              </a:spcBef>
              <a:spcAft>
                <a:spcPts val="0"/>
              </a:spcAft>
              <a:buClr>
                <a:schemeClr val="dk1"/>
              </a:buClr>
              <a:buSzPts val="1200"/>
              <a:buFont typeface="Arial"/>
              <a:buChar char="•"/>
            </a:pPr>
            <a:r>
              <a:rPr lang="en-US" dirty="0"/>
              <a:t>SIM helps to develop a comprehensive picture of how people with mental and substance use disorders flow through the criminal justice system along six distinct intercept points</a:t>
            </a:r>
            <a:endParaRPr dirty="0"/>
          </a:p>
          <a:p>
            <a:pPr marL="171450" lvl="0" indent="-171450" algn="l" rtl="0">
              <a:spcBef>
                <a:spcPts val="0"/>
              </a:spcBef>
              <a:spcAft>
                <a:spcPts val="0"/>
              </a:spcAft>
              <a:buClr>
                <a:schemeClr val="dk1"/>
              </a:buClr>
              <a:buSzPts val="1200"/>
              <a:buFont typeface="Arial"/>
              <a:buChar char="•"/>
            </a:pPr>
            <a:r>
              <a:rPr lang="en-US" dirty="0"/>
              <a:t>At each intercept we will identify resources, gaps, and opportunities for adults with mental health and substance use disorders</a:t>
            </a:r>
            <a:endParaRPr dirty="0"/>
          </a:p>
          <a:p>
            <a:pPr marL="171450" lvl="0" indent="-171450" algn="l" rtl="0">
              <a:spcBef>
                <a:spcPts val="0"/>
              </a:spcBef>
              <a:spcAft>
                <a:spcPts val="0"/>
              </a:spcAft>
              <a:buClr>
                <a:schemeClr val="dk1"/>
              </a:buClr>
              <a:buSzPts val="1200"/>
              <a:buFont typeface="Arial"/>
              <a:buChar char="•"/>
            </a:pPr>
            <a:r>
              <a:rPr lang="en-US" dirty="0"/>
              <a:t>SIM is also used to develop priorities for action designed to improve system and service-level responses</a:t>
            </a:r>
            <a:endParaRPr dirty="0"/>
          </a:p>
          <a:p>
            <a:pPr marL="171450" lvl="0" indent="-171450" algn="l" rtl="0">
              <a:spcBef>
                <a:spcPts val="0"/>
              </a:spcBef>
              <a:spcAft>
                <a:spcPts val="0"/>
              </a:spcAft>
              <a:buClr>
                <a:schemeClr val="dk1"/>
              </a:buClr>
              <a:buSzPts val="1200"/>
              <a:buFont typeface="Arial"/>
              <a:buChar char="•"/>
            </a:pPr>
            <a:r>
              <a:rPr lang="en-US" dirty="0"/>
              <a:t>This graphic is the most commonly used for SIM. It maps out a simple process across the intercepts, lists key issues at each intercept and gives best practices across the intercepts.</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Community-based solutions</a:t>
            </a:r>
            <a:endParaRPr dirty="0"/>
          </a:p>
          <a:p>
            <a:pPr marL="0" lvl="0" indent="0" algn="l" rtl="0">
              <a:spcBef>
                <a:spcPts val="0"/>
              </a:spcBef>
              <a:spcAft>
                <a:spcPts val="0"/>
              </a:spcAft>
              <a:buClr>
                <a:schemeClr val="dk1"/>
              </a:buClr>
              <a:buSzPts val="1200"/>
              <a:buFont typeface="Arial"/>
              <a:buNone/>
            </a:pPr>
            <a:r>
              <a:rPr lang="en-US" dirty="0"/>
              <a:t>Cross-system collaboration</a:t>
            </a:r>
            <a:endParaRPr dirty="0"/>
          </a:p>
          <a:p>
            <a:pPr marL="0" lvl="0" indent="0" algn="l" rtl="0">
              <a:spcBef>
                <a:spcPts val="0"/>
              </a:spcBef>
              <a:spcAft>
                <a:spcPts val="0"/>
              </a:spcAft>
              <a:buClr>
                <a:schemeClr val="dk1"/>
              </a:buClr>
              <a:buSzPts val="1200"/>
              <a:buFont typeface="Arial"/>
              <a:buNone/>
            </a:pPr>
            <a:r>
              <a:rPr lang="en-US" dirty="0"/>
              <a:t>Reduced criminal justice involvement for individuals with mental illness and substance use</a:t>
            </a:r>
            <a:endParaRPr dirty="0"/>
          </a:p>
          <a:p>
            <a:pPr marL="0" lvl="0" indent="0" algn="l" rtl="0">
              <a:spcBef>
                <a:spcPts val="0"/>
              </a:spcBef>
              <a:spcAft>
                <a:spcPts val="0"/>
              </a:spcAft>
              <a:buClr>
                <a:schemeClr val="dk1"/>
              </a:buClr>
              <a:buSzPts val="1200"/>
              <a:buFont typeface="Arial"/>
              <a:buNone/>
            </a:pPr>
            <a:r>
              <a:rPr lang="en-US" dirty="0"/>
              <a:t>Community mapping framework</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Review the Best Practices at each Intercept:</a:t>
            </a:r>
            <a:endParaRPr dirty="0"/>
          </a:p>
          <a:p>
            <a:pPr marL="0" lvl="0" indent="0" algn="l" rtl="0">
              <a:spcBef>
                <a:spcPts val="0"/>
              </a:spcBef>
              <a:spcAft>
                <a:spcPts val="0"/>
              </a:spcAft>
              <a:buClr>
                <a:schemeClr val="dk1"/>
              </a:buClr>
              <a:buSzPts val="1200"/>
              <a:buFont typeface="Arial"/>
              <a:buNone/>
            </a:pPr>
            <a:r>
              <a:rPr lang="en-US" dirty="0"/>
              <a:t>Intercept 0</a:t>
            </a:r>
            <a:endParaRPr dirty="0"/>
          </a:p>
          <a:p>
            <a:pPr marL="171450" lvl="0" indent="-171450" algn="l" rtl="0">
              <a:spcBef>
                <a:spcPts val="0"/>
              </a:spcBef>
              <a:spcAft>
                <a:spcPts val="0"/>
              </a:spcAft>
              <a:buClr>
                <a:schemeClr val="dk1"/>
              </a:buClr>
              <a:buSzPts val="1200"/>
              <a:buFont typeface="Arial"/>
              <a:buChar char="•"/>
            </a:pPr>
            <a:r>
              <a:rPr lang="en-US" dirty="0"/>
              <a:t>Mobile Crisis Outreach Teams and Co-Responders</a:t>
            </a:r>
            <a:endParaRPr dirty="0"/>
          </a:p>
          <a:p>
            <a:pPr marL="171450" lvl="0" indent="-171450" algn="l" rtl="0">
              <a:spcBef>
                <a:spcPts val="0"/>
              </a:spcBef>
              <a:spcAft>
                <a:spcPts val="0"/>
              </a:spcAft>
              <a:buClr>
                <a:schemeClr val="dk1"/>
              </a:buClr>
              <a:buSzPts val="1200"/>
              <a:buFont typeface="Arial"/>
              <a:buChar char="•"/>
            </a:pPr>
            <a:r>
              <a:rPr lang="en-US" dirty="0"/>
              <a:t>Emergency Department Diversion</a:t>
            </a:r>
            <a:endParaRPr dirty="0"/>
          </a:p>
          <a:p>
            <a:pPr marL="171450" lvl="0" indent="-171450" algn="l" rtl="0">
              <a:spcBef>
                <a:spcPts val="0"/>
              </a:spcBef>
              <a:spcAft>
                <a:spcPts val="0"/>
              </a:spcAft>
              <a:buClr>
                <a:schemeClr val="dk1"/>
              </a:buClr>
              <a:buSzPts val="1200"/>
              <a:buFont typeface="Arial"/>
              <a:buChar char="•"/>
            </a:pPr>
            <a:r>
              <a:rPr lang="en-US" dirty="0"/>
              <a:t>Police Friendly Crisis Services</a:t>
            </a:r>
            <a:endParaRPr dirty="0"/>
          </a:p>
          <a:p>
            <a:pPr marL="0" lvl="0" indent="0" algn="l" rtl="0">
              <a:spcBef>
                <a:spcPts val="0"/>
              </a:spcBef>
              <a:spcAft>
                <a:spcPts val="0"/>
              </a:spcAft>
              <a:buClr>
                <a:schemeClr val="dk1"/>
              </a:buClr>
              <a:buSzPts val="1200"/>
              <a:buFont typeface="Arial"/>
              <a:buNone/>
            </a:pPr>
            <a:r>
              <a:rPr lang="en-US" dirty="0"/>
              <a:t>Intercept 1</a:t>
            </a:r>
            <a:endParaRPr dirty="0"/>
          </a:p>
          <a:p>
            <a:pPr marL="171450" lvl="0" indent="-171450" algn="l" rtl="0">
              <a:spcBef>
                <a:spcPts val="0"/>
              </a:spcBef>
              <a:spcAft>
                <a:spcPts val="0"/>
              </a:spcAft>
              <a:buClr>
                <a:schemeClr val="dk1"/>
              </a:buClr>
              <a:buSzPts val="1200"/>
              <a:buFont typeface="Arial"/>
              <a:buChar char="•"/>
            </a:pPr>
            <a:r>
              <a:rPr lang="en-US" dirty="0"/>
              <a:t>Dispatcher Training</a:t>
            </a:r>
            <a:endParaRPr dirty="0"/>
          </a:p>
          <a:p>
            <a:pPr marL="171450" lvl="0" indent="-171450" algn="l" rtl="0">
              <a:spcBef>
                <a:spcPts val="0"/>
              </a:spcBef>
              <a:spcAft>
                <a:spcPts val="0"/>
              </a:spcAft>
              <a:buClr>
                <a:schemeClr val="dk1"/>
              </a:buClr>
              <a:buSzPts val="1200"/>
              <a:buFont typeface="Arial"/>
              <a:buChar char="•"/>
            </a:pPr>
            <a:r>
              <a:rPr lang="en-US" dirty="0"/>
              <a:t>Specialized Police Responses</a:t>
            </a:r>
            <a:endParaRPr dirty="0"/>
          </a:p>
          <a:p>
            <a:pPr marL="171450" lvl="0" indent="-171450" algn="l" rtl="0">
              <a:spcBef>
                <a:spcPts val="0"/>
              </a:spcBef>
              <a:spcAft>
                <a:spcPts val="0"/>
              </a:spcAft>
              <a:buClr>
                <a:schemeClr val="dk1"/>
              </a:buClr>
              <a:buSzPts val="1200"/>
              <a:buFont typeface="Arial"/>
              <a:buChar char="•"/>
            </a:pPr>
            <a:r>
              <a:rPr lang="en-US" dirty="0"/>
              <a:t>High-Utilizer Specific Intervention and Follow-Up</a:t>
            </a:r>
            <a:endParaRPr dirty="0"/>
          </a:p>
          <a:p>
            <a:pPr marL="0" lvl="0" indent="0" algn="l" rtl="0">
              <a:spcBef>
                <a:spcPts val="0"/>
              </a:spcBef>
              <a:spcAft>
                <a:spcPts val="0"/>
              </a:spcAft>
              <a:buClr>
                <a:schemeClr val="dk1"/>
              </a:buClr>
              <a:buSzPts val="1200"/>
              <a:buFont typeface="Arial"/>
              <a:buNone/>
            </a:pPr>
            <a:r>
              <a:rPr lang="en-US" dirty="0"/>
              <a:t>Intercept 2</a:t>
            </a:r>
            <a:endParaRPr dirty="0"/>
          </a:p>
          <a:p>
            <a:pPr marL="171450" lvl="0" indent="-171450" algn="l" rtl="0">
              <a:spcBef>
                <a:spcPts val="0"/>
              </a:spcBef>
              <a:spcAft>
                <a:spcPts val="0"/>
              </a:spcAft>
              <a:buClr>
                <a:schemeClr val="dk1"/>
              </a:buClr>
              <a:buSzPts val="1200"/>
              <a:buFont typeface="Arial"/>
              <a:buChar char="•"/>
            </a:pPr>
            <a:r>
              <a:rPr lang="en-US" dirty="0"/>
              <a:t>Screening for Mental Health and Substance Use Disorders</a:t>
            </a:r>
            <a:endParaRPr dirty="0"/>
          </a:p>
          <a:p>
            <a:pPr marL="171450" lvl="0" indent="-171450" algn="l" rtl="0">
              <a:spcBef>
                <a:spcPts val="0"/>
              </a:spcBef>
              <a:spcAft>
                <a:spcPts val="0"/>
              </a:spcAft>
              <a:buClr>
                <a:schemeClr val="dk1"/>
              </a:buClr>
              <a:buSzPts val="1200"/>
              <a:buFont typeface="Arial"/>
              <a:buChar char="•"/>
            </a:pPr>
            <a:r>
              <a:rPr lang="en-US" dirty="0"/>
              <a:t>Data Matching Initiatives Between the Jail and Community-Based Behavioral Health Providers</a:t>
            </a:r>
            <a:endParaRPr dirty="0"/>
          </a:p>
          <a:p>
            <a:pPr marL="171450" lvl="0" indent="-171450" algn="l" rtl="0">
              <a:spcBef>
                <a:spcPts val="0"/>
              </a:spcBef>
              <a:spcAft>
                <a:spcPts val="0"/>
              </a:spcAft>
              <a:buClr>
                <a:schemeClr val="dk1"/>
              </a:buClr>
              <a:buSzPts val="1200"/>
              <a:buFont typeface="Arial"/>
              <a:buChar char="•"/>
            </a:pPr>
            <a:r>
              <a:rPr lang="en-US" dirty="0"/>
              <a:t>Pretrial Supervision and Diversion Services to Reduce Episodes of Incarceration</a:t>
            </a:r>
            <a:endParaRPr dirty="0"/>
          </a:p>
          <a:p>
            <a:pPr marL="0" lvl="0" indent="0" algn="l" rtl="0">
              <a:spcBef>
                <a:spcPts val="0"/>
              </a:spcBef>
              <a:spcAft>
                <a:spcPts val="0"/>
              </a:spcAft>
              <a:buClr>
                <a:schemeClr val="dk1"/>
              </a:buClr>
              <a:buSzPts val="1200"/>
              <a:buFont typeface="Arial"/>
              <a:buNone/>
            </a:pPr>
            <a:r>
              <a:rPr lang="en-US" dirty="0"/>
              <a:t>Intercept 3</a:t>
            </a:r>
            <a:endParaRPr dirty="0"/>
          </a:p>
          <a:p>
            <a:pPr marL="171450" lvl="0" indent="-171450" algn="l" rtl="0">
              <a:spcBef>
                <a:spcPts val="0"/>
              </a:spcBef>
              <a:spcAft>
                <a:spcPts val="0"/>
              </a:spcAft>
              <a:buClr>
                <a:schemeClr val="dk1"/>
              </a:buClr>
              <a:buSzPts val="1200"/>
              <a:buFont typeface="Arial"/>
              <a:buChar char="•"/>
            </a:pPr>
            <a:r>
              <a:rPr lang="en-US" dirty="0"/>
              <a:t>Treatment Courts for High-Risk/High-Need Individuals</a:t>
            </a:r>
            <a:endParaRPr dirty="0"/>
          </a:p>
          <a:p>
            <a:pPr marL="171450" lvl="0" indent="-171450" algn="l" rtl="0">
              <a:spcBef>
                <a:spcPts val="0"/>
              </a:spcBef>
              <a:spcAft>
                <a:spcPts val="0"/>
              </a:spcAft>
              <a:buClr>
                <a:schemeClr val="dk1"/>
              </a:buClr>
              <a:buSzPts val="1200"/>
              <a:buFont typeface="Arial"/>
              <a:buChar char="•"/>
            </a:pPr>
            <a:r>
              <a:rPr lang="en-US" dirty="0"/>
              <a:t>Jail-Based Programming and Health Care Services</a:t>
            </a:r>
            <a:endParaRPr dirty="0"/>
          </a:p>
          <a:p>
            <a:pPr marL="171450" lvl="0" indent="-171450" algn="l" rtl="0">
              <a:spcBef>
                <a:spcPts val="0"/>
              </a:spcBef>
              <a:spcAft>
                <a:spcPts val="0"/>
              </a:spcAft>
              <a:buClr>
                <a:schemeClr val="dk1"/>
              </a:buClr>
              <a:buSzPts val="1200"/>
              <a:buFont typeface="Arial"/>
              <a:buChar char="•"/>
            </a:pPr>
            <a:r>
              <a:rPr lang="en-US" dirty="0"/>
              <a:t>Collaboration with the Veterans Justice Outreach (VJO) Specialist from the Veterans Health Administration</a:t>
            </a:r>
            <a:endParaRPr dirty="0"/>
          </a:p>
          <a:p>
            <a:pPr marL="0" lvl="0" indent="0" algn="l" rtl="0">
              <a:spcBef>
                <a:spcPts val="0"/>
              </a:spcBef>
              <a:spcAft>
                <a:spcPts val="0"/>
              </a:spcAft>
              <a:buClr>
                <a:schemeClr val="dk1"/>
              </a:buClr>
              <a:buSzPts val="1200"/>
              <a:buFont typeface="Arial"/>
              <a:buNone/>
            </a:pPr>
            <a:r>
              <a:rPr lang="en-US" dirty="0"/>
              <a:t>Intercept 4</a:t>
            </a:r>
            <a:endParaRPr dirty="0"/>
          </a:p>
          <a:p>
            <a:pPr marL="171450" lvl="0" indent="-171450" algn="l" rtl="0">
              <a:spcBef>
                <a:spcPts val="0"/>
              </a:spcBef>
              <a:spcAft>
                <a:spcPts val="0"/>
              </a:spcAft>
              <a:buClr>
                <a:schemeClr val="dk1"/>
              </a:buClr>
              <a:buSzPts val="1200"/>
              <a:buFont typeface="Arial"/>
              <a:buChar char="•"/>
            </a:pPr>
            <a:r>
              <a:rPr lang="en-US" dirty="0"/>
              <a:t>Transition Planning by the Jail or IN-Reach Providers</a:t>
            </a:r>
            <a:endParaRPr dirty="0"/>
          </a:p>
          <a:p>
            <a:pPr marL="171450" lvl="0" indent="-171450" algn="l" rtl="0">
              <a:spcBef>
                <a:spcPts val="0"/>
              </a:spcBef>
              <a:spcAft>
                <a:spcPts val="0"/>
              </a:spcAft>
              <a:buClr>
                <a:schemeClr val="dk1"/>
              </a:buClr>
              <a:buSzPts val="1200"/>
              <a:buFont typeface="Arial"/>
              <a:buChar char="•"/>
            </a:pPr>
            <a:r>
              <a:rPr lang="en-US" dirty="0"/>
              <a:t>Medication and Prescription Access Upon Release from Jail or Prison</a:t>
            </a:r>
            <a:endParaRPr dirty="0"/>
          </a:p>
          <a:p>
            <a:pPr marL="171450" lvl="0" indent="-171450" algn="l" rtl="0">
              <a:spcBef>
                <a:spcPts val="0"/>
              </a:spcBef>
              <a:spcAft>
                <a:spcPts val="0"/>
              </a:spcAft>
              <a:buClr>
                <a:schemeClr val="dk1"/>
              </a:buClr>
              <a:buSzPts val="1200"/>
              <a:buFont typeface="Arial"/>
              <a:buChar char="•"/>
            </a:pPr>
            <a:r>
              <a:rPr lang="en-US" dirty="0"/>
              <a:t>Warm Hand-Offs from Corrections to Providers Increases Engagement in Services</a:t>
            </a:r>
            <a:endParaRPr dirty="0"/>
          </a:p>
          <a:p>
            <a:pPr marL="0" lvl="0" indent="0" algn="l" rtl="0">
              <a:spcBef>
                <a:spcPts val="0"/>
              </a:spcBef>
              <a:spcAft>
                <a:spcPts val="0"/>
              </a:spcAft>
              <a:buClr>
                <a:schemeClr val="dk1"/>
              </a:buClr>
              <a:buSzPts val="1200"/>
              <a:buFont typeface="Arial"/>
              <a:buNone/>
            </a:pPr>
            <a:r>
              <a:rPr lang="en-US" dirty="0"/>
              <a:t>Intercept 5</a:t>
            </a:r>
            <a:endParaRPr dirty="0"/>
          </a:p>
          <a:p>
            <a:pPr marL="171450" lvl="0" indent="-171450" algn="l" rtl="0">
              <a:spcBef>
                <a:spcPts val="0"/>
              </a:spcBef>
              <a:spcAft>
                <a:spcPts val="0"/>
              </a:spcAft>
              <a:buClr>
                <a:schemeClr val="dk1"/>
              </a:buClr>
              <a:buSzPts val="1200"/>
              <a:buFont typeface="Arial"/>
              <a:buChar char="•"/>
            </a:pPr>
            <a:r>
              <a:rPr lang="en-US" dirty="0"/>
              <a:t>Specialized Community Supervision Caseloads of People with Mental Health Disorders</a:t>
            </a:r>
            <a:endParaRPr dirty="0"/>
          </a:p>
          <a:p>
            <a:pPr marL="171450" lvl="0" indent="-171450" algn="l" rtl="0">
              <a:spcBef>
                <a:spcPts val="0"/>
              </a:spcBef>
              <a:spcAft>
                <a:spcPts val="0"/>
              </a:spcAft>
              <a:buClr>
                <a:schemeClr val="dk1"/>
              </a:buClr>
              <a:buSzPts val="1200"/>
              <a:buFont typeface="Arial"/>
              <a:buChar char="•"/>
            </a:pPr>
            <a:r>
              <a:rPr lang="en-US" dirty="0"/>
              <a:t>Medication-Assisted Treatment for Substance Use Disorders</a:t>
            </a:r>
            <a:endParaRPr dirty="0"/>
          </a:p>
          <a:p>
            <a:pPr marL="171450" lvl="0" indent="-171450" algn="l" rtl="0">
              <a:spcBef>
                <a:spcPts val="0"/>
              </a:spcBef>
              <a:spcAft>
                <a:spcPts val="0"/>
              </a:spcAft>
              <a:buClr>
                <a:schemeClr val="dk1"/>
              </a:buClr>
              <a:buSzPts val="1200"/>
              <a:buFont typeface="Arial"/>
              <a:buChar char="•"/>
            </a:pPr>
            <a:r>
              <a:rPr lang="en-US" dirty="0"/>
              <a:t>Access to Recovery Supports, Benefits, Housing and Competitive Employment</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Other suggestions? Peer Based Supports, Court Liaisons/ Navigators</a:t>
            </a:r>
            <a:endParaRPr dirty="0"/>
          </a:p>
          <a:p>
            <a:pPr marL="0" lvl="0" indent="0" algn="l" rtl="0">
              <a:spcBef>
                <a:spcPts val="0"/>
              </a:spcBef>
              <a:spcAft>
                <a:spcPts val="0"/>
              </a:spcAft>
              <a:buNone/>
            </a:pPr>
            <a:endParaRPr dirty="0"/>
          </a:p>
        </p:txBody>
      </p:sp>
      <p:sp>
        <p:nvSpPr>
          <p:cNvPr id="291" name="Google Shape;291;p10:notes">
            <a:extLst>
              <a:ext uri="{FF2B5EF4-FFF2-40B4-BE49-F238E27FC236}">
                <a16:creationId xmlns:a16="http://schemas.microsoft.com/office/drawing/2014/main" id="{3484E0BF-F206-3E17-B836-B526AC4DDDD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89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3540E-AFB1-45C4-B7EF-B65903CDB0DE}" type="slidenum">
              <a:rPr lang="en-US" smtClean="0"/>
              <a:t>153</a:t>
            </a:fld>
            <a:endParaRPr lang="en-US"/>
          </a:p>
        </p:txBody>
      </p:sp>
    </p:spTree>
    <p:extLst>
      <p:ext uri="{BB962C8B-B14F-4D97-AF65-F5344CB8AC3E}">
        <p14:creationId xmlns:p14="http://schemas.microsoft.com/office/powerpoint/2010/main" val="200089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000000"/>
                </a:solidFill>
              </a:rPr>
              <a:t>Examples: communities without access to grocery stores – communities without economic stability – with low paying jobs – people are less likely to purchase medical care or other things that can help support their health</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94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A15E-9468-F554-FD78-D217BED3F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05E64-D229-0836-2016-44FA36C8A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33635-9CF0-7391-58CF-AF6D53F1AD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5B3F8A-C7E5-D265-1698-E115EAD7D12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4656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3C05-B831-480D-93D2-A4B82140F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380389-811D-487C-816A-5FE666142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F5884E-2542-456B-ABCF-911ED49D6A25}"/>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68908C86-D25E-4032-B7EE-2B3E3881A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4818F-4622-425F-9BA6-FAF69BE8D9ED}"/>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86928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DDF8-B76D-4CF2-986A-A8797A7757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C1890A-70AD-48AE-9ECB-F4C66BEE4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0A1DC-48BE-4A62-B803-5EB0B1DF3E9D}"/>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0AEEACCD-1EFB-4F40-8C2F-E497CFFE7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8DBE6-58E5-45FF-A08D-4F4720677889}"/>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150404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56125-29F2-4133-A599-A5F06E80EF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EE3238-7647-4A1E-B3BD-CBED4DE47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EA8C1-B882-43B0-8ED8-BD31B88E2FB3}"/>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C23A0BDB-B9C0-4B92-BF5E-BB51ABE3B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9F179-0414-4026-94DE-4D8711497740}"/>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290462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ody Slide w/bullets no logo ">
  <p:cSld name="1_Body Slide w/bullets no logo ">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588108" y="2026610"/>
            <a:ext cx="10986857" cy="4411993"/>
          </a:xfrm>
          <a:prstGeom prst="rect">
            <a:avLst/>
          </a:prstGeom>
          <a:noFill/>
          <a:ln>
            <a:noFill/>
          </a:ln>
        </p:spPr>
        <p:txBody>
          <a:bodyPr spcFirstLastPara="1" wrap="square" lIns="457200" tIns="0" rIns="0" bIns="0" anchor="t" anchorCtr="0">
            <a:noAutofit/>
          </a:bodyPr>
          <a:lstStyle>
            <a:lvl1pPr marL="457200" marR="0" lvl="0" indent="-419100" algn="l" rtl="0">
              <a:lnSpc>
                <a:spcPct val="100000"/>
              </a:lnSpc>
              <a:spcBef>
                <a:spcPts val="0"/>
              </a:spcBef>
              <a:spcAft>
                <a:spcPts val="0"/>
              </a:spcAft>
              <a:buClr>
                <a:srgbClr val="A18348"/>
              </a:buClr>
              <a:buSzPts val="3000"/>
              <a:buFont typeface="Noto Sans Symbols"/>
              <a:buChar char="▪"/>
              <a:defRPr sz="3000" b="0" i="0" u="none" strike="noStrike" cap="none">
                <a:solidFill>
                  <a:srgbClr val="595959"/>
                </a:solidFill>
                <a:latin typeface="Inter Light"/>
                <a:ea typeface="Inter Light"/>
                <a:cs typeface="Inter Light"/>
                <a:sym typeface="Inter Light"/>
              </a:defRPr>
            </a:lvl1pPr>
            <a:lvl2pPr marL="914400" marR="0" lvl="1" indent="-406400" algn="l" rtl="0">
              <a:lnSpc>
                <a:spcPct val="100000"/>
              </a:lnSpc>
              <a:spcBef>
                <a:spcPts val="600"/>
              </a:spcBef>
              <a:spcAft>
                <a:spcPts val="0"/>
              </a:spcAft>
              <a:buClr>
                <a:srgbClr val="A18348"/>
              </a:buClr>
              <a:buSzPts val="2800"/>
              <a:buFont typeface="Noto Sans Symbols"/>
              <a:buChar char="▪"/>
              <a:defRPr sz="2800" b="0" i="0" u="none" strike="noStrike" cap="none">
                <a:solidFill>
                  <a:srgbClr val="595959"/>
                </a:solidFill>
                <a:latin typeface="Inter Light"/>
                <a:ea typeface="Inter Light"/>
                <a:cs typeface="Inter Light"/>
                <a:sym typeface="Inter Light"/>
              </a:defRPr>
            </a:lvl2pPr>
            <a:lvl3pPr marL="1371600" marR="0" lvl="2" indent="-393700" algn="l" rtl="0">
              <a:lnSpc>
                <a:spcPct val="100000"/>
              </a:lnSpc>
              <a:spcBef>
                <a:spcPts val="600"/>
              </a:spcBef>
              <a:spcAft>
                <a:spcPts val="0"/>
              </a:spcAft>
              <a:buClr>
                <a:srgbClr val="A18348"/>
              </a:buClr>
              <a:buSzPts val="2600"/>
              <a:buFont typeface="Noto Sans Symbols"/>
              <a:buChar char="▪"/>
              <a:defRPr sz="2600" b="0" i="0" u="none" strike="noStrike" cap="none">
                <a:solidFill>
                  <a:srgbClr val="595959"/>
                </a:solidFill>
                <a:latin typeface="Inter Light"/>
                <a:ea typeface="Inter Light"/>
                <a:cs typeface="Inter Light"/>
                <a:sym typeface="Inter Light"/>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0"/>
          <p:cNvSpPr/>
          <p:nvPr/>
        </p:nvSpPr>
        <p:spPr>
          <a:xfrm>
            <a:off x="-1" y="6650182"/>
            <a:ext cx="12192000" cy="207818"/>
          </a:xfrm>
          <a:prstGeom prst="rect">
            <a:avLst/>
          </a:prstGeom>
          <a:solidFill>
            <a:srgbClr val="14284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7" name="Google Shape;47;p10"/>
          <p:cNvSpPr/>
          <p:nvPr/>
        </p:nvSpPr>
        <p:spPr>
          <a:xfrm rot="10800000" flipH="1">
            <a:off x="-6096" y="6625442"/>
            <a:ext cx="12198096"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8" name="Google Shape;48;p10"/>
          <p:cNvSpPr txBox="1">
            <a:spLocks noGrp="1"/>
          </p:cNvSpPr>
          <p:nvPr>
            <p:ph type="body" idx="2"/>
          </p:nvPr>
        </p:nvSpPr>
        <p:spPr>
          <a:xfrm>
            <a:off x="588108" y="1242363"/>
            <a:ext cx="10986855" cy="784247"/>
          </a:xfrm>
          <a:prstGeom prst="rect">
            <a:avLst/>
          </a:prstGeom>
          <a:noFill/>
          <a:ln>
            <a:noFill/>
          </a:ln>
        </p:spPr>
        <p:txBody>
          <a:bodyPr spcFirstLastPara="1" wrap="square" lIns="0" tIns="182875" rIns="0" bIns="91425" anchor="b" anchorCtr="0">
            <a:noAutofit/>
          </a:bodyPr>
          <a:lstStyle>
            <a:lvl1pPr marL="457200" marR="0" lvl="0" indent="-228600" algn="l" rtl="0">
              <a:lnSpc>
                <a:spcPct val="90000"/>
              </a:lnSpc>
              <a:spcBef>
                <a:spcPts val="0"/>
              </a:spcBef>
              <a:spcAft>
                <a:spcPts val="0"/>
              </a:spcAft>
              <a:buClr>
                <a:srgbClr val="203864"/>
              </a:buClr>
              <a:buSzPts val="3200"/>
              <a:buFont typeface="Arial"/>
              <a:buNone/>
              <a:defRPr sz="3200" b="1" i="0" u="none" strike="noStrike" cap="none">
                <a:solidFill>
                  <a:srgbClr val="203864"/>
                </a:solidFill>
                <a:latin typeface="Inter Light"/>
                <a:ea typeface="Inter Light"/>
                <a:cs typeface="Inter Light"/>
                <a:sym typeface="Inter Light"/>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10"/>
          <p:cNvSpPr/>
          <p:nvPr/>
        </p:nvSpPr>
        <p:spPr>
          <a:xfrm>
            <a:off x="-9701" y="0"/>
            <a:ext cx="12201700" cy="1219504"/>
          </a:xfrm>
          <a:prstGeom prst="rect">
            <a:avLst/>
          </a:prstGeom>
          <a:solidFill>
            <a:srgbClr val="14284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0" name="Google Shape;50;p10"/>
          <p:cNvSpPr txBox="1">
            <a:spLocks noGrp="1"/>
          </p:cNvSpPr>
          <p:nvPr>
            <p:ph type="title"/>
          </p:nvPr>
        </p:nvSpPr>
        <p:spPr>
          <a:xfrm>
            <a:off x="588108" y="1"/>
            <a:ext cx="11159496" cy="1128156"/>
          </a:xfrm>
          <a:prstGeom prst="rect">
            <a:avLst/>
          </a:prstGeom>
          <a:noFill/>
          <a:ln>
            <a:noFill/>
          </a:ln>
        </p:spPr>
        <p:txBody>
          <a:bodyPr spcFirstLastPara="1" wrap="square" lIns="0" tIns="45700" rIns="0" bIns="0" anchor="b" anchorCtr="0">
            <a:noAutofit/>
          </a:bodyPr>
          <a:lstStyle>
            <a:lvl1pPr marR="0" lvl="0" algn="l" rtl="0">
              <a:lnSpc>
                <a:spcPct val="78000"/>
              </a:lnSpc>
              <a:spcBef>
                <a:spcPts val="0"/>
              </a:spcBef>
              <a:spcAft>
                <a:spcPts val="0"/>
              </a:spcAft>
              <a:buClr>
                <a:schemeClr val="lt1"/>
              </a:buClr>
              <a:buSzPts val="4400"/>
              <a:buFont typeface="Inter Light"/>
              <a:buNone/>
              <a:defRPr sz="4400" b="0" i="0" u="none" strike="noStrike" cap="none">
                <a:solidFill>
                  <a:schemeClr val="lt1"/>
                </a:solidFill>
                <a:latin typeface="Inter Light"/>
                <a:ea typeface="Inter Light"/>
                <a:cs typeface="Inter Light"/>
                <a:sym typeface="Inter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55360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Activity">
  <p:cSld name="1_Activity">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21483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3627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4632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900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3455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48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311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1EF2-B099-47DF-9C78-7C1FDFDDA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3253AA-9DC6-4BA8-8EE9-1BF2B2253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3C058-A830-4775-BC1D-270218F7C56D}"/>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8A6DBBD3-6DC2-4A16-958B-0D8FFA63E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1CB5B-65CE-485D-B834-33364FF2F661}"/>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3625020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5370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427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797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684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4525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9805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65161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477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0374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196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AF0E-9B09-45D0-A4B5-A3E4173C01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45A0FC-63A3-409B-B628-7E670C378C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D2B656-9498-4765-A5CB-2F2409E70801}"/>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DE151F95-ABEA-4A43-A6ED-1C11F4C3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2E220-2651-41B7-86F7-57B39EA47AE5}"/>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4167944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D570C5-C80A-3BEF-E4D1-93E1B6F295BB}"/>
              </a:ext>
            </a:extLst>
          </p:cNvPr>
          <p:cNvSpPr/>
          <p:nvPr userDrawn="1"/>
        </p:nvSpPr>
        <p:spPr>
          <a:xfrm>
            <a:off x="0" y="-1"/>
            <a:ext cx="12192000" cy="6184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0B2D946-278F-5DDC-6394-0B7023D5B56D}"/>
              </a:ext>
            </a:extLst>
          </p:cNvPr>
          <p:cNvSpPr>
            <a:spLocks noGrp="1"/>
          </p:cNvSpPr>
          <p:nvPr>
            <p:ph type="subTitle" idx="1"/>
          </p:nvPr>
        </p:nvSpPr>
        <p:spPr>
          <a:xfrm>
            <a:off x="1523997" y="5196812"/>
            <a:ext cx="9144000" cy="45118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491A349E-A294-8803-64FE-363BFCCB217B}"/>
              </a:ext>
            </a:extLst>
          </p:cNvPr>
          <p:cNvSpPr>
            <a:spLocks noGrp="1"/>
          </p:cNvSpPr>
          <p:nvPr>
            <p:ph type="title"/>
          </p:nvPr>
        </p:nvSpPr>
        <p:spPr>
          <a:xfrm>
            <a:off x="838198" y="613121"/>
            <a:ext cx="10515600" cy="1651515"/>
          </a:xfrm>
          <a:ln>
            <a:noFill/>
          </a:ln>
        </p:spPr>
        <p:txBody>
          <a:bodyPr anchor="t"/>
          <a:lstStyle>
            <a:lvl1pPr algn="ctr">
              <a:defRPr/>
            </a:lvl1pPr>
          </a:lstStyle>
          <a:p>
            <a:r>
              <a:rPr lang="en-US"/>
              <a:t>Click to edit Master title style</a:t>
            </a:r>
          </a:p>
        </p:txBody>
      </p:sp>
      <p:sp>
        <p:nvSpPr>
          <p:cNvPr id="9" name="Rectangle 8">
            <a:extLst>
              <a:ext uri="{FF2B5EF4-FFF2-40B4-BE49-F238E27FC236}">
                <a16:creationId xmlns:a16="http://schemas.microsoft.com/office/drawing/2014/main" id="{7386FC7D-E144-5BB1-B02F-1F72E823D95B}"/>
              </a:ext>
            </a:extLst>
          </p:cNvPr>
          <p:cNvSpPr/>
          <p:nvPr userDrawn="1"/>
        </p:nvSpPr>
        <p:spPr>
          <a:xfrm>
            <a:off x="0" y="6184281"/>
            <a:ext cx="12192000" cy="605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of a court&#10;&#10;Description automatically generated">
            <a:extLst>
              <a:ext uri="{FF2B5EF4-FFF2-40B4-BE49-F238E27FC236}">
                <a16:creationId xmlns:a16="http://schemas.microsoft.com/office/drawing/2014/main" id="{3EBD576E-82E3-6F94-AA38-3EBA773F0E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39869" y="2177852"/>
            <a:ext cx="2712255" cy="2711669"/>
          </a:xfrm>
          <a:prstGeom prst="rect">
            <a:avLst/>
          </a:prstGeom>
        </p:spPr>
      </p:pic>
    </p:spTree>
    <p:extLst>
      <p:ext uri="{BB962C8B-B14F-4D97-AF65-F5344CB8AC3E}">
        <p14:creationId xmlns:p14="http://schemas.microsoft.com/office/powerpoint/2010/main" val="3698320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B77D7-818B-8382-4B84-4599363A1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8D4F7-FD1B-63F3-CE83-8894D1FC47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148A6-13CA-787D-FB89-900C4A9F21BA}"/>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5" name="Footer Placeholder 4">
            <a:extLst>
              <a:ext uri="{FF2B5EF4-FFF2-40B4-BE49-F238E27FC236}">
                <a16:creationId xmlns:a16="http://schemas.microsoft.com/office/drawing/2014/main" id="{A411F946-1DBE-961A-F82A-58984D8E8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6B558-B94F-1D37-B6A0-20C0F069D08A}"/>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2360151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CD18-0DC1-AE22-A937-498837EF4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5784F9-4EAA-066A-5C7E-98150778F8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C26B3-AE42-3B96-9F98-B8D13A0D53B8}"/>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5" name="Footer Placeholder 4">
            <a:extLst>
              <a:ext uri="{FF2B5EF4-FFF2-40B4-BE49-F238E27FC236}">
                <a16:creationId xmlns:a16="http://schemas.microsoft.com/office/drawing/2014/main" id="{E2FEEF7F-1578-5BD3-128F-CAEE5A232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C3332-B7E4-F992-5A36-D1EDB797BA4F}"/>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2488428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A648-7253-0326-36ED-A7734504C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75096-A823-E9D2-879B-B90498176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83C2C-CA9A-1E0C-D50C-02C3C3CCF0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23DC63-9FD6-3C2C-9ED1-A23CC322858D}"/>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6" name="Footer Placeholder 5">
            <a:extLst>
              <a:ext uri="{FF2B5EF4-FFF2-40B4-BE49-F238E27FC236}">
                <a16:creationId xmlns:a16="http://schemas.microsoft.com/office/drawing/2014/main" id="{BC470255-3951-AE25-AD03-33458FF44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210F6-556C-9579-60DA-9E0D63D1C8FF}"/>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152775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60B1-6D75-23A0-66D3-44DA0B240F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0467B-0EC8-77FF-E165-FAF8AB2E5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B3D34-DFF0-C6D0-3D1D-8B5BFCF86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C9905-0664-B18B-16FB-ABF05F684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22BB54-6EBF-7C8A-FF2F-3AEAD3E89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34810-4740-7361-2417-84E06E38595A}"/>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8" name="Footer Placeholder 7">
            <a:extLst>
              <a:ext uri="{FF2B5EF4-FFF2-40B4-BE49-F238E27FC236}">
                <a16:creationId xmlns:a16="http://schemas.microsoft.com/office/drawing/2014/main" id="{37507455-4E51-C40C-0C40-6A77C30156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5B5BF9-4A39-B063-9253-CEC6AED79EA5}"/>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630323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8454-1D0A-86F1-FED0-637A03051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DB8FA-E740-11C6-FBF1-0307B9839F7B}"/>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4" name="Footer Placeholder 3">
            <a:extLst>
              <a:ext uri="{FF2B5EF4-FFF2-40B4-BE49-F238E27FC236}">
                <a16:creationId xmlns:a16="http://schemas.microsoft.com/office/drawing/2014/main" id="{03FD2308-BA07-6835-1218-A29DB3889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63D17-8753-BD48-FC74-D2258B2643C9}"/>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662205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2C4FFF-0BFD-F477-22F2-7E412802090A}"/>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3" name="Footer Placeholder 2">
            <a:extLst>
              <a:ext uri="{FF2B5EF4-FFF2-40B4-BE49-F238E27FC236}">
                <a16:creationId xmlns:a16="http://schemas.microsoft.com/office/drawing/2014/main" id="{52968282-70EB-1209-D57E-12155EF2E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61C8B-A733-DAD5-DDB9-38F388D4738D}"/>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34679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2E1A-B88A-0712-4B44-1917FE67EC34}"/>
              </a:ext>
            </a:extLst>
          </p:cNvPr>
          <p:cNvSpPr>
            <a:spLocks noGrp="1"/>
          </p:cNvSpPr>
          <p:nvPr>
            <p:ph type="title"/>
          </p:nvPr>
        </p:nvSpPr>
        <p:spPr>
          <a:xfrm>
            <a:off x="839788" y="252248"/>
            <a:ext cx="3932237" cy="141889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4A27E7-380D-1482-B958-7F049E55A7E7}"/>
              </a:ext>
            </a:extLst>
          </p:cNvPr>
          <p:cNvSpPr>
            <a:spLocks noGrp="1"/>
          </p:cNvSpPr>
          <p:nvPr>
            <p:ph idx="1"/>
          </p:nvPr>
        </p:nvSpPr>
        <p:spPr>
          <a:xfrm>
            <a:off x="5183188" y="1755228"/>
            <a:ext cx="6172200" cy="4113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1D53A-F1DD-1614-BB78-58CC8DB77317}"/>
              </a:ext>
            </a:extLst>
          </p:cNvPr>
          <p:cNvSpPr>
            <a:spLocks noGrp="1"/>
          </p:cNvSpPr>
          <p:nvPr>
            <p:ph type="body" sz="half" idx="2"/>
          </p:nvPr>
        </p:nvSpPr>
        <p:spPr>
          <a:xfrm>
            <a:off x="839788" y="1755228"/>
            <a:ext cx="3932237" cy="4113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413B2D-09F1-E38E-40B6-832FCCD9328F}"/>
              </a:ext>
            </a:extLst>
          </p:cNvPr>
          <p:cNvSpPr>
            <a:spLocks noGrp="1"/>
          </p:cNvSpPr>
          <p:nvPr>
            <p:ph type="dt" sz="half" idx="10"/>
          </p:nvPr>
        </p:nvSpPr>
        <p:spPr/>
        <p:txBody>
          <a:bodyPr/>
          <a:lstStyle/>
          <a:p>
            <a:fld id="{D4FFEA17-83D9-4FFD-AA50-7F57380E76C2}" type="datetimeFigureOut">
              <a:rPr lang="en-US" smtClean="0"/>
              <a:t>4/21/2026</a:t>
            </a:fld>
            <a:endParaRPr lang="en-US"/>
          </a:p>
        </p:txBody>
      </p:sp>
      <p:sp>
        <p:nvSpPr>
          <p:cNvPr id="6" name="Footer Placeholder 5">
            <a:extLst>
              <a:ext uri="{FF2B5EF4-FFF2-40B4-BE49-F238E27FC236}">
                <a16:creationId xmlns:a16="http://schemas.microsoft.com/office/drawing/2014/main" id="{E716EFB4-AFDF-1037-D2E2-16B625AC9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1ED23-B8BB-E9DC-CB50-EF23D956F5F1}"/>
              </a:ext>
            </a:extLst>
          </p:cNvPr>
          <p:cNvSpPr>
            <a:spLocks noGrp="1"/>
          </p:cNvSpPr>
          <p:nvPr>
            <p:ph type="sldNum" sz="quarter" idx="12"/>
          </p:nvPr>
        </p:nvSpPr>
        <p:spPr>
          <a:xfrm>
            <a:off x="8610600" y="6356350"/>
            <a:ext cx="2743200" cy="365125"/>
          </a:xfrm>
          <a:prstGeom prst="rect">
            <a:avLst/>
          </a:prstGeom>
        </p:spPr>
        <p:txBody>
          <a:bodyPr/>
          <a:lstStyle/>
          <a:p>
            <a:fld id="{E755B1BF-4B1B-4538-8981-92F9E4B516B0}" type="slidenum">
              <a:rPr lang="en-US" smtClean="0"/>
              <a:t>‹#›</a:t>
            </a:fld>
            <a:endParaRPr lang="en-US"/>
          </a:p>
        </p:txBody>
      </p:sp>
    </p:spTree>
    <p:extLst>
      <p:ext uri="{BB962C8B-B14F-4D97-AF65-F5344CB8AC3E}">
        <p14:creationId xmlns:p14="http://schemas.microsoft.com/office/powerpoint/2010/main" val="3456675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DB11-7E01-472F-9A04-B8A71AA61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05193-4344-4EF9-A68D-73497E4834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8EBAF-92D2-48D7-AFF4-5884605F16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0066F-BE45-46C5-AB30-7BFDAEDC07B3}"/>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6" name="Footer Placeholder 5">
            <a:extLst>
              <a:ext uri="{FF2B5EF4-FFF2-40B4-BE49-F238E27FC236}">
                <a16:creationId xmlns:a16="http://schemas.microsoft.com/office/drawing/2014/main" id="{CB5B1862-FC53-45DF-A289-04FDB104C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EB6CD-E784-42E7-AD97-3C5093C7EB84}"/>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419024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47EB-593F-4B2A-8915-A165A9F7D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7F04A4-A991-4F9D-A71C-B740DF874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1D94E-619E-4387-B1A8-2FA2741762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37A9D-ABD7-4D4A-8B03-89D10698D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C3A2A-9C2B-483B-BBC9-E4E802B4EB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700A0-6314-48D8-8811-D2DF5204009E}"/>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8" name="Footer Placeholder 7">
            <a:extLst>
              <a:ext uri="{FF2B5EF4-FFF2-40B4-BE49-F238E27FC236}">
                <a16:creationId xmlns:a16="http://schemas.microsoft.com/office/drawing/2014/main" id="{3EF4CCF7-E3A6-414A-B187-2EB514A478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C4316D-B873-4048-A05F-A168E499E411}"/>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302009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EEA-F207-4577-A10B-E7940AD6D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1EE580-0A6C-4E0D-A4CD-6FC3D83AF94F}"/>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4" name="Footer Placeholder 3">
            <a:extLst>
              <a:ext uri="{FF2B5EF4-FFF2-40B4-BE49-F238E27FC236}">
                <a16:creationId xmlns:a16="http://schemas.microsoft.com/office/drawing/2014/main" id="{EE3DA7AD-0631-44FA-8874-FA05F9A801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1AAD19-05FE-4C0E-BA0C-BC1412112CC8}"/>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363957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035690-CB59-41FC-8C93-3D308A1E090B}"/>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3" name="Footer Placeholder 2">
            <a:extLst>
              <a:ext uri="{FF2B5EF4-FFF2-40B4-BE49-F238E27FC236}">
                <a16:creationId xmlns:a16="http://schemas.microsoft.com/office/drawing/2014/main" id="{58FA4BE7-8147-4256-AF75-C60050019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D8312-6BBA-4762-ABAF-8B39558B82FD}"/>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67480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A378-2338-41EB-8987-B2FC778B4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B93F4C-0A4C-486D-A90B-C05F31D31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188111-8BFC-40E0-ABBF-4CDFCEACF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664ED-524A-4265-B8F4-6BDB0B12B609}"/>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6" name="Footer Placeholder 5">
            <a:extLst>
              <a:ext uri="{FF2B5EF4-FFF2-40B4-BE49-F238E27FC236}">
                <a16:creationId xmlns:a16="http://schemas.microsoft.com/office/drawing/2014/main" id="{A29EF4F5-25E6-4CCA-800B-31BB5220C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6BABE-53DC-4DFD-9599-B46AC0B12162}"/>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179936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AE28-84CE-469F-A79B-F8B79FC6D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2A956-C0AF-4BF5-A104-862C24B93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0251B-C958-4925-A3E7-D65713F5A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23202-E2EF-40C4-8001-C5358B52C121}"/>
              </a:ext>
            </a:extLst>
          </p:cNvPr>
          <p:cNvSpPr>
            <a:spLocks noGrp="1"/>
          </p:cNvSpPr>
          <p:nvPr>
            <p:ph type="dt" sz="half" idx="10"/>
          </p:nvPr>
        </p:nvSpPr>
        <p:spPr/>
        <p:txBody>
          <a:bodyPr/>
          <a:lstStyle/>
          <a:p>
            <a:fld id="{56237F2E-FA64-494D-B01C-B5DC6DC8A05E}" type="datetimeFigureOut">
              <a:rPr lang="en-US" smtClean="0"/>
              <a:t>4/21/2026</a:t>
            </a:fld>
            <a:endParaRPr lang="en-US"/>
          </a:p>
        </p:txBody>
      </p:sp>
      <p:sp>
        <p:nvSpPr>
          <p:cNvPr id="6" name="Footer Placeholder 5">
            <a:extLst>
              <a:ext uri="{FF2B5EF4-FFF2-40B4-BE49-F238E27FC236}">
                <a16:creationId xmlns:a16="http://schemas.microsoft.com/office/drawing/2014/main" id="{718C1B7F-1F0E-41C1-A5E8-FC3978930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D76C4-31F9-4E27-A89C-9F260E4072CA}"/>
              </a:ext>
            </a:extLst>
          </p:cNvPr>
          <p:cNvSpPr>
            <a:spLocks noGrp="1"/>
          </p:cNvSpPr>
          <p:nvPr>
            <p:ph type="sldNum" sz="quarter" idx="12"/>
          </p:nvPr>
        </p:nvSpPr>
        <p:spPr/>
        <p:txBody>
          <a:bodyPr/>
          <a:lstStyle/>
          <a:p>
            <a:fld id="{2FFE9BCE-EBB2-46E4-B3A9-CC1CD07C97A1}" type="slidenum">
              <a:rPr lang="en-US" smtClean="0"/>
              <a:t>‹#›</a:t>
            </a:fld>
            <a:endParaRPr lang="en-US"/>
          </a:p>
        </p:txBody>
      </p:sp>
    </p:spTree>
    <p:extLst>
      <p:ext uri="{BB962C8B-B14F-4D97-AF65-F5344CB8AC3E}">
        <p14:creationId xmlns:p14="http://schemas.microsoft.com/office/powerpoint/2010/main" val="380679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e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91A30-E2A9-4E9B-8753-2AC9576DF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07E363-E390-4629-A990-0742DE083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D1BDE-F002-4533-800E-29233DA5F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37F2E-FA64-494D-B01C-B5DC6DC8A05E}" type="datetimeFigureOut">
              <a:rPr lang="en-US" smtClean="0"/>
              <a:t>4/21/2026</a:t>
            </a:fld>
            <a:endParaRPr lang="en-US"/>
          </a:p>
        </p:txBody>
      </p:sp>
      <p:sp>
        <p:nvSpPr>
          <p:cNvPr id="5" name="Footer Placeholder 4">
            <a:extLst>
              <a:ext uri="{FF2B5EF4-FFF2-40B4-BE49-F238E27FC236}">
                <a16:creationId xmlns:a16="http://schemas.microsoft.com/office/drawing/2014/main" id="{3C0A807A-B9FF-416D-8116-F3627DF3C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CB00DC-D4C5-4ED2-A63C-6C7870CA02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E9BCE-EBB2-46E4-B3A9-CC1CD07C97A1}" type="slidenum">
              <a:rPr lang="en-US" smtClean="0"/>
              <a:t>‹#›</a:t>
            </a:fld>
            <a:endParaRPr lang="en-US"/>
          </a:p>
        </p:txBody>
      </p:sp>
    </p:spTree>
    <p:extLst>
      <p:ext uri="{BB962C8B-B14F-4D97-AF65-F5344CB8AC3E}">
        <p14:creationId xmlns:p14="http://schemas.microsoft.com/office/powerpoint/2010/main" val="4095015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4/21/2026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360923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688591-D574-F13E-F17F-9A122CAF3EBF}"/>
              </a:ext>
            </a:extLst>
          </p:cNvPr>
          <p:cNvSpPr/>
          <p:nvPr userDrawn="1"/>
        </p:nvSpPr>
        <p:spPr>
          <a:xfrm>
            <a:off x="0" y="-61184"/>
            <a:ext cx="12192000" cy="17365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170E77F-23DA-61C9-19F9-5CF9C46DD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7CA9D-9FAB-A5B9-F445-15C4B3E9B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1A54C-FAD5-4A16-1BF6-D7FF3D8107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500000000000000" pitchFamily="34" charset="0"/>
              </a:defRPr>
            </a:lvl1pPr>
          </a:lstStyle>
          <a:p>
            <a:fld id="{D4FFEA17-83D9-4FFD-AA50-7F57380E76C2}" type="datetimeFigureOut">
              <a:rPr lang="en-US" smtClean="0"/>
              <a:pPr/>
              <a:t>4/21/2026</a:t>
            </a:fld>
            <a:endParaRPr lang="en-US"/>
          </a:p>
        </p:txBody>
      </p:sp>
      <p:sp>
        <p:nvSpPr>
          <p:cNvPr id="5" name="Footer Placeholder 4">
            <a:extLst>
              <a:ext uri="{FF2B5EF4-FFF2-40B4-BE49-F238E27FC236}">
                <a16:creationId xmlns:a16="http://schemas.microsoft.com/office/drawing/2014/main" id="{06D61034-7A29-D4A5-97B1-905B1FFD1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500000000000000" pitchFamily="34" charset="0"/>
              </a:defRPr>
            </a:lvl1pPr>
          </a:lstStyle>
          <a:p>
            <a:endParaRPr lang="en-US"/>
          </a:p>
        </p:txBody>
      </p:sp>
      <p:pic>
        <p:nvPicPr>
          <p:cNvPr id="9" name="Picture 8" descr="A logo of a court&#10;&#10;Description automatically generated">
            <a:extLst>
              <a:ext uri="{FF2B5EF4-FFF2-40B4-BE49-F238E27FC236}">
                <a16:creationId xmlns:a16="http://schemas.microsoft.com/office/drawing/2014/main" id="{5EE4E94B-86A3-2CDE-DF2D-F5D2DA37BCFB}"/>
              </a:ext>
            </a:extLst>
          </p:cNvPr>
          <p:cNvPicPr/>
          <p:nvPr userDrawn="1"/>
        </p:nvPicPr>
        <p:blipFill>
          <a:blip r:embed="rId11" cstate="email">
            <a:extLst>
              <a:ext uri="{28A0092B-C50C-407E-A947-70E740481C1C}">
                <a14:useLocalDpi xmlns:a14="http://schemas.microsoft.com/office/drawing/2010/main"/>
              </a:ext>
            </a:extLst>
          </a:blip>
          <a:stretch>
            <a:fillRect/>
          </a:stretch>
        </p:blipFill>
        <p:spPr>
          <a:xfrm>
            <a:off x="10005742" y="4688008"/>
            <a:ext cx="1805258" cy="1804867"/>
          </a:xfrm>
          <a:prstGeom prst="rect">
            <a:avLst/>
          </a:prstGeom>
        </p:spPr>
      </p:pic>
      <p:sp>
        <p:nvSpPr>
          <p:cNvPr id="10" name="Rectangle 9">
            <a:extLst>
              <a:ext uri="{FF2B5EF4-FFF2-40B4-BE49-F238E27FC236}">
                <a16:creationId xmlns:a16="http://schemas.microsoft.com/office/drawing/2014/main" id="{0EF186E2-595B-E9E3-1B2D-A769AF73146B}"/>
              </a:ext>
            </a:extLst>
          </p:cNvPr>
          <p:cNvSpPr/>
          <p:nvPr userDrawn="1"/>
        </p:nvSpPr>
        <p:spPr>
          <a:xfrm>
            <a:off x="0" y="1675334"/>
            <a:ext cx="12192000" cy="605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66903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txStyles>
    <p:titleStyle>
      <a:lvl1pPr algn="l" defTabSz="914400" rtl="0" eaLnBrk="1" latinLnBrk="0" hangingPunct="1">
        <a:lnSpc>
          <a:spcPct val="90000"/>
        </a:lnSpc>
        <a:spcBef>
          <a:spcPct val="0"/>
        </a:spcBef>
        <a:buNone/>
        <a:defRPr sz="4800" b="1" kern="1200" spc="300">
          <a:solidFill>
            <a:schemeClr val="bg1"/>
          </a:solidFill>
          <a:latin typeface="Helvetica" panose="020B0500000000000000"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wsipp.wa.gov/BenefitCost/Program/498?utm_source=chatgpt.com" TargetMode="External"/><Relationship Id="rId2" Type="http://schemas.openxmlformats.org/officeDocument/2006/relationships/notesSlide" Target="../notesSlides/notesSlide54.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73.svg"/></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8.emf"/></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5.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5.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5.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pn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Layout" Target="../diagrams/layout5.xml"/><Relationship Id="rId7" Type="http://schemas.openxmlformats.org/officeDocument/2006/relationships/image" Target="../media/image19.png"/><Relationship Id="rId12" Type="http://schemas.microsoft.com/office/2007/relationships/diagramDrawing" Target="../diagrams/drawing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openxmlformats.org/officeDocument/2006/relationships/diagramColors" Target="../diagrams/colors6.xml"/><Relationship Id="rId5" Type="http://schemas.openxmlformats.org/officeDocument/2006/relationships/diagramColors" Target="../diagrams/colors5.xml"/><Relationship Id="rId10" Type="http://schemas.openxmlformats.org/officeDocument/2006/relationships/diagramQuickStyle" Target="../diagrams/quickStyle6.xml"/><Relationship Id="rId4" Type="http://schemas.openxmlformats.org/officeDocument/2006/relationships/diagramQuickStyle" Target="../diagrams/quickStyle5.xml"/><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pixabay.com/es/de-verificaci%C3%B3n-mark-orange-tick-30416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9.pn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8.sv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9.png"/><Relationship Id="rId7" Type="http://schemas.openxmlformats.org/officeDocument/2006/relationships/diagramColors" Target="../diagrams/colors1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32.png"/><Relationship Id="rId7" Type="http://schemas.openxmlformats.org/officeDocument/2006/relationships/diagramQuickStyle" Target="../diagrams/quickStyle1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9.png"/><Relationship Id="rId9" Type="http://schemas.microsoft.com/office/2007/relationships/diagramDrawing" Target="../diagrams/drawing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6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openxmlformats.org/officeDocument/2006/relationships/image" Target="../media/image63.png"/><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04D44B-E089-4797-B167-DD5F380A63A1}"/>
              </a:ext>
            </a:extLst>
          </p:cNvPr>
          <p:cNvPicPr>
            <a:picLocks noChangeAspect="1"/>
          </p:cNvPicPr>
          <p:nvPr/>
        </p:nvPicPr>
        <p:blipFill>
          <a:blip r:embed="rId3">
            <a:alphaModFix amt="24000"/>
          </a:blip>
          <a:stretch>
            <a:fillRect/>
          </a:stretch>
        </p:blipFill>
        <p:spPr>
          <a:xfrm>
            <a:off x="1711842" y="511542"/>
            <a:ext cx="8956158" cy="5959916"/>
          </a:xfrm>
          <a:prstGeom prst="rect">
            <a:avLst/>
          </a:prstGeom>
        </p:spPr>
      </p:pic>
      <p:sp>
        <p:nvSpPr>
          <p:cNvPr id="2" name="Title 1">
            <a:extLst>
              <a:ext uri="{FF2B5EF4-FFF2-40B4-BE49-F238E27FC236}">
                <a16:creationId xmlns:a16="http://schemas.microsoft.com/office/drawing/2014/main" id="{F3198133-BA2E-46DF-A1A5-59DCC00FBB53}"/>
              </a:ext>
            </a:extLst>
          </p:cNvPr>
          <p:cNvSpPr>
            <a:spLocks noGrp="1"/>
          </p:cNvSpPr>
          <p:nvPr>
            <p:ph type="ctrTitle"/>
          </p:nvPr>
        </p:nvSpPr>
        <p:spPr>
          <a:xfrm>
            <a:off x="1524000" y="1122362"/>
            <a:ext cx="9144000" cy="3375209"/>
          </a:xfrm>
        </p:spPr>
        <p:txBody>
          <a:bodyPr>
            <a:normAutofit/>
          </a:bodyPr>
          <a:lstStyle/>
          <a:p>
            <a:r>
              <a:rPr lang="en-US" dirty="0"/>
              <a:t>Risk, Needs and Responsivity Across the Sequential Intercept Model</a:t>
            </a:r>
          </a:p>
        </p:txBody>
      </p:sp>
    </p:spTree>
    <p:extLst>
      <p:ext uri="{BB962C8B-B14F-4D97-AF65-F5344CB8AC3E}">
        <p14:creationId xmlns:p14="http://schemas.microsoft.com/office/powerpoint/2010/main" val="1528085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Autofit/>
          </a:bodyPr>
          <a:lstStyle/>
          <a:p>
            <a:r>
              <a:rPr lang="en-US" sz="3600" b="1" dirty="0">
                <a:solidFill>
                  <a:srgbClr val="C00000"/>
                </a:solidFill>
              </a:rPr>
              <a:t>Key Justice System Decision Points: </a:t>
            </a:r>
            <a:br>
              <a:rPr lang="en-US" sz="3600" b="1" dirty="0">
                <a:solidFill>
                  <a:srgbClr val="C00000"/>
                </a:solidFill>
              </a:rPr>
            </a:br>
            <a:r>
              <a:rPr lang="en-US" sz="3600" b="1" dirty="0">
                <a:solidFill>
                  <a:srgbClr val="C00000"/>
                </a:solidFill>
              </a:rPr>
              <a:t>State and Local Level EBDM</a:t>
            </a:r>
          </a:p>
        </p:txBody>
      </p:sp>
      <p:graphicFrame>
        <p:nvGraphicFramePr>
          <p:cNvPr id="4" name="Content Placeholder 3"/>
          <p:cNvGraphicFramePr>
            <a:graphicFrameLocks noGrp="1"/>
          </p:cNvGraphicFramePr>
          <p:nvPr>
            <p:ph idx="1"/>
          </p:nvPr>
        </p:nvGraphicFramePr>
        <p:xfrm>
          <a:off x="1524000" y="2461392"/>
          <a:ext cx="9178374"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rot="18815202">
            <a:off x="1831548" y="3268560"/>
            <a:ext cx="2016558" cy="338554"/>
          </a:xfrm>
          <a:prstGeom prst="rect">
            <a:avLst/>
          </a:prstGeom>
          <a:noFill/>
        </p:spPr>
        <p:txBody>
          <a:bodyPr wrap="square" rtlCol="0">
            <a:spAutoFit/>
          </a:bodyPr>
          <a:lstStyle/>
          <a:p>
            <a:r>
              <a:rPr lang="en-US" sz="1600" b="1" dirty="0"/>
              <a:t>Arrest</a:t>
            </a:r>
          </a:p>
        </p:txBody>
      </p:sp>
      <p:sp>
        <p:nvSpPr>
          <p:cNvPr id="5" name="TextBox 4"/>
          <p:cNvSpPr txBox="1"/>
          <p:nvPr/>
        </p:nvSpPr>
        <p:spPr>
          <a:xfrm rot="18840000">
            <a:off x="2172372" y="2943069"/>
            <a:ext cx="3048000" cy="338554"/>
          </a:xfrm>
          <a:prstGeom prst="rect">
            <a:avLst/>
          </a:prstGeom>
          <a:noFill/>
        </p:spPr>
        <p:txBody>
          <a:bodyPr wrap="square" rtlCol="0">
            <a:spAutoFit/>
          </a:bodyPr>
          <a:lstStyle>
            <a:defPPr>
              <a:defRPr lang="en-US"/>
            </a:defPPr>
            <a:lvl1pPr>
              <a:defRPr sz="1400" b="1"/>
            </a:lvl1pPr>
          </a:lstStyle>
          <a:p>
            <a:r>
              <a:rPr lang="en-US" sz="1600" dirty="0"/>
              <a:t>Pretrial Status</a:t>
            </a:r>
          </a:p>
        </p:txBody>
      </p:sp>
      <p:sp>
        <p:nvSpPr>
          <p:cNvPr id="6" name="TextBox 5"/>
          <p:cNvSpPr txBox="1"/>
          <p:nvPr/>
        </p:nvSpPr>
        <p:spPr>
          <a:xfrm rot="18840000">
            <a:off x="2781972" y="2797318"/>
            <a:ext cx="3048000" cy="584775"/>
          </a:xfrm>
          <a:prstGeom prst="rect">
            <a:avLst/>
          </a:prstGeom>
          <a:noFill/>
        </p:spPr>
        <p:txBody>
          <a:bodyPr wrap="square" rtlCol="0">
            <a:spAutoFit/>
          </a:bodyPr>
          <a:lstStyle>
            <a:defPPr>
              <a:defRPr lang="en-US"/>
            </a:defPPr>
            <a:lvl1pPr>
              <a:defRPr sz="1400" b="1"/>
            </a:lvl1pPr>
          </a:lstStyle>
          <a:p>
            <a:r>
              <a:rPr lang="en-US" sz="1600" dirty="0"/>
              <a:t>Diversion/Deferred Prosecution</a:t>
            </a:r>
          </a:p>
        </p:txBody>
      </p:sp>
      <p:sp>
        <p:nvSpPr>
          <p:cNvPr id="7" name="TextBox 6"/>
          <p:cNvSpPr txBox="1"/>
          <p:nvPr/>
        </p:nvSpPr>
        <p:spPr>
          <a:xfrm rot="18840000">
            <a:off x="3547699" y="3318058"/>
            <a:ext cx="2016558" cy="338554"/>
          </a:xfrm>
          <a:prstGeom prst="rect">
            <a:avLst/>
          </a:prstGeom>
          <a:noFill/>
        </p:spPr>
        <p:txBody>
          <a:bodyPr wrap="square" rtlCol="0">
            <a:spAutoFit/>
          </a:bodyPr>
          <a:lstStyle>
            <a:defPPr>
              <a:defRPr lang="en-US"/>
            </a:defPPr>
            <a:lvl1pPr>
              <a:defRPr sz="1400" b="1"/>
            </a:lvl1pPr>
          </a:lstStyle>
          <a:p>
            <a:r>
              <a:rPr lang="en-US" sz="1600" dirty="0"/>
              <a:t>Charging</a:t>
            </a:r>
          </a:p>
        </p:txBody>
      </p:sp>
      <p:sp>
        <p:nvSpPr>
          <p:cNvPr id="8" name="TextBox 7"/>
          <p:cNvSpPr txBox="1"/>
          <p:nvPr/>
        </p:nvSpPr>
        <p:spPr>
          <a:xfrm rot="18840000">
            <a:off x="4157299" y="3264408"/>
            <a:ext cx="2016558" cy="338554"/>
          </a:xfrm>
          <a:prstGeom prst="rect">
            <a:avLst/>
          </a:prstGeom>
          <a:noFill/>
        </p:spPr>
        <p:txBody>
          <a:bodyPr wrap="square" rtlCol="0">
            <a:spAutoFit/>
          </a:bodyPr>
          <a:lstStyle>
            <a:defPPr>
              <a:defRPr lang="en-US"/>
            </a:defPPr>
            <a:lvl1pPr>
              <a:defRPr sz="1400" b="1"/>
            </a:lvl1pPr>
          </a:lstStyle>
          <a:p>
            <a:r>
              <a:rPr lang="en-US" sz="1600" dirty="0"/>
              <a:t>Plea</a:t>
            </a:r>
          </a:p>
        </p:txBody>
      </p:sp>
      <p:sp>
        <p:nvSpPr>
          <p:cNvPr id="9" name="TextBox 8"/>
          <p:cNvSpPr txBox="1"/>
          <p:nvPr/>
        </p:nvSpPr>
        <p:spPr>
          <a:xfrm rot="18840000">
            <a:off x="4690699" y="3264408"/>
            <a:ext cx="2016558" cy="338554"/>
          </a:xfrm>
          <a:prstGeom prst="rect">
            <a:avLst/>
          </a:prstGeom>
          <a:noFill/>
        </p:spPr>
        <p:txBody>
          <a:bodyPr wrap="square" rtlCol="0">
            <a:spAutoFit/>
          </a:bodyPr>
          <a:lstStyle/>
          <a:p>
            <a:r>
              <a:rPr lang="en-US" sz="1600" b="1" dirty="0"/>
              <a:t>Sentencing</a:t>
            </a:r>
          </a:p>
        </p:txBody>
      </p:sp>
      <p:sp>
        <p:nvSpPr>
          <p:cNvPr id="10" name="TextBox 9"/>
          <p:cNvSpPr txBox="1"/>
          <p:nvPr/>
        </p:nvSpPr>
        <p:spPr>
          <a:xfrm rot="18840000">
            <a:off x="4963533" y="2507087"/>
            <a:ext cx="4247849" cy="338554"/>
          </a:xfrm>
          <a:prstGeom prst="rect">
            <a:avLst/>
          </a:prstGeom>
          <a:noFill/>
        </p:spPr>
        <p:txBody>
          <a:bodyPr wrap="square" rtlCol="0">
            <a:spAutoFit/>
          </a:bodyPr>
          <a:lstStyle/>
          <a:p>
            <a:pPr lvl="0"/>
            <a:r>
              <a:rPr lang="en-US" sz="1600" b="1" dirty="0"/>
              <a:t>Local &amp; State Institutional Intervention</a:t>
            </a:r>
          </a:p>
        </p:txBody>
      </p:sp>
      <p:sp>
        <p:nvSpPr>
          <p:cNvPr id="11" name="TextBox 10"/>
          <p:cNvSpPr txBox="1"/>
          <p:nvPr/>
        </p:nvSpPr>
        <p:spPr>
          <a:xfrm rot="18840000">
            <a:off x="5684198" y="2256689"/>
            <a:ext cx="4574083" cy="584775"/>
          </a:xfrm>
          <a:prstGeom prst="rect">
            <a:avLst/>
          </a:prstGeom>
          <a:noFill/>
        </p:spPr>
        <p:txBody>
          <a:bodyPr wrap="square" rtlCol="0">
            <a:spAutoFit/>
          </a:bodyPr>
          <a:lstStyle/>
          <a:p>
            <a:pPr lvl="0"/>
            <a:r>
              <a:rPr lang="en-US" sz="1600" b="1" dirty="0"/>
              <a:t>Local &amp; State Institutional Release/Parole Release</a:t>
            </a:r>
          </a:p>
        </p:txBody>
      </p:sp>
      <p:sp>
        <p:nvSpPr>
          <p:cNvPr id="12" name="TextBox 11"/>
          <p:cNvSpPr txBox="1"/>
          <p:nvPr/>
        </p:nvSpPr>
        <p:spPr>
          <a:xfrm rot="18840000">
            <a:off x="7660948" y="2667838"/>
            <a:ext cx="3524061" cy="584775"/>
          </a:xfrm>
          <a:prstGeom prst="rect">
            <a:avLst/>
          </a:prstGeom>
          <a:noFill/>
        </p:spPr>
        <p:txBody>
          <a:bodyPr wrap="square" rtlCol="0">
            <a:spAutoFit/>
          </a:bodyPr>
          <a:lstStyle/>
          <a:p>
            <a:pPr lvl="0"/>
            <a:r>
              <a:rPr lang="en-US" sz="1600" b="1" dirty="0"/>
              <a:t>Community Treatment Interventions</a:t>
            </a:r>
          </a:p>
        </p:txBody>
      </p:sp>
      <p:sp>
        <p:nvSpPr>
          <p:cNvPr id="13" name="TextBox 12"/>
          <p:cNvSpPr txBox="1"/>
          <p:nvPr/>
        </p:nvSpPr>
        <p:spPr>
          <a:xfrm rot="18840000">
            <a:off x="8463174" y="3126803"/>
            <a:ext cx="2548310" cy="338554"/>
          </a:xfrm>
          <a:prstGeom prst="rect">
            <a:avLst/>
          </a:prstGeom>
          <a:noFill/>
        </p:spPr>
        <p:txBody>
          <a:bodyPr wrap="square" rtlCol="0">
            <a:spAutoFit/>
          </a:bodyPr>
          <a:lstStyle/>
          <a:p>
            <a:pPr lvl="0"/>
            <a:r>
              <a:rPr lang="en-US" sz="1600" b="1" dirty="0"/>
              <a:t>Violation Response</a:t>
            </a:r>
          </a:p>
        </p:txBody>
      </p:sp>
      <p:sp>
        <p:nvSpPr>
          <p:cNvPr id="14" name="TextBox 13"/>
          <p:cNvSpPr txBox="1"/>
          <p:nvPr/>
        </p:nvSpPr>
        <p:spPr>
          <a:xfrm rot="18840000">
            <a:off x="9072774" y="3074664"/>
            <a:ext cx="2548310" cy="338554"/>
          </a:xfrm>
          <a:prstGeom prst="rect">
            <a:avLst/>
          </a:prstGeom>
          <a:noFill/>
        </p:spPr>
        <p:txBody>
          <a:bodyPr wrap="square" rtlCol="0">
            <a:spAutoFit/>
          </a:bodyPr>
          <a:lstStyle/>
          <a:p>
            <a:pPr lvl="0"/>
            <a:r>
              <a:rPr lang="en-US" sz="1600" b="1" dirty="0"/>
              <a:t>Discharge</a:t>
            </a:r>
          </a:p>
        </p:txBody>
      </p:sp>
      <p:sp>
        <p:nvSpPr>
          <p:cNvPr id="15" name="TextBox 14"/>
          <p:cNvSpPr txBox="1"/>
          <p:nvPr/>
        </p:nvSpPr>
        <p:spPr>
          <a:xfrm rot="18840000">
            <a:off x="6290710" y="2380018"/>
            <a:ext cx="4574083" cy="338554"/>
          </a:xfrm>
          <a:prstGeom prst="rect">
            <a:avLst/>
          </a:prstGeom>
          <a:noFill/>
        </p:spPr>
        <p:txBody>
          <a:bodyPr wrap="square" rtlCol="0">
            <a:spAutoFit/>
          </a:bodyPr>
          <a:lstStyle/>
          <a:p>
            <a:pPr lvl="0"/>
            <a:r>
              <a:rPr lang="en-US" sz="1600" b="1" dirty="0"/>
              <a:t>Local &amp; State Reentry Planning</a:t>
            </a:r>
          </a:p>
        </p:txBody>
      </p:sp>
      <p:sp>
        <p:nvSpPr>
          <p:cNvPr id="16" name="TextBox 15"/>
          <p:cNvSpPr txBox="1"/>
          <p:nvPr/>
        </p:nvSpPr>
        <p:spPr>
          <a:xfrm rot="18840000">
            <a:off x="6899079" y="2355473"/>
            <a:ext cx="4574083" cy="338554"/>
          </a:xfrm>
          <a:prstGeom prst="rect">
            <a:avLst/>
          </a:prstGeom>
          <a:noFill/>
        </p:spPr>
        <p:txBody>
          <a:bodyPr wrap="square" rtlCol="0">
            <a:spAutoFit/>
          </a:bodyPr>
          <a:lstStyle/>
          <a:p>
            <a:pPr lvl="0"/>
            <a:r>
              <a:rPr lang="en-US" sz="1600" b="1" dirty="0"/>
              <a:t>Probation &amp; Parole Interventions</a:t>
            </a:r>
          </a:p>
        </p:txBody>
      </p:sp>
    </p:spTree>
    <p:extLst>
      <p:ext uri="{BB962C8B-B14F-4D97-AF65-F5344CB8AC3E}">
        <p14:creationId xmlns:p14="http://schemas.microsoft.com/office/powerpoint/2010/main" val="2091003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C263-06AC-F567-01D5-6F5A6E059FC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E9E5907-B845-EE71-3AAE-12BFDD039B41}"/>
              </a:ext>
            </a:extLst>
          </p:cNvPr>
          <p:cNvSpPr/>
          <p:nvPr/>
        </p:nvSpPr>
        <p:spPr>
          <a:xfrm>
            <a:off x="7982949" y="4270613"/>
            <a:ext cx="4100146" cy="242738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2FAA1-9797-5621-980A-D9389D9FF486}"/>
              </a:ext>
            </a:extLst>
          </p:cNvPr>
          <p:cNvSpPr>
            <a:spLocks noGrp="1"/>
          </p:cNvSpPr>
          <p:nvPr>
            <p:ph type="title"/>
          </p:nvPr>
        </p:nvSpPr>
        <p:spPr>
          <a:xfrm>
            <a:off x="590550" y="326199"/>
            <a:ext cx="10515600" cy="1325563"/>
          </a:xfrm>
        </p:spPr>
        <p:txBody>
          <a:bodyPr/>
          <a:lstStyle/>
          <a:p>
            <a:r>
              <a:rPr lang="en-US" b="0" dirty="0"/>
              <a:t>RESEARCH ANALYSIS</a:t>
            </a:r>
          </a:p>
        </p:txBody>
      </p:sp>
      <p:sp>
        <p:nvSpPr>
          <p:cNvPr id="3" name="Footer Placeholder 2">
            <a:extLst>
              <a:ext uri="{FF2B5EF4-FFF2-40B4-BE49-F238E27FC236}">
                <a16:creationId xmlns:a16="http://schemas.microsoft.com/office/drawing/2014/main" id="{9E5F81B6-B236-6792-1D0A-7319EC62F53E}"/>
              </a:ext>
            </a:extLst>
          </p:cNvPr>
          <p:cNvSpPr>
            <a:spLocks noGrp="1"/>
          </p:cNvSpPr>
          <p:nvPr>
            <p:ph type="ftr" sz="quarter" idx="11"/>
          </p:nvPr>
        </p:nvSpPr>
        <p:spPr>
          <a:xfrm>
            <a:off x="2285817" y="5984113"/>
            <a:ext cx="762036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rPr>
              <a:t>WSIPP. (2025, April). </a:t>
            </a:r>
            <a:r>
              <a:rPr kumimoji="0" lang="en-US" sz="1200" b="0" i="1"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rPr>
              <a:t>Jail diversion (post-arrest) – Benefit-Cost Results</a:t>
            </a:r>
            <a:r>
              <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rPr>
              <a:t> (Program 498). Olympia, WA: Washington State Institute for Public Policy. Retrieved from </a:t>
            </a:r>
            <a:r>
              <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hlinkClick r:id="rId3"/>
              </a:rPr>
              <a:t>https://www.wsipp.wa.gov/BenefitCost/Program/498</a:t>
            </a:r>
            <a:r>
              <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rPr>
              <a:t> </a:t>
            </a:r>
            <a:r>
              <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hlinkClick r:id="rId3"/>
              </a:rPr>
              <a:t>wsipp.wa.gov</a:t>
            </a:r>
            <a:endParaRPr kumimoji="0" lang="en-US" sz="1200" b="0" i="0" u="none" strike="noStrike" kern="1200" cap="none" spc="0" normalizeH="0" baseline="0" noProof="0" dirty="0">
              <a:ln>
                <a:noFill/>
              </a:ln>
              <a:solidFill>
                <a:srgbClr val="15243D">
                  <a:tint val="75000"/>
                </a:srgbClr>
              </a:solidFill>
              <a:effectLst/>
              <a:uLnTx/>
              <a:uFillTx/>
              <a:latin typeface="Helvetica" panose="020B0500000000000000" pitchFamily="34" charset="0"/>
              <a:ea typeface="+mn-ea"/>
              <a:cs typeface="+mn-cs"/>
            </a:endParaRPr>
          </a:p>
        </p:txBody>
      </p:sp>
      <p:pic>
        <p:nvPicPr>
          <p:cNvPr id="7" name="Picture 6">
            <a:extLst>
              <a:ext uri="{FF2B5EF4-FFF2-40B4-BE49-F238E27FC236}">
                <a16:creationId xmlns:a16="http://schemas.microsoft.com/office/drawing/2014/main" id="{5F260A3A-06CF-B755-2FF6-E0BCD06D4AAC}"/>
              </a:ext>
            </a:extLst>
          </p:cNvPr>
          <p:cNvPicPr>
            <a:picLocks noChangeAspect="1"/>
          </p:cNvPicPr>
          <p:nvPr/>
        </p:nvPicPr>
        <p:blipFill>
          <a:blip r:embed="rId4"/>
          <a:stretch>
            <a:fillRect/>
          </a:stretch>
        </p:blipFill>
        <p:spPr>
          <a:xfrm>
            <a:off x="1338938" y="2373405"/>
            <a:ext cx="9018823" cy="3071628"/>
          </a:xfrm>
          <a:prstGeom prst="rect">
            <a:avLst/>
          </a:prstGeom>
        </p:spPr>
      </p:pic>
    </p:spTree>
    <p:extLst>
      <p:ext uri="{BB962C8B-B14F-4D97-AF65-F5344CB8AC3E}">
        <p14:creationId xmlns:p14="http://schemas.microsoft.com/office/powerpoint/2010/main" val="20049024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2E3D2-5E4C-473D-954B-A401508A795C}"/>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9E702FA-B147-A5A5-AB76-98EF8083B662}"/>
              </a:ext>
            </a:extLst>
          </p:cNvPr>
          <p:cNvSpPr/>
          <p:nvPr/>
        </p:nvSpPr>
        <p:spPr>
          <a:xfrm>
            <a:off x="7982949" y="4293334"/>
            <a:ext cx="4100146" cy="242738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9606B9-24C1-EA46-FD33-2D56D38906C2}"/>
              </a:ext>
            </a:extLst>
          </p:cNvPr>
          <p:cNvSpPr>
            <a:spLocks noGrp="1"/>
          </p:cNvSpPr>
          <p:nvPr>
            <p:ph type="title"/>
          </p:nvPr>
        </p:nvSpPr>
        <p:spPr>
          <a:xfrm>
            <a:off x="590550" y="326199"/>
            <a:ext cx="10515600" cy="1325563"/>
          </a:xfrm>
        </p:spPr>
        <p:txBody>
          <a:bodyPr/>
          <a:lstStyle/>
          <a:p>
            <a:r>
              <a:rPr lang="en-US" b="0"/>
              <a:t>COST – BENEFIT ANALYSIS</a:t>
            </a:r>
          </a:p>
        </p:txBody>
      </p:sp>
      <p:grpSp>
        <p:nvGrpSpPr>
          <p:cNvPr id="41" name="Group 40">
            <a:extLst>
              <a:ext uri="{FF2B5EF4-FFF2-40B4-BE49-F238E27FC236}">
                <a16:creationId xmlns:a16="http://schemas.microsoft.com/office/drawing/2014/main" id="{5AE712B6-9E0F-EE31-BF8D-CEC7220B02A1}"/>
              </a:ext>
            </a:extLst>
          </p:cNvPr>
          <p:cNvGrpSpPr/>
          <p:nvPr/>
        </p:nvGrpSpPr>
        <p:grpSpPr>
          <a:xfrm>
            <a:off x="3853651" y="1651762"/>
            <a:ext cx="3989398" cy="3989398"/>
            <a:chOff x="4549140" y="1882140"/>
            <a:chExt cx="4400550" cy="4400550"/>
          </a:xfrm>
        </p:grpSpPr>
        <p:pic>
          <p:nvPicPr>
            <p:cNvPr id="4" name="Graphic 3" descr="Weights Uneven with solid fill">
              <a:extLst>
                <a:ext uri="{FF2B5EF4-FFF2-40B4-BE49-F238E27FC236}">
                  <a16:creationId xmlns:a16="http://schemas.microsoft.com/office/drawing/2014/main" id="{30E0F9C5-6B82-6C6B-8466-7A203A855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9140" y="1882140"/>
              <a:ext cx="4400550" cy="4400550"/>
            </a:xfrm>
            <a:prstGeom prst="rect">
              <a:avLst/>
            </a:prstGeom>
          </p:spPr>
        </p:pic>
        <p:sp>
          <p:nvSpPr>
            <p:cNvPr id="12" name="Rectangle 11">
              <a:extLst>
                <a:ext uri="{FF2B5EF4-FFF2-40B4-BE49-F238E27FC236}">
                  <a16:creationId xmlns:a16="http://schemas.microsoft.com/office/drawing/2014/main" id="{F0D572C3-355B-5C30-F27E-47EDC0F16C62}"/>
                </a:ext>
              </a:extLst>
            </p:cNvPr>
            <p:cNvSpPr/>
            <p:nvPr/>
          </p:nvSpPr>
          <p:spPr>
            <a:xfrm rot="20427896">
              <a:off x="4848322" y="3597652"/>
              <a:ext cx="1233065" cy="1080990"/>
            </a:xfrm>
            <a:custGeom>
              <a:avLst/>
              <a:gdLst>
                <a:gd name="connsiteX0" fmla="*/ 0 w 1173493"/>
                <a:gd name="connsiteY0" fmla="*/ 0 h 1081821"/>
                <a:gd name="connsiteX1" fmla="*/ 1173493 w 1173493"/>
                <a:gd name="connsiteY1" fmla="*/ 0 h 1081821"/>
                <a:gd name="connsiteX2" fmla="*/ 1173493 w 1173493"/>
                <a:gd name="connsiteY2" fmla="*/ 1081821 h 1081821"/>
                <a:gd name="connsiteX3" fmla="*/ 0 w 1173493"/>
                <a:gd name="connsiteY3" fmla="*/ 1081821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86312 w 1173493"/>
                <a:gd name="connsiteY3" fmla="*/ 882261 h 1081821"/>
                <a:gd name="connsiteX4" fmla="*/ 0 w 1173493"/>
                <a:gd name="connsiteY4" fmla="*/ 0 h 1081821"/>
                <a:gd name="connsiteX0" fmla="*/ 0 w 1169193"/>
                <a:gd name="connsiteY0" fmla="*/ 0 h 1126498"/>
                <a:gd name="connsiteX1" fmla="*/ 1169193 w 1169193"/>
                <a:gd name="connsiteY1" fmla="*/ 44677 h 1126498"/>
                <a:gd name="connsiteX2" fmla="*/ 1169193 w 1169193"/>
                <a:gd name="connsiteY2" fmla="*/ 1126498 h 1126498"/>
                <a:gd name="connsiteX3" fmla="*/ 182012 w 1169193"/>
                <a:gd name="connsiteY3" fmla="*/ 926938 h 1126498"/>
                <a:gd name="connsiteX4" fmla="*/ 0 w 1169193"/>
                <a:gd name="connsiteY4" fmla="*/ 0 h 1126498"/>
                <a:gd name="connsiteX0" fmla="*/ 0 w 1175811"/>
                <a:gd name="connsiteY0" fmla="*/ 0 h 1126498"/>
                <a:gd name="connsiteX1" fmla="*/ 1175811 w 1175811"/>
                <a:gd name="connsiteY1" fmla="*/ 58576 h 1126498"/>
                <a:gd name="connsiteX2" fmla="*/ 1169193 w 1175811"/>
                <a:gd name="connsiteY2" fmla="*/ 1126498 h 1126498"/>
                <a:gd name="connsiteX3" fmla="*/ 182012 w 1175811"/>
                <a:gd name="connsiteY3" fmla="*/ 926938 h 1126498"/>
                <a:gd name="connsiteX4" fmla="*/ 0 w 1175811"/>
                <a:gd name="connsiteY4" fmla="*/ 0 h 1126498"/>
                <a:gd name="connsiteX0" fmla="*/ 0 w 1192545"/>
                <a:gd name="connsiteY0" fmla="*/ 0 h 1109399"/>
                <a:gd name="connsiteX1" fmla="*/ 1192545 w 1192545"/>
                <a:gd name="connsiteY1" fmla="*/ 41477 h 1109399"/>
                <a:gd name="connsiteX2" fmla="*/ 1185927 w 1192545"/>
                <a:gd name="connsiteY2" fmla="*/ 1109399 h 1109399"/>
                <a:gd name="connsiteX3" fmla="*/ 198746 w 1192545"/>
                <a:gd name="connsiteY3" fmla="*/ 909839 h 1109399"/>
                <a:gd name="connsiteX4" fmla="*/ 0 w 1192545"/>
                <a:gd name="connsiteY4" fmla="*/ 0 h 1109399"/>
                <a:gd name="connsiteX0" fmla="*/ 0 w 1192545"/>
                <a:gd name="connsiteY0" fmla="*/ 0 h 1109399"/>
                <a:gd name="connsiteX1" fmla="*/ 1192545 w 1192545"/>
                <a:gd name="connsiteY1" fmla="*/ 41477 h 1109399"/>
                <a:gd name="connsiteX2" fmla="*/ 1185927 w 1192545"/>
                <a:gd name="connsiteY2" fmla="*/ 1109399 h 1109399"/>
                <a:gd name="connsiteX3" fmla="*/ 198746 w 1192545"/>
                <a:gd name="connsiteY3" fmla="*/ 909839 h 1109399"/>
                <a:gd name="connsiteX4" fmla="*/ 0 w 1192545"/>
                <a:gd name="connsiteY4" fmla="*/ 0 h 1109399"/>
                <a:gd name="connsiteX0" fmla="*/ 0 w 1176442"/>
                <a:gd name="connsiteY0" fmla="*/ 0 h 1091630"/>
                <a:gd name="connsiteX1" fmla="*/ 1176442 w 1176442"/>
                <a:gd name="connsiteY1" fmla="*/ 23708 h 1091630"/>
                <a:gd name="connsiteX2" fmla="*/ 1169824 w 1176442"/>
                <a:gd name="connsiteY2" fmla="*/ 1091630 h 1091630"/>
                <a:gd name="connsiteX3" fmla="*/ 182643 w 1176442"/>
                <a:gd name="connsiteY3" fmla="*/ 892070 h 1091630"/>
                <a:gd name="connsiteX4" fmla="*/ 0 w 1176442"/>
                <a:gd name="connsiteY4" fmla="*/ 0 h 1091630"/>
                <a:gd name="connsiteX0" fmla="*/ 0 w 1176442"/>
                <a:gd name="connsiteY0" fmla="*/ 3524 h 1095154"/>
                <a:gd name="connsiteX1" fmla="*/ 1176442 w 1176442"/>
                <a:gd name="connsiteY1" fmla="*/ 27232 h 1095154"/>
                <a:gd name="connsiteX2" fmla="*/ 1169824 w 1176442"/>
                <a:gd name="connsiteY2" fmla="*/ 1095154 h 1095154"/>
                <a:gd name="connsiteX3" fmla="*/ 182643 w 1176442"/>
                <a:gd name="connsiteY3" fmla="*/ 895594 h 1095154"/>
                <a:gd name="connsiteX4" fmla="*/ 0 w 1176442"/>
                <a:gd name="connsiteY4" fmla="*/ 3524 h 1095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442" h="1095154">
                  <a:moveTo>
                    <a:pt x="0" y="3524"/>
                  </a:moveTo>
                  <a:cubicBezTo>
                    <a:pt x="366256" y="-10030"/>
                    <a:pt x="784295" y="19329"/>
                    <a:pt x="1176442" y="27232"/>
                  </a:cubicBezTo>
                  <a:lnTo>
                    <a:pt x="1169824" y="1095154"/>
                  </a:lnTo>
                  <a:cubicBezTo>
                    <a:pt x="829071" y="1039886"/>
                    <a:pt x="855326" y="1057084"/>
                    <a:pt x="182643" y="895594"/>
                  </a:cubicBezTo>
                  <a:cubicBezTo>
                    <a:pt x="15080" y="594891"/>
                    <a:pt x="50411" y="308863"/>
                    <a:pt x="0" y="352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7B82975A-1530-8141-310E-45E394F6EB67}"/>
                </a:ext>
              </a:extLst>
            </p:cNvPr>
            <p:cNvCxnSpPr>
              <a:cxnSpLocks/>
            </p:cNvCxnSpPr>
            <p:nvPr/>
          </p:nvCxnSpPr>
          <p:spPr>
            <a:xfrm flipH="1">
              <a:off x="4953000" y="3562350"/>
              <a:ext cx="444244" cy="10967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9FFFA4-7FBD-2EB2-3D3D-8CE60F7A6F85}"/>
                </a:ext>
              </a:extLst>
            </p:cNvPr>
            <p:cNvCxnSpPr>
              <a:cxnSpLocks/>
            </p:cNvCxnSpPr>
            <p:nvPr/>
          </p:nvCxnSpPr>
          <p:spPr>
            <a:xfrm>
              <a:off x="5522383" y="3562350"/>
              <a:ext cx="524961" cy="109673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1">
              <a:extLst>
                <a:ext uri="{FF2B5EF4-FFF2-40B4-BE49-F238E27FC236}">
                  <a16:creationId xmlns:a16="http://schemas.microsoft.com/office/drawing/2014/main" id="{ACEB07E2-0B7B-2B00-F656-AABCC9AD10B9}"/>
                </a:ext>
              </a:extLst>
            </p:cNvPr>
            <p:cNvSpPr/>
            <p:nvPr/>
          </p:nvSpPr>
          <p:spPr>
            <a:xfrm rot="20203667">
              <a:off x="7379041" y="2594166"/>
              <a:ext cx="1208408" cy="1119679"/>
            </a:xfrm>
            <a:custGeom>
              <a:avLst/>
              <a:gdLst>
                <a:gd name="connsiteX0" fmla="*/ 0 w 1173493"/>
                <a:gd name="connsiteY0" fmla="*/ 0 h 1081821"/>
                <a:gd name="connsiteX1" fmla="*/ 1173493 w 1173493"/>
                <a:gd name="connsiteY1" fmla="*/ 0 h 1081821"/>
                <a:gd name="connsiteX2" fmla="*/ 1173493 w 1173493"/>
                <a:gd name="connsiteY2" fmla="*/ 1081821 h 1081821"/>
                <a:gd name="connsiteX3" fmla="*/ 0 w 1173493"/>
                <a:gd name="connsiteY3" fmla="*/ 1081821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51233 w 1173493"/>
                <a:gd name="connsiteY3" fmla="*/ 916018 h 1081821"/>
                <a:gd name="connsiteX4" fmla="*/ 0 w 1173493"/>
                <a:gd name="connsiteY4" fmla="*/ 0 h 1081821"/>
                <a:gd name="connsiteX0" fmla="*/ 0 w 1173493"/>
                <a:gd name="connsiteY0" fmla="*/ 0 h 1081821"/>
                <a:gd name="connsiteX1" fmla="*/ 1173493 w 1173493"/>
                <a:gd name="connsiteY1" fmla="*/ 0 h 1081821"/>
                <a:gd name="connsiteX2" fmla="*/ 1173493 w 1173493"/>
                <a:gd name="connsiteY2" fmla="*/ 1081821 h 1081821"/>
                <a:gd name="connsiteX3" fmla="*/ 186312 w 1173493"/>
                <a:gd name="connsiteY3" fmla="*/ 882261 h 1081821"/>
                <a:gd name="connsiteX4" fmla="*/ 0 w 1173493"/>
                <a:gd name="connsiteY4" fmla="*/ 0 h 1081821"/>
                <a:gd name="connsiteX0" fmla="*/ 0 w 1169193"/>
                <a:gd name="connsiteY0" fmla="*/ 0 h 1126498"/>
                <a:gd name="connsiteX1" fmla="*/ 1169193 w 1169193"/>
                <a:gd name="connsiteY1" fmla="*/ 44677 h 1126498"/>
                <a:gd name="connsiteX2" fmla="*/ 1169193 w 1169193"/>
                <a:gd name="connsiteY2" fmla="*/ 1126498 h 1126498"/>
                <a:gd name="connsiteX3" fmla="*/ 182012 w 1169193"/>
                <a:gd name="connsiteY3" fmla="*/ 926938 h 1126498"/>
                <a:gd name="connsiteX4" fmla="*/ 0 w 1169193"/>
                <a:gd name="connsiteY4" fmla="*/ 0 h 1126498"/>
                <a:gd name="connsiteX0" fmla="*/ 0 w 1175811"/>
                <a:gd name="connsiteY0" fmla="*/ 0 h 1126498"/>
                <a:gd name="connsiteX1" fmla="*/ 1175811 w 1175811"/>
                <a:gd name="connsiteY1" fmla="*/ 58576 h 1126498"/>
                <a:gd name="connsiteX2" fmla="*/ 1169193 w 1175811"/>
                <a:gd name="connsiteY2" fmla="*/ 1126498 h 1126498"/>
                <a:gd name="connsiteX3" fmla="*/ 182012 w 1175811"/>
                <a:gd name="connsiteY3" fmla="*/ 926938 h 1126498"/>
                <a:gd name="connsiteX4" fmla="*/ 0 w 1175811"/>
                <a:gd name="connsiteY4" fmla="*/ 0 h 1126498"/>
                <a:gd name="connsiteX0" fmla="*/ 0 w 1192545"/>
                <a:gd name="connsiteY0" fmla="*/ 0 h 1109399"/>
                <a:gd name="connsiteX1" fmla="*/ 1192545 w 1192545"/>
                <a:gd name="connsiteY1" fmla="*/ 41477 h 1109399"/>
                <a:gd name="connsiteX2" fmla="*/ 1185927 w 1192545"/>
                <a:gd name="connsiteY2" fmla="*/ 1109399 h 1109399"/>
                <a:gd name="connsiteX3" fmla="*/ 198746 w 1192545"/>
                <a:gd name="connsiteY3" fmla="*/ 909839 h 1109399"/>
                <a:gd name="connsiteX4" fmla="*/ 0 w 1192545"/>
                <a:gd name="connsiteY4" fmla="*/ 0 h 1109399"/>
                <a:gd name="connsiteX0" fmla="*/ 0 w 1192545"/>
                <a:gd name="connsiteY0" fmla="*/ 0 h 1109399"/>
                <a:gd name="connsiteX1" fmla="*/ 1192545 w 1192545"/>
                <a:gd name="connsiteY1" fmla="*/ 41477 h 1109399"/>
                <a:gd name="connsiteX2" fmla="*/ 1185927 w 1192545"/>
                <a:gd name="connsiteY2" fmla="*/ 1109399 h 1109399"/>
                <a:gd name="connsiteX3" fmla="*/ 198746 w 1192545"/>
                <a:gd name="connsiteY3" fmla="*/ 909839 h 1109399"/>
                <a:gd name="connsiteX4" fmla="*/ 0 w 1192545"/>
                <a:gd name="connsiteY4" fmla="*/ 0 h 1109399"/>
                <a:gd name="connsiteX0" fmla="*/ 0 w 1176442"/>
                <a:gd name="connsiteY0" fmla="*/ 0 h 1091630"/>
                <a:gd name="connsiteX1" fmla="*/ 1176442 w 1176442"/>
                <a:gd name="connsiteY1" fmla="*/ 23708 h 1091630"/>
                <a:gd name="connsiteX2" fmla="*/ 1169824 w 1176442"/>
                <a:gd name="connsiteY2" fmla="*/ 1091630 h 1091630"/>
                <a:gd name="connsiteX3" fmla="*/ 182643 w 1176442"/>
                <a:gd name="connsiteY3" fmla="*/ 892070 h 1091630"/>
                <a:gd name="connsiteX4" fmla="*/ 0 w 1176442"/>
                <a:gd name="connsiteY4" fmla="*/ 0 h 1091630"/>
                <a:gd name="connsiteX0" fmla="*/ 0 w 1176442"/>
                <a:gd name="connsiteY0" fmla="*/ 3524 h 1095154"/>
                <a:gd name="connsiteX1" fmla="*/ 1176442 w 1176442"/>
                <a:gd name="connsiteY1" fmla="*/ 27232 h 1095154"/>
                <a:gd name="connsiteX2" fmla="*/ 1169824 w 1176442"/>
                <a:gd name="connsiteY2" fmla="*/ 1095154 h 1095154"/>
                <a:gd name="connsiteX3" fmla="*/ 182643 w 1176442"/>
                <a:gd name="connsiteY3" fmla="*/ 895594 h 1095154"/>
                <a:gd name="connsiteX4" fmla="*/ 0 w 1176442"/>
                <a:gd name="connsiteY4" fmla="*/ 3524 h 1095154"/>
                <a:gd name="connsiteX0" fmla="*/ 0 w 1176442"/>
                <a:gd name="connsiteY0" fmla="*/ 3524 h 1151258"/>
                <a:gd name="connsiteX1" fmla="*/ 1176442 w 1176442"/>
                <a:gd name="connsiteY1" fmla="*/ 27232 h 1151258"/>
                <a:gd name="connsiteX2" fmla="*/ 898376 w 1176442"/>
                <a:gd name="connsiteY2" fmla="*/ 1151258 h 1151258"/>
                <a:gd name="connsiteX3" fmla="*/ 182643 w 1176442"/>
                <a:gd name="connsiteY3" fmla="*/ 895594 h 1151258"/>
                <a:gd name="connsiteX4" fmla="*/ 0 w 1176442"/>
                <a:gd name="connsiteY4" fmla="*/ 3524 h 1151258"/>
                <a:gd name="connsiteX0" fmla="*/ 0 w 1176442"/>
                <a:gd name="connsiteY0" fmla="*/ 3524 h 1151258"/>
                <a:gd name="connsiteX1" fmla="*/ 1176442 w 1176442"/>
                <a:gd name="connsiteY1" fmla="*/ 27232 h 1151258"/>
                <a:gd name="connsiteX2" fmla="*/ 898376 w 1176442"/>
                <a:gd name="connsiteY2" fmla="*/ 1151258 h 1151258"/>
                <a:gd name="connsiteX3" fmla="*/ 218037 w 1176442"/>
                <a:gd name="connsiteY3" fmla="*/ 947774 h 1151258"/>
                <a:gd name="connsiteX4" fmla="*/ 0 w 1176442"/>
                <a:gd name="connsiteY4" fmla="*/ 3524 h 1151258"/>
                <a:gd name="connsiteX0" fmla="*/ 0 w 1105553"/>
                <a:gd name="connsiteY0" fmla="*/ 6984 h 1134350"/>
                <a:gd name="connsiteX1" fmla="*/ 1105553 w 1105553"/>
                <a:gd name="connsiteY1" fmla="*/ 10324 h 1134350"/>
                <a:gd name="connsiteX2" fmla="*/ 827487 w 1105553"/>
                <a:gd name="connsiteY2" fmla="*/ 1134350 h 1134350"/>
                <a:gd name="connsiteX3" fmla="*/ 147148 w 1105553"/>
                <a:gd name="connsiteY3" fmla="*/ 930866 h 1134350"/>
                <a:gd name="connsiteX4" fmla="*/ 0 w 1105553"/>
                <a:gd name="connsiteY4" fmla="*/ 6984 h 1134350"/>
                <a:gd name="connsiteX0" fmla="*/ 47364 w 1152917"/>
                <a:gd name="connsiteY0" fmla="*/ 6984 h 1134350"/>
                <a:gd name="connsiteX1" fmla="*/ 1152917 w 1152917"/>
                <a:gd name="connsiteY1" fmla="*/ 10324 h 1134350"/>
                <a:gd name="connsiteX2" fmla="*/ 874851 w 1152917"/>
                <a:gd name="connsiteY2" fmla="*/ 1134350 h 1134350"/>
                <a:gd name="connsiteX3" fmla="*/ 69148 w 1152917"/>
                <a:gd name="connsiteY3" fmla="*/ 849600 h 1134350"/>
                <a:gd name="connsiteX4" fmla="*/ 47364 w 1152917"/>
                <a:gd name="connsiteY4" fmla="*/ 6984 h 113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17" h="1134350">
                  <a:moveTo>
                    <a:pt x="47364" y="6984"/>
                  </a:moveTo>
                  <a:cubicBezTo>
                    <a:pt x="413620" y="-6570"/>
                    <a:pt x="760770" y="2421"/>
                    <a:pt x="1152917" y="10324"/>
                  </a:cubicBezTo>
                  <a:lnTo>
                    <a:pt x="874851" y="1134350"/>
                  </a:lnTo>
                  <a:cubicBezTo>
                    <a:pt x="534098" y="1079082"/>
                    <a:pt x="741831" y="1011090"/>
                    <a:pt x="69148" y="849600"/>
                  </a:cubicBezTo>
                  <a:cubicBezTo>
                    <a:pt x="-98415" y="548897"/>
                    <a:pt x="97775" y="312323"/>
                    <a:pt x="47364" y="698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804B4DB8-11C9-2A4B-140F-C1428F4255EE}"/>
                </a:ext>
              </a:extLst>
            </p:cNvPr>
            <p:cNvCxnSpPr>
              <a:cxnSpLocks/>
            </p:cNvCxnSpPr>
            <p:nvPr/>
          </p:nvCxnSpPr>
          <p:spPr>
            <a:xfrm flipH="1">
              <a:off x="7443788" y="2579914"/>
              <a:ext cx="437469" cy="10967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793CFA-C21F-269C-0EA5-AE42E4949AF4}"/>
                </a:ext>
              </a:extLst>
            </p:cNvPr>
            <p:cNvCxnSpPr>
              <a:cxnSpLocks/>
            </p:cNvCxnSpPr>
            <p:nvPr/>
          </p:nvCxnSpPr>
          <p:spPr>
            <a:xfrm>
              <a:off x="7934325" y="2543175"/>
              <a:ext cx="595313" cy="1133475"/>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9" name="Flowchart: Delay 38">
              <a:extLst>
                <a:ext uri="{FF2B5EF4-FFF2-40B4-BE49-F238E27FC236}">
                  <a16:creationId xmlns:a16="http://schemas.microsoft.com/office/drawing/2014/main" id="{4853757F-FE66-A35D-81B3-8ED9E3E1A8BC}"/>
                </a:ext>
              </a:extLst>
            </p:cNvPr>
            <p:cNvSpPr/>
            <p:nvPr/>
          </p:nvSpPr>
          <p:spPr>
            <a:xfrm rot="16200000">
              <a:off x="5261887" y="3971896"/>
              <a:ext cx="476591" cy="844045"/>
            </a:xfrm>
            <a:custGeom>
              <a:avLst/>
              <a:gdLst>
                <a:gd name="connsiteX0" fmla="*/ 0 w 762952"/>
                <a:gd name="connsiteY0" fmla="*/ 0 h 675595"/>
                <a:gd name="connsiteX1" fmla="*/ 381476 w 762952"/>
                <a:gd name="connsiteY1" fmla="*/ 0 h 675595"/>
                <a:gd name="connsiteX2" fmla="*/ 762952 w 762952"/>
                <a:gd name="connsiteY2" fmla="*/ 337798 h 675595"/>
                <a:gd name="connsiteX3" fmla="*/ 381476 w 762952"/>
                <a:gd name="connsiteY3" fmla="*/ 675596 h 675595"/>
                <a:gd name="connsiteX4" fmla="*/ 0 w 762952"/>
                <a:gd name="connsiteY4" fmla="*/ 675595 h 675595"/>
                <a:gd name="connsiteX5" fmla="*/ 0 w 762952"/>
                <a:gd name="connsiteY5" fmla="*/ 0 h 675595"/>
                <a:gd name="connsiteX0" fmla="*/ 0 w 762952"/>
                <a:gd name="connsiteY0" fmla="*/ 675595 h 675596"/>
                <a:gd name="connsiteX1" fmla="*/ 381476 w 762952"/>
                <a:gd name="connsiteY1" fmla="*/ 0 h 675596"/>
                <a:gd name="connsiteX2" fmla="*/ 762952 w 762952"/>
                <a:gd name="connsiteY2" fmla="*/ 337798 h 675596"/>
                <a:gd name="connsiteX3" fmla="*/ 381476 w 762952"/>
                <a:gd name="connsiteY3" fmla="*/ 675596 h 675596"/>
                <a:gd name="connsiteX4" fmla="*/ 0 w 762952"/>
                <a:gd name="connsiteY4" fmla="*/ 675595 h 675596"/>
                <a:gd name="connsiteX0" fmla="*/ 0 w 381476"/>
                <a:gd name="connsiteY0" fmla="*/ 675596 h 675596"/>
                <a:gd name="connsiteX1" fmla="*/ 0 w 381476"/>
                <a:gd name="connsiteY1" fmla="*/ 0 h 675596"/>
                <a:gd name="connsiteX2" fmla="*/ 381476 w 381476"/>
                <a:gd name="connsiteY2" fmla="*/ 337798 h 675596"/>
                <a:gd name="connsiteX3" fmla="*/ 0 w 381476"/>
                <a:gd name="connsiteY3" fmla="*/ 675596 h 675596"/>
              </a:gdLst>
              <a:ahLst/>
              <a:cxnLst>
                <a:cxn ang="0">
                  <a:pos x="connsiteX0" y="connsiteY0"/>
                </a:cxn>
                <a:cxn ang="0">
                  <a:pos x="connsiteX1" y="connsiteY1"/>
                </a:cxn>
                <a:cxn ang="0">
                  <a:pos x="connsiteX2" y="connsiteY2"/>
                </a:cxn>
                <a:cxn ang="0">
                  <a:pos x="connsiteX3" y="connsiteY3"/>
                </a:cxn>
              </a:cxnLst>
              <a:rect l="l" t="t" r="r" b="b"/>
              <a:pathLst>
                <a:path w="381476" h="675596">
                  <a:moveTo>
                    <a:pt x="0" y="675596"/>
                  </a:moveTo>
                  <a:lnTo>
                    <a:pt x="0" y="0"/>
                  </a:lnTo>
                  <a:cubicBezTo>
                    <a:pt x="210683" y="0"/>
                    <a:pt x="381476" y="151237"/>
                    <a:pt x="381476" y="337798"/>
                  </a:cubicBezTo>
                  <a:cubicBezTo>
                    <a:pt x="381476" y="524359"/>
                    <a:pt x="210683" y="675596"/>
                    <a:pt x="0" y="675596"/>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Cost</a:t>
              </a:r>
            </a:p>
          </p:txBody>
        </p:sp>
        <p:sp>
          <p:nvSpPr>
            <p:cNvPr id="40" name="Flowchart: Delay 38">
              <a:extLst>
                <a:ext uri="{FF2B5EF4-FFF2-40B4-BE49-F238E27FC236}">
                  <a16:creationId xmlns:a16="http://schemas.microsoft.com/office/drawing/2014/main" id="{3874CC5B-577F-3D72-F250-4D10C7DD8C2F}"/>
                </a:ext>
              </a:extLst>
            </p:cNvPr>
            <p:cNvSpPr/>
            <p:nvPr/>
          </p:nvSpPr>
          <p:spPr>
            <a:xfrm rot="16200000">
              <a:off x="7744949" y="3010109"/>
              <a:ext cx="476591" cy="844045"/>
            </a:xfrm>
            <a:custGeom>
              <a:avLst/>
              <a:gdLst>
                <a:gd name="connsiteX0" fmla="*/ 0 w 762952"/>
                <a:gd name="connsiteY0" fmla="*/ 0 h 675595"/>
                <a:gd name="connsiteX1" fmla="*/ 381476 w 762952"/>
                <a:gd name="connsiteY1" fmla="*/ 0 h 675595"/>
                <a:gd name="connsiteX2" fmla="*/ 762952 w 762952"/>
                <a:gd name="connsiteY2" fmla="*/ 337798 h 675595"/>
                <a:gd name="connsiteX3" fmla="*/ 381476 w 762952"/>
                <a:gd name="connsiteY3" fmla="*/ 675596 h 675595"/>
                <a:gd name="connsiteX4" fmla="*/ 0 w 762952"/>
                <a:gd name="connsiteY4" fmla="*/ 675595 h 675595"/>
                <a:gd name="connsiteX5" fmla="*/ 0 w 762952"/>
                <a:gd name="connsiteY5" fmla="*/ 0 h 675595"/>
                <a:gd name="connsiteX0" fmla="*/ 0 w 762952"/>
                <a:gd name="connsiteY0" fmla="*/ 675595 h 675596"/>
                <a:gd name="connsiteX1" fmla="*/ 381476 w 762952"/>
                <a:gd name="connsiteY1" fmla="*/ 0 h 675596"/>
                <a:gd name="connsiteX2" fmla="*/ 762952 w 762952"/>
                <a:gd name="connsiteY2" fmla="*/ 337798 h 675596"/>
                <a:gd name="connsiteX3" fmla="*/ 381476 w 762952"/>
                <a:gd name="connsiteY3" fmla="*/ 675596 h 675596"/>
                <a:gd name="connsiteX4" fmla="*/ 0 w 762952"/>
                <a:gd name="connsiteY4" fmla="*/ 675595 h 675596"/>
                <a:gd name="connsiteX0" fmla="*/ 0 w 381476"/>
                <a:gd name="connsiteY0" fmla="*/ 675596 h 675596"/>
                <a:gd name="connsiteX1" fmla="*/ 0 w 381476"/>
                <a:gd name="connsiteY1" fmla="*/ 0 h 675596"/>
                <a:gd name="connsiteX2" fmla="*/ 381476 w 381476"/>
                <a:gd name="connsiteY2" fmla="*/ 337798 h 675596"/>
                <a:gd name="connsiteX3" fmla="*/ 0 w 381476"/>
                <a:gd name="connsiteY3" fmla="*/ 675596 h 675596"/>
              </a:gdLst>
              <a:ahLst/>
              <a:cxnLst>
                <a:cxn ang="0">
                  <a:pos x="connsiteX0" y="connsiteY0"/>
                </a:cxn>
                <a:cxn ang="0">
                  <a:pos x="connsiteX1" y="connsiteY1"/>
                </a:cxn>
                <a:cxn ang="0">
                  <a:pos x="connsiteX2" y="connsiteY2"/>
                </a:cxn>
                <a:cxn ang="0">
                  <a:pos x="connsiteX3" y="connsiteY3"/>
                </a:cxn>
              </a:cxnLst>
              <a:rect l="l" t="t" r="r" b="b"/>
              <a:pathLst>
                <a:path w="381476" h="675596">
                  <a:moveTo>
                    <a:pt x="0" y="675596"/>
                  </a:moveTo>
                  <a:lnTo>
                    <a:pt x="0" y="0"/>
                  </a:lnTo>
                  <a:cubicBezTo>
                    <a:pt x="210683" y="0"/>
                    <a:pt x="381476" y="151237"/>
                    <a:pt x="381476" y="337798"/>
                  </a:cubicBezTo>
                  <a:cubicBezTo>
                    <a:pt x="381476" y="524359"/>
                    <a:pt x="210683" y="675596"/>
                    <a:pt x="0" y="675596"/>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rPr>
                <a:t>Benefit</a:t>
              </a:r>
            </a:p>
          </p:txBody>
        </p:sp>
      </p:grpSp>
      <p:sp>
        <p:nvSpPr>
          <p:cNvPr id="46" name="TextBox 45">
            <a:extLst>
              <a:ext uri="{FF2B5EF4-FFF2-40B4-BE49-F238E27FC236}">
                <a16:creationId xmlns:a16="http://schemas.microsoft.com/office/drawing/2014/main" id="{639A444E-BD52-1F88-4455-7969A3E7FFF6}"/>
              </a:ext>
            </a:extLst>
          </p:cNvPr>
          <p:cNvSpPr txBox="1"/>
          <p:nvPr/>
        </p:nvSpPr>
        <p:spPr>
          <a:xfrm>
            <a:off x="388085" y="2295994"/>
            <a:ext cx="245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15243D"/>
                </a:solidFill>
                <a:effectLst/>
                <a:uLnTx/>
                <a:uFillTx/>
                <a:latin typeface="Calibri" panose="020F0502020204030204"/>
                <a:ea typeface="+mn-ea"/>
                <a:cs typeface="+mn-cs"/>
              </a:rPr>
              <a:t>2024 Cost</a:t>
            </a:r>
          </a:p>
        </p:txBody>
      </p:sp>
      <p:sp>
        <p:nvSpPr>
          <p:cNvPr id="47" name="TextBox 46">
            <a:extLst>
              <a:ext uri="{FF2B5EF4-FFF2-40B4-BE49-F238E27FC236}">
                <a16:creationId xmlns:a16="http://schemas.microsoft.com/office/drawing/2014/main" id="{46217E36-564D-0595-40F2-060C1ED91B57}"/>
              </a:ext>
            </a:extLst>
          </p:cNvPr>
          <p:cNvSpPr txBox="1"/>
          <p:nvPr/>
        </p:nvSpPr>
        <p:spPr>
          <a:xfrm>
            <a:off x="8246186" y="2321867"/>
            <a:ext cx="245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15243D"/>
                </a:solidFill>
                <a:effectLst/>
                <a:uLnTx/>
                <a:uFillTx/>
                <a:latin typeface="Calibri" panose="020F0502020204030204"/>
                <a:ea typeface="+mn-ea"/>
                <a:cs typeface="+mn-cs"/>
              </a:rPr>
              <a:t>2024 Savings</a:t>
            </a:r>
          </a:p>
        </p:txBody>
      </p:sp>
      <p:sp>
        <p:nvSpPr>
          <p:cNvPr id="6" name="TextBox 5">
            <a:extLst>
              <a:ext uri="{FF2B5EF4-FFF2-40B4-BE49-F238E27FC236}">
                <a16:creationId xmlns:a16="http://schemas.microsoft.com/office/drawing/2014/main" id="{BCBDA283-9BA4-D366-5A52-C464B316312D}"/>
              </a:ext>
            </a:extLst>
          </p:cNvPr>
          <p:cNvSpPr txBox="1"/>
          <p:nvPr/>
        </p:nvSpPr>
        <p:spPr>
          <a:xfrm>
            <a:off x="8350373" y="2933063"/>
            <a:ext cx="336176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Participant fees = $37,000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Successful Participants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	Pre-Charge: 149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	Post-Charge 202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$10,386 x 351 = $3,645,486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5243D"/>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CBFD22-72E6-3F08-D693-E15FF8AC3B08}"/>
              </a:ext>
            </a:extLst>
          </p:cNvPr>
          <p:cNvSpPr txBox="1"/>
          <p:nvPr/>
        </p:nvSpPr>
        <p:spPr>
          <a:xfrm>
            <a:off x="388085" y="2903624"/>
            <a:ext cx="3878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Tax Levy = $414,642.67 </a:t>
            </a:r>
          </a:p>
        </p:txBody>
      </p:sp>
      <p:sp>
        <p:nvSpPr>
          <p:cNvPr id="9" name="TextBox 8">
            <a:extLst>
              <a:ext uri="{FF2B5EF4-FFF2-40B4-BE49-F238E27FC236}">
                <a16:creationId xmlns:a16="http://schemas.microsoft.com/office/drawing/2014/main" id="{C59A9E89-ABA2-E817-1A6E-FCCFBEE883CC}"/>
              </a:ext>
            </a:extLst>
          </p:cNvPr>
          <p:cNvSpPr txBox="1"/>
          <p:nvPr/>
        </p:nvSpPr>
        <p:spPr>
          <a:xfrm>
            <a:off x="3018161" y="5505162"/>
            <a:ext cx="5660377" cy="1124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243D"/>
                </a:solidFill>
                <a:effectLst/>
                <a:uLnTx/>
                <a:uFillTx/>
                <a:latin typeface="Calibri" panose="020F0502020204030204"/>
                <a:ea typeface="+mn-ea"/>
                <a:cs typeface="+mn-cs"/>
              </a:rPr>
              <a:t>Net Savings</a:t>
            </a: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 $3,645,486 + 37,000 - $414,642.67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243D"/>
                </a:solidFill>
                <a:effectLst/>
                <a:uLnTx/>
                <a:uFillTx/>
                <a:latin typeface="Calibri" panose="020F0502020204030204"/>
                <a:ea typeface="+mn-ea"/>
                <a:cs typeface="+mn-cs"/>
              </a:rPr>
              <a:t>$3,230,843.33</a:t>
            </a: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345627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825E6-EE65-6F99-5AF8-28982CB9604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9878807-AB9A-CE15-C11A-3D2FEE300FC0}"/>
              </a:ext>
            </a:extLst>
          </p:cNvPr>
          <p:cNvSpPr/>
          <p:nvPr/>
        </p:nvSpPr>
        <p:spPr>
          <a:xfrm>
            <a:off x="1" y="1721922"/>
            <a:ext cx="4610058" cy="51360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A6FC12-0112-D2A2-859E-F28E4B0EE1C3}"/>
              </a:ext>
            </a:extLst>
          </p:cNvPr>
          <p:cNvSpPr>
            <a:spLocks noGrp="1"/>
          </p:cNvSpPr>
          <p:nvPr>
            <p:ph type="title"/>
          </p:nvPr>
        </p:nvSpPr>
        <p:spPr>
          <a:xfrm>
            <a:off x="685800" y="342900"/>
            <a:ext cx="11506200" cy="1243014"/>
          </a:xfrm>
        </p:spPr>
        <p:txBody>
          <a:bodyPr>
            <a:normAutofit/>
          </a:bodyPr>
          <a:lstStyle/>
          <a:p>
            <a:r>
              <a:rPr lang="en-US" b="0"/>
              <a:t>PRE-FILING FUNDING</a:t>
            </a:r>
          </a:p>
        </p:txBody>
      </p:sp>
      <p:sp>
        <p:nvSpPr>
          <p:cNvPr id="7" name="TextBox 6">
            <a:extLst>
              <a:ext uri="{FF2B5EF4-FFF2-40B4-BE49-F238E27FC236}">
                <a16:creationId xmlns:a16="http://schemas.microsoft.com/office/drawing/2014/main" id="{903FFD33-0620-6D13-00D8-E0048552CE58}"/>
              </a:ext>
            </a:extLst>
          </p:cNvPr>
          <p:cNvSpPr txBox="1"/>
          <p:nvPr/>
        </p:nvSpPr>
        <p:spPr>
          <a:xfrm>
            <a:off x="4987339" y="2875837"/>
            <a:ext cx="6061413" cy="22510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243D"/>
                </a:solidFill>
                <a:effectLst/>
                <a:uLnTx/>
                <a:uFillTx/>
                <a:latin typeface="Calibri" panose="020F0502020204030204"/>
                <a:ea typeface="+mn-ea"/>
                <a:cs typeface="+mn-cs"/>
              </a:rPr>
              <a:t>Smart Prosecution Grant = $100,000 per year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243D"/>
                </a:solidFill>
                <a:effectLst/>
                <a:uLnTx/>
                <a:uFillTx/>
                <a:latin typeface="Calibri" panose="020F0502020204030204"/>
                <a:ea typeface="+mn-ea"/>
                <a:cs typeface="+mn-cs"/>
              </a:rPr>
              <a:t>	1 Diversion Specialist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243D"/>
                </a:solidFill>
                <a:effectLst/>
                <a:uLnTx/>
                <a:uFillTx/>
                <a:latin typeface="Calibri" panose="020F0502020204030204"/>
                <a:ea typeface="+mn-ea"/>
                <a:cs typeface="+mn-cs"/>
              </a:rPr>
              <a:t>Tax Levy = $21,450.78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243D"/>
                </a:solidFill>
                <a:effectLst/>
                <a:uLnTx/>
                <a:uFillTx/>
                <a:latin typeface="Calibri" panose="020F0502020204030204"/>
                <a:ea typeface="+mn-ea"/>
                <a:cs typeface="+mn-cs"/>
              </a:rPr>
              <a:t>	20% Diversion Supervisor</a:t>
            </a:r>
          </a:p>
        </p:txBody>
      </p:sp>
      <p:pic>
        <p:nvPicPr>
          <p:cNvPr id="6154" name="Picture 10" descr="Boulder County Community Justice Services receives two grants from the  Federal Bureau of Justice Assistance to provide intensive case management  and reentry services">
            <a:extLst>
              <a:ext uri="{FF2B5EF4-FFF2-40B4-BE49-F238E27FC236}">
                <a16:creationId xmlns:a16="http://schemas.microsoft.com/office/drawing/2014/main" id="{4965E16A-91B6-4EDD-B9FD-3BBD1D6147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0842"/>
            <a:ext cx="4610058" cy="218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587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6B136-8642-7563-385A-66C6CE9A7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1471A-D969-0AC3-B013-0794F52E669F}"/>
              </a:ext>
            </a:extLst>
          </p:cNvPr>
          <p:cNvSpPr>
            <a:spLocks noGrp="1"/>
          </p:cNvSpPr>
          <p:nvPr>
            <p:ph type="title"/>
          </p:nvPr>
        </p:nvSpPr>
        <p:spPr>
          <a:xfrm>
            <a:off x="838200" y="370334"/>
            <a:ext cx="10515600" cy="1325563"/>
          </a:xfrm>
        </p:spPr>
        <p:txBody>
          <a:bodyPr/>
          <a:lstStyle/>
          <a:p>
            <a:r>
              <a:rPr lang="en-US" b="0"/>
              <a:t>PRE-FILING DIVERSION</a:t>
            </a:r>
          </a:p>
        </p:txBody>
      </p:sp>
      <p:sp>
        <p:nvSpPr>
          <p:cNvPr id="4" name="TextBox 3">
            <a:extLst>
              <a:ext uri="{FF2B5EF4-FFF2-40B4-BE49-F238E27FC236}">
                <a16:creationId xmlns:a16="http://schemas.microsoft.com/office/drawing/2014/main" id="{07D88FE1-1676-A748-4BAE-0792F05570A7}"/>
              </a:ext>
            </a:extLst>
          </p:cNvPr>
          <p:cNvSpPr txBox="1"/>
          <p:nvPr/>
        </p:nvSpPr>
        <p:spPr>
          <a:xfrm>
            <a:off x="838200" y="1996168"/>
            <a:ext cx="4648200" cy="2108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15243D"/>
                </a:solidFill>
                <a:effectLst/>
                <a:uLnTx/>
                <a:uFillTx/>
                <a:latin typeface="Calibri" panose="020F0502020204030204"/>
                <a:ea typeface="+mn-ea"/>
                <a:cs typeface="+mn-cs"/>
              </a:rPr>
              <a:t>Pre-Filing Diversion</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Expedited Program</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SVU Program</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Veteran Program </a:t>
            </a:r>
          </a:p>
        </p:txBody>
      </p:sp>
      <p:pic>
        <p:nvPicPr>
          <p:cNvPr id="5" name="Picture 4">
            <a:extLst>
              <a:ext uri="{FF2B5EF4-FFF2-40B4-BE49-F238E27FC236}">
                <a16:creationId xmlns:a16="http://schemas.microsoft.com/office/drawing/2014/main" id="{9881A601-4F18-22FE-50D4-378F55235A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8200" y="4756342"/>
            <a:ext cx="1828800" cy="2097023"/>
          </a:xfrm>
          <a:prstGeom prst="rect">
            <a:avLst/>
          </a:prstGeom>
        </p:spPr>
      </p:pic>
      <p:sp>
        <p:nvSpPr>
          <p:cNvPr id="6" name="Content Placeholder 2">
            <a:extLst>
              <a:ext uri="{FF2B5EF4-FFF2-40B4-BE49-F238E27FC236}">
                <a16:creationId xmlns:a16="http://schemas.microsoft.com/office/drawing/2014/main" id="{0511582A-68C9-7ED7-E351-1A71B10B01CC}"/>
              </a:ext>
            </a:extLst>
          </p:cNvPr>
          <p:cNvSpPr txBox="1">
            <a:spLocks/>
          </p:cNvSpPr>
          <p:nvPr/>
        </p:nvSpPr>
        <p:spPr>
          <a:xfrm>
            <a:off x="2768339" y="6487666"/>
            <a:ext cx="2622811" cy="3656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srgbClr val="15243D"/>
                </a:solidFill>
                <a:effectLst/>
                <a:uLnTx/>
                <a:uFillTx/>
                <a:latin typeface="Helvetica"/>
                <a:ea typeface="Tahoma"/>
                <a:cs typeface="Tahoma"/>
              </a:rPr>
              <a:t>Abby </a:t>
            </a:r>
            <a:r>
              <a:rPr kumimoji="0" lang="en-US" sz="1800" b="0" i="0" u="none" strike="noStrike" kern="1200" cap="none" spc="300" normalizeH="0" baseline="0" noProof="0" dirty="0" err="1">
                <a:ln>
                  <a:noFill/>
                </a:ln>
                <a:solidFill>
                  <a:srgbClr val="15243D"/>
                </a:solidFill>
                <a:effectLst/>
                <a:uLnTx/>
                <a:uFillTx/>
                <a:latin typeface="Helvetica"/>
                <a:ea typeface="Tahoma"/>
                <a:cs typeface="Tahoma"/>
              </a:rPr>
              <a:t>Plachetka</a:t>
            </a:r>
            <a:endParaRPr kumimoji="0" lang="en-US" sz="1800" b="0" i="0" u="none" strike="noStrike" kern="1200" cap="none" spc="300" normalizeH="0" baseline="0" noProof="0" dirty="0">
              <a:ln>
                <a:noFill/>
              </a:ln>
              <a:solidFill>
                <a:srgbClr val="15243D"/>
              </a:solidFill>
              <a:effectLst/>
              <a:uLnTx/>
              <a:uFillTx/>
              <a:latin typeface="Helvetica"/>
              <a:ea typeface="Tahoma"/>
              <a:cs typeface="Tahoma"/>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343D9C-EC53-646B-3B86-28D4D72E5A03}"/>
              </a:ext>
            </a:extLst>
          </p:cNvPr>
          <p:cNvSpPr txBox="1"/>
          <p:nvPr/>
        </p:nvSpPr>
        <p:spPr>
          <a:xfrm>
            <a:off x="5391150" y="1996168"/>
            <a:ext cx="6352615" cy="3123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15243D"/>
                </a:solidFill>
                <a:effectLst/>
                <a:uLnTx/>
                <a:uFillTx/>
                <a:latin typeface="Calibri" panose="020F0502020204030204"/>
                <a:ea typeface="+mn-ea"/>
                <a:cs typeface="+mn-cs"/>
              </a:rPr>
              <a:t>Benefits</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Faster</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More Informed Prosecution</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Veteran Multi-Disciplinary Teams</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rPr>
              <a:t>Criminal History Continuity</a:t>
            </a:r>
          </a:p>
          <a:p>
            <a:pPr marL="1028700" marR="0" lvl="1"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dirty="0">
              <a:ln>
                <a:noFill/>
              </a:ln>
              <a:solidFill>
                <a:srgbClr val="152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842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EA0DD-27EA-CBA7-6BA8-B5C942F46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67469-7B94-4247-0459-0FDFBC0FF36C}"/>
              </a:ext>
            </a:extLst>
          </p:cNvPr>
          <p:cNvSpPr>
            <a:spLocks noGrp="1"/>
          </p:cNvSpPr>
          <p:nvPr>
            <p:ph type="title"/>
          </p:nvPr>
        </p:nvSpPr>
        <p:spPr>
          <a:xfrm>
            <a:off x="685800" y="342900"/>
            <a:ext cx="11506200" cy="1243014"/>
          </a:xfrm>
        </p:spPr>
        <p:txBody>
          <a:bodyPr>
            <a:normAutofit/>
          </a:bodyPr>
          <a:lstStyle/>
          <a:p>
            <a:r>
              <a:rPr lang="en-US" b="0"/>
              <a:t>EXPEDITED PROGRAM</a:t>
            </a:r>
          </a:p>
        </p:txBody>
      </p:sp>
      <p:pic>
        <p:nvPicPr>
          <p:cNvPr id="4" name="Picture 3" descr="Cheetah running quickly with motion blur">
            <a:extLst>
              <a:ext uri="{FF2B5EF4-FFF2-40B4-BE49-F238E27FC236}">
                <a16:creationId xmlns:a16="http://schemas.microsoft.com/office/drawing/2014/main" id="{7785EED4-67F6-853A-0F20-869491F4317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737360"/>
            <a:ext cx="5445077" cy="5120640"/>
          </a:xfrm>
          <a:prstGeom prst="rect">
            <a:avLst/>
          </a:prstGeom>
        </p:spPr>
      </p:pic>
      <p:sp>
        <p:nvSpPr>
          <p:cNvPr id="3" name="Content Placeholder 2">
            <a:extLst>
              <a:ext uri="{FF2B5EF4-FFF2-40B4-BE49-F238E27FC236}">
                <a16:creationId xmlns:a16="http://schemas.microsoft.com/office/drawing/2014/main" id="{C41754E6-3D47-E129-1947-A069BC028E24}"/>
              </a:ext>
            </a:extLst>
          </p:cNvPr>
          <p:cNvSpPr txBox="1">
            <a:spLocks/>
          </p:cNvSpPr>
          <p:nvPr/>
        </p:nvSpPr>
        <p:spPr>
          <a:xfrm>
            <a:off x="5876365" y="2309597"/>
            <a:ext cx="5786718" cy="22388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Sentencing 30-60 Days from Incident</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Most cases eligible</a:t>
            </a:r>
          </a:p>
        </p:txBody>
      </p:sp>
    </p:spTree>
    <p:extLst>
      <p:ext uri="{BB962C8B-B14F-4D97-AF65-F5344CB8AC3E}">
        <p14:creationId xmlns:p14="http://schemas.microsoft.com/office/powerpoint/2010/main" val="13754733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22B86-4EDE-4D31-E504-4114A3236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A2C01-BAF9-B58E-15BD-63167DC2B000}"/>
              </a:ext>
            </a:extLst>
          </p:cNvPr>
          <p:cNvSpPr>
            <a:spLocks noGrp="1"/>
          </p:cNvSpPr>
          <p:nvPr>
            <p:ph type="title"/>
          </p:nvPr>
        </p:nvSpPr>
        <p:spPr>
          <a:xfrm>
            <a:off x="685800" y="342900"/>
            <a:ext cx="11506200" cy="1243014"/>
          </a:xfrm>
        </p:spPr>
        <p:txBody>
          <a:bodyPr>
            <a:normAutofit/>
          </a:bodyPr>
          <a:lstStyle/>
          <a:p>
            <a:r>
              <a:rPr lang="en-US" b="0"/>
              <a:t>SVU PROGRAM</a:t>
            </a:r>
          </a:p>
        </p:txBody>
      </p:sp>
      <p:pic>
        <p:nvPicPr>
          <p:cNvPr id="8" name="Picture 7" descr="A person looking out a window&#10;&#10;AI-generated content may be incorrect.">
            <a:extLst>
              <a:ext uri="{FF2B5EF4-FFF2-40B4-BE49-F238E27FC236}">
                <a16:creationId xmlns:a16="http://schemas.microsoft.com/office/drawing/2014/main" id="{D0D193FF-74E8-A861-4B17-20E684FCC9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65059" y="1747583"/>
            <a:ext cx="7126941" cy="5110417"/>
          </a:xfrm>
          <a:prstGeom prst="rect">
            <a:avLst/>
          </a:prstGeom>
        </p:spPr>
      </p:pic>
      <p:sp>
        <p:nvSpPr>
          <p:cNvPr id="3" name="Content Placeholder 2">
            <a:extLst>
              <a:ext uri="{FF2B5EF4-FFF2-40B4-BE49-F238E27FC236}">
                <a16:creationId xmlns:a16="http://schemas.microsoft.com/office/drawing/2014/main" id="{43838815-D543-F904-4416-95BCAAC54CF5}"/>
              </a:ext>
            </a:extLst>
          </p:cNvPr>
          <p:cNvSpPr txBox="1">
            <a:spLocks/>
          </p:cNvSpPr>
          <p:nvPr/>
        </p:nvSpPr>
        <p:spPr>
          <a:xfrm>
            <a:off x="748554" y="2494561"/>
            <a:ext cx="4244788" cy="15754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Late Report SA</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Victim Request</a:t>
            </a:r>
          </a:p>
        </p:txBody>
      </p:sp>
    </p:spTree>
    <p:extLst>
      <p:ext uri="{BB962C8B-B14F-4D97-AF65-F5344CB8AC3E}">
        <p14:creationId xmlns:p14="http://schemas.microsoft.com/office/powerpoint/2010/main" val="24725442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C853-117F-747B-9511-15916CCF5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4A485-F5CD-5E25-F632-7E92AC3C15C5}"/>
              </a:ext>
            </a:extLst>
          </p:cNvPr>
          <p:cNvSpPr>
            <a:spLocks noGrp="1"/>
          </p:cNvSpPr>
          <p:nvPr>
            <p:ph type="title"/>
          </p:nvPr>
        </p:nvSpPr>
        <p:spPr>
          <a:xfrm>
            <a:off x="685800" y="342900"/>
            <a:ext cx="11506200" cy="1243014"/>
          </a:xfrm>
        </p:spPr>
        <p:txBody>
          <a:bodyPr>
            <a:normAutofit/>
          </a:bodyPr>
          <a:lstStyle/>
          <a:p>
            <a:r>
              <a:rPr lang="en-US" b="0"/>
              <a:t>VETERAN PROGRAM</a:t>
            </a:r>
          </a:p>
        </p:txBody>
      </p:sp>
      <p:pic>
        <p:nvPicPr>
          <p:cNvPr id="4" name="Picture 3" descr="Children hugging military serviceman">
            <a:extLst>
              <a:ext uri="{FF2B5EF4-FFF2-40B4-BE49-F238E27FC236}">
                <a16:creationId xmlns:a16="http://schemas.microsoft.com/office/drawing/2014/main" id="{030915EB-5259-F74A-A4A0-2B93B21C56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734820"/>
            <a:ext cx="5581650" cy="5123180"/>
          </a:xfrm>
          <a:prstGeom prst="rect">
            <a:avLst/>
          </a:prstGeom>
        </p:spPr>
      </p:pic>
      <p:sp>
        <p:nvSpPr>
          <p:cNvPr id="3" name="Content Placeholder 2">
            <a:extLst>
              <a:ext uri="{FF2B5EF4-FFF2-40B4-BE49-F238E27FC236}">
                <a16:creationId xmlns:a16="http://schemas.microsoft.com/office/drawing/2014/main" id="{4EFA7FDA-569C-3788-4660-F13FB22BAC5A}"/>
              </a:ext>
            </a:extLst>
          </p:cNvPr>
          <p:cNvSpPr txBox="1">
            <a:spLocks/>
          </p:cNvSpPr>
          <p:nvPr/>
        </p:nvSpPr>
        <p:spPr>
          <a:xfrm>
            <a:off x="6095999" y="2386983"/>
            <a:ext cx="5316071" cy="2453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Multi-Disciplinary Team</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Veteran Involvement</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Expedited Services</a:t>
            </a:r>
          </a:p>
        </p:txBody>
      </p:sp>
    </p:spTree>
    <p:extLst>
      <p:ext uri="{BB962C8B-B14F-4D97-AF65-F5344CB8AC3E}">
        <p14:creationId xmlns:p14="http://schemas.microsoft.com/office/powerpoint/2010/main" val="32507181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AFB3-C5F4-71ED-83CA-A5E396FF9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3A61B-29B6-7597-A361-FBAF075922BC}"/>
              </a:ext>
            </a:extLst>
          </p:cNvPr>
          <p:cNvSpPr>
            <a:spLocks noGrp="1"/>
          </p:cNvSpPr>
          <p:nvPr>
            <p:ph type="title"/>
          </p:nvPr>
        </p:nvSpPr>
        <p:spPr>
          <a:xfrm>
            <a:off x="838200" y="370334"/>
            <a:ext cx="10515600" cy="1325563"/>
          </a:xfrm>
        </p:spPr>
        <p:txBody>
          <a:bodyPr/>
          <a:lstStyle/>
          <a:p>
            <a:r>
              <a:rPr lang="en-US" b="0"/>
              <a:t>OTHER DIVERSION</a:t>
            </a:r>
          </a:p>
        </p:txBody>
      </p:sp>
      <p:sp>
        <p:nvSpPr>
          <p:cNvPr id="4" name="TextBox 3">
            <a:extLst>
              <a:ext uri="{FF2B5EF4-FFF2-40B4-BE49-F238E27FC236}">
                <a16:creationId xmlns:a16="http://schemas.microsoft.com/office/drawing/2014/main" id="{DBDC49D0-DDAA-B4D7-30F4-6C5C2211F07D}"/>
              </a:ext>
            </a:extLst>
          </p:cNvPr>
          <p:cNvSpPr txBox="1"/>
          <p:nvPr/>
        </p:nvSpPr>
        <p:spPr>
          <a:xfrm>
            <a:off x="838200" y="2433544"/>
            <a:ext cx="6145306"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15243D"/>
                </a:solidFill>
                <a:effectLst/>
                <a:uLnTx/>
                <a:uFillTx/>
                <a:latin typeface="Calibri" panose="020F0502020204030204"/>
                <a:ea typeface="+mn-ea"/>
                <a:cs typeface="+mn-cs"/>
              </a:rPr>
              <a:t>Other Diversion</a:t>
            </a:r>
          </a:p>
          <a:p>
            <a:pPr marL="1028700" marR="0" lvl="1" indent="-571500" algn="l" defTabSz="914400" rtl="0" eaLnBrk="1" fontAlgn="auto" latinLnBrk="0" hangingPunct="1">
              <a:lnSpc>
                <a:spcPct val="100000"/>
              </a:lnSpc>
              <a:spcBef>
                <a:spcPts val="600"/>
              </a:spcBef>
              <a:spcAft>
                <a:spcPts val="12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Warm Handoff</a:t>
            </a:r>
          </a:p>
          <a:p>
            <a:pPr marL="1028700" marR="0" lvl="1" indent="-571500" algn="l" defTabSz="914400" rtl="0" eaLnBrk="1" fontAlgn="auto" latinLnBrk="0" hangingPunct="1">
              <a:lnSpc>
                <a:spcPct val="100000"/>
              </a:lnSpc>
              <a:spcBef>
                <a:spcPts val="600"/>
              </a:spcBef>
              <a:spcAft>
                <a:spcPts val="12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Informal Victim Reparation </a:t>
            </a:r>
          </a:p>
        </p:txBody>
      </p:sp>
      <p:sp>
        <p:nvSpPr>
          <p:cNvPr id="6" name="TextBox 5">
            <a:extLst>
              <a:ext uri="{FF2B5EF4-FFF2-40B4-BE49-F238E27FC236}">
                <a16:creationId xmlns:a16="http://schemas.microsoft.com/office/drawing/2014/main" id="{287C02F0-5251-85D1-1BDB-569DCFEECBF2}"/>
              </a:ext>
            </a:extLst>
          </p:cNvPr>
          <p:cNvSpPr txBox="1"/>
          <p:nvPr/>
        </p:nvSpPr>
        <p:spPr>
          <a:xfrm>
            <a:off x="5839385" y="2433544"/>
            <a:ext cx="635261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15243D"/>
                </a:solidFill>
                <a:effectLst/>
                <a:uLnTx/>
                <a:uFillTx/>
                <a:latin typeface="Calibri" panose="020F0502020204030204"/>
                <a:ea typeface="+mn-ea"/>
                <a:cs typeface="+mn-cs"/>
              </a:rPr>
              <a:t>Benefits</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Informed System Connection</a:t>
            </a:r>
          </a:p>
          <a:p>
            <a:pPr marL="1028700" marR="0" lvl="1"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6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FA217-6948-7636-9FD8-D09B5C6C2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56F3A-108A-F505-C977-25059CDBCC57}"/>
              </a:ext>
            </a:extLst>
          </p:cNvPr>
          <p:cNvSpPr>
            <a:spLocks noGrp="1"/>
          </p:cNvSpPr>
          <p:nvPr>
            <p:ph type="title"/>
          </p:nvPr>
        </p:nvSpPr>
        <p:spPr>
          <a:xfrm>
            <a:off x="685800" y="342900"/>
            <a:ext cx="11506200" cy="1243014"/>
          </a:xfrm>
        </p:spPr>
        <p:txBody>
          <a:bodyPr>
            <a:normAutofit/>
          </a:bodyPr>
          <a:lstStyle/>
          <a:p>
            <a:r>
              <a:rPr lang="en-US" b="0"/>
              <a:t>WARM HANDOFF</a:t>
            </a:r>
          </a:p>
        </p:txBody>
      </p:sp>
      <p:pic>
        <p:nvPicPr>
          <p:cNvPr id="4" name="Picture 3" descr="Women holding hands">
            <a:extLst>
              <a:ext uri="{FF2B5EF4-FFF2-40B4-BE49-F238E27FC236}">
                <a16:creationId xmlns:a16="http://schemas.microsoft.com/office/drawing/2014/main" id="{85F04311-C59F-C07D-3FE4-8F33FEA2517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202680" y="1734403"/>
            <a:ext cx="5989320" cy="5123597"/>
          </a:xfrm>
          <a:prstGeom prst="rect">
            <a:avLst/>
          </a:prstGeom>
        </p:spPr>
      </p:pic>
      <p:sp>
        <p:nvSpPr>
          <p:cNvPr id="3" name="Content Placeholder 2">
            <a:extLst>
              <a:ext uri="{FF2B5EF4-FFF2-40B4-BE49-F238E27FC236}">
                <a16:creationId xmlns:a16="http://schemas.microsoft.com/office/drawing/2014/main" id="{B9461964-6BF3-8E25-59D5-81E9EF417699}"/>
              </a:ext>
            </a:extLst>
          </p:cNvPr>
          <p:cNvSpPr txBox="1">
            <a:spLocks/>
          </p:cNvSpPr>
          <p:nvPr/>
        </p:nvSpPr>
        <p:spPr>
          <a:xfrm>
            <a:off x="685800" y="2542679"/>
            <a:ext cx="5316071" cy="2453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Public Safety</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Chapter 51 Alternatives</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Guardianship Needs</a:t>
            </a:r>
          </a:p>
        </p:txBody>
      </p:sp>
    </p:spTree>
    <p:extLst>
      <p:ext uri="{BB962C8B-B14F-4D97-AF65-F5344CB8AC3E}">
        <p14:creationId xmlns:p14="http://schemas.microsoft.com/office/powerpoint/2010/main" val="4541923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49A8-B0A6-74C5-2E37-643E8C138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316DA5-0663-C7D6-2657-31DFDB138930}"/>
              </a:ext>
            </a:extLst>
          </p:cNvPr>
          <p:cNvSpPr>
            <a:spLocks noGrp="1"/>
          </p:cNvSpPr>
          <p:nvPr>
            <p:ph type="title"/>
          </p:nvPr>
        </p:nvSpPr>
        <p:spPr>
          <a:xfrm>
            <a:off x="685800" y="342900"/>
            <a:ext cx="11506200" cy="1243014"/>
          </a:xfrm>
        </p:spPr>
        <p:txBody>
          <a:bodyPr>
            <a:normAutofit/>
          </a:bodyPr>
          <a:lstStyle/>
          <a:p>
            <a:r>
              <a:rPr lang="en-US" b="0"/>
              <a:t>INFORMAL VICTIM REPARATION</a:t>
            </a:r>
          </a:p>
        </p:txBody>
      </p:sp>
      <p:pic>
        <p:nvPicPr>
          <p:cNvPr id="8" name="Picture 7" descr="Dog and kitten sleeping">
            <a:extLst>
              <a:ext uri="{FF2B5EF4-FFF2-40B4-BE49-F238E27FC236}">
                <a16:creationId xmlns:a16="http://schemas.microsoft.com/office/drawing/2014/main" id="{50C2E68A-039E-8323-3B4B-A1B6BDCFA5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724660"/>
            <a:ext cx="5680710" cy="5133340"/>
          </a:xfrm>
          <a:prstGeom prst="rect">
            <a:avLst/>
          </a:prstGeom>
        </p:spPr>
      </p:pic>
      <p:sp>
        <p:nvSpPr>
          <p:cNvPr id="3" name="Content Placeholder 2">
            <a:extLst>
              <a:ext uri="{FF2B5EF4-FFF2-40B4-BE49-F238E27FC236}">
                <a16:creationId xmlns:a16="http://schemas.microsoft.com/office/drawing/2014/main" id="{5C5F7A39-D12E-3F19-961D-518E2294A68F}"/>
              </a:ext>
            </a:extLst>
          </p:cNvPr>
          <p:cNvSpPr txBox="1">
            <a:spLocks/>
          </p:cNvSpPr>
          <p:nvPr/>
        </p:nvSpPr>
        <p:spPr>
          <a:xfrm>
            <a:off x="6438900" y="2202021"/>
            <a:ext cx="5316071" cy="2453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Victim Request</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Low-level Crime</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Natural Consequence</a:t>
            </a:r>
          </a:p>
        </p:txBody>
      </p:sp>
    </p:spTree>
    <p:extLst>
      <p:ext uri="{BB962C8B-B14F-4D97-AF65-F5344CB8AC3E}">
        <p14:creationId xmlns:p14="http://schemas.microsoft.com/office/powerpoint/2010/main" val="252427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19377-3F8D-4E4A-9546-F745C54F655E}"/>
              </a:ext>
            </a:extLst>
          </p:cNvPr>
          <p:cNvSpPr>
            <a:spLocks noGrp="1"/>
          </p:cNvSpPr>
          <p:nvPr>
            <p:ph type="title"/>
          </p:nvPr>
        </p:nvSpPr>
        <p:spPr/>
        <p:txBody>
          <a:bodyPr/>
          <a:lstStyle/>
          <a:p>
            <a:pPr algn="ctr"/>
            <a:r>
              <a:rPr lang="en-US" dirty="0"/>
              <a:t>Sequential Intercept Mapping</a:t>
            </a:r>
          </a:p>
        </p:txBody>
      </p:sp>
      <p:sp>
        <p:nvSpPr>
          <p:cNvPr id="7" name="Text Placeholder 6">
            <a:extLst>
              <a:ext uri="{FF2B5EF4-FFF2-40B4-BE49-F238E27FC236}">
                <a16:creationId xmlns:a16="http://schemas.microsoft.com/office/drawing/2014/main" id="{5CC73A2B-967B-4FD9-97AE-5D457CD53594}"/>
              </a:ext>
            </a:extLst>
          </p:cNvPr>
          <p:cNvSpPr>
            <a:spLocks noGrp="1"/>
          </p:cNvSpPr>
          <p:nvPr>
            <p:ph type="body" idx="1"/>
          </p:nvPr>
        </p:nvSpPr>
        <p:spPr/>
        <p:txBody>
          <a:bodyPr/>
          <a:lstStyle/>
          <a:p>
            <a:pPr algn="ctr"/>
            <a:r>
              <a:rPr lang="en-US" dirty="0"/>
              <a:t>Danielle Young - Senior Court Management Consultant</a:t>
            </a:r>
          </a:p>
          <a:p>
            <a:pPr algn="ctr"/>
            <a:r>
              <a:rPr lang="en-US" dirty="0"/>
              <a:t>National Center for State Courts</a:t>
            </a:r>
          </a:p>
        </p:txBody>
      </p:sp>
      <p:pic>
        <p:nvPicPr>
          <p:cNvPr id="6" name="Picture 5">
            <a:extLst>
              <a:ext uri="{FF2B5EF4-FFF2-40B4-BE49-F238E27FC236}">
                <a16:creationId xmlns:a16="http://schemas.microsoft.com/office/drawing/2014/main" id="{56A90C62-768E-47C1-8A6F-45824CF39B38}"/>
              </a:ext>
            </a:extLst>
          </p:cNvPr>
          <p:cNvPicPr>
            <a:picLocks noChangeAspect="1"/>
          </p:cNvPicPr>
          <p:nvPr/>
        </p:nvPicPr>
        <p:blipFill>
          <a:blip r:embed="rId2">
            <a:alphaModFix amt="51000"/>
          </a:blip>
          <a:stretch>
            <a:fillRect/>
          </a:stretch>
        </p:blipFill>
        <p:spPr>
          <a:xfrm>
            <a:off x="602774" y="380736"/>
            <a:ext cx="10973751" cy="3048264"/>
          </a:xfrm>
          <a:prstGeom prst="rect">
            <a:avLst/>
          </a:prstGeom>
        </p:spPr>
      </p:pic>
    </p:spTree>
    <p:extLst>
      <p:ext uri="{BB962C8B-B14F-4D97-AF65-F5344CB8AC3E}">
        <p14:creationId xmlns:p14="http://schemas.microsoft.com/office/powerpoint/2010/main" val="1267528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A206-7619-0F48-92BC-F938D8FE28B1}"/>
              </a:ext>
            </a:extLst>
          </p:cNvPr>
          <p:cNvSpPr>
            <a:spLocks noGrp="1"/>
          </p:cNvSpPr>
          <p:nvPr>
            <p:ph type="title"/>
          </p:nvPr>
        </p:nvSpPr>
        <p:spPr>
          <a:xfrm>
            <a:off x="310905" y="354654"/>
            <a:ext cx="10356850" cy="961605"/>
          </a:xfrm>
        </p:spPr>
        <p:txBody>
          <a:bodyPr/>
          <a:lstStyle/>
          <a:p>
            <a:r>
              <a:rPr lang="en-US" b="0">
                <a:latin typeface="Source Sans Pro" panose="020B0503030403020204" pitchFamily="34" charset="77"/>
              </a:rPr>
              <a:t>Questions?</a:t>
            </a:r>
            <a:endParaRPr lang="en-US" b="0"/>
          </a:p>
        </p:txBody>
      </p:sp>
      <p:sp>
        <p:nvSpPr>
          <p:cNvPr id="9" name="Text Placeholder 2">
            <a:extLst>
              <a:ext uri="{FF2B5EF4-FFF2-40B4-BE49-F238E27FC236}">
                <a16:creationId xmlns:a16="http://schemas.microsoft.com/office/drawing/2014/main" id="{D8CE6629-D797-704E-AA1D-99C480CA3D80}"/>
              </a:ext>
            </a:extLst>
          </p:cNvPr>
          <p:cNvSpPr>
            <a:spLocks noGrp="1"/>
          </p:cNvSpPr>
          <p:nvPr>
            <p:ph type="body" idx="1"/>
          </p:nvPr>
        </p:nvSpPr>
        <p:spPr>
          <a:xfrm>
            <a:off x="310905" y="1900526"/>
            <a:ext cx="3048000" cy="276574"/>
          </a:xfrm>
        </p:spPr>
        <p:txBody>
          <a:bodyPr>
            <a:normAutofit fontScale="62500" lnSpcReduction="20000"/>
          </a:bodyPr>
          <a:lstStyle/>
          <a:p>
            <a:r>
              <a:rPr lang="en-US">
                <a:solidFill>
                  <a:schemeClr val="tx1"/>
                </a:solidFill>
                <a:latin typeface="Source Sans Pro" panose="020B0503030403020204" pitchFamily="34" charset="77"/>
              </a:rPr>
              <a:t>Contact Information:</a:t>
            </a:r>
          </a:p>
        </p:txBody>
      </p:sp>
      <p:pic>
        <p:nvPicPr>
          <p:cNvPr id="20" name="Picture 2">
            <a:extLst>
              <a:ext uri="{FF2B5EF4-FFF2-40B4-BE49-F238E27FC236}">
                <a16:creationId xmlns:a16="http://schemas.microsoft.com/office/drawing/2014/main" id="{EA283C11-AEFA-AE4E-58B0-C88954D3748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10404" y="2331503"/>
            <a:ext cx="2164417" cy="27019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6504CF8-1AD2-905C-FB10-45FD786745D5}"/>
              </a:ext>
            </a:extLst>
          </p:cNvPr>
          <p:cNvSpPr txBox="1"/>
          <p:nvPr/>
        </p:nvSpPr>
        <p:spPr>
          <a:xfrm>
            <a:off x="4710404" y="5112098"/>
            <a:ext cx="216441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5243D"/>
                </a:solidFill>
                <a:effectLst/>
                <a:uLnTx/>
                <a:uFillTx/>
                <a:latin typeface="Source Sans Pro"/>
                <a:ea typeface="Source Sans Pro"/>
                <a:cs typeface="+mn-cs"/>
              </a:rPr>
              <a:t>Ruth Heinzl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243D"/>
                </a:solidFill>
                <a:effectLst/>
                <a:uLnTx/>
                <a:uFillTx/>
                <a:latin typeface="Source Sans Pro"/>
                <a:ea typeface="Source Sans Pro"/>
                <a:cs typeface="+mn-cs"/>
              </a:rPr>
              <a:t>Diversion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243D"/>
                </a:solidFill>
                <a:effectLst/>
                <a:uLnTx/>
                <a:uFillTx/>
                <a:latin typeface="Source Sans Pro" panose="020B0503030403020204" pitchFamily="34" charset="77"/>
                <a:ea typeface="+mn-ea"/>
                <a:cs typeface="+mn-cs"/>
              </a:rPr>
              <a:t>715-261-1115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Source Sans Pro" panose="020B0503030403020204" pitchFamily="34" charset="77"/>
                <a:ea typeface="+mn-ea"/>
                <a:cs typeface="+mn-cs"/>
              </a:rPr>
              <a:t>Ruth.Heinzl@da.wi.gov</a:t>
            </a:r>
          </a:p>
        </p:txBody>
      </p:sp>
    </p:spTree>
    <p:extLst>
      <p:ext uri="{BB962C8B-B14F-4D97-AF65-F5344CB8AC3E}">
        <p14:creationId xmlns:p14="http://schemas.microsoft.com/office/powerpoint/2010/main" val="31683099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3</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Jails and Specialty Courts</a:t>
            </a:r>
          </a:p>
        </p:txBody>
      </p:sp>
      <p:pic>
        <p:nvPicPr>
          <p:cNvPr id="4" name="Picture 3">
            <a:extLst>
              <a:ext uri="{FF2B5EF4-FFF2-40B4-BE49-F238E27FC236}">
                <a16:creationId xmlns:a16="http://schemas.microsoft.com/office/drawing/2014/main" id="{BD1C820C-F89F-4DB0-AF59-85EE9E579268}"/>
              </a:ext>
            </a:extLst>
          </p:cNvPr>
          <p:cNvPicPr>
            <a:picLocks noChangeAspect="1"/>
          </p:cNvPicPr>
          <p:nvPr/>
        </p:nvPicPr>
        <p:blipFill>
          <a:blip r:embed="rId2"/>
          <a:stretch>
            <a:fillRect/>
          </a:stretch>
        </p:blipFill>
        <p:spPr>
          <a:xfrm>
            <a:off x="6511741" y="262566"/>
            <a:ext cx="4718713" cy="5986791"/>
          </a:xfrm>
          <a:prstGeom prst="rect">
            <a:avLst/>
          </a:prstGeom>
        </p:spPr>
      </p:pic>
    </p:spTree>
    <p:extLst>
      <p:ext uri="{BB962C8B-B14F-4D97-AF65-F5344CB8AC3E}">
        <p14:creationId xmlns:p14="http://schemas.microsoft.com/office/powerpoint/2010/main" val="26995400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2"/>
          <a:stretch>
            <a:fillRect/>
          </a:stretch>
        </p:blipFill>
        <p:spPr>
          <a:xfrm>
            <a:off x="1517659" y="895173"/>
            <a:ext cx="9156682" cy="5067654"/>
          </a:xfrm>
          <a:prstGeom prst="rect">
            <a:avLst/>
          </a:prstGeom>
        </p:spPr>
      </p:pic>
      <p:sp>
        <p:nvSpPr>
          <p:cNvPr id="5" name="Oval 4">
            <a:extLst>
              <a:ext uri="{FF2B5EF4-FFF2-40B4-BE49-F238E27FC236}">
                <a16:creationId xmlns:a16="http://schemas.microsoft.com/office/drawing/2014/main" id="{57EF70DD-7867-4350-898A-4746CBCDD031}"/>
              </a:ext>
            </a:extLst>
          </p:cNvPr>
          <p:cNvSpPr/>
          <p:nvPr/>
        </p:nvSpPr>
        <p:spPr>
          <a:xfrm>
            <a:off x="4322617" y="4006735"/>
            <a:ext cx="2277687" cy="159604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6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sz="2800" dirty="0">
                <a:solidFill>
                  <a:srgbClr val="0A0A0A"/>
                </a:solidFill>
                <a:effectLst/>
                <a:latin typeface="Arial" panose="020B0604020202020204" pitchFamily="34" charset="0"/>
                <a:ea typeface="Calibri" panose="020F0502020204030204" pitchFamily="34" charset="0"/>
              </a:rPr>
              <a:t>Judges</a:t>
            </a:r>
          </a:p>
          <a:p>
            <a:r>
              <a:rPr lang="en-US" dirty="0">
                <a:solidFill>
                  <a:srgbClr val="0A0A0A"/>
                </a:solidFill>
                <a:latin typeface="Arial" panose="020B0604020202020204" pitchFamily="34" charset="0"/>
                <a:ea typeface="Calibri" panose="020F0502020204030204" pitchFamily="34" charset="0"/>
              </a:rPr>
              <a:t>P</a:t>
            </a:r>
            <a:r>
              <a:rPr lang="en-US" sz="2800" dirty="0">
                <a:solidFill>
                  <a:srgbClr val="0A0A0A"/>
                </a:solidFill>
                <a:effectLst/>
                <a:latin typeface="Arial" panose="020B0604020202020204" pitchFamily="34" charset="0"/>
                <a:ea typeface="Calibri" panose="020F0502020204030204" pitchFamily="34" charset="0"/>
              </a:rPr>
              <a:t>rosecutors</a:t>
            </a:r>
          </a:p>
          <a:p>
            <a:r>
              <a:rPr lang="en-US" dirty="0">
                <a:solidFill>
                  <a:srgbClr val="0A0A0A"/>
                </a:solidFill>
                <a:latin typeface="Arial" panose="020B0604020202020204" pitchFamily="34" charset="0"/>
                <a:ea typeface="Calibri" panose="020F0502020204030204" pitchFamily="34" charset="0"/>
              </a:rPr>
              <a:t>D</a:t>
            </a:r>
            <a:r>
              <a:rPr lang="en-US" sz="2800" dirty="0">
                <a:solidFill>
                  <a:srgbClr val="0A0A0A"/>
                </a:solidFill>
                <a:effectLst/>
                <a:latin typeface="Arial" panose="020B0604020202020204" pitchFamily="34" charset="0"/>
                <a:ea typeface="Calibri" panose="020F0502020204030204" pitchFamily="34" charset="0"/>
              </a:rPr>
              <a:t>efense Attorneys</a:t>
            </a:r>
          </a:p>
          <a:p>
            <a:r>
              <a:rPr lang="en-US" dirty="0">
                <a:solidFill>
                  <a:srgbClr val="0A0A0A"/>
                </a:solidFill>
                <a:latin typeface="Arial" panose="020B0604020202020204" pitchFamily="34" charset="0"/>
                <a:ea typeface="Calibri" panose="020F0502020204030204" pitchFamily="34" charset="0"/>
              </a:rPr>
              <a:t>J</a:t>
            </a:r>
            <a:r>
              <a:rPr lang="en-US" sz="2800" dirty="0">
                <a:solidFill>
                  <a:srgbClr val="0A0A0A"/>
                </a:solidFill>
                <a:effectLst/>
                <a:latin typeface="Arial" panose="020B0604020202020204" pitchFamily="34" charset="0"/>
                <a:ea typeface="Calibri" panose="020F0502020204030204" pitchFamily="34" charset="0"/>
              </a:rPr>
              <a:t>ail Administrators</a:t>
            </a:r>
          </a:p>
          <a:p>
            <a:r>
              <a:rPr lang="en-US" dirty="0">
                <a:solidFill>
                  <a:srgbClr val="0A0A0A"/>
                </a:solidFill>
                <a:latin typeface="Arial" panose="020B0604020202020204" pitchFamily="34" charset="0"/>
                <a:ea typeface="Calibri" panose="020F0502020204030204" pitchFamily="34" charset="0"/>
              </a:rPr>
              <a:t>F</a:t>
            </a:r>
            <a:r>
              <a:rPr lang="en-US" sz="2800" dirty="0">
                <a:solidFill>
                  <a:srgbClr val="0A0A0A"/>
                </a:solidFill>
                <a:effectLst/>
                <a:latin typeface="Arial" panose="020B0604020202020204" pitchFamily="34" charset="0"/>
                <a:ea typeface="Calibri" panose="020F0502020204030204" pitchFamily="34" charset="0"/>
              </a:rPr>
              <a:t>orensic Clinicians</a:t>
            </a:r>
          </a:p>
          <a:p>
            <a:r>
              <a:rPr lang="en-US" dirty="0">
                <a:solidFill>
                  <a:srgbClr val="0A0A0A"/>
                </a:solidFill>
                <a:latin typeface="Arial" panose="020B0604020202020204" pitchFamily="34" charset="0"/>
                <a:ea typeface="Calibri" panose="020F0502020204030204" pitchFamily="34" charset="0"/>
              </a:rPr>
              <a:t>S</a:t>
            </a:r>
            <a:r>
              <a:rPr lang="en-US" sz="2800" dirty="0">
                <a:solidFill>
                  <a:srgbClr val="0A0A0A"/>
                </a:solidFill>
                <a:effectLst/>
                <a:latin typeface="Arial" panose="020B0604020202020204" pitchFamily="34" charset="0"/>
                <a:ea typeface="Calibri" panose="020F0502020204030204" pitchFamily="34" charset="0"/>
              </a:rPr>
              <a:t>pecialty </a:t>
            </a:r>
            <a:r>
              <a:rPr lang="en-US" sz="2800">
                <a:solidFill>
                  <a:srgbClr val="0A0A0A"/>
                </a:solidFill>
                <a:effectLst/>
                <a:latin typeface="Arial" panose="020B0604020202020204" pitchFamily="34" charset="0"/>
                <a:ea typeface="Calibri" panose="020F0502020204030204" pitchFamily="34" charset="0"/>
              </a:rPr>
              <a:t>Court Teams</a:t>
            </a:r>
            <a:endParaRPr lang="en-US" dirty="0"/>
          </a:p>
        </p:txBody>
      </p:sp>
      <p:pic>
        <p:nvPicPr>
          <p:cNvPr id="4" name="Picture 3">
            <a:extLst>
              <a:ext uri="{FF2B5EF4-FFF2-40B4-BE49-F238E27FC236}">
                <a16:creationId xmlns:a16="http://schemas.microsoft.com/office/drawing/2014/main" id="{0F2722A1-056F-45CA-9CF1-71387B739C4B}"/>
              </a:ext>
            </a:extLst>
          </p:cNvPr>
          <p:cNvPicPr>
            <a:picLocks noChangeAspect="1"/>
          </p:cNvPicPr>
          <p:nvPr/>
        </p:nvPicPr>
        <p:blipFill>
          <a:blip r:embed="rId2"/>
          <a:stretch>
            <a:fillRect/>
          </a:stretch>
        </p:blipFill>
        <p:spPr>
          <a:xfrm>
            <a:off x="7102549" y="1502954"/>
            <a:ext cx="4251251" cy="2380700"/>
          </a:xfrm>
          <a:prstGeom prst="rect">
            <a:avLst/>
          </a:prstGeom>
        </p:spPr>
      </p:pic>
    </p:spTree>
    <p:extLst>
      <p:ext uri="{BB962C8B-B14F-4D97-AF65-F5344CB8AC3E}">
        <p14:creationId xmlns:p14="http://schemas.microsoft.com/office/powerpoint/2010/main" val="3606495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C1D6-4825-4BDE-9BC0-1A1ED5B4CC9B}"/>
              </a:ext>
            </a:extLst>
          </p:cNvPr>
          <p:cNvSpPr>
            <a:spLocks noGrp="1"/>
          </p:cNvSpPr>
          <p:nvPr>
            <p:ph type="title"/>
          </p:nvPr>
        </p:nvSpPr>
        <p:spPr/>
        <p:txBody>
          <a:bodyPr/>
          <a:lstStyle/>
          <a:p>
            <a:r>
              <a:rPr lang="en-US" dirty="0"/>
              <a:t>Risk</a:t>
            </a:r>
          </a:p>
        </p:txBody>
      </p:sp>
      <p:sp>
        <p:nvSpPr>
          <p:cNvPr id="3" name="Content Placeholder 2">
            <a:extLst>
              <a:ext uri="{FF2B5EF4-FFF2-40B4-BE49-F238E27FC236}">
                <a16:creationId xmlns:a16="http://schemas.microsoft.com/office/drawing/2014/main" id="{ADD61F3B-80DA-4EB0-A507-1F38516E11CB}"/>
              </a:ext>
            </a:extLst>
          </p:cNvPr>
          <p:cNvSpPr>
            <a:spLocks noGrp="1"/>
          </p:cNvSpPr>
          <p:nvPr>
            <p:ph idx="1"/>
          </p:nvPr>
        </p:nvSpPr>
        <p:spPr>
          <a:xfrm>
            <a:off x="4921134" y="1966277"/>
            <a:ext cx="6432665" cy="3170988"/>
          </a:xfrm>
        </p:spPr>
        <p:txBody>
          <a:bodyPr>
            <a:normAutofit/>
          </a:bodyPr>
          <a:lstStyle/>
          <a:p>
            <a:r>
              <a:rPr lang="en-US" dirty="0"/>
              <a:t>Criminal Recidivism</a:t>
            </a:r>
          </a:p>
          <a:p>
            <a:pPr lvl="1"/>
            <a:r>
              <a:rPr lang="en-US" dirty="0"/>
              <a:t>Hopefully mostly medium- to high-risk individuals because the low-risk individuals have been diverted earlier in the system or have self-corrected</a:t>
            </a:r>
          </a:p>
        </p:txBody>
      </p:sp>
      <p:pic>
        <p:nvPicPr>
          <p:cNvPr id="5" name="Picture 4">
            <a:extLst>
              <a:ext uri="{FF2B5EF4-FFF2-40B4-BE49-F238E27FC236}">
                <a16:creationId xmlns:a16="http://schemas.microsoft.com/office/drawing/2014/main" id="{3E9617A5-D306-4BC6-A60B-7DCA8181FA8E}"/>
              </a:ext>
            </a:extLst>
          </p:cNvPr>
          <p:cNvPicPr>
            <a:picLocks noChangeAspect="1"/>
          </p:cNvPicPr>
          <p:nvPr/>
        </p:nvPicPr>
        <p:blipFill>
          <a:blip r:embed="rId2"/>
          <a:stretch>
            <a:fillRect/>
          </a:stretch>
        </p:blipFill>
        <p:spPr>
          <a:xfrm>
            <a:off x="493223" y="1225176"/>
            <a:ext cx="3264131" cy="4896197"/>
          </a:xfrm>
          <a:prstGeom prst="rect">
            <a:avLst/>
          </a:prstGeom>
        </p:spPr>
      </p:pic>
    </p:spTree>
    <p:extLst>
      <p:ext uri="{BB962C8B-B14F-4D97-AF65-F5344CB8AC3E}">
        <p14:creationId xmlns:p14="http://schemas.microsoft.com/office/powerpoint/2010/main" val="32358589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pic>
        <p:nvPicPr>
          <p:cNvPr id="9" name="Picture 8">
            <a:extLst>
              <a:ext uri="{FF2B5EF4-FFF2-40B4-BE49-F238E27FC236}">
                <a16:creationId xmlns:a16="http://schemas.microsoft.com/office/drawing/2014/main" id="{0D2DC728-1356-4B5A-8A97-290422DD46F4}"/>
              </a:ext>
            </a:extLst>
          </p:cNvPr>
          <p:cNvPicPr>
            <a:picLocks noChangeAspect="1"/>
          </p:cNvPicPr>
          <p:nvPr/>
        </p:nvPicPr>
        <p:blipFill>
          <a:blip r:embed="rId2"/>
          <a:stretch>
            <a:fillRect/>
          </a:stretch>
        </p:blipFill>
        <p:spPr>
          <a:xfrm>
            <a:off x="4708291" y="1027906"/>
            <a:ext cx="7203280" cy="4802187"/>
          </a:xfrm>
          <a:prstGeom prst="rect">
            <a:avLst/>
          </a:prstGeom>
        </p:spPr>
      </p:pic>
      <p:sp>
        <p:nvSpPr>
          <p:cNvPr id="10" name="Rectangle 9">
            <a:extLst>
              <a:ext uri="{FF2B5EF4-FFF2-40B4-BE49-F238E27FC236}">
                <a16:creationId xmlns:a16="http://schemas.microsoft.com/office/drawing/2014/main" id="{5727F39A-722E-4042-91AC-B712A69B41F7}"/>
              </a:ext>
            </a:extLst>
          </p:cNvPr>
          <p:cNvSpPr/>
          <p:nvPr/>
        </p:nvSpPr>
        <p:spPr>
          <a:xfrm>
            <a:off x="8226223" y="4384674"/>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5B2697-86EE-44DA-9646-A7E8E82F34CC}"/>
              </a:ext>
            </a:extLst>
          </p:cNvPr>
          <p:cNvPicPr>
            <a:picLocks noChangeAspect="1"/>
          </p:cNvPicPr>
          <p:nvPr/>
        </p:nvPicPr>
        <p:blipFill>
          <a:blip r:embed="rId3"/>
          <a:stretch>
            <a:fillRect/>
          </a:stretch>
        </p:blipFill>
        <p:spPr>
          <a:xfrm>
            <a:off x="50453" y="1542375"/>
            <a:ext cx="4797993" cy="4791527"/>
          </a:xfrm>
          <a:prstGeom prst="rect">
            <a:avLst/>
          </a:prstGeom>
        </p:spPr>
      </p:pic>
    </p:spTree>
    <p:extLst>
      <p:ext uri="{BB962C8B-B14F-4D97-AF65-F5344CB8AC3E}">
        <p14:creationId xmlns:p14="http://schemas.microsoft.com/office/powerpoint/2010/main" val="32854294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p:txBody>
          <a:bodyPr/>
          <a:lstStyle/>
          <a:p>
            <a:r>
              <a:rPr lang="en-US" dirty="0"/>
              <a:t>Validated Risk Assessment Tools</a:t>
            </a:r>
          </a:p>
          <a:p>
            <a:pPr lvl="1"/>
            <a:r>
              <a:rPr lang="en-US" dirty="0"/>
              <a:t>General Risk</a:t>
            </a:r>
          </a:p>
          <a:p>
            <a:pPr lvl="2"/>
            <a:r>
              <a:rPr lang="en-US" dirty="0"/>
              <a:t>Correctional Offender Management Profiling for Alternative Sanctions (COMPAS)</a:t>
            </a:r>
          </a:p>
          <a:p>
            <a:pPr lvl="2"/>
            <a:r>
              <a:rPr lang="en-US" dirty="0"/>
              <a:t>Ohio Risk Assessment System (ORAS-CST)</a:t>
            </a:r>
          </a:p>
          <a:p>
            <a:pPr lvl="2"/>
            <a:r>
              <a:rPr lang="en-US" dirty="0"/>
              <a:t>Level of Service Inventory (LSI-CMI or LSI-R)</a:t>
            </a:r>
          </a:p>
          <a:p>
            <a:pPr lvl="1"/>
            <a:r>
              <a:rPr lang="en-US" dirty="0"/>
              <a:t>Specialized Population Risk</a:t>
            </a:r>
          </a:p>
          <a:p>
            <a:pPr lvl="2"/>
            <a:r>
              <a:rPr lang="en-US" dirty="0"/>
              <a:t>OWI</a:t>
            </a:r>
          </a:p>
          <a:p>
            <a:pPr lvl="3"/>
            <a:r>
              <a:rPr lang="en-US" dirty="0"/>
              <a:t>Impaired Driving Assessment (IDA)</a:t>
            </a:r>
          </a:p>
          <a:p>
            <a:pPr lvl="3"/>
            <a:r>
              <a:rPr lang="en-US" dirty="0"/>
              <a:t>Wisconsin Risk Need Assessment (WRNA)</a:t>
            </a:r>
          </a:p>
          <a:p>
            <a:pPr lvl="3"/>
            <a:r>
              <a:rPr lang="en-US" dirty="0"/>
              <a:t>Computerized Assessment and Referral System (CARS)</a:t>
            </a:r>
          </a:p>
          <a:p>
            <a:pPr lvl="2"/>
            <a:r>
              <a:rPr lang="en-US" dirty="0"/>
              <a:t>Sex Offender</a:t>
            </a:r>
          </a:p>
          <a:p>
            <a:pPr lvl="3"/>
            <a:r>
              <a:rPr lang="en-US" dirty="0"/>
              <a:t>Static-99</a:t>
            </a:r>
          </a:p>
          <a:p>
            <a:pPr lvl="3"/>
            <a:endParaRPr lang="en-US" dirty="0"/>
          </a:p>
          <a:p>
            <a:pPr lvl="1"/>
            <a:endParaRPr lang="en-US" dirty="0"/>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2"/>
          <a:stretch>
            <a:fillRect/>
          </a:stretch>
        </p:blipFill>
        <p:spPr>
          <a:xfrm>
            <a:off x="8255751" y="4826000"/>
            <a:ext cx="3028950" cy="1485900"/>
          </a:xfrm>
          <a:prstGeom prst="rect">
            <a:avLst/>
          </a:prstGeom>
        </p:spPr>
      </p:pic>
    </p:spTree>
    <p:extLst>
      <p:ext uri="{BB962C8B-B14F-4D97-AF65-F5344CB8AC3E}">
        <p14:creationId xmlns:p14="http://schemas.microsoft.com/office/powerpoint/2010/main" val="32868524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33619E-DAC9-A826-F397-C0B63C8E9CAC}"/>
              </a:ext>
            </a:extLst>
          </p:cNvPr>
          <p:cNvSpPr txBox="1"/>
          <p:nvPr/>
        </p:nvSpPr>
        <p:spPr>
          <a:xfrm>
            <a:off x="94817" y="631188"/>
            <a:ext cx="4009350" cy="1569660"/>
          </a:xfrm>
          <a:prstGeom prst="rect">
            <a:avLst/>
          </a:prstGeom>
          <a:noFill/>
        </p:spPr>
        <p:txBody>
          <a:bodyPr wrap="square" rtlCol="0">
            <a:spAutoFit/>
          </a:bodyPr>
          <a:lstStyle/>
          <a:p>
            <a:r>
              <a:rPr lang="en-US" sz="4800" dirty="0"/>
              <a:t>COMPAS-R Assessment</a:t>
            </a:r>
          </a:p>
        </p:txBody>
      </p:sp>
      <p:pic>
        <p:nvPicPr>
          <p:cNvPr id="3" name="Picture 2">
            <a:extLst>
              <a:ext uri="{FF2B5EF4-FFF2-40B4-BE49-F238E27FC236}">
                <a16:creationId xmlns:a16="http://schemas.microsoft.com/office/drawing/2014/main" id="{EBA9A165-A10C-8B9F-AEE1-65757A4C9B16}"/>
              </a:ext>
            </a:extLst>
          </p:cNvPr>
          <p:cNvPicPr>
            <a:picLocks noChangeAspect="1"/>
          </p:cNvPicPr>
          <p:nvPr/>
        </p:nvPicPr>
        <p:blipFill>
          <a:blip r:embed="rId3"/>
          <a:stretch>
            <a:fillRect/>
          </a:stretch>
        </p:blipFill>
        <p:spPr>
          <a:xfrm>
            <a:off x="4868409" y="362763"/>
            <a:ext cx="6710313" cy="6087464"/>
          </a:xfrm>
          <a:prstGeom prst="rect">
            <a:avLst/>
          </a:prstGeom>
        </p:spPr>
      </p:pic>
    </p:spTree>
    <p:extLst>
      <p:ext uri="{BB962C8B-B14F-4D97-AF65-F5344CB8AC3E}">
        <p14:creationId xmlns:p14="http://schemas.microsoft.com/office/powerpoint/2010/main" val="2136429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3C082F-3BBD-484E-B52E-8B7E30598F44}"/>
              </a:ext>
            </a:extLst>
          </p:cNvPr>
          <p:cNvPicPr>
            <a:picLocks noChangeAspect="1"/>
          </p:cNvPicPr>
          <p:nvPr/>
        </p:nvPicPr>
        <p:blipFill>
          <a:blip r:embed="rId3"/>
          <a:stretch>
            <a:fillRect/>
          </a:stretch>
        </p:blipFill>
        <p:spPr>
          <a:xfrm>
            <a:off x="2668385" y="2576317"/>
            <a:ext cx="8726718" cy="4117593"/>
          </a:xfrm>
          <a:prstGeom prst="rect">
            <a:avLst/>
          </a:prstGeom>
        </p:spPr>
      </p:pic>
      <p:pic>
        <p:nvPicPr>
          <p:cNvPr id="5" name="Picture 4">
            <a:extLst>
              <a:ext uri="{FF2B5EF4-FFF2-40B4-BE49-F238E27FC236}">
                <a16:creationId xmlns:a16="http://schemas.microsoft.com/office/drawing/2014/main" id="{7567AB99-EC0D-4533-8868-C3827C15EEB2}"/>
              </a:ext>
            </a:extLst>
          </p:cNvPr>
          <p:cNvPicPr>
            <a:picLocks noChangeAspect="1"/>
          </p:cNvPicPr>
          <p:nvPr/>
        </p:nvPicPr>
        <p:blipFill>
          <a:blip r:embed="rId4"/>
          <a:stretch>
            <a:fillRect/>
          </a:stretch>
        </p:blipFill>
        <p:spPr>
          <a:xfrm>
            <a:off x="860082" y="531856"/>
            <a:ext cx="5924550" cy="1790700"/>
          </a:xfrm>
          <a:prstGeom prst="rect">
            <a:avLst/>
          </a:prstGeom>
        </p:spPr>
      </p:pic>
      <p:sp>
        <p:nvSpPr>
          <p:cNvPr id="2" name="TextBox 1">
            <a:extLst>
              <a:ext uri="{FF2B5EF4-FFF2-40B4-BE49-F238E27FC236}">
                <a16:creationId xmlns:a16="http://schemas.microsoft.com/office/drawing/2014/main" id="{461D2038-9ADA-48BB-8905-5BF4F2B73DD0}"/>
              </a:ext>
            </a:extLst>
          </p:cNvPr>
          <p:cNvSpPr txBox="1"/>
          <p:nvPr/>
        </p:nvSpPr>
        <p:spPr>
          <a:xfrm>
            <a:off x="7559749" y="642376"/>
            <a:ext cx="3591416" cy="1569660"/>
          </a:xfrm>
          <a:prstGeom prst="rect">
            <a:avLst/>
          </a:prstGeom>
          <a:noFill/>
        </p:spPr>
        <p:txBody>
          <a:bodyPr wrap="square" rtlCol="0">
            <a:spAutoFit/>
          </a:bodyPr>
          <a:lstStyle/>
          <a:p>
            <a:pPr algn="ctr"/>
            <a:r>
              <a:rPr lang="en-US" sz="4800" dirty="0"/>
              <a:t>LSI-CMI Assessment</a:t>
            </a:r>
          </a:p>
        </p:txBody>
      </p:sp>
    </p:spTree>
    <p:extLst>
      <p:ext uri="{BB962C8B-B14F-4D97-AF65-F5344CB8AC3E}">
        <p14:creationId xmlns:p14="http://schemas.microsoft.com/office/powerpoint/2010/main" val="2950532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extLst>
              <p:ext uri="{D42A27DB-BD31-4B8C-83A1-F6EECF244321}">
                <p14:modId xmlns:p14="http://schemas.microsoft.com/office/powerpoint/2010/main" val="1561462482"/>
              </p:ext>
            </p:extLst>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906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86738-3D29-4732-082A-E38DAC49CBB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7FDD8C6-AEE7-3CAD-A062-279BCB9AB45E}"/>
              </a:ext>
            </a:extLst>
          </p:cNvPr>
          <p:cNvSpPr>
            <a:spLocks noGrp="1"/>
          </p:cNvSpPr>
          <p:nvPr>
            <p:ph type="body" idx="2"/>
          </p:nvPr>
        </p:nvSpPr>
        <p:spPr>
          <a:xfrm>
            <a:off x="0" y="1222019"/>
            <a:ext cx="10986855" cy="784247"/>
          </a:xfrm>
        </p:spPr>
        <p:txBody>
          <a:bodyPr lIns="0" tIns="0" bIns="0"/>
          <a:lstStyle/>
          <a:p>
            <a:r>
              <a:rPr lang="en-US" dirty="0"/>
              <a:t>Considerations</a:t>
            </a:r>
          </a:p>
        </p:txBody>
      </p:sp>
      <p:sp>
        <p:nvSpPr>
          <p:cNvPr id="7" name="Title 6">
            <a:extLst>
              <a:ext uri="{FF2B5EF4-FFF2-40B4-BE49-F238E27FC236}">
                <a16:creationId xmlns:a16="http://schemas.microsoft.com/office/drawing/2014/main" id="{356D23E4-9478-5A87-8D8E-BD7354D92289}"/>
              </a:ext>
            </a:extLst>
          </p:cNvPr>
          <p:cNvSpPr>
            <a:spLocks noGrp="1"/>
          </p:cNvSpPr>
          <p:nvPr>
            <p:ph type="title"/>
          </p:nvPr>
        </p:nvSpPr>
        <p:spPr/>
        <p:txBody>
          <a:bodyPr/>
          <a:lstStyle/>
          <a:p>
            <a:r>
              <a:rPr lang="en-US"/>
              <a:t>Strategic Planning through SIM</a:t>
            </a:r>
          </a:p>
        </p:txBody>
      </p:sp>
      <p:grpSp>
        <p:nvGrpSpPr>
          <p:cNvPr id="18" name="Group 17">
            <a:extLst>
              <a:ext uri="{FF2B5EF4-FFF2-40B4-BE49-F238E27FC236}">
                <a16:creationId xmlns:a16="http://schemas.microsoft.com/office/drawing/2014/main" id="{4B23841D-CCAF-DAAE-2DE1-2F1DB01E39D4}"/>
              </a:ext>
            </a:extLst>
          </p:cNvPr>
          <p:cNvGrpSpPr/>
          <p:nvPr/>
        </p:nvGrpSpPr>
        <p:grpSpPr>
          <a:xfrm>
            <a:off x="462669" y="2102496"/>
            <a:ext cx="11266662" cy="3979659"/>
            <a:chOff x="275301" y="2369570"/>
            <a:chExt cx="10894888" cy="4114803"/>
          </a:xfrm>
        </p:grpSpPr>
        <p:sp>
          <p:nvSpPr>
            <p:cNvPr id="6" name="Flowchart: Off-page Connector 5">
              <a:extLst>
                <a:ext uri="{FF2B5EF4-FFF2-40B4-BE49-F238E27FC236}">
                  <a16:creationId xmlns:a16="http://schemas.microsoft.com/office/drawing/2014/main" id="{9EA8AB82-FBBE-7654-6B0A-61B481CBE64A}"/>
                </a:ext>
              </a:extLst>
            </p:cNvPr>
            <p:cNvSpPr/>
            <p:nvPr/>
          </p:nvSpPr>
          <p:spPr>
            <a:xfrm>
              <a:off x="275301" y="2369573"/>
              <a:ext cx="1768454" cy="4114800"/>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lIns="45720" tIns="0" rIns="45720" rtlCol="0" anchor="ctr"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Getting Started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Existing councils and committees can be leveraged as a starting point and backbone to support your efforts:</a:t>
              </a:r>
            </a:p>
            <a:p>
              <a:pPr marL="225425" marR="0" lvl="2" indent="-225425"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CJCCs</a:t>
              </a:r>
            </a:p>
            <a:p>
              <a:pPr marL="225425" marR="0" lvl="2" indent="-225425"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Task Forces</a:t>
              </a:r>
            </a:p>
            <a:p>
              <a:pPr marL="225425" marR="0" lvl="2" indent="-225425"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County board or city council committees</a:t>
              </a:r>
            </a:p>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Off-page Connector 11">
              <a:extLst>
                <a:ext uri="{FF2B5EF4-FFF2-40B4-BE49-F238E27FC236}">
                  <a16:creationId xmlns:a16="http://schemas.microsoft.com/office/drawing/2014/main" id="{55E08986-0FFB-E975-6F7E-D8C1D1468913}"/>
                </a:ext>
              </a:extLst>
            </p:cNvPr>
            <p:cNvSpPr/>
            <p:nvPr/>
          </p:nvSpPr>
          <p:spPr>
            <a:xfrm>
              <a:off x="2096826" y="2369572"/>
              <a:ext cx="1768454" cy="4114800"/>
            </a:xfrm>
            <a:prstGeom prst="flowChartOffpageConnector">
              <a:avLst/>
            </a:prstGeom>
          </p:spPr>
          <p:style>
            <a:lnRef idx="2">
              <a:schemeClr val="accent2">
                <a:shade val="15000"/>
              </a:schemeClr>
            </a:lnRef>
            <a:fillRef idx="1">
              <a:schemeClr val="accent2"/>
            </a:fillRef>
            <a:effectRef idx="0">
              <a:schemeClr val="accent2"/>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Convene Collaborators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Judges should consider their jurisdiction’s available resources and infrastructure when identifying collaborators, and ensure collaborators at each intercept are included</a:t>
              </a:r>
            </a:p>
          </p:txBody>
        </p:sp>
        <p:sp>
          <p:nvSpPr>
            <p:cNvPr id="14" name="Flowchart: Off-page Connector 13">
              <a:extLst>
                <a:ext uri="{FF2B5EF4-FFF2-40B4-BE49-F238E27FC236}">
                  <a16:creationId xmlns:a16="http://schemas.microsoft.com/office/drawing/2014/main" id="{4FB14A76-A533-FED3-DE37-6058133E5D10}"/>
                </a:ext>
              </a:extLst>
            </p:cNvPr>
            <p:cNvSpPr/>
            <p:nvPr/>
          </p:nvSpPr>
          <p:spPr>
            <a:xfrm>
              <a:off x="3927761" y="2369571"/>
              <a:ext cx="1768454" cy="4114800"/>
            </a:xfrm>
            <a:prstGeom prst="flowChartOffpageConnector">
              <a:avLst/>
            </a:prstGeom>
          </p:spPr>
          <p:style>
            <a:lnRef idx="2">
              <a:schemeClr val="accent3">
                <a:shade val="15000"/>
              </a:schemeClr>
            </a:lnRef>
            <a:fillRef idx="1">
              <a:schemeClr val="accent3"/>
            </a:fillRef>
            <a:effectRef idx="0">
              <a:schemeClr val="accent3"/>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Assess the Landscape</a:t>
              </a:r>
            </a:p>
            <a:p>
              <a:pPr marL="166688" marR="0" lvl="0" indent="-166688"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Inventory resources</a:t>
              </a:r>
            </a:p>
            <a:p>
              <a:pPr marL="166688" marR="0" lvl="0" indent="-166688"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Identify and document gaps</a:t>
              </a:r>
            </a:p>
            <a:p>
              <a:pPr marL="166688" marR="0" lvl="0" indent="-166688"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Map how people move through the justice system</a:t>
              </a:r>
            </a:p>
            <a:p>
              <a:pPr marL="166688" marR="0" lvl="0" indent="-166688"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Identify solutions </a:t>
              </a:r>
            </a:p>
          </p:txBody>
        </p:sp>
        <p:sp>
          <p:nvSpPr>
            <p:cNvPr id="15" name="Flowchart: Off-page Connector 14">
              <a:extLst>
                <a:ext uri="{FF2B5EF4-FFF2-40B4-BE49-F238E27FC236}">
                  <a16:creationId xmlns:a16="http://schemas.microsoft.com/office/drawing/2014/main" id="{6835850D-A349-E397-2139-0BACDF63FF36}"/>
                </a:ext>
              </a:extLst>
            </p:cNvPr>
            <p:cNvSpPr/>
            <p:nvPr/>
          </p:nvSpPr>
          <p:spPr>
            <a:xfrm>
              <a:off x="5739867" y="2369571"/>
              <a:ext cx="1768454" cy="4114800"/>
            </a:xfrm>
            <a:prstGeom prst="flowChartOffpageConnector">
              <a:avLst/>
            </a:prstGeom>
          </p:spPr>
          <p:style>
            <a:lnRef idx="2">
              <a:schemeClr val="accent4">
                <a:shade val="15000"/>
              </a:schemeClr>
            </a:lnRef>
            <a:fillRef idx="1">
              <a:schemeClr val="accent4"/>
            </a:fillRef>
            <a:effectRef idx="0">
              <a:schemeClr val="accent4"/>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Collect Data</a:t>
              </a:r>
            </a:p>
            <a:p>
              <a:pPr marL="225425" marR="0" lvl="0" indent="-225425"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Identify data points needed to measure and assess the effectiveness of your chosen response(s)</a:t>
              </a:r>
            </a:p>
            <a:p>
              <a:pPr marL="225425" marR="0" lvl="0" indent="-225425"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Secure data sharing agreements</a:t>
              </a:r>
            </a:p>
            <a:p>
              <a:pPr marL="225425" marR="0" lvl="0" indent="-225425"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Leverage existing technology </a:t>
              </a:r>
            </a:p>
          </p:txBody>
        </p:sp>
        <p:sp>
          <p:nvSpPr>
            <p:cNvPr id="16" name="Flowchart: Off-page Connector 15">
              <a:extLst>
                <a:ext uri="{FF2B5EF4-FFF2-40B4-BE49-F238E27FC236}">
                  <a16:creationId xmlns:a16="http://schemas.microsoft.com/office/drawing/2014/main" id="{3189954D-5EDD-4B07-DD04-2812D1DF4BD4}"/>
                </a:ext>
              </a:extLst>
            </p:cNvPr>
            <p:cNvSpPr/>
            <p:nvPr/>
          </p:nvSpPr>
          <p:spPr>
            <a:xfrm>
              <a:off x="7570800" y="2369570"/>
              <a:ext cx="1768454" cy="4114800"/>
            </a:xfrm>
            <a:prstGeom prst="flowChartOffpageConnector">
              <a:avLst/>
            </a:prstGeom>
          </p:spPr>
          <p:style>
            <a:lnRef idx="2">
              <a:schemeClr val="accent5">
                <a:shade val="15000"/>
              </a:schemeClr>
            </a:lnRef>
            <a:fillRef idx="1">
              <a:schemeClr val="accent5"/>
            </a:fillRef>
            <a:effectRef idx="0">
              <a:schemeClr val="accent5"/>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Implement Responses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Jurisdictions can partner to leverage capacity and seek funding opportunities to overcome sparse resources. Action plan to address:</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Strategies</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Timelines</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Barriers</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Goals</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Training</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Funding</a:t>
              </a:r>
            </a:p>
            <a:p>
              <a:pPr marL="171450" marR="0" lvl="0" indent="-171450" algn="ctr"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lowchart: Off-page Connector 16">
              <a:extLst>
                <a:ext uri="{FF2B5EF4-FFF2-40B4-BE49-F238E27FC236}">
                  <a16:creationId xmlns:a16="http://schemas.microsoft.com/office/drawing/2014/main" id="{0060DE2B-F604-6D9A-D14D-1D6891751DC2}"/>
                </a:ext>
              </a:extLst>
            </p:cNvPr>
            <p:cNvSpPr/>
            <p:nvPr/>
          </p:nvSpPr>
          <p:spPr>
            <a:xfrm>
              <a:off x="9401735" y="2369570"/>
              <a:ext cx="1768454" cy="4114800"/>
            </a:xfrm>
            <a:prstGeom prst="flowChartOffpageConnector">
              <a:avLst/>
            </a:prstGeom>
            <a:solidFill>
              <a:srgbClr val="4C7478"/>
            </a:solidFill>
          </p:spPr>
          <p:style>
            <a:lnRef idx="2">
              <a:schemeClr val="accent6">
                <a:shade val="15000"/>
              </a:schemeClr>
            </a:lnRef>
            <a:fillRef idx="1">
              <a:schemeClr val="accent6"/>
            </a:fillRef>
            <a:effectRef idx="0">
              <a:schemeClr val="accent6"/>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Sustain</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Measure your outcomes</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Regularly review progress</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Make needed adjustments</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Follow your communication plan</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Facilitate training and cross-training</a:t>
              </a:r>
            </a:p>
            <a:p>
              <a:pPr marL="171450" marR="0" lvl="0" indent="-171450" algn="l" defTabSz="914400" rtl="0" eaLnBrk="1" fontAlgn="auto" latinLnBrk="0" hangingPunct="1">
                <a:lnSpc>
                  <a:spcPct val="100000"/>
                </a:lnSpc>
                <a:spcBef>
                  <a:spcPts val="0"/>
                </a:spcBef>
                <a:spcAft>
                  <a:spcPts val="600"/>
                </a:spcAft>
                <a:buClr>
                  <a:prstClr val="white"/>
                </a:buClr>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Celebrate successes</a:t>
              </a:r>
            </a:p>
          </p:txBody>
        </p:sp>
      </p:grpSp>
    </p:spTree>
    <p:extLst>
      <p:ext uri="{BB962C8B-B14F-4D97-AF65-F5344CB8AC3E}">
        <p14:creationId xmlns:p14="http://schemas.microsoft.com/office/powerpoint/2010/main" val="20163646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78D1-8A7D-4F9F-ABE9-DBB9F5130022}"/>
              </a:ext>
            </a:extLst>
          </p:cNvPr>
          <p:cNvSpPr>
            <a:spLocks noGrp="1"/>
          </p:cNvSpPr>
          <p:nvPr>
            <p:ph type="title"/>
          </p:nvPr>
        </p:nvSpPr>
        <p:spPr/>
        <p:txBody>
          <a:bodyPr/>
          <a:lstStyle/>
          <a:p>
            <a:r>
              <a:rPr lang="en-US" u="sng" dirty="0"/>
              <a:t>Specialty Courts</a:t>
            </a:r>
          </a:p>
        </p:txBody>
      </p:sp>
      <p:sp>
        <p:nvSpPr>
          <p:cNvPr id="3" name="Content Placeholder 2">
            <a:extLst>
              <a:ext uri="{FF2B5EF4-FFF2-40B4-BE49-F238E27FC236}">
                <a16:creationId xmlns:a16="http://schemas.microsoft.com/office/drawing/2014/main" id="{7ADE997E-AF6A-4A6E-9D61-E2B33A04D0D9}"/>
              </a:ext>
            </a:extLst>
          </p:cNvPr>
          <p:cNvSpPr>
            <a:spLocks noGrp="1"/>
          </p:cNvSpPr>
          <p:nvPr>
            <p:ph idx="1"/>
          </p:nvPr>
        </p:nvSpPr>
        <p:spPr>
          <a:xfrm>
            <a:off x="838200" y="1825624"/>
            <a:ext cx="4723015" cy="4849495"/>
          </a:xfrm>
        </p:spPr>
        <p:txBody>
          <a:bodyPr>
            <a:normAutofit/>
          </a:bodyPr>
          <a:lstStyle/>
          <a:p>
            <a:r>
              <a:rPr lang="en-US" dirty="0"/>
              <a:t>Drug Treatment Courts</a:t>
            </a:r>
          </a:p>
          <a:p>
            <a:r>
              <a:rPr lang="en-US" dirty="0"/>
              <a:t>OWI Treatment Courts</a:t>
            </a:r>
          </a:p>
          <a:p>
            <a:r>
              <a:rPr lang="en-US" dirty="0"/>
              <a:t>Hybrid Treatment Courts</a:t>
            </a:r>
          </a:p>
          <a:p>
            <a:r>
              <a:rPr lang="en-US" dirty="0"/>
              <a:t>Veteran Treatment Courts</a:t>
            </a:r>
          </a:p>
          <a:p>
            <a:r>
              <a:rPr lang="en-US" dirty="0"/>
              <a:t>Mental Health Courts</a:t>
            </a:r>
          </a:p>
          <a:p>
            <a:r>
              <a:rPr lang="en-US" dirty="0"/>
              <a:t>Healing to Wellness Courts</a:t>
            </a:r>
          </a:p>
          <a:p>
            <a:r>
              <a:rPr lang="en-US" dirty="0"/>
              <a:t>Family Treatment Courts</a:t>
            </a:r>
          </a:p>
          <a:p>
            <a:r>
              <a:rPr lang="en-US" dirty="0"/>
              <a:t>Juvenile Treatment Courts</a:t>
            </a:r>
          </a:p>
          <a:p>
            <a:r>
              <a:rPr lang="en-US" dirty="0"/>
              <a:t>Opioid Treatment Court</a:t>
            </a:r>
          </a:p>
        </p:txBody>
      </p:sp>
      <p:graphicFrame>
        <p:nvGraphicFramePr>
          <p:cNvPr id="4" name="Object 3">
            <a:extLst>
              <a:ext uri="{FF2B5EF4-FFF2-40B4-BE49-F238E27FC236}">
                <a16:creationId xmlns:a16="http://schemas.microsoft.com/office/drawing/2014/main" id="{4D575358-6868-424F-BF47-23D66C6FB908}"/>
              </a:ext>
            </a:extLst>
          </p:cNvPr>
          <p:cNvGraphicFramePr>
            <a:graphicFrameLocks noChangeAspect="1"/>
          </p:cNvGraphicFramePr>
          <p:nvPr>
            <p:extLst>
              <p:ext uri="{D42A27DB-BD31-4B8C-83A1-F6EECF244321}">
                <p14:modId xmlns:p14="http://schemas.microsoft.com/office/powerpoint/2010/main" val="1173180931"/>
              </p:ext>
            </p:extLst>
          </p:nvPr>
        </p:nvGraphicFramePr>
        <p:xfrm>
          <a:off x="6336302" y="321913"/>
          <a:ext cx="4723015" cy="6112137"/>
        </p:xfrm>
        <a:graphic>
          <a:graphicData uri="http://schemas.openxmlformats.org/presentationml/2006/ole">
            <mc:AlternateContent xmlns:mc="http://schemas.openxmlformats.org/markup-compatibility/2006">
              <mc:Choice xmlns:v="urn:schemas-microsoft-com:vml" Requires="v">
                <p:oleObj spid="_x0000_s1039" name="Acrobat Document" r:id="rId3" imgW="3886099" imgH="5029200" progId="AcroExch.Document.DC">
                  <p:embed/>
                </p:oleObj>
              </mc:Choice>
              <mc:Fallback>
                <p:oleObj name="Acrobat Document" r:id="rId3" imgW="3886099" imgH="5029200" progId="AcroExch.Document.DC">
                  <p:embed/>
                  <p:pic>
                    <p:nvPicPr>
                      <p:cNvPr id="0" name=""/>
                      <p:cNvPicPr/>
                      <p:nvPr/>
                    </p:nvPicPr>
                    <p:blipFill>
                      <a:blip r:embed="rId4"/>
                      <a:stretch>
                        <a:fillRect/>
                      </a:stretch>
                    </p:blipFill>
                    <p:spPr>
                      <a:xfrm>
                        <a:off x="6336302" y="321913"/>
                        <a:ext cx="4723015" cy="6112137"/>
                      </a:xfrm>
                      <a:prstGeom prst="rect">
                        <a:avLst/>
                      </a:prstGeom>
                    </p:spPr>
                  </p:pic>
                </p:oleObj>
              </mc:Fallback>
            </mc:AlternateContent>
          </a:graphicData>
        </a:graphic>
      </p:graphicFrame>
    </p:spTree>
    <p:extLst>
      <p:ext uri="{BB962C8B-B14F-4D97-AF65-F5344CB8AC3E}">
        <p14:creationId xmlns:p14="http://schemas.microsoft.com/office/powerpoint/2010/main" val="2730138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0C2F-A7E6-489A-8FCD-60A75391A313}"/>
              </a:ext>
            </a:extLst>
          </p:cNvPr>
          <p:cNvSpPr>
            <a:spLocks noGrp="1"/>
          </p:cNvSpPr>
          <p:nvPr>
            <p:ph type="title"/>
          </p:nvPr>
        </p:nvSpPr>
        <p:spPr/>
        <p:txBody>
          <a:bodyPr/>
          <a:lstStyle/>
          <a:p>
            <a:r>
              <a:rPr lang="en-US" dirty="0"/>
              <a:t>Jail Services</a:t>
            </a:r>
          </a:p>
        </p:txBody>
      </p:sp>
      <p:sp>
        <p:nvSpPr>
          <p:cNvPr id="4" name="Text Placeholder 3">
            <a:extLst>
              <a:ext uri="{FF2B5EF4-FFF2-40B4-BE49-F238E27FC236}">
                <a16:creationId xmlns:a16="http://schemas.microsoft.com/office/drawing/2014/main" id="{7E5F7263-B269-4390-AB5C-889B96FE5A33}"/>
              </a:ext>
            </a:extLst>
          </p:cNvPr>
          <p:cNvSpPr>
            <a:spLocks noGrp="1"/>
          </p:cNvSpPr>
          <p:nvPr>
            <p:ph type="body" idx="1"/>
          </p:nvPr>
        </p:nvSpPr>
        <p:spPr/>
        <p:txBody>
          <a:bodyPr/>
          <a:lstStyle/>
          <a:p>
            <a:r>
              <a:rPr lang="en-US" dirty="0"/>
              <a:t>Jail-based Programming</a:t>
            </a:r>
          </a:p>
        </p:txBody>
      </p:sp>
      <p:sp>
        <p:nvSpPr>
          <p:cNvPr id="3" name="Content Placeholder 2">
            <a:extLst>
              <a:ext uri="{FF2B5EF4-FFF2-40B4-BE49-F238E27FC236}">
                <a16:creationId xmlns:a16="http://schemas.microsoft.com/office/drawing/2014/main" id="{6E1F89CF-2EC5-4A4C-A241-E861DA791304}"/>
              </a:ext>
            </a:extLst>
          </p:cNvPr>
          <p:cNvSpPr>
            <a:spLocks noGrp="1"/>
          </p:cNvSpPr>
          <p:nvPr>
            <p:ph sz="half" idx="2"/>
          </p:nvPr>
        </p:nvSpPr>
        <p:spPr/>
        <p:txBody>
          <a:bodyPr>
            <a:normAutofit fontScale="85000" lnSpcReduction="20000"/>
          </a:bodyPr>
          <a:lstStyle/>
          <a:p>
            <a:r>
              <a:rPr lang="en-US" dirty="0"/>
              <a:t>GED</a:t>
            </a:r>
          </a:p>
          <a:p>
            <a:r>
              <a:rPr lang="en-US" dirty="0"/>
              <a:t>AA/NA/Smart Recovery</a:t>
            </a:r>
          </a:p>
          <a:p>
            <a:r>
              <a:rPr lang="en-US" dirty="0"/>
              <a:t>Recovery Pods</a:t>
            </a:r>
          </a:p>
          <a:p>
            <a:r>
              <a:rPr lang="en-US" dirty="0"/>
              <a:t>Parenting Classes</a:t>
            </a:r>
          </a:p>
          <a:p>
            <a:r>
              <a:rPr lang="en-US" dirty="0"/>
              <a:t>Therapy Dogs</a:t>
            </a:r>
          </a:p>
          <a:p>
            <a:r>
              <a:rPr lang="en-US" dirty="0"/>
              <a:t>Employment Skills/Certificate Programs</a:t>
            </a:r>
          </a:p>
          <a:p>
            <a:r>
              <a:rPr lang="en-US" dirty="0"/>
              <a:t>Peer Support</a:t>
            </a:r>
          </a:p>
          <a:p>
            <a:r>
              <a:rPr lang="en-US" dirty="0"/>
              <a:t>Religious Services</a:t>
            </a:r>
          </a:p>
          <a:p>
            <a:r>
              <a:rPr lang="en-US" dirty="0"/>
              <a:t>Re-entry Services</a:t>
            </a:r>
          </a:p>
        </p:txBody>
      </p:sp>
      <p:sp>
        <p:nvSpPr>
          <p:cNvPr id="5" name="Text Placeholder 4">
            <a:extLst>
              <a:ext uri="{FF2B5EF4-FFF2-40B4-BE49-F238E27FC236}">
                <a16:creationId xmlns:a16="http://schemas.microsoft.com/office/drawing/2014/main" id="{70DC1BB1-BBD6-4364-8131-205E02BFE023}"/>
              </a:ext>
            </a:extLst>
          </p:cNvPr>
          <p:cNvSpPr>
            <a:spLocks noGrp="1"/>
          </p:cNvSpPr>
          <p:nvPr>
            <p:ph type="body" sz="quarter" idx="3"/>
          </p:nvPr>
        </p:nvSpPr>
        <p:spPr/>
        <p:txBody>
          <a:bodyPr/>
          <a:lstStyle/>
          <a:p>
            <a:r>
              <a:rPr lang="en-US" dirty="0"/>
              <a:t>Health/Medical Services</a:t>
            </a:r>
          </a:p>
        </p:txBody>
      </p:sp>
      <p:sp>
        <p:nvSpPr>
          <p:cNvPr id="6" name="Content Placeholder 5">
            <a:extLst>
              <a:ext uri="{FF2B5EF4-FFF2-40B4-BE49-F238E27FC236}">
                <a16:creationId xmlns:a16="http://schemas.microsoft.com/office/drawing/2014/main" id="{A5FAF5B0-51D4-43D5-9A7B-CB1E842743A0}"/>
              </a:ext>
            </a:extLst>
          </p:cNvPr>
          <p:cNvSpPr>
            <a:spLocks noGrp="1"/>
          </p:cNvSpPr>
          <p:nvPr>
            <p:ph sz="quarter" idx="4"/>
          </p:nvPr>
        </p:nvSpPr>
        <p:spPr/>
        <p:txBody>
          <a:bodyPr>
            <a:normAutofit fontScale="85000" lnSpcReduction="20000"/>
          </a:bodyPr>
          <a:lstStyle/>
          <a:p>
            <a:r>
              <a:rPr lang="en-US" dirty="0"/>
              <a:t>Psychiatric Medications</a:t>
            </a:r>
          </a:p>
          <a:p>
            <a:r>
              <a:rPr lang="en-US" dirty="0"/>
              <a:t>MOUD</a:t>
            </a:r>
          </a:p>
          <a:p>
            <a:r>
              <a:rPr lang="en-US" dirty="0"/>
              <a:t>Pregnancy/Postpartum Support</a:t>
            </a:r>
          </a:p>
        </p:txBody>
      </p:sp>
      <p:pic>
        <p:nvPicPr>
          <p:cNvPr id="7" name="Picture 6">
            <a:extLst>
              <a:ext uri="{FF2B5EF4-FFF2-40B4-BE49-F238E27FC236}">
                <a16:creationId xmlns:a16="http://schemas.microsoft.com/office/drawing/2014/main" id="{B10AB1EA-149A-4876-82C3-5B3B9D8752A7}"/>
              </a:ext>
            </a:extLst>
          </p:cNvPr>
          <p:cNvPicPr>
            <a:picLocks noChangeAspect="1"/>
          </p:cNvPicPr>
          <p:nvPr/>
        </p:nvPicPr>
        <p:blipFill>
          <a:blip r:embed="rId2"/>
          <a:stretch>
            <a:fillRect/>
          </a:stretch>
        </p:blipFill>
        <p:spPr>
          <a:xfrm>
            <a:off x="9386888" y="4401402"/>
            <a:ext cx="2143125" cy="2143125"/>
          </a:xfrm>
          <a:prstGeom prst="rect">
            <a:avLst/>
          </a:prstGeom>
        </p:spPr>
      </p:pic>
    </p:spTree>
    <p:extLst>
      <p:ext uri="{BB962C8B-B14F-4D97-AF65-F5344CB8AC3E}">
        <p14:creationId xmlns:p14="http://schemas.microsoft.com/office/powerpoint/2010/main" val="1556098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DDCC-39EC-46EB-AC5B-652328764368}"/>
              </a:ext>
            </a:extLst>
          </p:cNvPr>
          <p:cNvSpPr>
            <a:spLocks noGrp="1"/>
          </p:cNvSpPr>
          <p:nvPr>
            <p:ph type="title"/>
          </p:nvPr>
        </p:nvSpPr>
        <p:spPr/>
        <p:txBody>
          <a:bodyPr/>
          <a:lstStyle/>
          <a:p>
            <a:r>
              <a:rPr lang="en-US" dirty="0"/>
              <a:t>DOC Services in Prison</a:t>
            </a:r>
          </a:p>
        </p:txBody>
      </p:sp>
      <p:sp>
        <p:nvSpPr>
          <p:cNvPr id="3" name="Content Placeholder 2">
            <a:extLst>
              <a:ext uri="{FF2B5EF4-FFF2-40B4-BE49-F238E27FC236}">
                <a16:creationId xmlns:a16="http://schemas.microsoft.com/office/drawing/2014/main" id="{C83DE3E3-FEEA-4A23-AA01-C1D74E70DA19}"/>
              </a:ext>
            </a:extLst>
          </p:cNvPr>
          <p:cNvSpPr>
            <a:spLocks noGrp="1"/>
          </p:cNvSpPr>
          <p:nvPr>
            <p:ph idx="1"/>
          </p:nvPr>
        </p:nvSpPr>
        <p:spPr/>
        <p:txBody>
          <a:bodyPr>
            <a:normAutofit fontScale="92500" lnSpcReduction="20000"/>
          </a:bodyPr>
          <a:lstStyle/>
          <a:p>
            <a:r>
              <a:rPr lang="en-US" dirty="0"/>
              <a:t>Anger Management</a:t>
            </a:r>
          </a:p>
          <a:p>
            <a:r>
              <a:rPr lang="en-US" dirty="0"/>
              <a:t>Cognitive Behavioral Program (Thinking 4 Change, DBT)</a:t>
            </a:r>
          </a:p>
          <a:p>
            <a:r>
              <a:rPr lang="en-US" dirty="0"/>
              <a:t>Domestic Violence</a:t>
            </a:r>
          </a:p>
          <a:p>
            <a:r>
              <a:rPr lang="en-US" dirty="0"/>
              <a:t>Employability</a:t>
            </a:r>
          </a:p>
          <a:p>
            <a:r>
              <a:rPr lang="en-US" dirty="0"/>
              <a:t>Substance Use Disorder (CBI-SUA, T4C, Helping Women Recover, Seeking Safety, Connections, Moving On)</a:t>
            </a:r>
          </a:p>
          <a:p>
            <a:r>
              <a:rPr lang="en-US" dirty="0"/>
              <a:t>Dual Diagnosis</a:t>
            </a:r>
          </a:p>
          <a:p>
            <a:r>
              <a:rPr lang="en-US" dirty="0"/>
              <a:t>Challenge Incarceration Program</a:t>
            </a:r>
          </a:p>
          <a:p>
            <a:r>
              <a:rPr lang="en-US" dirty="0"/>
              <a:t>Earned Release Program</a:t>
            </a:r>
          </a:p>
          <a:p>
            <a:r>
              <a:rPr lang="en-US" dirty="0"/>
              <a:t>Sex Offender Treatment</a:t>
            </a:r>
          </a:p>
          <a:p>
            <a:r>
              <a:rPr lang="en-US" dirty="0"/>
              <a:t>Education</a:t>
            </a:r>
          </a:p>
          <a:p>
            <a:endParaRPr lang="en-US" dirty="0"/>
          </a:p>
        </p:txBody>
      </p:sp>
    </p:spTree>
    <p:extLst>
      <p:ext uri="{BB962C8B-B14F-4D97-AF65-F5344CB8AC3E}">
        <p14:creationId xmlns:p14="http://schemas.microsoft.com/office/powerpoint/2010/main" val="292409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6DBC4-43FC-4C5F-8D23-44C32954A38E}"/>
              </a:ext>
            </a:extLst>
          </p:cNvPr>
          <p:cNvSpPr>
            <a:spLocks noGrp="1"/>
          </p:cNvSpPr>
          <p:nvPr>
            <p:ph type="title"/>
          </p:nvPr>
        </p:nvSpPr>
        <p:spPr/>
        <p:txBody>
          <a:bodyPr/>
          <a:lstStyle/>
          <a:p>
            <a:r>
              <a:rPr lang="en-US" dirty="0"/>
              <a:t>Dispositional Court</a:t>
            </a:r>
          </a:p>
        </p:txBody>
      </p:sp>
      <p:sp>
        <p:nvSpPr>
          <p:cNvPr id="8" name="Content Placeholder 7">
            <a:extLst>
              <a:ext uri="{FF2B5EF4-FFF2-40B4-BE49-F238E27FC236}">
                <a16:creationId xmlns:a16="http://schemas.microsoft.com/office/drawing/2014/main" id="{35A5FA77-4B88-4C1E-A730-2E597D6FAD23}"/>
              </a:ext>
            </a:extLst>
          </p:cNvPr>
          <p:cNvSpPr>
            <a:spLocks noGrp="1"/>
          </p:cNvSpPr>
          <p:nvPr>
            <p:ph idx="1"/>
          </p:nvPr>
        </p:nvSpPr>
        <p:spPr/>
        <p:txBody>
          <a:bodyPr/>
          <a:lstStyle/>
          <a:p>
            <a:r>
              <a:rPr lang="en-US" dirty="0"/>
              <a:t>Individualize sentence structures and requirements to protect public safety and meet individualized needs</a:t>
            </a:r>
          </a:p>
          <a:p>
            <a:r>
              <a:rPr lang="en-US" dirty="0"/>
              <a:t>Identify special population needs (e.g. Veterans, OWI offenders, DV offenders)</a:t>
            </a:r>
          </a:p>
          <a:p>
            <a:r>
              <a:rPr lang="en-US" dirty="0"/>
              <a:t>Utilize assessment results </a:t>
            </a:r>
            <a:r>
              <a:rPr lang="en-US"/>
              <a:t>to help determine </a:t>
            </a:r>
            <a:r>
              <a:rPr lang="en-US" dirty="0"/>
              <a:t>appropriate supervision and sentencing requirements</a:t>
            </a:r>
          </a:p>
        </p:txBody>
      </p:sp>
      <p:pic>
        <p:nvPicPr>
          <p:cNvPr id="9" name="Picture 8">
            <a:extLst>
              <a:ext uri="{FF2B5EF4-FFF2-40B4-BE49-F238E27FC236}">
                <a16:creationId xmlns:a16="http://schemas.microsoft.com/office/drawing/2014/main" id="{3EF14EAB-5759-49F0-AB0E-B793BC008ED3}"/>
              </a:ext>
            </a:extLst>
          </p:cNvPr>
          <p:cNvPicPr>
            <a:picLocks noChangeAspect="1"/>
          </p:cNvPicPr>
          <p:nvPr/>
        </p:nvPicPr>
        <p:blipFill>
          <a:blip r:embed="rId2"/>
          <a:stretch>
            <a:fillRect/>
          </a:stretch>
        </p:blipFill>
        <p:spPr>
          <a:xfrm>
            <a:off x="8013469" y="4202972"/>
            <a:ext cx="3819265" cy="2655028"/>
          </a:xfrm>
          <a:prstGeom prst="rect">
            <a:avLst/>
          </a:prstGeom>
        </p:spPr>
      </p:pic>
    </p:spTree>
    <p:extLst>
      <p:ext uri="{BB962C8B-B14F-4D97-AF65-F5344CB8AC3E}">
        <p14:creationId xmlns:p14="http://schemas.microsoft.com/office/powerpoint/2010/main" val="22396931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lstStyle/>
          <a:p>
            <a:r>
              <a:rPr lang="en-US" dirty="0"/>
              <a:t>Alternatives to prosecution</a:t>
            </a:r>
          </a:p>
          <a:p>
            <a:pPr lvl="1"/>
            <a:r>
              <a:rPr lang="en-US" dirty="0"/>
              <a:t>Diversion programs for those with mental health or substance use issues</a:t>
            </a:r>
          </a:p>
          <a:p>
            <a:r>
              <a:rPr lang="en-US" dirty="0"/>
              <a:t>Develop “in-reach” partnerships with community providers</a:t>
            </a:r>
          </a:p>
          <a:p>
            <a:pPr lvl="1"/>
            <a:r>
              <a:rPr lang="en-US" dirty="0"/>
              <a:t>Increases the likelihood an individual will continue with services once released from the jail</a:t>
            </a:r>
          </a:p>
          <a:p>
            <a:r>
              <a:rPr lang="en-US" dirty="0"/>
              <a:t>Collaboration with Veterans Justice Outreach</a:t>
            </a:r>
          </a:p>
          <a:p>
            <a:pPr lvl="1"/>
            <a:r>
              <a:rPr lang="en-US" dirty="0"/>
              <a:t>Increases access to services for the justice-involved Veteran population</a:t>
            </a:r>
          </a:p>
          <a:p>
            <a:r>
              <a:rPr lang="en-US" dirty="0"/>
              <a:t>Mental health jail liaisons/re-entry specialists</a:t>
            </a:r>
          </a:p>
          <a:p>
            <a:pPr lvl="1"/>
            <a:r>
              <a:rPr lang="en-US" dirty="0"/>
              <a:t>Assist with making connections to community providers</a:t>
            </a:r>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2"/>
          <a:stretch>
            <a:fillRect/>
          </a:stretch>
        </p:blipFill>
        <p:spPr>
          <a:xfrm>
            <a:off x="8734425" y="288087"/>
            <a:ext cx="2619375" cy="1743075"/>
          </a:xfrm>
          <a:prstGeom prst="rect">
            <a:avLst/>
          </a:prstGeom>
        </p:spPr>
      </p:pic>
    </p:spTree>
    <p:extLst>
      <p:ext uri="{BB962C8B-B14F-4D97-AF65-F5344CB8AC3E}">
        <p14:creationId xmlns:p14="http://schemas.microsoft.com/office/powerpoint/2010/main" val="40726251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352D2-4E20-47DF-9352-817AC0038970}"/>
              </a:ext>
            </a:extLst>
          </p:cNvPr>
          <p:cNvSpPr>
            <a:spLocks noGrp="1"/>
          </p:cNvSpPr>
          <p:nvPr>
            <p:ph type="title"/>
          </p:nvPr>
        </p:nvSpPr>
        <p:spPr/>
        <p:txBody>
          <a:bodyPr/>
          <a:lstStyle/>
          <a:p>
            <a:pPr algn="ctr"/>
            <a:r>
              <a:rPr lang="en-US" dirty="0"/>
              <a:t>Rock County Treatment Courts</a:t>
            </a:r>
          </a:p>
        </p:txBody>
      </p:sp>
      <p:sp>
        <p:nvSpPr>
          <p:cNvPr id="5" name="Text Placeholder 4">
            <a:extLst>
              <a:ext uri="{FF2B5EF4-FFF2-40B4-BE49-F238E27FC236}">
                <a16:creationId xmlns:a16="http://schemas.microsoft.com/office/drawing/2014/main" id="{AB84A0C6-EC27-455B-B59B-62A3A06649EF}"/>
              </a:ext>
            </a:extLst>
          </p:cNvPr>
          <p:cNvSpPr>
            <a:spLocks noGrp="1"/>
          </p:cNvSpPr>
          <p:nvPr>
            <p:ph type="body" idx="1"/>
          </p:nvPr>
        </p:nvSpPr>
        <p:spPr/>
        <p:txBody>
          <a:bodyPr/>
          <a:lstStyle/>
          <a:p>
            <a:pPr algn="ctr"/>
            <a:r>
              <a:rPr lang="en-US" dirty="0"/>
              <a:t>Elizabeth Pohlman-McQuillen - Justice System Strategist</a:t>
            </a:r>
          </a:p>
          <a:p>
            <a:pPr algn="ctr"/>
            <a:r>
              <a:rPr lang="en-US" dirty="0"/>
              <a:t>Rock County</a:t>
            </a:r>
          </a:p>
        </p:txBody>
      </p:sp>
      <p:pic>
        <p:nvPicPr>
          <p:cNvPr id="6" name="Picture 5">
            <a:extLst>
              <a:ext uri="{FF2B5EF4-FFF2-40B4-BE49-F238E27FC236}">
                <a16:creationId xmlns:a16="http://schemas.microsoft.com/office/drawing/2014/main" id="{658F9EA1-B8C7-46B8-A831-ECE5E4DC49FE}"/>
              </a:ext>
            </a:extLst>
          </p:cNvPr>
          <p:cNvPicPr>
            <a:picLocks noChangeAspect="1"/>
          </p:cNvPicPr>
          <p:nvPr/>
        </p:nvPicPr>
        <p:blipFill>
          <a:blip r:embed="rId2"/>
          <a:stretch>
            <a:fillRect/>
          </a:stretch>
        </p:blipFill>
        <p:spPr>
          <a:xfrm>
            <a:off x="1690575" y="455163"/>
            <a:ext cx="8537945" cy="3187189"/>
          </a:xfrm>
          <a:prstGeom prst="rect">
            <a:avLst/>
          </a:prstGeom>
        </p:spPr>
      </p:pic>
    </p:spTree>
    <p:extLst>
      <p:ext uri="{BB962C8B-B14F-4D97-AF65-F5344CB8AC3E}">
        <p14:creationId xmlns:p14="http://schemas.microsoft.com/office/powerpoint/2010/main" val="16307020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6D35-7052-C540-1915-BA78DD09887E}"/>
              </a:ext>
            </a:extLst>
          </p:cNvPr>
          <p:cNvSpPr>
            <a:spLocks noGrp="1"/>
          </p:cNvSpPr>
          <p:nvPr>
            <p:ph type="title"/>
          </p:nvPr>
        </p:nvSpPr>
        <p:spPr/>
        <p:txBody>
          <a:bodyPr>
            <a:normAutofit fontScale="90000"/>
          </a:bodyPr>
          <a:lstStyle/>
          <a:p>
            <a:r>
              <a:rPr lang="en-US" dirty="0"/>
              <a:t>Who Do Treatment Courts Serve?	</a:t>
            </a:r>
            <a:br>
              <a:rPr lang="en-US" dirty="0"/>
            </a:br>
            <a:br>
              <a:rPr lang="en-US" dirty="0"/>
            </a:br>
            <a:r>
              <a:rPr lang="en-US" dirty="0"/>
              <a:t>			</a:t>
            </a:r>
            <a:r>
              <a:rPr lang="en-US" b="1" u="sng" dirty="0"/>
              <a:t>High Risk-High Need Individuals</a:t>
            </a:r>
          </a:p>
        </p:txBody>
      </p:sp>
      <p:sp>
        <p:nvSpPr>
          <p:cNvPr id="4" name="Text Placeholder 3">
            <a:extLst>
              <a:ext uri="{FF2B5EF4-FFF2-40B4-BE49-F238E27FC236}">
                <a16:creationId xmlns:a16="http://schemas.microsoft.com/office/drawing/2014/main" id="{EE8C80FF-84CD-F1FE-2AF7-FED29DD206A7}"/>
              </a:ext>
            </a:extLst>
          </p:cNvPr>
          <p:cNvSpPr>
            <a:spLocks noGrp="1"/>
          </p:cNvSpPr>
          <p:nvPr>
            <p:ph type="body" idx="1"/>
          </p:nvPr>
        </p:nvSpPr>
        <p:spPr>
          <a:xfrm>
            <a:off x="2939373" y="2763277"/>
            <a:ext cx="3992732" cy="732397"/>
          </a:xfrm>
        </p:spPr>
        <p:txBody>
          <a:bodyPr/>
          <a:lstStyle/>
          <a:p>
            <a:r>
              <a:rPr lang="en-US" b="1" dirty="0"/>
              <a:t>High Risk</a:t>
            </a:r>
            <a:r>
              <a:rPr lang="en-US" dirty="0"/>
              <a:t>: High Likelihood of Recidivism</a:t>
            </a:r>
          </a:p>
        </p:txBody>
      </p:sp>
      <p:sp>
        <p:nvSpPr>
          <p:cNvPr id="3" name="Content Placeholder 2">
            <a:extLst>
              <a:ext uri="{FF2B5EF4-FFF2-40B4-BE49-F238E27FC236}">
                <a16:creationId xmlns:a16="http://schemas.microsoft.com/office/drawing/2014/main" id="{C10A8C6D-4FA3-7DDF-F87F-78FB6692FED9}"/>
              </a:ext>
            </a:extLst>
          </p:cNvPr>
          <p:cNvSpPr>
            <a:spLocks noGrp="1"/>
          </p:cNvSpPr>
          <p:nvPr>
            <p:ph sz="half" idx="2"/>
          </p:nvPr>
        </p:nvSpPr>
        <p:spPr>
          <a:xfrm>
            <a:off x="2589212" y="3872941"/>
            <a:ext cx="4342893" cy="2794559"/>
          </a:xfrm>
        </p:spPr>
        <p:txBody>
          <a:bodyPr>
            <a:normAutofit/>
          </a:bodyPr>
          <a:lstStyle/>
          <a:p>
            <a:pPr lvl="2"/>
            <a:r>
              <a:rPr lang="en-US" sz="1800" dirty="0"/>
              <a:t>Use of Validated Risk Assessment to Determine Eligibility</a:t>
            </a:r>
          </a:p>
          <a:p>
            <a:pPr lvl="2"/>
            <a:r>
              <a:rPr lang="en-US" sz="1800" dirty="0"/>
              <a:t>Drug Court-General Criminal Recidivism</a:t>
            </a:r>
          </a:p>
          <a:p>
            <a:pPr lvl="2"/>
            <a:r>
              <a:rPr lang="en-US" sz="1800" dirty="0"/>
              <a:t>OWI Court-Risk of Future OWI Offenses</a:t>
            </a:r>
          </a:p>
        </p:txBody>
      </p:sp>
      <p:sp>
        <p:nvSpPr>
          <p:cNvPr id="5" name="Text Placeholder 4">
            <a:extLst>
              <a:ext uri="{FF2B5EF4-FFF2-40B4-BE49-F238E27FC236}">
                <a16:creationId xmlns:a16="http://schemas.microsoft.com/office/drawing/2014/main" id="{63336FCD-0D8B-34DE-28F8-7423589C3511}"/>
              </a:ext>
            </a:extLst>
          </p:cNvPr>
          <p:cNvSpPr>
            <a:spLocks noGrp="1"/>
          </p:cNvSpPr>
          <p:nvPr>
            <p:ph type="body" sz="quarter" idx="3"/>
          </p:nvPr>
        </p:nvSpPr>
        <p:spPr>
          <a:xfrm>
            <a:off x="7506630" y="2630695"/>
            <a:ext cx="3999001" cy="868975"/>
          </a:xfrm>
        </p:spPr>
        <p:txBody>
          <a:bodyPr/>
          <a:lstStyle/>
          <a:p>
            <a:r>
              <a:rPr lang="en-US" b="1" dirty="0"/>
              <a:t>High Need</a:t>
            </a:r>
            <a:r>
              <a:rPr lang="en-US" dirty="0"/>
              <a:t>:  High Clinical Need </a:t>
            </a:r>
            <a:r>
              <a:rPr lang="en-US" sz="2000" dirty="0"/>
              <a:t>(severe substance use)</a:t>
            </a:r>
            <a:endParaRPr lang="en-US" dirty="0"/>
          </a:p>
        </p:txBody>
      </p:sp>
      <p:sp>
        <p:nvSpPr>
          <p:cNvPr id="6" name="Content Placeholder 5">
            <a:extLst>
              <a:ext uri="{FF2B5EF4-FFF2-40B4-BE49-F238E27FC236}">
                <a16:creationId xmlns:a16="http://schemas.microsoft.com/office/drawing/2014/main" id="{09CDAFA4-F872-2623-29D7-27FFC23666ED}"/>
              </a:ext>
            </a:extLst>
          </p:cNvPr>
          <p:cNvSpPr>
            <a:spLocks noGrp="1"/>
          </p:cNvSpPr>
          <p:nvPr>
            <p:ph sz="quarter" idx="4"/>
          </p:nvPr>
        </p:nvSpPr>
        <p:spPr>
          <a:xfrm>
            <a:off x="7166957" y="3882466"/>
            <a:ext cx="4338674" cy="2594535"/>
          </a:xfrm>
        </p:spPr>
        <p:txBody>
          <a:bodyPr>
            <a:normAutofit/>
          </a:bodyPr>
          <a:lstStyle/>
          <a:p>
            <a:pPr lvl="2"/>
            <a:r>
              <a:rPr lang="en-US" sz="1800" dirty="0"/>
              <a:t>Use of Validated Clinical Screening/Assessment Tools</a:t>
            </a:r>
          </a:p>
          <a:p>
            <a:pPr lvl="2"/>
            <a:r>
              <a:rPr lang="en-US" sz="1800" dirty="0"/>
              <a:t>Performed by Trained Clinicians</a:t>
            </a:r>
          </a:p>
        </p:txBody>
      </p:sp>
    </p:spTree>
    <p:extLst>
      <p:ext uri="{BB962C8B-B14F-4D97-AF65-F5344CB8AC3E}">
        <p14:creationId xmlns:p14="http://schemas.microsoft.com/office/powerpoint/2010/main" val="1279538865"/>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09B993-8FEB-46DC-9CD7-69C95E2C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2FE64E9-644B-0507-8A4A-142D35BDEEF4}"/>
              </a:ext>
            </a:extLst>
          </p:cNvPr>
          <p:cNvSpPr>
            <a:spLocks noGrp="1"/>
          </p:cNvSpPr>
          <p:nvPr>
            <p:ph type="title"/>
          </p:nvPr>
        </p:nvSpPr>
        <p:spPr>
          <a:xfrm>
            <a:off x="1259893" y="3101093"/>
            <a:ext cx="2454052" cy="3029344"/>
          </a:xfrm>
        </p:spPr>
        <p:txBody>
          <a:bodyPr>
            <a:normAutofit/>
          </a:bodyPr>
          <a:lstStyle/>
          <a:p>
            <a:r>
              <a:rPr lang="en-US" b="1" dirty="0">
                <a:solidFill>
                  <a:schemeClr val="bg1"/>
                </a:solidFill>
              </a:rPr>
              <a:t>Treatment Courts in Rock County</a:t>
            </a:r>
            <a:r>
              <a:rPr lang="en-US" sz="3200" dirty="0">
                <a:solidFill>
                  <a:schemeClr val="bg1"/>
                </a:solidFill>
              </a:rPr>
              <a:t>	</a:t>
            </a:r>
          </a:p>
        </p:txBody>
      </p:sp>
      <p:sp>
        <p:nvSpPr>
          <p:cNvPr id="16" name="Freeform 11">
            <a:extLst>
              <a:ext uri="{FF2B5EF4-FFF2-40B4-BE49-F238E27FC236}">
                <a16:creationId xmlns:a16="http://schemas.microsoft.com/office/drawing/2014/main" id="{1E9821DA-CF82-4DA7-A2E9-77C49ECD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7" name="Rectangle 16">
            <a:extLst>
              <a:ext uri="{FF2B5EF4-FFF2-40B4-BE49-F238E27FC236}">
                <a16:creationId xmlns:a16="http://schemas.microsoft.com/office/drawing/2014/main" id="{67F90B71-DFD0-4AAD-BD8F-3D4A022F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DD7ABC4B-7790-786B-CA83-F0787D5CC20F}"/>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8106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B5D023AC-62C2-42A6-8F47-1B13E93F39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58" name="Freeform 11">
              <a:extLst>
                <a:ext uri="{FF2B5EF4-FFF2-40B4-BE49-F238E27FC236}">
                  <a16:creationId xmlns:a16="http://schemas.microsoft.com/office/drawing/2014/main" id="{5F3F3BDE-2140-489D-8253-04148340C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2">
              <a:extLst>
                <a:ext uri="{FF2B5EF4-FFF2-40B4-BE49-F238E27FC236}">
                  <a16:creationId xmlns:a16="http://schemas.microsoft.com/office/drawing/2014/main" id="{BB0DEC0A-0272-4DAC-8198-CAE231F26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13">
              <a:extLst>
                <a:ext uri="{FF2B5EF4-FFF2-40B4-BE49-F238E27FC236}">
                  <a16:creationId xmlns:a16="http://schemas.microsoft.com/office/drawing/2014/main" id="{6465D358-7F51-49C1-B8D7-E4B47CBD6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14">
              <a:extLst>
                <a:ext uri="{FF2B5EF4-FFF2-40B4-BE49-F238E27FC236}">
                  <a16:creationId xmlns:a16="http://schemas.microsoft.com/office/drawing/2014/main" id="{601831D6-EF1B-4BD3-880F-9E95AF1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15">
              <a:extLst>
                <a:ext uri="{FF2B5EF4-FFF2-40B4-BE49-F238E27FC236}">
                  <a16:creationId xmlns:a16="http://schemas.microsoft.com/office/drawing/2014/main" id="{91140846-64D9-452C-B0E4-F3E4E3D2F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16">
              <a:extLst>
                <a:ext uri="{FF2B5EF4-FFF2-40B4-BE49-F238E27FC236}">
                  <a16:creationId xmlns:a16="http://schemas.microsoft.com/office/drawing/2014/main" id="{BCFA9266-C641-497C-AAFE-359C3CB1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17">
              <a:extLst>
                <a:ext uri="{FF2B5EF4-FFF2-40B4-BE49-F238E27FC236}">
                  <a16:creationId xmlns:a16="http://schemas.microsoft.com/office/drawing/2014/main" id="{B0E4AADC-36C2-4D7F-95C4-0FFE9129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18">
              <a:extLst>
                <a:ext uri="{FF2B5EF4-FFF2-40B4-BE49-F238E27FC236}">
                  <a16:creationId xmlns:a16="http://schemas.microsoft.com/office/drawing/2014/main" id="{58CB9C53-A3EF-46B8-827F-F9BA4D44D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19">
              <a:extLst>
                <a:ext uri="{FF2B5EF4-FFF2-40B4-BE49-F238E27FC236}">
                  <a16:creationId xmlns:a16="http://schemas.microsoft.com/office/drawing/2014/main" id="{2044DE8F-DD7B-46F5-B6E0-CC1EF5972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20">
              <a:extLst>
                <a:ext uri="{FF2B5EF4-FFF2-40B4-BE49-F238E27FC236}">
                  <a16:creationId xmlns:a16="http://schemas.microsoft.com/office/drawing/2014/main" id="{BFB551BB-A1CB-4EB2-9476-1919E3AEF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21">
              <a:extLst>
                <a:ext uri="{FF2B5EF4-FFF2-40B4-BE49-F238E27FC236}">
                  <a16:creationId xmlns:a16="http://schemas.microsoft.com/office/drawing/2014/main" id="{A0B5AA31-6CA8-48E4-AB3A-D27C72861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22">
              <a:extLst>
                <a:ext uri="{FF2B5EF4-FFF2-40B4-BE49-F238E27FC236}">
                  <a16:creationId xmlns:a16="http://schemas.microsoft.com/office/drawing/2014/main" id="{22242CAF-53F4-47AD-8DE5-FAD9D6E32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0" name="Group 69">
            <a:extLst>
              <a:ext uri="{FF2B5EF4-FFF2-40B4-BE49-F238E27FC236}">
                <a16:creationId xmlns:a16="http://schemas.microsoft.com/office/drawing/2014/main" id="{3D23B1CF-992B-455E-80B8-A03C1F9E5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71" name="Freeform 27">
              <a:extLst>
                <a:ext uri="{FF2B5EF4-FFF2-40B4-BE49-F238E27FC236}">
                  <a16:creationId xmlns:a16="http://schemas.microsoft.com/office/drawing/2014/main" id="{3621E401-BCCC-4591-AFB6-FF4F6F0CF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28">
              <a:extLst>
                <a:ext uri="{FF2B5EF4-FFF2-40B4-BE49-F238E27FC236}">
                  <a16:creationId xmlns:a16="http://schemas.microsoft.com/office/drawing/2014/main" id="{86FEBA9B-2268-4ED8-9FCF-90577FC4C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29">
              <a:extLst>
                <a:ext uri="{FF2B5EF4-FFF2-40B4-BE49-F238E27FC236}">
                  <a16:creationId xmlns:a16="http://schemas.microsoft.com/office/drawing/2014/main" id="{5D43026A-1267-4751-BD09-0342C4E35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30">
              <a:extLst>
                <a:ext uri="{FF2B5EF4-FFF2-40B4-BE49-F238E27FC236}">
                  <a16:creationId xmlns:a16="http://schemas.microsoft.com/office/drawing/2014/main" id="{B1F886CD-A0B6-4915-AC4E-577FFCDA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31">
              <a:extLst>
                <a:ext uri="{FF2B5EF4-FFF2-40B4-BE49-F238E27FC236}">
                  <a16:creationId xmlns:a16="http://schemas.microsoft.com/office/drawing/2014/main" id="{F8DB4C85-08BA-4299-B81B-EEC8C6807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32">
              <a:extLst>
                <a:ext uri="{FF2B5EF4-FFF2-40B4-BE49-F238E27FC236}">
                  <a16:creationId xmlns:a16="http://schemas.microsoft.com/office/drawing/2014/main" id="{97DAFC9B-7A51-40C4-98A7-C3866A0E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33">
              <a:extLst>
                <a:ext uri="{FF2B5EF4-FFF2-40B4-BE49-F238E27FC236}">
                  <a16:creationId xmlns:a16="http://schemas.microsoft.com/office/drawing/2014/main" id="{1697E377-0BD7-4269-8083-39DE597A8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34">
              <a:extLst>
                <a:ext uri="{FF2B5EF4-FFF2-40B4-BE49-F238E27FC236}">
                  <a16:creationId xmlns:a16="http://schemas.microsoft.com/office/drawing/2014/main" id="{A30A0322-A443-45F4-92DE-33E897D01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Freeform 35">
              <a:extLst>
                <a:ext uri="{FF2B5EF4-FFF2-40B4-BE49-F238E27FC236}">
                  <a16:creationId xmlns:a16="http://schemas.microsoft.com/office/drawing/2014/main" id="{AA857B57-CB48-4CB3-AEB4-ED95BB41F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36">
              <a:extLst>
                <a:ext uri="{FF2B5EF4-FFF2-40B4-BE49-F238E27FC236}">
                  <a16:creationId xmlns:a16="http://schemas.microsoft.com/office/drawing/2014/main" id="{CFAA585E-8C81-4993-B1A5-722B92E2D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37">
              <a:extLst>
                <a:ext uri="{FF2B5EF4-FFF2-40B4-BE49-F238E27FC236}">
                  <a16:creationId xmlns:a16="http://schemas.microsoft.com/office/drawing/2014/main" id="{F385A8F0-B4E5-4E4F-8CB7-52232701C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38">
              <a:extLst>
                <a:ext uri="{FF2B5EF4-FFF2-40B4-BE49-F238E27FC236}">
                  <a16:creationId xmlns:a16="http://schemas.microsoft.com/office/drawing/2014/main" id="{270B92A0-E4C8-4624-9B4C-DF4D29011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83" name="Rectangle 82">
            <a:extLst>
              <a:ext uri="{FF2B5EF4-FFF2-40B4-BE49-F238E27FC236}">
                <a16:creationId xmlns:a16="http://schemas.microsoft.com/office/drawing/2014/main" id="{83692DF2-D2F9-452E-8E4F-5103B4D23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Freeform 6">
            <a:extLst>
              <a:ext uri="{FF2B5EF4-FFF2-40B4-BE49-F238E27FC236}">
                <a16:creationId xmlns:a16="http://schemas.microsoft.com/office/drawing/2014/main" id="{F3A25E16-3875-437D-82D3-450FCD0AB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85" name="Rectangle 84">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86" name="Group 85">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alpha val="50000"/>
            </a:schemeClr>
          </a:solidFill>
        </p:grpSpPr>
        <p:sp>
          <p:nvSpPr>
            <p:cNvPr id="87"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99"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729AF13-5DA8-B403-46B0-AFCBEC6AB6DA}"/>
              </a:ext>
            </a:extLst>
          </p:cNvPr>
          <p:cNvSpPr>
            <a:spLocks noGrp="1"/>
          </p:cNvSpPr>
          <p:nvPr>
            <p:ph type="title"/>
          </p:nvPr>
        </p:nvSpPr>
        <p:spPr>
          <a:xfrm>
            <a:off x="987215" y="1318590"/>
            <a:ext cx="5102159" cy="4220820"/>
          </a:xfrm>
        </p:spPr>
        <p:txBody>
          <a:bodyPr vert="horz" lIns="91440" tIns="45720" rIns="91440" bIns="45720" rtlCol="0" anchor="ctr">
            <a:normAutofit/>
          </a:bodyPr>
          <a:lstStyle/>
          <a:p>
            <a:r>
              <a:rPr lang="en-US" sz="5400" dirty="0">
                <a:solidFill>
                  <a:srgbClr val="FFFFFF"/>
                </a:solidFill>
              </a:rPr>
              <a:t>Rock County Drug Court</a:t>
            </a:r>
          </a:p>
        </p:txBody>
      </p:sp>
    </p:spTree>
    <p:extLst>
      <p:ext uri="{BB962C8B-B14F-4D97-AF65-F5344CB8AC3E}">
        <p14:creationId xmlns:p14="http://schemas.microsoft.com/office/powerpoint/2010/main" val="3393854988"/>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045A94E-9440-5EDF-F47C-33F2C0D86C53}"/>
              </a:ext>
            </a:extLst>
          </p:cNvPr>
          <p:cNvSpPr>
            <a:spLocks noGrp="1"/>
          </p:cNvSpPr>
          <p:nvPr>
            <p:ph type="title"/>
          </p:nvPr>
        </p:nvSpPr>
        <p:spPr>
          <a:xfrm>
            <a:off x="3373062" y="624110"/>
            <a:ext cx="8131550" cy="1280890"/>
          </a:xfrm>
        </p:spPr>
        <p:txBody>
          <a:bodyPr>
            <a:normAutofit/>
          </a:bodyPr>
          <a:lstStyle/>
          <a:p>
            <a:r>
              <a:rPr lang="en-US" b="1" dirty="0"/>
              <a:t>Rock County Drug Court</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6"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24F81F0D-E36A-671C-C5EB-6B83EFA9E102}"/>
              </a:ext>
            </a:extLst>
          </p:cNvPr>
          <p:cNvSpPr>
            <a:spLocks noGrp="1"/>
          </p:cNvSpPr>
          <p:nvPr>
            <p:ph idx="1"/>
          </p:nvPr>
        </p:nvSpPr>
        <p:spPr>
          <a:xfrm>
            <a:off x="3373062" y="2133600"/>
            <a:ext cx="8131550" cy="3777622"/>
          </a:xfrm>
        </p:spPr>
        <p:txBody>
          <a:bodyPr>
            <a:normAutofit/>
          </a:bodyPr>
          <a:lstStyle/>
          <a:p>
            <a:r>
              <a:rPr lang="en-US" sz="2400" dirty="0"/>
              <a:t>High-Risk/High-Need</a:t>
            </a:r>
          </a:p>
          <a:p>
            <a:pPr lvl="1"/>
            <a:r>
              <a:rPr lang="en-US" sz="2400" dirty="0"/>
              <a:t>High General Criminogenic Risk (LS-CMI)</a:t>
            </a:r>
          </a:p>
          <a:p>
            <a:pPr lvl="1"/>
            <a:r>
              <a:rPr lang="en-US" sz="2400" dirty="0"/>
              <a:t>High SUD Need (GAIN-SS &amp; ASAM)</a:t>
            </a:r>
          </a:p>
          <a:p>
            <a:pPr marL="342900" lvl="1"/>
            <a:r>
              <a:rPr lang="en-US" sz="2400" dirty="0"/>
              <a:t>In-House Treatment/Case Management Services</a:t>
            </a:r>
          </a:p>
          <a:p>
            <a:pPr marL="342900" lvl="1"/>
            <a:r>
              <a:rPr lang="en-US" sz="2400" dirty="0"/>
              <a:t>Access to Higher Levels of Care if Needed</a:t>
            </a:r>
          </a:p>
          <a:p>
            <a:pPr marL="342900" lvl="1"/>
            <a:r>
              <a:rPr lang="en-US" sz="2400" dirty="0"/>
              <a:t>Meets Weekly</a:t>
            </a:r>
          </a:p>
        </p:txBody>
      </p:sp>
    </p:spTree>
    <p:extLst>
      <p:ext uri="{BB962C8B-B14F-4D97-AF65-F5344CB8AC3E}">
        <p14:creationId xmlns:p14="http://schemas.microsoft.com/office/powerpoint/2010/main" val="289740500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0"/>
          <p:cNvSpPr txBox="1">
            <a:spLocks noGrp="1"/>
          </p:cNvSpPr>
          <p:nvPr>
            <p:ph type="title" idx="4294967295"/>
          </p:nvPr>
        </p:nvSpPr>
        <p:spPr>
          <a:xfrm>
            <a:off x="0" y="1"/>
            <a:ext cx="12192000" cy="1096964"/>
          </a:xfrm>
          <a:prstGeom prst="rect">
            <a:avLst/>
          </a:prstGeom>
          <a:solidFill>
            <a:schemeClr val="accent1">
              <a:lumMod val="75000"/>
            </a:schemeClr>
          </a:solidFill>
          <a:ln>
            <a:noFill/>
          </a:ln>
        </p:spPr>
        <p:txBody>
          <a:bodyPr spcFirstLastPara="1" wrap="square" lIns="0" tIns="45700" rIns="0" bIns="0" anchor="b" anchorCtr="0">
            <a:noAutofit/>
          </a:bodyPr>
          <a:lstStyle/>
          <a:p>
            <a:pPr marL="688983">
              <a:lnSpc>
                <a:spcPct val="78000"/>
              </a:lnSpc>
              <a:buClr>
                <a:schemeClr val="lt1"/>
              </a:buClr>
              <a:buSzPts val="4400"/>
            </a:pPr>
            <a:r>
              <a:rPr lang="en-US" sz="4400">
                <a:solidFill>
                  <a:srgbClr val="FFFFFF"/>
                </a:solidFill>
                <a:latin typeface="Inter Light"/>
                <a:ea typeface="Inter Light"/>
                <a:sym typeface="Inter Light"/>
              </a:rPr>
              <a:t>Sequential Intercept Model</a:t>
            </a:r>
            <a:endParaRPr lang="en-US" sz="4400">
              <a:solidFill>
                <a:schemeClr val="bg1"/>
              </a:solidFill>
            </a:endParaRPr>
          </a:p>
        </p:txBody>
      </p:sp>
      <p:pic>
        <p:nvPicPr>
          <p:cNvPr id="4" name="Picture 3">
            <a:extLst>
              <a:ext uri="{FF2B5EF4-FFF2-40B4-BE49-F238E27FC236}">
                <a16:creationId xmlns:a16="http://schemas.microsoft.com/office/drawing/2014/main" id="{29A23B70-CBA5-9745-FB76-9356EEDF555E}"/>
              </a:ext>
            </a:extLst>
          </p:cNvPr>
          <p:cNvPicPr>
            <a:picLocks noChangeAspect="1"/>
          </p:cNvPicPr>
          <p:nvPr/>
        </p:nvPicPr>
        <p:blipFill>
          <a:blip r:embed="rId3"/>
          <a:stretch>
            <a:fillRect/>
          </a:stretch>
        </p:blipFill>
        <p:spPr>
          <a:xfrm>
            <a:off x="10522661" y="5597628"/>
            <a:ext cx="1184711" cy="1194626"/>
          </a:xfrm>
          <a:prstGeom prst="rect">
            <a:avLst/>
          </a:prstGeom>
        </p:spPr>
      </p:pic>
      <p:pic>
        <p:nvPicPr>
          <p:cNvPr id="2" name="Picture 1" descr="A diagram of a legal system&#10;&#10;AI-generated content may be incorrect.">
            <a:extLst>
              <a:ext uri="{FF2B5EF4-FFF2-40B4-BE49-F238E27FC236}">
                <a16:creationId xmlns:a16="http://schemas.microsoft.com/office/drawing/2014/main" id="{05D7B09D-B484-3113-25FD-9C810AFD0DEE}"/>
              </a:ext>
            </a:extLst>
          </p:cNvPr>
          <p:cNvPicPr>
            <a:picLocks noChangeAspect="1"/>
          </p:cNvPicPr>
          <p:nvPr/>
        </p:nvPicPr>
        <p:blipFill>
          <a:blip r:embed="rId4"/>
          <a:stretch>
            <a:fillRect/>
          </a:stretch>
        </p:blipFill>
        <p:spPr>
          <a:xfrm>
            <a:off x="609600" y="1905000"/>
            <a:ext cx="10972800" cy="3048000"/>
          </a:xfrm>
          <a:prstGeom prst="rect">
            <a:avLst/>
          </a:prstGeom>
        </p:spPr>
      </p:pic>
    </p:spTree>
    <p:extLst>
      <p:ext uri="{BB962C8B-B14F-4D97-AF65-F5344CB8AC3E}">
        <p14:creationId xmlns:p14="http://schemas.microsoft.com/office/powerpoint/2010/main" val="26838151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FCA7-8B75-403B-F37F-BFB68C3C2217}"/>
              </a:ext>
            </a:extLst>
          </p:cNvPr>
          <p:cNvSpPr>
            <a:spLocks noGrp="1"/>
          </p:cNvSpPr>
          <p:nvPr>
            <p:ph type="title"/>
          </p:nvPr>
        </p:nvSpPr>
        <p:spPr/>
        <p:txBody>
          <a:bodyPr/>
          <a:lstStyle/>
          <a:p>
            <a:r>
              <a:rPr lang="en-US"/>
              <a:t>Who are our Drug Court Clients?</a:t>
            </a:r>
            <a:endParaRPr lang="en-US" dirty="0"/>
          </a:p>
        </p:txBody>
      </p:sp>
      <p:graphicFrame>
        <p:nvGraphicFramePr>
          <p:cNvPr id="15" name="Content Placeholder 2">
            <a:extLst>
              <a:ext uri="{FF2B5EF4-FFF2-40B4-BE49-F238E27FC236}">
                <a16:creationId xmlns:a16="http://schemas.microsoft.com/office/drawing/2014/main" id="{93247F46-53CE-1F35-3C72-BE586C2C39D9}"/>
              </a:ext>
            </a:extLst>
          </p:cNvPr>
          <p:cNvGraphicFramePr>
            <a:graphicFrameLocks noGrp="1"/>
          </p:cNvGraphicFramePr>
          <p:nvPr>
            <p:ph idx="1"/>
          </p:nvPr>
        </p:nvGraphicFramePr>
        <p:xfrm>
          <a:off x="2589212" y="1442719"/>
          <a:ext cx="8915400" cy="513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35416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1" name="Group 3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F99C85A8-3DBA-A154-FE1C-B8460F173441}"/>
              </a:ext>
            </a:extLst>
          </p:cNvPr>
          <p:cNvSpPr>
            <a:spLocks noGrp="1"/>
          </p:cNvSpPr>
          <p:nvPr>
            <p:ph type="title"/>
          </p:nvPr>
        </p:nvSpPr>
        <p:spPr>
          <a:xfrm>
            <a:off x="1217056" y="1093380"/>
            <a:ext cx="3068182" cy="4671240"/>
          </a:xfrm>
        </p:spPr>
        <p:txBody>
          <a:bodyPr anchor="ctr">
            <a:normAutofit/>
          </a:bodyPr>
          <a:lstStyle/>
          <a:p>
            <a:pPr algn="r"/>
            <a:r>
              <a:rPr lang="en-US" dirty="0"/>
              <a:t>DRUG COURT STATISTICS </a:t>
            </a:r>
            <a:br>
              <a:rPr lang="en-US" dirty="0"/>
            </a:br>
            <a:r>
              <a:rPr lang="en-US" sz="1800" dirty="0"/>
              <a:t>As of February 4, 2026</a:t>
            </a:r>
            <a:br>
              <a:rPr lang="en-US" dirty="0"/>
            </a:br>
            <a:endParaRPr lang="en-US" dirty="0"/>
          </a:p>
        </p:txBody>
      </p:sp>
      <p:sp>
        <p:nvSpPr>
          <p:cNvPr id="32"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3" name="Rectangle 3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E983074E-F86A-9C84-B1B5-23F91C22E9A2}"/>
              </a:ext>
            </a:extLst>
          </p:cNvPr>
          <p:cNvSpPr>
            <a:spLocks noGrp="1"/>
          </p:cNvSpPr>
          <p:nvPr>
            <p:ph idx="1"/>
          </p:nvPr>
        </p:nvSpPr>
        <p:spPr>
          <a:xfrm>
            <a:off x="5285509" y="740664"/>
            <a:ext cx="6619979" cy="5581858"/>
          </a:xfrm>
        </p:spPr>
        <p:txBody>
          <a:bodyPr anchor="ctr">
            <a:normAutofit/>
          </a:bodyPr>
          <a:lstStyle/>
          <a:p>
            <a:r>
              <a:rPr lang="en-US" sz="2800" dirty="0"/>
              <a:t>Current Clients: 33</a:t>
            </a:r>
          </a:p>
          <a:p>
            <a:r>
              <a:rPr lang="en-US" sz="2800" dirty="0"/>
              <a:t>Total Graduates: 349</a:t>
            </a:r>
          </a:p>
          <a:p>
            <a:r>
              <a:rPr lang="en-US" sz="2800" dirty="0"/>
              <a:t>Total Terminations: 392</a:t>
            </a:r>
          </a:p>
          <a:p>
            <a:r>
              <a:rPr lang="en-US" sz="2800" dirty="0"/>
              <a:t>Jail/Prison Bed Days Averted: 160,896</a:t>
            </a:r>
          </a:p>
          <a:p>
            <a:r>
              <a:rPr lang="en-US" sz="2800" dirty="0"/>
              <a:t>Referrals Refused:  420</a:t>
            </a:r>
          </a:p>
          <a:p>
            <a:pPr lvl="1"/>
            <a:r>
              <a:rPr lang="en-US" sz="2400" dirty="0"/>
              <a:t>Not meet risk-need</a:t>
            </a:r>
          </a:p>
          <a:p>
            <a:pPr lvl="1"/>
            <a:r>
              <a:rPr lang="en-US" sz="2400" dirty="0"/>
              <a:t>Violent Offense Prohibition</a:t>
            </a:r>
          </a:p>
          <a:p>
            <a:pPr lvl="1"/>
            <a:r>
              <a:rPr lang="en-US" sz="2400" dirty="0"/>
              <a:t>Client Refusal/DA Refusal</a:t>
            </a:r>
          </a:p>
        </p:txBody>
      </p:sp>
    </p:spTree>
    <p:extLst>
      <p:ext uri="{BB962C8B-B14F-4D97-AF65-F5344CB8AC3E}">
        <p14:creationId xmlns:p14="http://schemas.microsoft.com/office/powerpoint/2010/main" val="20203756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3B09-158D-10CF-0277-C16C62A852ED}"/>
              </a:ext>
            </a:extLst>
          </p:cNvPr>
          <p:cNvSpPr>
            <a:spLocks noGrp="1"/>
          </p:cNvSpPr>
          <p:nvPr>
            <p:ph type="title"/>
          </p:nvPr>
        </p:nvSpPr>
        <p:spPr/>
        <p:txBody>
          <a:bodyPr/>
          <a:lstStyle/>
          <a:p>
            <a:r>
              <a:rPr lang="en-US" dirty="0"/>
              <a:t>Recidivism Statistics from 2020-2025 Graduates—Post-Program Convictions</a:t>
            </a:r>
          </a:p>
        </p:txBody>
      </p:sp>
      <p:graphicFrame>
        <p:nvGraphicFramePr>
          <p:cNvPr id="8" name="Content Placeholder 7">
            <a:extLst>
              <a:ext uri="{FF2B5EF4-FFF2-40B4-BE49-F238E27FC236}">
                <a16:creationId xmlns:a16="http://schemas.microsoft.com/office/drawing/2014/main" id="{341282AF-7AC7-0488-C284-F7B570CBD9B6}"/>
              </a:ext>
            </a:extLst>
          </p:cNvPr>
          <p:cNvGraphicFramePr>
            <a:graphicFrameLocks noGrp="1"/>
          </p:cNvGraphicFramePr>
          <p:nvPr>
            <p:ph idx="1"/>
          </p:nvPr>
        </p:nvGraphicFramePr>
        <p:xfrm>
          <a:off x="2589213" y="2133600"/>
          <a:ext cx="9121008" cy="1769806"/>
        </p:xfrm>
        <a:graphic>
          <a:graphicData uri="http://schemas.openxmlformats.org/drawingml/2006/table">
            <a:tbl>
              <a:tblPr firstRow="1" bandRow="1">
                <a:tableStyleId>{5C22544A-7EE6-4342-B048-85BDC9FD1C3A}</a:tableStyleId>
              </a:tblPr>
              <a:tblGrid>
                <a:gridCol w="2280252">
                  <a:extLst>
                    <a:ext uri="{9D8B030D-6E8A-4147-A177-3AD203B41FA5}">
                      <a16:colId xmlns:a16="http://schemas.microsoft.com/office/drawing/2014/main" val="2186490847"/>
                    </a:ext>
                  </a:extLst>
                </a:gridCol>
                <a:gridCol w="2280252">
                  <a:extLst>
                    <a:ext uri="{9D8B030D-6E8A-4147-A177-3AD203B41FA5}">
                      <a16:colId xmlns:a16="http://schemas.microsoft.com/office/drawing/2014/main" val="897547708"/>
                    </a:ext>
                  </a:extLst>
                </a:gridCol>
                <a:gridCol w="2280252">
                  <a:extLst>
                    <a:ext uri="{9D8B030D-6E8A-4147-A177-3AD203B41FA5}">
                      <a16:colId xmlns:a16="http://schemas.microsoft.com/office/drawing/2014/main" val="196413115"/>
                    </a:ext>
                  </a:extLst>
                </a:gridCol>
                <a:gridCol w="2280252">
                  <a:extLst>
                    <a:ext uri="{9D8B030D-6E8A-4147-A177-3AD203B41FA5}">
                      <a16:colId xmlns:a16="http://schemas.microsoft.com/office/drawing/2014/main" val="3328949407"/>
                    </a:ext>
                  </a:extLst>
                </a:gridCol>
              </a:tblGrid>
              <a:tr h="1120581">
                <a:tc>
                  <a:txBody>
                    <a:bodyPr/>
                    <a:lstStyle/>
                    <a:p>
                      <a:r>
                        <a:rPr lang="en-US"/>
                        <a:t>-</a:t>
                      </a:r>
                      <a:endParaRPr lang="en-US" dirty="0"/>
                    </a:p>
                  </a:txBody>
                  <a:tcPr/>
                </a:tc>
                <a:tc>
                  <a:txBody>
                    <a:bodyPr/>
                    <a:lstStyle/>
                    <a:p>
                      <a:r>
                        <a:rPr lang="en-US" dirty="0"/>
                        <a:t>Convictions Within 1 year of Graduation</a:t>
                      </a:r>
                    </a:p>
                  </a:txBody>
                  <a:tcPr/>
                </a:tc>
                <a:tc>
                  <a:txBody>
                    <a:bodyPr/>
                    <a:lstStyle/>
                    <a:p>
                      <a:r>
                        <a:rPr lang="en-US" dirty="0"/>
                        <a:t>Convictions Within 3 years of Graduation</a:t>
                      </a:r>
                    </a:p>
                  </a:txBody>
                  <a:tcPr/>
                </a:tc>
                <a:tc>
                  <a:txBody>
                    <a:bodyPr/>
                    <a:lstStyle/>
                    <a:p>
                      <a:r>
                        <a:rPr lang="en-US" dirty="0"/>
                        <a:t>Convictions Within 5 years of Graduation</a:t>
                      </a:r>
                    </a:p>
                  </a:txBody>
                  <a:tcPr/>
                </a:tc>
                <a:extLst>
                  <a:ext uri="{0D108BD9-81ED-4DB2-BD59-A6C34878D82A}">
                    <a16:rowId xmlns:a16="http://schemas.microsoft.com/office/drawing/2014/main" val="4026608629"/>
                  </a:ext>
                </a:extLst>
              </a:tr>
              <a:tr h="649225">
                <a:tc>
                  <a:txBody>
                    <a:bodyPr/>
                    <a:lstStyle/>
                    <a:p>
                      <a:pPr algn="ctr"/>
                      <a:r>
                        <a:rPr lang="en-US" dirty="0"/>
                        <a:t>45</a:t>
                      </a:r>
                    </a:p>
                  </a:txBody>
                  <a:tcPr/>
                </a:tc>
                <a:tc>
                  <a:txBody>
                    <a:bodyPr/>
                    <a:lstStyle/>
                    <a:p>
                      <a:pPr algn="ctr"/>
                      <a:r>
                        <a:rPr lang="en-US" dirty="0"/>
                        <a:t>3 (of 45)</a:t>
                      </a:r>
                    </a:p>
                  </a:txBody>
                  <a:tcPr/>
                </a:tc>
                <a:tc>
                  <a:txBody>
                    <a:bodyPr/>
                    <a:lstStyle/>
                    <a:p>
                      <a:pPr algn="ctr"/>
                      <a:r>
                        <a:rPr lang="en-US" dirty="0"/>
                        <a:t>11 (of 29)</a:t>
                      </a:r>
                    </a:p>
                  </a:txBody>
                  <a:tcPr/>
                </a:tc>
                <a:tc>
                  <a:txBody>
                    <a:bodyPr/>
                    <a:lstStyle/>
                    <a:p>
                      <a:pPr algn="ctr"/>
                      <a:r>
                        <a:rPr lang="en-US" dirty="0"/>
                        <a:t>1 (of 16)</a:t>
                      </a:r>
                    </a:p>
                  </a:txBody>
                  <a:tcPr/>
                </a:tc>
                <a:extLst>
                  <a:ext uri="{0D108BD9-81ED-4DB2-BD59-A6C34878D82A}">
                    <a16:rowId xmlns:a16="http://schemas.microsoft.com/office/drawing/2014/main" val="1741851386"/>
                  </a:ext>
                </a:extLst>
              </a:tr>
            </a:tbl>
          </a:graphicData>
        </a:graphic>
      </p:graphicFrame>
      <p:sp>
        <p:nvSpPr>
          <p:cNvPr id="9" name="TextBox 8">
            <a:extLst>
              <a:ext uri="{FF2B5EF4-FFF2-40B4-BE49-F238E27FC236}">
                <a16:creationId xmlns:a16="http://schemas.microsoft.com/office/drawing/2014/main" id="{21746F3B-12C9-6D17-2C15-E7B796EF349C}"/>
              </a:ext>
            </a:extLst>
          </p:cNvPr>
          <p:cNvSpPr txBox="1"/>
          <p:nvPr/>
        </p:nvSpPr>
        <p:spPr>
          <a:xfrm>
            <a:off x="2723535" y="4827639"/>
            <a:ext cx="58796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 majority of post-program convictions were misdemeanors and several only for retail theft.</a:t>
            </a:r>
          </a:p>
        </p:txBody>
      </p:sp>
    </p:spTree>
    <p:extLst>
      <p:ext uri="{BB962C8B-B14F-4D97-AF65-F5344CB8AC3E}">
        <p14:creationId xmlns:p14="http://schemas.microsoft.com/office/powerpoint/2010/main" val="10127172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D023AC-62C2-42A6-8F47-1B13E93F39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0" name="Freeform 11">
              <a:extLst>
                <a:ext uri="{FF2B5EF4-FFF2-40B4-BE49-F238E27FC236}">
                  <a16:creationId xmlns:a16="http://schemas.microsoft.com/office/drawing/2014/main" id="{5F3F3BDE-2140-489D-8253-04148340C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2">
              <a:extLst>
                <a:ext uri="{FF2B5EF4-FFF2-40B4-BE49-F238E27FC236}">
                  <a16:creationId xmlns:a16="http://schemas.microsoft.com/office/drawing/2014/main" id="{BB0DEC0A-0272-4DAC-8198-CAE231F26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3">
              <a:extLst>
                <a:ext uri="{FF2B5EF4-FFF2-40B4-BE49-F238E27FC236}">
                  <a16:creationId xmlns:a16="http://schemas.microsoft.com/office/drawing/2014/main" id="{6465D358-7F51-49C1-B8D7-E4B47CBD6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4">
              <a:extLst>
                <a:ext uri="{FF2B5EF4-FFF2-40B4-BE49-F238E27FC236}">
                  <a16:creationId xmlns:a16="http://schemas.microsoft.com/office/drawing/2014/main" id="{601831D6-EF1B-4BD3-880F-9E95AF1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5">
              <a:extLst>
                <a:ext uri="{FF2B5EF4-FFF2-40B4-BE49-F238E27FC236}">
                  <a16:creationId xmlns:a16="http://schemas.microsoft.com/office/drawing/2014/main" id="{91140846-64D9-452C-B0E4-F3E4E3D2F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6">
              <a:extLst>
                <a:ext uri="{FF2B5EF4-FFF2-40B4-BE49-F238E27FC236}">
                  <a16:creationId xmlns:a16="http://schemas.microsoft.com/office/drawing/2014/main" id="{BCFA9266-C641-497C-AAFE-359C3CB1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7">
              <a:extLst>
                <a:ext uri="{FF2B5EF4-FFF2-40B4-BE49-F238E27FC236}">
                  <a16:creationId xmlns:a16="http://schemas.microsoft.com/office/drawing/2014/main" id="{B0E4AADC-36C2-4D7F-95C4-0FFE9129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8">
              <a:extLst>
                <a:ext uri="{FF2B5EF4-FFF2-40B4-BE49-F238E27FC236}">
                  <a16:creationId xmlns:a16="http://schemas.microsoft.com/office/drawing/2014/main" id="{58CB9C53-A3EF-46B8-827F-F9BA4D44D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9">
              <a:extLst>
                <a:ext uri="{FF2B5EF4-FFF2-40B4-BE49-F238E27FC236}">
                  <a16:creationId xmlns:a16="http://schemas.microsoft.com/office/drawing/2014/main" id="{2044DE8F-DD7B-46F5-B6E0-CC1EF5972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0">
              <a:extLst>
                <a:ext uri="{FF2B5EF4-FFF2-40B4-BE49-F238E27FC236}">
                  <a16:creationId xmlns:a16="http://schemas.microsoft.com/office/drawing/2014/main" id="{BFB551BB-A1CB-4EB2-9476-1919E3AEF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1">
              <a:extLst>
                <a:ext uri="{FF2B5EF4-FFF2-40B4-BE49-F238E27FC236}">
                  <a16:creationId xmlns:a16="http://schemas.microsoft.com/office/drawing/2014/main" id="{A0B5AA31-6CA8-48E4-AB3A-D27C72861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2">
              <a:extLst>
                <a:ext uri="{FF2B5EF4-FFF2-40B4-BE49-F238E27FC236}">
                  <a16:creationId xmlns:a16="http://schemas.microsoft.com/office/drawing/2014/main" id="{22242CAF-53F4-47AD-8DE5-FAD9D6E32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3" name="Group 22">
            <a:extLst>
              <a:ext uri="{FF2B5EF4-FFF2-40B4-BE49-F238E27FC236}">
                <a16:creationId xmlns:a16="http://schemas.microsoft.com/office/drawing/2014/main" id="{3D23B1CF-992B-455E-80B8-A03C1F9E5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4" name="Freeform 27">
              <a:extLst>
                <a:ext uri="{FF2B5EF4-FFF2-40B4-BE49-F238E27FC236}">
                  <a16:creationId xmlns:a16="http://schemas.microsoft.com/office/drawing/2014/main" id="{3621E401-BCCC-4591-AFB6-FF4F6F0CF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8">
              <a:extLst>
                <a:ext uri="{FF2B5EF4-FFF2-40B4-BE49-F238E27FC236}">
                  <a16:creationId xmlns:a16="http://schemas.microsoft.com/office/drawing/2014/main" id="{86FEBA9B-2268-4ED8-9FCF-90577FC4C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9">
              <a:extLst>
                <a:ext uri="{FF2B5EF4-FFF2-40B4-BE49-F238E27FC236}">
                  <a16:creationId xmlns:a16="http://schemas.microsoft.com/office/drawing/2014/main" id="{5D43026A-1267-4751-BD09-0342C4E35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0">
              <a:extLst>
                <a:ext uri="{FF2B5EF4-FFF2-40B4-BE49-F238E27FC236}">
                  <a16:creationId xmlns:a16="http://schemas.microsoft.com/office/drawing/2014/main" id="{B1F886CD-A0B6-4915-AC4E-577FFCDA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1">
              <a:extLst>
                <a:ext uri="{FF2B5EF4-FFF2-40B4-BE49-F238E27FC236}">
                  <a16:creationId xmlns:a16="http://schemas.microsoft.com/office/drawing/2014/main" id="{F8DB4C85-08BA-4299-B81B-EEC8C6807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2">
              <a:extLst>
                <a:ext uri="{FF2B5EF4-FFF2-40B4-BE49-F238E27FC236}">
                  <a16:creationId xmlns:a16="http://schemas.microsoft.com/office/drawing/2014/main" id="{97DAFC9B-7A51-40C4-98A7-C3866A0E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3">
              <a:extLst>
                <a:ext uri="{FF2B5EF4-FFF2-40B4-BE49-F238E27FC236}">
                  <a16:creationId xmlns:a16="http://schemas.microsoft.com/office/drawing/2014/main" id="{1697E377-0BD7-4269-8083-39DE597A8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4">
              <a:extLst>
                <a:ext uri="{FF2B5EF4-FFF2-40B4-BE49-F238E27FC236}">
                  <a16:creationId xmlns:a16="http://schemas.microsoft.com/office/drawing/2014/main" id="{A30A0322-A443-45F4-92DE-33E897D01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5">
              <a:extLst>
                <a:ext uri="{FF2B5EF4-FFF2-40B4-BE49-F238E27FC236}">
                  <a16:creationId xmlns:a16="http://schemas.microsoft.com/office/drawing/2014/main" id="{AA857B57-CB48-4CB3-AEB4-ED95BB41F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6">
              <a:extLst>
                <a:ext uri="{FF2B5EF4-FFF2-40B4-BE49-F238E27FC236}">
                  <a16:creationId xmlns:a16="http://schemas.microsoft.com/office/drawing/2014/main" id="{CFAA585E-8C81-4993-B1A5-722B92E2D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7">
              <a:extLst>
                <a:ext uri="{FF2B5EF4-FFF2-40B4-BE49-F238E27FC236}">
                  <a16:creationId xmlns:a16="http://schemas.microsoft.com/office/drawing/2014/main" id="{F385A8F0-B4E5-4E4F-8CB7-52232701C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8">
              <a:extLst>
                <a:ext uri="{FF2B5EF4-FFF2-40B4-BE49-F238E27FC236}">
                  <a16:creationId xmlns:a16="http://schemas.microsoft.com/office/drawing/2014/main" id="{270B92A0-E4C8-4624-9B4C-DF4D29011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7" name="Rectangle 36">
            <a:extLst>
              <a:ext uri="{FF2B5EF4-FFF2-40B4-BE49-F238E27FC236}">
                <a16:creationId xmlns:a16="http://schemas.microsoft.com/office/drawing/2014/main" id="{83692DF2-D2F9-452E-8E4F-5103B4D23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6">
            <a:extLst>
              <a:ext uri="{FF2B5EF4-FFF2-40B4-BE49-F238E27FC236}">
                <a16:creationId xmlns:a16="http://schemas.microsoft.com/office/drawing/2014/main" id="{F3A25E16-3875-437D-82D3-450FCD0AB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Rectangle 40">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3" name="Group 42">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alpha val="50000"/>
            </a:schemeClr>
          </a:solidFill>
        </p:grpSpPr>
        <p:sp>
          <p:nvSpPr>
            <p:cNvPr id="44"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57"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DC6ED60A-42C5-6B3B-6505-2933C30A0093}"/>
              </a:ext>
            </a:extLst>
          </p:cNvPr>
          <p:cNvSpPr>
            <a:spLocks noGrp="1"/>
          </p:cNvSpPr>
          <p:nvPr>
            <p:ph type="title"/>
          </p:nvPr>
        </p:nvSpPr>
        <p:spPr>
          <a:xfrm>
            <a:off x="987215" y="1318590"/>
            <a:ext cx="5102159" cy="4220820"/>
          </a:xfrm>
        </p:spPr>
        <p:txBody>
          <a:bodyPr vert="horz" lIns="91440" tIns="45720" rIns="91440" bIns="45720" rtlCol="0" anchor="ctr">
            <a:normAutofit/>
          </a:bodyPr>
          <a:lstStyle/>
          <a:p>
            <a:r>
              <a:rPr lang="en-US" sz="5400" dirty="0">
                <a:solidFill>
                  <a:srgbClr val="FFFFFF"/>
                </a:solidFill>
              </a:rPr>
              <a:t>Rock County Veterans Court</a:t>
            </a:r>
          </a:p>
        </p:txBody>
      </p:sp>
    </p:spTree>
    <p:extLst>
      <p:ext uri="{BB962C8B-B14F-4D97-AF65-F5344CB8AC3E}">
        <p14:creationId xmlns:p14="http://schemas.microsoft.com/office/powerpoint/2010/main" val="31477715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09B993-8FEB-46DC-9CD7-69C95E2C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5F8FEE3-39C6-29B4-781A-BCCCEBF96BFD}"/>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Rock County Veterans Court</a:t>
            </a:r>
          </a:p>
        </p:txBody>
      </p:sp>
      <p:sp>
        <p:nvSpPr>
          <p:cNvPr id="11" name="Freeform 11">
            <a:extLst>
              <a:ext uri="{FF2B5EF4-FFF2-40B4-BE49-F238E27FC236}">
                <a16:creationId xmlns:a16="http://schemas.microsoft.com/office/drawing/2014/main" id="{1E9821DA-CF82-4DA7-A2E9-77C49ECD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3" name="Rectangle 12">
            <a:extLst>
              <a:ext uri="{FF2B5EF4-FFF2-40B4-BE49-F238E27FC236}">
                <a16:creationId xmlns:a16="http://schemas.microsoft.com/office/drawing/2014/main" id="{67F90B71-DFD0-4AAD-BD8F-3D4A022F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15FC1EF2-1B79-AE5E-CD19-5A6CA557AF60}"/>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92508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09B993-8FEB-46DC-9CD7-69C95E2C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B32EADB-8F12-802D-B47A-B8B09BADA427}"/>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Rock County Veterans Court	</a:t>
            </a:r>
          </a:p>
        </p:txBody>
      </p:sp>
      <p:sp>
        <p:nvSpPr>
          <p:cNvPr id="11" name="Freeform 11">
            <a:extLst>
              <a:ext uri="{FF2B5EF4-FFF2-40B4-BE49-F238E27FC236}">
                <a16:creationId xmlns:a16="http://schemas.microsoft.com/office/drawing/2014/main" id="{1E9821DA-CF82-4DA7-A2E9-77C49ECD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3" name="Rectangle 12">
            <a:extLst>
              <a:ext uri="{FF2B5EF4-FFF2-40B4-BE49-F238E27FC236}">
                <a16:creationId xmlns:a16="http://schemas.microsoft.com/office/drawing/2014/main" id="{67F90B71-DFD0-4AAD-BD8F-3D4A022F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881C3AF8-1CC9-FE39-2D79-DEFA575B43FA}"/>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867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DD30EF-F05F-4B03-8572-DDF60A0A1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1" name="Rectangle 10">
            <a:extLst>
              <a:ext uri="{FF2B5EF4-FFF2-40B4-BE49-F238E27FC236}">
                <a16:creationId xmlns:a16="http://schemas.microsoft.com/office/drawing/2014/main" id="{812AD624-716B-4F61-843D-AD5C0842F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CC2BD82D-D1F4-4F5A-880E-3FEC87E4F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9049B98-1FB9-553C-1709-422F062961DF}"/>
              </a:ext>
            </a:extLst>
          </p:cNvPr>
          <p:cNvSpPr>
            <a:spLocks noGrp="1"/>
          </p:cNvSpPr>
          <p:nvPr>
            <p:ph type="title"/>
          </p:nvPr>
        </p:nvSpPr>
        <p:spPr>
          <a:xfrm>
            <a:off x="9392813" y="3101093"/>
            <a:ext cx="2454052" cy="3029344"/>
          </a:xfrm>
        </p:spPr>
        <p:txBody>
          <a:bodyPr>
            <a:normAutofit/>
          </a:bodyPr>
          <a:lstStyle/>
          <a:p>
            <a:r>
              <a:rPr lang="en-US" sz="4000" b="1" dirty="0">
                <a:solidFill>
                  <a:schemeClr val="bg1"/>
                </a:solidFill>
              </a:rPr>
              <a:t>Veterans Court Statistics</a:t>
            </a:r>
          </a:p>
        </p:txBody>
      </p:sp>
      <p:sp>
        <p:nvSpPr>
          <p:cNvPr id="15" name="Freeform: Shape 14">
            <a:extLst>
              <a:ext uri="{FF2B5EF4-FFF2-40B4-BE49-F238E27FC236}">
                <a16:creationId xmlns:a16="http://schemas.microsoft.com/office/drawing/2014/main" id="{7D4B6ACA-FECB-4C58-ADB5-CCD4C5B2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B7F7BBD3-AC67-0A8D-40F8-137B4E6FA387}"/>
              </a:ext>
            </a:extLst>
          </p:cNvPr>
          <p:cNvGraphicFramePr>
            <a:graphicFrameLocks noGrp="1"/>
          </p:cNvGraphicFramePr>
          <p:nvPr>
            <p:ph idx="1"/>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85461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88EA-D141-8AB2-29DC-F4B737D67107}"/>
              </a:ext>
            </a:extLst>
          </p:cNvPr>
          <p:cNvSpPr>
            <a:spLocks noGrp="1"/>
          </p:cNvSpPr>
          <p:nvPr>
            <p:ph type="title"/>
          </p:nvPr>
        </p:nvSpPr>
        <p:spPr>
          <a:xfrm>
            <a:off x="1046019" y="942108"/>
            <a:ext cx="3256550" cy="4969113"/>
          </a:xfrm>
        </p:spPr>
        <p:txBody>
          <a:bodyPr anchor="ctr">
            <a:normAutofit/>
          </a:bodyPr>
          <a:lstStyle/>
          <a:p>
            <a:r>
              <a:rPr lang="en-US" dirty="0">
                <a:solidFill>
                  <a:schemeClr val="tx2">
                    <a:lumMod val="75000"/>
                  </a:schemeClr>
                </a:solidFill>
              </a:rPr>
              <a:t>Vets Court Graduate Recidivism Statistics</a:t>
            </a:r>
            <a:br>
              <a:rPr lang="en-US" dirty="0">
                <a:solidFill>
                  <a:schemeClr val="tx2">
                    <a:lumMod val="75000"/>
                  </a:schemeClr>
                </a:solidFill>
              </a:rPr>
            </a:br>
            <a:r>
              <a:rPr lang="en-US" dirty="0">
                <a:solidFill>
                  <a:schemeClr val="tx2">
                    <a:lumMod val="75000"/>
                  </a:schemeClr>
                </a:solidFill>
              </a:rPr>
              <a:t>-Convictions</a:t>
            </a:r>
          </a:p>
        </p:txBody>
      </p:sp>
      <p:graphicFrame>
        <p:nvGraphicFramePr>
          <p:cNvPr id="4" name="Content Placeholder 3">
            <a:extLst>
              <a:ext uri="{FF2B5EF4-FFF2-40B4-BE49-F238E27FC236}">
                <a16:creationId xmlns:a16="http://schemas.microsoft.com/office/drawing/2014/main" id="{7F8565F0-4A59-77B3-A456-945BAEBD6CE7}"/>
              </a:ext>
            </a:extLst>
          </p:cNvPr>
          <p:cNvGraphicFramePr>
            <a:graphicFrameLocks noGrp="1"/>
          </p:cNvGraphicFramePr>
          <p:nvPr>
            <p:ph idx="1"/>
          </p:nvPr>
        </p:nvGraphicFramePr>
        <p:xfrm>
          <a:off x="4875212" y="2619248"/>
          <a:ext cx="6554788" cy="1856484"/>
        </p:xfrm>
        <a:graphic>
          <a:graphicData uri="http://schemas.openxmlformats.org/drawingml/2006/table">
            <a:tbl>
              <a:tblPr firstRow="1" bandRow="1">
                <a:tableStyleId>{5C22544A-7EE6-4342-B048-85BDC9FD1C3A}</a:tableStyleId>
              </a:tblPr>
              <a:tblGrid>
                <a:gridCol w="1638697">
                  <a:extLst>
                    <a:ext uri="{9D8B030D-6E8A-4147-A177-3AD203B41FA5}">
                      <a16:colId xmlns:a16="http://schemas.microsoft.com/office/drawing/2014/main" val="3425410449"/>
                    </a:ext>
                  </a:extLst>
                </a:gridCol>
                <a:gridCol w="1638697">
                  <a:extLst>
                    <a:ext uri="{9D8B030D-6E8A-4147-A177-3AD203B41FA5}">
                      <a16:colId xmlns:a16="http://schemas.microsoft.com/office/drawing/2014/main" val="2021903376"/>
                    </a:ext>
                  </a:extLst>
                </a:gridCol>
                <a:gridCol w="1638697">
                  <a:extLst>
                    <a:ext uri="{9D8B030D-6E8A-4147-A177-3AD203B41FA5}">
                      <a16:colId xmlns:a16="http://schemas.microsoft.com/office/drawing/2014/main" val="2846755565"/>
                    </a:ext>
                  </a:extLst>
                </a:gridCol>
                <a:gridCol w="1638697">
                  <a:extLst>
                    <a:ext uri="{9D8B030D-6E8A-4147-A177-3AD203B41FA5}">
                      <a16:colId xmlns:a16="http://schemas.microsoft.com/office/drawing/2014/main" val="478216792"/>
                    </a:ext>
                  </a:extLst>
                </a:gridCol>
              </a:tblGrid>
              <a:tr h="1216404">
                <a:tc>
                  <a:txBody>
                    <a:bodyPr/>
                    <a:lstStyle/>
                    <a:p>
                      <a:pPr algn="ctr"/>
                      <a:r>
                        <a:rPr lang="en-US" dirty="0"/>
                        <a:t>While in Vets Court</a:t>
                      </a:r>
                    </a:p>
                  </a:txBody>
                  <a:tcPr/>
                </a:tc>
                <a:tc>
                  <a:txBody>
                    <a:bodyPr/>
                    <a:lstStyle/>
                    <a:p>
                      <a:pPr algn="ctr"/>
                      <a:r>
                        <a:rPr lang="en-US" dirty="0"/>
                        <a:t>Within 1 year of Graduation</a:t>
                      </a:r>
                    </a:p>
                  </a:txBody>
                  <a:tcPr/>
                </a:tc>
                <a:tc>
                  <a:txBody>
                    <a:bodyPr/>
                    <a:lstStyle/>
                    <a:p>
                      <a:pPr algn="ctr"/>
                      <a:r>
                        <a:rPr lang="en-US" dirty="0"/>
                        <a:t>Within 3 years of Graduating</a:t>
                      </a:r>
                    </a:p>
                  </a:txBody>
                  <a:tcPr/>
                </a:tc>
                <a:tc>
                  <a:txBody>
                    <a:bodyPr/>
                    <a:lstStyle/>
                    <a:p>
                      <a:pPr algn="ctr"/>
                      <a:r>
                        <a:rPr lang="en-US" dirty="0"/>
                        <a:t>Within 5 years of Graduating</a:t>
                      </a:r>
                    </a:p>
                  </a:txBody>
                  <a:tcPr/>
                </a:tc>
                <a:extLst>
                  <a:ext uri="{0D108BD9-81ED-4DB2-BD59-A6C34878D82A}">
                    <a16:rowId xmlns:a16="http://schemas.microsoft.com/office/drawing/2014/main" val="231765072"/>
                  </a:ext>
                </a:extLst>
              </a:tr>
              <a:tr h="493320">
                <a:tc>
                  <a:txBody>
                    <a:bodyPr/>
                    <a:lstStyle/>
                    <a:p>
                      <a:pPr algn="ctr"/>
                      <a:r>
                        <a:rPr lang="en-US" dirty="0"/>
                        <a:t>0 (of 74)</a:t>
                      </a:r>
                    </a:p>
                    <a:p>
                      <a:pPr algn="ctr"/>
                      <a:endParaRPr lang="en-US" dirty="0"/>
                    </a:p>
                  </a:txBody>
                  <a:tcPr/>
                </a:tc>
                <a:tc>
                  <a:txBody>
                    <a:bodyPr/>
                    <a:lstStyle/>
                    <a:p>
                      <a:pPr algn="ctr"/>
                      <a:r>
                        <a:rPr lang="en-US" dirty="0"/>
                        <a:t>6 (of 72)</a:t>
                      </a:r>
                    </a:p>
                    <a:p>
                      <a:pPr algn="ctr"/>
                      <a:r>
                        <a:rPr lang="en-US" dirty="0"/>
                        <a:t>8.3%</a:t>
                      </a:r>
                    </a:p>
                  </a:txBody>
                  <a:tcPr/>
                </a:tc>
                <a:tc>
                  <a:txBody>
                    <a:bodyPr/>
                    <a:lstStyle/>
                    <a:p>
                      <a:pPr algn="ctr"/>
                      <a:r>
                        <a:rPr lang="en-US" dirty="0"/>
                        <a:t>5 (of 66)</a:t>
                      </a:r>
                    </a:p>
                    <a:p>
                      <a:pPr algn="ctr"/>
                      <a:r>
                        <a:rPr lang="en-US" dirty="0"/>
                        <a:t>7.5%</a:t>
                      </a:r>
                    </a:p>
                  </a:txBody>
                  <a:tcPr/>
                </a:tc>
                <a:tc>
                  <a:txBody>
                    <a:bodyPr/>
                    <a:lstStyle/>
                    <a:p>
                      <a:pPr algn="ctr"/>
                      <a:r>
                        <a:rPr lang="en-US" dirty="0"/>
                        <a:t>7 (of 60)</a:t>
                      </a:r>
                    </a:p>
                    <a:p>
                      <a:pPr algn="ctr"/>
                      <a:r>
                        <a:rPr lang="en-US" dirty="0"/>
                        <a:t>11.6%</a:t>
                      </a:r>
                    </a:p>
                  </a:txBody>
                  <a:tcPr/>
                </a:tc>
                <a:extLst>
                  <a:ext uri="{0D108BD9-81ED-4DB2-BD59-A6C34878D82A}">
                    <a16:rowId xmlns:a16="http://schemas.microsoft.com/office/drawing/2014/main" val="2744946373"/>
                  </a:ext>
                </a:extLst>
              </a:tr>
            </a:tbl>
          </a:graphicData>
        </a:graphic>
      </p:graphicFrame>
    </p:spTree>
    <p:extLst>
      <p:ext uri="{BB962C8B-B14F-4D97-AF65-F5344CB8AC3E}">
        <p14:creationId xmlns:p14="http://schemas.microsoft.com/office/powerpoint/2010/main" val="30141189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D023AC-62C2-42A6-8F47-1B13E93F39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8" name="Freeform 11">
              <a:extLst>
                <a:ext uri="{FF2B5EF4-FFF2-40B4-BE49-F238E27FC236}">
                  <a16:creationId xmlns:a16="http://schemas.microsoft.com/office/drawing/2014/main" id="{5F3F3BDE-2140-489D-8253-04148340C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Freeform 12">
              <a:extLst>
                <a:ext uri="{FF2B5EF4-FFF2-40B4-BE49-F238E27FC236}">
                  <a16:creationId xmlns:a16="http://schemas.microsoft.com/office/drawing/2014/main" id="{BB0DEC0A-0272-4DAC-8198-CAE231F26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Freeform 13">
              <a:extLst>
                <a:ext uri="{FF2B5EF4-FFF2-40B4-BE49-F238E27FC236}">
                  <a16:creationId xmlns:a16="http://schemas.microsoft.com/office/drawing/2014/main" id="{6465D358-7F51-49C1-B8D7-E4B47CBD6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4">
              <a:extLst>
                <a:ext uri="{FF2B5EF4-FFF2-40B4-BE49-F238E27FC236}">
                  <a16:creationId xmlns:a16="http://schemas.microsoft.com/office/drawing/2014/main" id="{601831D6-EF1B-4BD3-880F-9E95AF1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5">
              <a:extLst>
                <a:ext uri="{FF2B5EF4-FFF2-40B4-BE49-F238E27FC236}">
                  <a16:creationId xmlns:a16="http://schemas.microsoft.com/office/drawing/2014/main" id="{91140846-64D9-452C-B0E4-F3E4E3D2F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6">
              <a:extLst>
                <a:ext uri="{FF2B5EF4-FFF2-40B4-BE49-F238E27FC236}">
                  <a16:creationId xmlns:a16="http://schemas.microsoft.com/office/drawing/2014/main" id="{BCFA9266-C641-497C-AAFE-359C3CB1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7">
              <a:extLst>
                <a:ext uri="{FF2B5EF4-FFF2-40B4-BE49-F238E27FC236}">
                  <a16:creationId xmlns:a16="http://schemas.microsoft.com/office/drawing/2014/main" id="{B0E4AADC-36C2-4D7F-95C4-0FFE9129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8">
              <a:extLst>
                <a:ext uri="{FF2B5EF4-FFF2-40B4-BE49-F238E27FC236}">
                  <a16:creationId xmlns:a16="http://schemas.microsoft.com/office/drawing/2014/main" id="{58CB9C53-A3EF-46B8-827F-F9BA4D44D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9">
              <a:extLst>
                <a:ext uri="{FF2B5EF4-FFF2-40B4-BE49-F238E27FC236}">
                  <a16:creationId xmlns:a16="http://schemas.microsoft.com/office/drawing/2014/main" id="{2044DE8F-DD7B-46F5-B6E0-CC1EF5972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20">
              <a:extLst>
                <a:ext uri="{FF2B5EF4-FFF2-40B4-BE49-F238E27FC236}">
                  <a16:creationId xmlns:a16="http://schemas.microsoft.com/office/drawing/2014/main" id="{BFB551BB-A1CB-4EB2-9476-1919E3AEF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21">
              <a:extLst>
                <a:ext uri="{FF2B5EF4-FFF2-40B4-BE49-F238E27FC236}">
                  <a16:creationId xmlns:a16="http://schemas.microsoft.com/office/drawing/2014/main" id="{A0B5AA31-6CA8-48E4-AB3A-D27C72861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2">
              <a:extLst>
                <a:ext uri="{FF2B5EF4-FFF2-40B4-BE49-F238E27FC236}">
                  <a16:creationId xmlns:a16="http://schemas.microsoft.com/office/drawing/2014/main" id="{22242CAF-53F4-47AD-8DE5-FAD9D6E32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1" name="Group 20">
            <a:extLst>
              <a:ext uri="{FF2B5EF4-FFF2-40B4-BE49-F238E27FC236}">
                <a16:creationId xmlns:a16="http://schemas.microsoft.com/office/drawing/2014/main" id="{3D23B1CF-992B-455E-80B8-A03C1F9E5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2" name="Freeform 27">
              <a:extLst>
                <a:ext uri="{FF2B5EF4-FFF2-40B4-BE49-F238E27FC236}">
                  <a16:creationId xmlns:a16="http://schemas.microsoft.com/office/drawing/2014/main" id="{3621E401-BCCC-4591-AFB6-FF4F6F0CF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8">
              <a:extLst>
                <a:ext uri="{FF2B5EF4-FFF2-40B4-BE49-F238E27FC236}">
                  <a16:creationId xmlns:a16="http://schemas.microsoft.com/office/drawing/2014/main" id="{86FEBA9B-2268-4ED8-9FCF-90577FC4C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9">
              <a:extLst>
                <a:ext uri="{FF2B5EF4-FFF2-40B4-BE49-F238E27FC236}">
                  <a16:creationId xmlns:a16="http://schemas.microsoft.com/office/drawing/2014/main" id="{5D43026A-1267-4751-BD09-0342C4E35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30">
              <a:extLst>
                <a:ext uri="{FF2B5EF4-FFF2-40B4-BE49-F238E27FC236}">
                  <a16:creationId xmlns:a16="http://schemas.microsoft.com/office/drawing/2014/main" id="{B1F886CD-A0B6-4915-AC4E-577FFCDA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31">
              <a:extLst>
                <a:ext uri="{FF2B5EF4-FFF2-40B4-BE49-F238E27FC236}">
                  <a16:creationId xmlns:a16="http://schemas.microsoft.com/office/drawing/2014/main" id="{F8DB4C85-08BA-4299-B81B-EEC8C6807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2">
              <a:extLst>
                <a:ext uri="{FF2B5EF4-FFF2-40B4-BE49-F238E27FC236}">
                  <a16:creationId xmlns:a16="http://schemas.microsoft.com/office/drawing/2014/main" id="{97DAFC9B-7A51-40C4-98A7-C3866A0E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3">
              <a:extLst>
                <a:ext uri="{FF2B5EF4-FFF2-40B4-BE49-F238E27FC236}">
                  <a16:creationId xmlns:a16="http://schemas.microsoft.com/office/drawing/2014/main" id="{1697E377-0BD7-4269-8083-39DE597A8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4">
              <a:extLst>
                <a:ext uri="{FF2B5EF4-FFF2-40B4-BE49-F238E27FC236}">
                  <a16:creationId xmlns:a16="http://schemas.microsoft.com/office/drawing/2014/main" id="{A30A0322-A443-45F4-92DE-33E897D01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5">
              <a:extLst>
                <a:ext uri="{FF2B5EF4-FFF2-40B4-BE49-F238E27FC236}">
                  <a16:creationId xmlns:a16="http://schemas.microsoft.com/office/drawing/2014/main" id="{AA857B57-CB48-4CB3-AEB4-ED95BB41F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6">
              <a:extLst>
                <a:ext uri="{FF2B5EF4-FFF2-40B4-BE49-F238E27FC236}">
                  <a16:creationId xmlns:a16="http://schemas.microsoft.com/office/drawing/2014/main" id="{CFAA585E-8C81-4993-B1A5-722B92E2D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7">
              <a:extLst>
                <a:ext uri="{FF2B5EF4-FFF2-40B4-BE49-F238E27FC236}">
                  <a16:creationId xmlns:a16="http://schemas.microsoft.com/office/drawing/2014/main" id="{F385A8F0-B4E5-4E4F-8CB7-52232701C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8">
              <a:extLst>
                <a:ext uri="{FF2B5EF4-FFF2-40B4-BE49-F238E27FC236}">
                  <a16:creationId xmlns:a16="http://schemas.microsoft.com/office/drawing/2014/main" id="{270B92A0-E4C8-4624-9B4C-DF4D29011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5" name="Rectangle 34">
            <a:extLst>
              <a:ext uri="{FF2B5EF4-FFF2-40B4-BE49-F238E27FC236}">
                <a16:creationId xmlns:a16="http://schemas.microsoft.com/office/drawing/2014/main" id="{83692DF2-D2F9-452E-8E4F-5103B4D23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Freeform 6">
            <a:extLst>
              <a:ext uri="{FF2B5EF4-FFF2-40B4-BE49-F238E27FC236}">
                <a16:creationId xmlns:a16="http://schemas.microsoft.com/office/drawing/2014/main" id="{F3A25E16-3875-437D-82D3-450FCD0AB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alpha val="50000"/>
            </a:schemeClr>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A7D67B7-F45F-D20C-B51A-4E0851775EA9}"/>
              </a:ext>
            </a:extLst>
          </p:cNvPr>
          <p:cNvSpPr>
            <a:spLocks noGrp="1"/>
          </p:cNvSpPr>
          <p:nvPr>
            <p:ph type="title"/>
          </p:nvPr>
        </p:nvSpPr>
        <p:spPr>
          <a:xfrm>
            <a:off x="987215" y="1318590"/>
            <a:ext cx="5102159" cy="4220820"/>
          </a:xfrm>
        </p:spPr>
        <p:txBody>
          <a:bodyPr vert="horz" lIns="91440" tIns="45720" rIns="91440" bIns="45720" rtlCol="0" anchor="ctr">
            <a:normAutofit/>
          </a:bodyPr>
          <a:lstStyle/>
          <a:p>
            <a:r>
              <a:rPr lang="en-US" sz="5400" dirty="0">
                <a:solidFill>
                  <a:srgbClr val="FFFFFF"/>
                </a:solidFill>
              </a:rPr>
              <a:t>Rock County OWI Court</a:t>
            </a:r>
          </a:p>
        </p:txBody>
      </p:sp>
    </p:spTree>
    <p:extLst>
      <p:ext uri="{BB962C8B-B14F-4D97-AF65-F5344CB8AC3E}">
        <p14:creationId xmlns:p14="http://schemas.microsoft.com/office/powerpoint/2010/main" val="1319665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 y="0"/>
            <a:ext cx="1219215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E1450D9-BB3F-3E61-7C0E-8B959CEC98FC}"/>
              </a:ext>
            </a:extLst>
          </p:cNvPr>
          <p:cNvSpPr>
            <a:spLocks noGrp="1"/>
          </p:cNvSpPr>
          <p:nvPr>
            <p:ph type="title"/>
          </p:nvPr>
        </p:nvSpPr>
        <p:spPr>
          <a:xfrm>
            <a:off x="1259893" y="589723"/>
            <a:ext cx="2454052" cy="5321500"/>
          </a:xfrm>
        </p:spPr>
        <p:txBody>
          <a:bodyPr anchor="ctr">
            <a:normAutofit/>
          </a:bodyPr>
          <a:lstStyle/>
          <a:p>
            <a:r>
              <a:rPr lang="en-US" sz="3200" dirty="0">
                <a:solidFill>
                  <a:schemeClr val="tx1"/>
                </a:solidFill>
              </a:rPr>
              <a:t>Rock County OWI Court</a:t>
            </a:r>
          </a:p>
        </p:txBody>
      </p:sp>
      <p:sp>
        <p:nvSpPr>
          <p:cNvPr id="12"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AB0CDCD8-0392-8E1C-F7CE-9B35B379A52C}"/>
              </a:ext>
            </a:extLst>
          </p:cNvPr>
          <p:cNvSpPr>
            <a:spLocks noGrp="1"/>
          </p:cNvSpPr>
          <p:nvPr>
            <p:ph idx="1"/>
          </p:nvPr>
        </p:nvSpPr>
        <p:spPr>
          <a:xfrm>
            <a:off x="4706578" y="589722"/>
            <a:ext cx="6798033" cy="5321500"/>
          </a:xfrm>
        </p:spPr>
        <p:txBody>
          <a:bodyPr anchor="ctr">
            <a:normAutofit/>
          </a:bodyPr>
          <a:lstStyle/>
          <a:p>
            <a:r>
              <a:rPr lang="en-US" sz="2000" dirty="0">
                <a:solidFill>
                  <a:srgbClr val="FFFFFF"/>
                </a:solidFill>
              </a:rPr>
              <a:t>High Risk/High Need</a:t>
            </a:r>
          </a:p>
          <a:p>
            <a:pPr lvl="1"/>
            <a:r>
              <a:rPr lang="en-US" sz="2000" dirty="0">
                <a:solidFill>
                  <a:srgbClr val="FFFFFF"/>
                </a:solidFill>
              </a:rPr>
              <a:t>High Risk for Future OWI (IDA)</a:t>
            </a:r>
          </a:p>
          <a:p>
            <a:pPr lvl="1"/>
            <a:r>
              <a:rPr lang="en-US" sz="2000" dirty="0">
                <a:solidFill>
                  <a:srgbClr val="FFFFFF"/>
                </a:solidFill>
              </a:rPr>
              <a:t>High SUD Need (GAIN-SS &amp; ASAM)</a:t>
            </a:r>
          </a:p>
          <a:p>
            <a:pPr lvl="1"/>
            <a:r>
              <a:rPr lang="en-US" sz="2000" dirty="0">
                <a:solidFill>
                  <a:srgbClr val="FFFFFF"/>
                </a:solidFill>
              </a:rPr>
              <a:t>Full Criminogenic Risk Assessment Also Completed after Entry (COMPASS)</a:t>
            </a:r>
          </a:p>
          <a:p>
            <a:pPr marL="342900" lvl="1"/>
            <a:r>
              <a:rPr lang="en-US" sz="2000" dirty="0">
                <a:solidFill>
                  <a:srgbClr val="FFFFFF"/>
                </a:solidFill>
              </a:rPr>
              <a:t> 3</a:t>
            </a:r>
            <a:r>
              <a:rPr lang="en-US" sz="2000" baseline="30000" dirty="0">
                <a:solidFill>
                  <a:srgbClr val="FFFFFF"/>
                </a:solidFill>
              </a:rPr>
              <a:t>rd</a:t>
            </a:r>
            <a:r>
              <a:rPr lang="en-US" sz="2000" dirty="0">
                <a:solidFill>
                  <a:srgbClr val="FFFFFF"/>
                </a:solidFill>
              </a:rPr>
              <a:t> &amp; 4</a:t>
            </a:r>
            <a:r>
              <a:rPr lang="en-US" sz="2000" baseline="30000" dirty="0">
                <a:solidFill>
                  <a:srgbClr val="FFFFFF"/>
                </a:solidFill>
              </a:rPr>
              <a:t>th</a:t>
            </a:r>
            <a:r>
              <a:rPr lang="en-US" sz="2000" dirty="0">
                <a:solidFill>
                  <a:srgbClr val="FFFFFF"/>
                </a:solidFill>
              </a:rPr>
              <a:t> OWIs Eligible</a:t>
            </a:r>
          </a:p>
          <a:p>
            <a:pPr marL="342900" lvl="1"/>
            <a:r>
              <a:rPr lang="en-US" sz="2000" dirty="0">
                <a:solidFill>
                  <a:srgbClr val="FFFFFF"/>
                </a:solidFill>
              </a:rPr>
              <a:t>In-House Treatment/Case Management Services</a:t>
            </a:r>
          </a:p>
          <a:p>
            <a:pPr marL="342900" lvl="1"/>
            <a:r>
              <a:rPr lang="en-US" sz="2000" dirty="0"/>
              <a:t>Access to Higher Levels of Care if Needed</a:t>
            </a:r>
            <a:endParaRPr lang="en-US" sz="2000" dirty="0">
              <a:solidFill>
                <a:srgbClr val="FFFFFF"/>
              </a:solidFill>
            </a:endParaRPr>
          </a:p>
          <a:p>
            <a:pPr marL="342900" lvl="1"/>
            <a:r>
              <a:rPr lang="en-US" sz="2000" dirty="0">
                <a:solidFill>
                  <a:srgbClr val="FFFFFF"/>
                </a:solidFill>
              </a:rPr>
              <a:t>Meets Weekly</a:t>
            </a:r>
          </a:p>
        </p:txBody>
      </p:sp>
    </p:spTree>
    <p:extLst>
      <p:ext uri="{BB962C8B-B14F-4D97-AF65-F5344CB8AC3E}">
        <p14:creationId xmlns:p14="http://schemas.microsoft.com/office/powerpoint/2010/main" val="326717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a:extLst>
            <a:ext uri="{FF2B5EF4-FFF2-40B4-BE49-F238E27FC236}">
              <a16:creationId xmlns:a16="http://schemas.microsoft.com/office/drawing/2014/main" id="{19B0EE14-703A-A20B-A6F2-9D6EA1C04AE2}"/>
            </a:ext>
          </a:extLst>
        </p:cNvPr>
        <p:cNvGrpSpPr/>
        <p:nvPr/>
      </p:nvGrpSpPr>
      <p:grpSpPr>
        <a:xfrm>
          <a:off x="0" y="0"/>
          <a:ext cx="0" cy="0"/>
          <a:chOff x="0" y="0"/>
          <a:chExt cx="0" cy="0"/>
        </a:xfrm>
      </p:grpSpPr>
      <p:sp>
        <p:nvSpPr>
          <p:cNvPr id="293" name="Google Shape;293;p10">
            <a:extLst>
              <a:ext uri="{FF2B5EF4-FFF2-40B4-BE49-F238E27FC236}">
                <a16:creationId xmlns:a16="http://schemas.microsoft.com/office/drawing/2014/main" id="{724ADE00-EC88-7443-FB43-2243A62E1F9C}"/>
              </a:ext>
            </a:extLst>
          </p:cNvPr>
          <p:cNvSpPr txBox="1">
            <a:spLocks noGrp="1"/>
          </p:cNvSpPr>
          <p:nvPr>
            <p:ph type="title" idx="4294967295"/>
          </p:nvPr>
        </p:nvSpPr>
        <p:spPr>
          <a:xfrm>
            <a:off x="0" y="1"/>
            <a:ext cx="12192000" cy="1096964"/>
          </a:xfrm>
          <a:prstGeom prst="rect">
            <a:avLst/>
          </a:prstGeom>
          <a:solidFill>
            <a:schemeClr val="accent1">
              <a:lumMod val="75000"/>
            </a:schemeClr>
          </a:solidFill>
          <a:ln>
            <a:noFill/>
          </a:ln>
        </p:spPr>
        <p:txBody>
          <a:bodyPr spcFirstLastPara="1" wrap="square" lIns="0" tIns="45700" rIns="0" bIns="0" anchor="b" anchorCtr="0">
            <a:noAutofit/>
          </a:bodyPr>
          <a:lstStyle/>
          <a:p>
            <a:pPr marL="688983">
              <a:lnSpc>
                <a:spcPct val="78000"/>
              </a:lnSpc>
              <a:buClr>
                <a:schemeClr val="lt1"/>
              </a:buClr>
              <a:buSzPts val="4400"/>
            </a:pPr>
            <a:r>
              <a:rPr lang="en-US" sz="4400">
                <a:solidFill>
                  <a:srgbClr val="FFFFFF"/>
                </a:solidFill>
                <a:latin typeface="Inter Light"/>
                <a:ea typeface="Inter Light"/>
                <a:sym typeface="Inter Light"/>
              </a:rPr>
              <a:t>Sequential Intercept Model</a:t>
            </a:r>
            <a:endParaRPr lang="en-US" sz="4400">
              <a:solidFill>
                <a:schemeClr val="bg1"/>
              </a:solidFill>
            </a:endParaRPr>
          </a:p>
        </p:txBody>
      </p:sp>
      <p:sp>
        <p:nvSpPr>
          <p:cNvPr id="16" name="TextBox 15">
            <a:extLst>
              <a:ext uri="{FF2B5EF4-FFF2-40B4-BE49-F238E27FC236}">
                <a16:creationId xmlns:a16="http://schemas.microsoft.com/office/drawing/2014/main" id="{25DCE2E8-1FC0-E42C-2982-B54B00E58F21}"/>
              </a:ext>
            </a:extLst>
          </p:cNvPr>
          <p:cNvSpPr txBox="1"/>
          <p:nvPr/>
        </p:nvSpPr>
        <p:spPr>
          <a:xfrm>
            <a:off x="6069012" y="1093471"/>
            <a:ext cx="2011680" cy="5760720"/>
          </a:xfrm>
          <a:prstGeom prst="rect">
            <a:avLst/>
          </a:prstGeom>
          <a:solidFill>
            <a:schemeClr val="accent3">
              <a:lumMod val="20000"/>
              <a:lumOff val="80000"/>
            </a:schemeClr>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Treatment courts for high-risk/ high-need individuals.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Treatment courts or specialized dockets can be developed, examples of which include adult drug courts, mental health courts, and veterans treatment courts.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Jail-based programming and health care services.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Jail health care providers are constitutionally required to provide behavioral health and medical services to persons needing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Collaboration with the Veterans Justice Outreach specialist (VJO) from the Veterans Health Administration (VHA).</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 VJO specialists can support Veterans by connecting them with VHA-provided services and other benefits to support recovery.</a:t>
            </a:r>
          </a:p>
        </p:txBody>
      </p:sp>
      <p:sp>
        <p:nvSpPr>
          <p:cNvPr id="18" name="TextBox 17">
            <a:extLst>
              <a:ext uri="{FF2B5EF4-FFF2-40B4-BE49-F238E27FC236}">
                <a16:creationId xmlns:a16="http://schemas.microsoft.com/office/drawing/2014/main" id="{64D3426C-7043-24CD-4ADD-9C9DF9A1CEDF}"/>
              </a:ext>
            </a:extLst>
          </p:cNvPr>
          <p:cNvSpPr txBox="1"/>
          <p:nvPr/>
        </p:nvSpPr>
        <p:spPr>
          <a:xfrm>
            <a:off x="8094186" y="1093469"/>
            <a:ext cx="2011680" cy="5760720"/>
          </a:xfrm>
          <a:prstGeom prst="rect">
            <a:avLst/>
          </a:prstGeom>
          <a:solidFill>
            <a:schemeClr val="accent6">
              <a:lumMod val="20000"/>
              <a:lumOff val="80000"/>
            </a:schemeClr>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4</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Transition planning by the jail or in-reach providers.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Transition planning improves reentry outcomes by organizing services around a person’s needs in advance of release.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Medication and prescription access upon release from jail or prison.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People should be provided with a minimum of 30 days’ medication at release and have prescription in hand upon release.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Warm hand-offs from corrections to providers increase engagement in services.</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 Case managers and peer support specialists can play an important role in supporting individuals in their recovery and community reintegration. They can assist with navigating the myriad demands placed on an individual, including transportation and scheduling, increasing positive outcomes.</a:t>
            </a:r>
          </a:p>
        </p:txBody>
      </p:sp>
      <p:sp>
        <p:nvSpPr>
          <p:cNvPr id="20" name="TextBox 19">
            <a:extLst>
              <a:ext uri="{FF2B5EF4-FFF2-40B4-BE49-F238E27FC236}">
                <a16:creationId xmlns:a16="http://schemas.microsoft.com/office/drawing/2014/main" id="{D3BEA993-E1BC-793D-7AE4-7E0BFDD0CAE5}"/>
              </a:ext>
            </a:extLst>
          </p:cNvPr>
          <p:cNvSpPr txBox="1"/>
          <p:nvPr/>
        </p:nvSpPr>
        <p:spPr>
          <a:xfrm>
            <a:off x="10106661" y="1097282"/>
            <a:ext cx="2070732" cy="5760720"/>
          </a:xfrm>
          <a:prstGeom prst="rect">
            <a:avLst/>
          </a:prstGeom>
          <a:solidFill>
            <a:schemeClr val="accent4">
              <a:lumMod val="20000"/>
              <a:lumOff val="80000"/>
            </a:schemeClr>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5</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Specialized community supervision for people with mental and substance use disorders.</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 Officers trained on the complexities of mental and substance use disorders can support connection to community-based services and supports.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Medication-assisted treatment (MAT) for people with substance use disorders.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MAT approaches can reduce relapse episodes and overdoses among individuals returning from detention.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Access to recovery supports, benefits, housing, and competitive employment.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Housing and employment are as important to criminal legal system-involved individuals as access to treatment services. Removing barriers to access is critical.</a:t>
            </a:r>
          </a:p>
        </p:txBody>
      </p:sp>
      <p:sp>
        <p:nvSpPr>
          <p:cNvPr id="21" name="TextBox 20">
            <a:extLst>
              <a:ext uri="{FF2B5EF4-FFF2-40B4-BE49-F238E27FC236}">
                <a16:creationId xmlns:a16="http://schemas.microsoft.com/office/drawing/2014/main" id="{CF2E768D-AB2F-B5E7-66C6-8172F16DF2FB}"/>
              </a:ext>
            </a:extLst>
          </p:cNvPr>
          <p:cNvSpPr txBox="1"/>
          <p:nvPr/>
        </p:nvSpPr>
        <p:spPr>
          <a:xfrm>
            <a:off x="4043045" y="1097280"/>
            <a:ext cx="2011680" cy="5760720"/>
          </a:xfrm>
          <a:prstGeom prst="rect">
            <a:avLst/>
          </a:prstGeom>
          <a:solidFill>
            <a:srgbClr val="CCFFFF"/>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Screening for mental and substance use disorders.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Brief screens can be administered universally by non-clinical staff at jail booking, holding cells, court lock ups, and prior to the first court appearance.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Data matching initiatives between the jail and community-based behavioral health providers.</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 Jail-led efforts to share information with community-based providers may be effective due to more restrictive rule related to information sharing for behavioral health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Pretrial supervision and diversion services to reduce episodes of incarceration.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Risk-based pre-trial services can reduce incarceration of people with low risk of criminal behavior or failure to appear in court.</a:t>
            </a:r>
          </a:p>
        </p:txBody>
      </p:sp>
      <p:sp>
        <p:nvSpPr>
          <p:cNvPr id="22" name="TextBox 21">
            <a:extLst>
              <a:ext uri="{FF2B5EF4-FFF2-40B4-BE49-F238E27FC236}">
                <a16:creationId xmlns:a16="http://schemas.microsoft.com/office/drawing/2014/main" id="{5A97CFAE-12EA-5E87-DC4A-EDB7F152B52C}"/>
              </a:ext>
            </a:extLst>
          </p:cNvPr>
          <p:cNvSpPr txBox="1"/>
          <p:nvPr/>
        </p:nvSpPr>
        <p:spPr>
          <a:xfrm>
            <a:off x="2031366" y="1097281"/>
            <a:ext cx="2011680" cy="5760720"/>
          </a:xfrm>
          <a:prstGeom prst="rect">
            <a:avLst/>
          </a:prstGeom>
          <a:solidFill>
            <a:srgbClr val="FFCC99"/>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1</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Dispatcher training.</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 Dispatchers can identify mental or substance use crisis situations and pass that information along so that Crisis Intervention Team officers can respond to the call. They should coordinate with 988 and understand triage protocols.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Specialized law enforcement responses.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Law enforcement officers can learn how to interact with people experiencing a crisis in ways that promote engagement in treatment and build community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Intervening with people who have frequent behavioral health crises and/or jail contact and providing follow-up after the crisis.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Law enforcement officers, crisis services, and hospitals can provide specialized responses to people who frequently use 911 and ED services.</a:t>
            </a:r>
          </a:p>
        </p:txBody>
      </p:sp>
      <p:sp>
        <p:nvSpPr>
          <p:cNvPr id="23" name="TextBox 22">
            <a:extLst>
              <a:ext uri="{FF2B5EF4-FFF2-40B4-BE49-F238E27FC236}">
                <a16:creationId xmlns:a16="http://schemas.microsoft.com/office/drawing/2014/main" id="{2926D86C-54CE-1EA2-DB86-75F0FDBE6544}"/>
              </a:ext>
            </a:extLst>
          </p:cNvPr>
          <p:cNvSpPr txBox="1"/>
          <p:nvPr/>
        </p:nvSpPr>
        <p:spPr>
          <a:xfrm>
            <a:off x="1907" y="1097282"/>
            <a:ext cx="2011680" cy="5760720"/>
          </a:xfrm>
          <a:prstGeom prst="rect">
            <a:avLst/>
          </a:prstGeom>
          <a:solidFill>
            <a:srgbClr val="FFFFCC"/>
          </a:solidFill>
          <a:ln>
            <a:solidFill>
              <a:schemeClr val="tx1"/>
            </a:solidFill>
          </a:ln>
        </p:spPr>
        <p:txBody>
          <a:bodyPr wrap="square" lIns="45721" rIns="4572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Intercept 0</a:t>
            </a:r>
          </a:p>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Mobile crisis outreach teams and co-responders.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Behavioral health practitioners who can respond to people experiencing a mental or substance use crisis or co-respond to a law enforcement encounter.</a:t>
            </a:r>
          </a:p>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Emergency Department (ED) diversion.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ED diversion can consist of a triage service, embedded mobile crisis, or a peer specialist who provides support to people in crisis.</a:t>
            </a:r>
          </a:p>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Law enforcement-friendly crisis services.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Law enforcement officers can bring people in crisis to locations other than jail or the ED, such as stabilization units, walk-in services, or respite centers. </a:t>
            </a:r>
          </a:p>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150" b="1" i="0" u="none" strike="noStrike" kern="1200" cap="none" spc="0" normalizeH="0" baseline="0" noProof="0" dirty="0">
                <a:ln>
                  <a:noFill/>
                </a:ln>
                <a:solidFill>
                  <a:prstClr val="black"/>
                </a:solidFill>
                <a:effectLst/>
                <a:uLnTx/>
                <a:uFillTx/>
                <a:latin typeface="Calibri" panose="020F0502020204030204"/>
                <a:ea typeface="+mn-ea"/>
                <a:cs typeface="+mn-cs"/>
              </a:rPr>
              <a:t>Dispatcher training. </a:t>
            </a: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Dispatchers should coordinate with 988 and understand triage protocols.</a:t>
            </a:r>
          </a:p>
        </p:txBody>
      </p:sp>
      <p:pic>
        <p:nvPicPr>
          <p:cNvPr id="3" name="Picture 2">
            <a:extLst>
              <a:ext uri="{FF2B5EF4-FFF2-40B4-BE49-F238E27FC236}">
                <a16:creationId xmlns:a16="http://schemas.microsoft.com/office/drawing/2014/main" id="{13C874D4-F39A-E18D-A17C-52C74A13B4A0}"/>
              </a:ext>
            </a:extLst>
          </p:cNvPr>
          <p:cNvPicPr>
            <a:picLocks noChangeAspect="1"/>
          </p:cNvPicPr>
          <p:nvPr/>
        </p:nvPicPr>
        <p:blipFill>
          <a:blip r:embed="rId3"/>
          <a:stretch>
            <a:fillRect/>
          </a:stretch>
        </p:blipFill>
        <p:spPr>
          <a:xfrm>
            <a:off x="5087734" y="6716048"/>
            <a:ext cx="2010057" cy="142894"/>
          </a:xfrm>
          <a:prstGeom prst="rect">
            <a:avLst/>
          </a:prstGeom>
        </p:spPr>
      </p:pic>
    </p:spTree>
    <p:extLst>
      <p:ext uri="{BB962C8B-B14F-4D97-AF65-F5344CB8AC3E}">
        <p14:creationId xmlns:p14="http://schemas.microsoft.com/office/powerpoint/2010/main" val="4727617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1DD9EA-A53C-44BE-92F3-21CAD4D7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80306B8-8897-569F-BF06-479A5ADFFD67}"/>
              </a:ext>
            </a:extLst>
          </p:cNvPr>
          <p:cNvSpPr>
            <a:spLocks noGrp="1"/>
          </p:cNvSpPr>
          <p:nvPr>
            <p:ph type="title"/>
          </p:nvPr>
        </p:nvSpPr>
        <p:spPr>
          <a:xfrm>
            <a:off x="1794897" y="624110"/>
            <a:ext cx="9712998" cy="1280890"/>
          </a:xfrm>
        </p:spPr>
        <p:txBody>
          <a:bodyPr>
            <a:normAutofit/>
          </a:bodyPr>
          <a:lstStyle/>
          <a:p>
            <a:r>
              <a:rPr lang="en-US" dirty="0"/>
              <a:t>OWI Court Recidivism Statistics</a:t>
            </a:r>
          </a:p>
        </p:txBody>
      </p:sp>
      <p:sp>
        <p:nvSpPr>
          <p:cNvPr id="11" name="Rectangle 10">
            <a:extLst>
              <a:ext uri="{FF2B5EF4-FFF2-40B4-BE49-F238E27FC236}">
                <a16:creationId xmlns:a16="http://schemas.microsoft.com/office/drawing/2014/main" id="{8305855A-EF75-4C54-AD29-3A7A2761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11">
            <a:extLst>
              <a:ext uri="{FF2B5EF4-FFF2-40B4-BE49-F238E27FC236}">
                <a16:creationId xmlns:a16="http://schemas.microsoft.com/office/drawing/2014/main" id="{9C75C971-7653-4A6D-B809-4353FF7F7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4" name="Content Placeholder 3">
            <a:extLst>
              <a:ext uri="{FF2B5EF4-FFF2-40B4-BE49-F238E27FC236}">
                <a16:creationId xmlns:a16="http://schemas.microsoft.com/office/drawing/2014/main" id="{2FB3EB81-64C2-AA26-FAD1-66E3853C1F7A}"/>
              </a:ext>
            </a:extLst>
          </p:cNvPr>
          <p:cNvGraphicFramePr>
            <a:graphicFrameLocks noGrp="1"/>
          </p:cNvGraphicFramePr>
          <p:nvPr>
            <p:ph idx="1"/>
          </p:nvPr>
        </p:nvGraphicFramePr>
        <p:xfrm>
          <a:off x="1794897" y="2586468"/>
          <a:ext cx="8987405" cy="2926973"/>
        </p:xfrm>
        <a:graphic>
          <a:graphicData uri="http://schemas.openxmlformats.org/drawingml/2006/table">
            <a:tbl>
              <a:tblPr firstRow="1" bandRow="1">
                <a:tableStyleId>{5C22544A-7EE6-4342-B048-85BDC9FD1C3A}</a:tableStyleId>
              </a:tblPr>
              <a:tblGrid>
                <a:gridCol w="3828425">
                  <a:extLst>
                    <a:ext uri="{9D8B030D-6E8A-4147-A177-3AD203B41FA5}">
                      <a16:colId xmlns:a16="http://schemas.microsoft.com/office/drawing/2014/main" val="1275679961"/>
                    </a:ext>
                  </a:extLst>
                </a:gridCol>
                <a:gridCol w="5158980">
                  <a:extLst>
                    <a:ext uri="{9D8B030D-6E8A-4147-A177-3AD203B41FA5}">
                      <a16:colId xmlns:a16="http://schemas.microsoft.com/office/drawing/2014/main" val="2989797716"/>
                    </a:ext>
                  </a:extLst>
                </a:gridCol>
              </a:tblGrid>
              <a:tr h="1207957">
                <a:tc>
                  <a:txBody>
                    <a:bodyPr/>
                    <a:lstStyle/>
                    <a:p>
                      <a:endParaRPr lang="en-US" sz="2300"/>
                    </a:p>
                  </a:txBody>
                  <a:tcPr marL="116150" marR="116150" marT="58075" marB="58075"/>
                </a:tc>
                <a:tc>
                  <a:txBody>
                    <a:bodyPr/>
                    <a:lstStyle/>
                    <a:p>
                      <a:r>
                        <a:rPr lang="en-US" sz="2300"/>
                        <a:t>Participants with New OWI Convictions after Graduation from the OWI Court Program</a:t>
                      </a:r>
                    </a:p>
                  </a:txBody>
                  <a:tcPr marL="116150" marR="116150" marT="58075" marB="58075"/>
                </a:tc>
                <a:extLst>
                  <a:ext uri="{0D108BD9-81ED-4DB2-BD59-A6C34878D82A}">
                    <a16:rowId xmlns:a16="http://schemas.microsoft.com/office/drawing/2014/main" val="1741688897"/>
                  </a:ext>
                </a:extLst>
              </a:tr>
              <a:tr h="859508">
                <a:tc>
                  <a:txBody>
                    <a:bodyPr/>
                    <a:lstStyle/>
                    <a:p>
                      <a:r>
                        <a:rPr lang="en-US" sz="2300"/>
                        <a:t>OWI 3</a:t>
                      </a:r>
                      <a:r>
                        <a:rPr lang="en-US" sz="2300" baseline="30000"/>
                        <a:t>rd</a:t>
                      </a:r>
                      <a:endParaRPr lang="en-US" sz="2300"/>
                    </a:p>
                  </a:txBody>
                  <a:tcPr marL="116150" marR="116150" marT="58075" marB="58075"/>
                </a:tc>
                <a:tc>
                  <a:txBody>
                    <a:bodyPr/>
                    <a:lstStyle/>
                    <a:p>
                      <a:pPr algn="ctr"/>
                      <a:r>
                        <a:rPr lang="en-US" sz="2300"/>
                        <a:t>17 (of 143) </a:t>
                      </a:r>
                    </a:p>
                    <a:p>
                      <a:pPr algn="ctr"/>
                      <a:r>
                        <a:rPr lang="en-US" sz="2300"/>
                        <a:t>12%</a:t>
                      </a:r>
                    </a:p>
                  </a:txBody>
                  <a:tcPr marL="116150" marR="116150" marT="58075" marB="58075"/>
                </a:tc>
                <a:extLst>
                  <a:ext uri="{0D108BD9-81ED-4DB2-BD59-A6C34878D82A}">
                    <a16:rowId xmlns:a16="http://schemas.microsoft.com/office/drawing/2014/main" val="1321049455"/>
                  </a:ext>
                </a:extLst>
              </a:tr>
              <a:tr h="859508">
                <a:tc>
                  <a:txBody>
                    <a:bodyPr/>
                    <a:lstStyle/>
                    <a:p>
                      <a:r>
                        <a:rPr lang="en-US" sz="2300"/>
                        <a:t>OWI 4</a:t>
                      </a:r>
                      <a:r>
                        <a:rPr lang="en-US" sz="2300" baseline="30000"/>
                        <a:t>th</a:t>
                      </a:r>
                      <a:r>
                        <a:rPr lang="en-US" sz="2300"/>
                        <a:t> (&amp; 5</a:t>
                      </a:r>
                      <a:r>
                        <a:rPr lang="en-US" sz="2300" baseline="30000"/>
                        <a:t>th</a:t>
                      </a:r>
                      <a:r>
                        <a:rPr lang="en-US" sz="2300"/>
                        <a:t>)</a:t>
                      </a:r>
                    </a:p>
                  </a:txBody>
                  <a:tcPr marL="116150" marR="116150" marT="58075" marB="58075"/>
                </a:tc>
                <a:tc>
                  <a:txBody>
                    <a:bodyPr/>
                    <a:lstStyle/>
                    <a:p>
                      <a:pPr algn="ctr"/>
                      <a:r>
                        <a:rPr lang="en-US" sz="2300"/>
                        <a:t>1 (of 25)</a:t>
                      </a:r>
                    </a:p>
                    <a:p>
                      <a:pPr algn="ctr"/>
                      <a:r>
                        <a:rPr lang="en-US" sz="2300"/>
                        <a:t>4%</a:t>
                      </a:r>
                    </a:p>
                  </a:txBody>
                  <a:tcPr marL="116150" marR="116150" marT="58075" marB="58075"/>
                </a:tc>
                <a:extLst>
                  <a:ext uri="{0D108BD9-81ED-4DB2-BD59-A6C34878D82A}">
                    <a16:rowId xmlns:a16="http://schemas.microsoft.com/office/drawing/2014/main" val="3792331483"/>
                  </a:ext>
                </a:extLst>
              </a:tr>
            </a:tbl>
          </a:graphicData>
        </a:graphic>
      </p:graphicFrame>
    </p:spTree>
    <p:extLst>
      <p:ext uri="{BB962C8B-B14F-4D97-AF65-F5344CB8AC3E}">
        <p14:creationId xmlns:p14="http://schemas.microsoft.com/office/powerpoint/2010/main" val="2945598530"/>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4</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Reentry</a:t>
            </a:r>
          </a:p>
        </p:txBody>
      </p:sp>
      <p:pic>
        <p:nvPicPr>
          <p:cNvPr id="4" name="Picture 3">
            <a:extLst>
              <a:ext uri="{FF2B5EF4-FFF2-40B4-BE49-F238E27FC236}">
                <a16:creationId xmlns:a16="http://schemas.microsoft.com/office/drawing/2014/main" id="{B5CE9188-0F74-4BFF-A844-9602A9593854}"/>
              </a:ext>
            </a:extLst>
          </p:cNvPr>
          <p:cNvPicPr>
            <a:picLocks noChangeAspect="1"/>
          </p:cNvPicPr>
          <p:nvPr/>
        </p:nvPicPr>
        <p:blipFill>
          <a:blip r:embed="rId2"/>
          <a:stretch>
            <a:fillRect/>
          </a:stretch>
        </p:blipFill>
        <p:spPr>
          <a:xfrm>
            <a:off x="6908961" y="430221"/>
            <a:ext cx="3371380" cy="5651482"/>
          </a:xfrm>
          <a:prstGeom prst="rect">
            <a:avLst/>
          </a:prstGeom>
        </p:spPr>
      </p:pic>
    </p:spTree>
    <p:extLst>
      <p:ext uri="{BB962C8B-B14F-4D97-AF65-F5344CB8AC3E}">
        <p14:creationId xmlns:p14="http://schemas.microsoft.com/office/powerpoint/2010/main" val="223828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2"/>
          <a:stretch>
            <a:fillRect/>
          </a:stretch>
        </p:blipFill>
        <p:spPr>
          <a:xfrm>
            <a:off x="1517659" y="895173"/>
            <a:ext cx="9156682" cy="5067654"/>
          </a:xfrm>
          <a:prstGeom prst="rect">
            <a:avLst/>
          </a:prstGeom>
        </p:spPr>
      </p:pic>
      <p:sp>
        <p:nvSpPr>
          <p:cNvPr id="5" name="Oval 4">
            <a:extLst>
              <a:ext uri="{FF2B5EF4-FFF2-40B4-BE49-F238E27FC236}">
                <a16:creationId xmlns:a16="http://schemas.microsoft.com/office/drawing/2014/main" id="{57EF70DD-7867-4350-898A-4746CBCDD031}"/>
              </a:ext>
            </a:extLst>
          </p:cNvPr>
          <p:cNvSpPr/>
          <p:nvPr/>
        </p:nvSpPr>
        <p:spPr>
          <a:xfrm>
            <a:off x="6302234" y="4600448"/>
            <a:ext cx="1480799" cy="98164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17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sz="2800" dirty="0">
                <a:solidFill>
                  <a:srgbClr val="0A0A0A"/>
                </a:solidFill>
                <a:effectLst/>
                <a:latin typeface="Arial" panose="020B0604020202020204" pitchFamily="34" charset="0"/>
                <a:ea typeface="Calibri" panose="020F0502020204030204" pitchFamily="34" charset="0"/>
              </a:rPr>
              <a:t>Jail Administration</a:t>
            </a:r>
          </a:p>
          <a:p>
            <a:r>
              <a:rPr lang="en-US" dirty="0">
                <a:solidFill>
                  <a:srgbClr val="0A0A0A"/>
                </a:solidFill>
                <a:latin typeface="Arial" panose="020B0604020202020204" pitchFamily="34" charset="0"/>
              </a:rPr>
              <a:t>WI Department of Corrections</a:t>
            </a:r>
          </a:p>
          <a:p>
            <a:r>
              <a:rPr lang="en-US" dirty="0">
                <a:solidFill>
                  <a:srgbClr val="0A0A0A"/>
                </a:solidFill>
                <a:latin typeface="Arial" panose="020B0604020202020204" pitchFamily="34" charset="0"/>
              </a:rPr>
              <a:t>WI Department of Health Services</a:t>
            </a:r>
            <a:endParaRPr lang="en-US" dirty="0"/>
          </a:p>
        </p:txBody>
      </p:sp>
      <p:pic>
        <p:nvPicPr>
          <p:cNvPr id="4" name="Picture 3">
            <a:extLst>
              <a:ext uri="{FF2B5EF4-FFF2-40B4-BE49-F238E27FC236}">
                <a16:creationId xmlns:a16="http://schemas.microsoft.com/office/drawing/2014/main" id="{6B1A99D5-C30C-491B-AB91-E1AD19650945}"/>
              </a:ext>
            </a:extLst>
          </p:cNvPr>
          <p:cNvPicPr>
            <a:picLocks noChangeAspect="1"/>
          </p:cNvPicPr>
          <p:nvPr/>
        </p:nvPicPr>
        <p:blipFill>
          <a:blip r:embed="rId2"/>
          <a:stretch>
            <a:fillRect/>
          </a:stretch>
        </p:blipFill>
        <p:spPr>
          <a:xfrm>
            <a:off x="1851871" y="3793220"/>
            <a:ext cx="9041152" cy="2383743"/>
          </a:xfrm>
          <a:prstGeom prst="rect">
            <a:avLst/>
          </a:prstGeom>
        </p:spPr>
      </p:pic>
      <p:pic>
        <p:nvPicPr>
          <p:cNvPr id="5" name="Picture 4">
            <a:extLst>
              <a:ext uri="{FF2B5EF4-FFF2-40B4-BE49-F238E27FC236}">
                <a16:creationId xmlns:a16="http://schemas.microsoft.com/office/drawing/2014/main" id="{3B96DA96-F413-49B5-90F9-7458218DD2A9}"/>
              </a:ext>
            </a:extLst>
          </p:cNvPr>
          <p:cNvPicPr>
            <a:picLocks noChangeAspect="1"/>
          </p:cNvPicPr>
          <p:nvPr/>
        </p:nvPicPr>
        <p:blipFill>
          <a:blip r:embed="rId3"/>
          <a:stretch>
            <a:fillRect/>
          </a:stretch>
        </p:blipFill>
        <p:spPr>
          <a:xfrm>
            <a:off x="7855355" y="1250867"/>
            <a:ext cx="2713407" cy="2624734"/>
          </a:xfrm>
          <a:prstGeom prst="rect">
            <a:avLst/>
          </a:prstGeom>
        </p:spPr>
      </p:pic>
    </p:spTree>
    <p:extLst>
      <p:ext uri="{BB962C8B-B14F-4D97-AF65-F5344CB8AC3E}">
        <p14:creationId xmlns:p14="http://schemas.microsoft.com/office/powerpoint/2010/main" val="20804893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C1D6-4825-4BDE-9BC0-1A1ED5B4CC9B}"/>
              </a:ext>
            </a:extLst>
          </p:cNvPr>
          <p:cNvSpPr>
            <a:spLocks noGrp="1"/>
          </p:cNvSpPr>
          <p:nvPr>
            <p:ph type="title"/>
          </p:nvPr>
        </p:nvSpPr>
        <p:spPr/>
        <p:txBody>
          <a:bodyPr/>
          <a:lstStyle/>
          <a:p>
            <a:r>
              <a:rPr lang="en-US" dirty="0"/>
              <a:t>Risk</a:t>
            </a:r>
          </a:p>
        </p:txBody>
      </p:sp>
      <p:sp>
        <p:nvSpPr>
          <p:cNvPr id="3" name="Content Placeholder 2">
            <a:extLst>
              <a:ext uri="{FF2B5EF4-FFF2-40B4-BE49-F238E27FC236}">
                <a16:creationId xmlns:a16="http://schemas.microsoft.com/office/drawing/2014/main" id="{ADD61F3B-80DA-4EB0-A507-1F38516E11CB}"/>
              </a:ext>
            </a:extLst>
          </p:cNvPr>
          <p:cNvSpPr>
            <a:spLocks noGrp="1"/>
          </p:cNvSpPr>
          <p:nvPr>
            <p:ph idx="1"/>
          </p:nvPr>
        </p:nvSpPr>
        <p:spPr>
          <a:xfrm>
            <a:off x="4550735" y="2243525"/>
            <a:ext cx="6936895" cy="2370949"/>
          </a:xfrm>
        </p:spPr>
        <p:txBody>
          <a:bodyPr>
            <a:normAutofit/>
          </a:bodyPr>
          <a:lstStyle/>
          <a:p>
            <a:r>
              <a:rPr lang="en-US" dirty="0"/>
              <a:t>Criminal Recidivism</a:t>
            </a:r>
          </a:p>
          <a:p>
            <a:r>
              <a:rPr lang="en-US" dirty="0"/>
              <a:t>Hopefully risk levels have decreased due to interventions completed in jail/prison</a:t>
            </a:r>
          </a:p>
        </p:txBody>
      </p:sp>
      <p:pic>
        <p:nvPicPr>
          <p:cNvPr id="4" name="Picture 3">
            <a:extLst>
              <a:ext uri="{FF2B5EF4-FFF2-40B4-BE49-F238E27FC236}">
                <a16:creationId xmlns:a16="http://schemas.microsoft.com/office/drawing/2014/main" id="{9B8B55DC-7526-4131-A77E-C6A6C1402B91}"/>
              </a:ext>
            </a:extLst>
          </p:cNvPr>
          <p:cNvPicPr>
            <a:picLocks noChangeAspect="1"/>
          </p:cNvPicPr>
          <p:nvPr/>
        </p:nvPicPr>
        <p:blipFill>
          <a:blip r:embed="rId2"/>
          <a:stretch>
            <a:fillRect/>
          </a:stretch>
        </p:blipFill>
        <p:spPr>
          <a:xfrm>
            <a:off x="972030" y="1275963"/>
            <a:ext cx="3444875" cy="5167312"/>
          </a:xfrm>
          <a:prstGeom prst="rect">
            <a:avLst/>
          </a:prstGeom>
        </p:spPr>
      </p:pic>
    </p:spTree>
    <p:extLst>
      <p:ext uri="{BB962C8B-B14F-4D97-AF65-F5344CB8AC3E}">
        <p14:creationId xmlns:p14="http://schemas.microsoft.com/office/powerpoint/2010/main" val="31554916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pic>
        <p:nvPicPr>
          <p:cNvPr id="9" name="Picture 8">
            <a:extLst>
              <a:ext uri="{FF2B5EF4-FFF2-40B4-BE49-F238E27FC236}">
                <a16:creationId xmlns:a16="http://schemas.microsoft.com/office/drawing/2014/main" id="{0D2DC728-1356-4B5A-8A97-290422DD46F4}"/>
              </a:ext>
            </a:extLst>
          </p:cNvPr>
          <p:cNvPicPr>
            <a:picLocks noChangeAspect="1"/>
          </p:cNvPicPr>
          <p:nvPr/>
        </p:nvPicPr>
        <p:blipFill>
          <a:blip r:embed="rId3"/>
          <a:stretch>
            <a:fillRect/>
          </a:stretch>
        </p:blipFill>
        <p:spPr>
          <a:xfrm>
            <a:off x="4910315" y="1194767"/>
            <a:ext cx="7075402" cy="4716935"/>
          </a:xfrm>
          <a:prstGeom prst="rect">
            <a:avLst/>
          </a:prstGeom>
        </p:spPr>
      </p:pic>
      <p:sp>
        <p:nvSpPr>
          <p:cNvPr id="10" name="Rectangle 9">
            <a:extLst>
              <a:ext uri="{FF2B5EF4-FFF2-40B4-BE49-F238E27FC236}">
                <a16:creationId xmlns:a16="http://schemas.microsoft.com/office/drawing/2014/main" id="{5727F39A-722E-4042-91AC-B712A69B41F7}"/>
              </a:ext>
            </a:extLst>
          </p:cNvPr>
          <p:cNvSpPr/>
          <p:nvPr/>
        </p:nvSpPr>
        <p:spPr>
          <a:xfrm>
            <a:off x="8294230" y="4512264"/>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91A172-3F4C-4879-B8D0-A26628027745}"/>
              </a:ext>
            </a:extLst>
          </p:cNvPr>
          <p:cNvPicPr>
            <a:picLocks noChangeAspect="1"/>
          </p:cNvPicPr>
          <p:nvPr/>
        </p:nvPicPr>
        <p:blipFill>
          <a:blip r:embed="rId4"/>
          <a:stretch>
            <a:fillRect/>
          </a:stretch>
        </p:blipFill>
        <p:spPr>
          <a:xfrm>
            <a:off x="386691" y="1584906"/>
            <a:ext cx="4523624" cy="4517528"/>
          </a:xfrm>
          <a:prstGeom prst="rect">
            <a:avLst/>
          </a:prstGeom>
        </p:spPr>
      </p:pic>
    </p:spTree>
    <p:extLst>
      <p:ext uri="{BB962C8B-B14F-4D97-AF65-F5344CB8AC3E}">
        <p14:creationId xmlns:p14="http://schemas.microsoft.com/office/powerpoint/2010/main" val="40022669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a:xfrm>
            <a:off x="838200" y="1421027"/>
            <a:ext cx="10515600" cy="5165124"/>
          </a:xfrm>
        </p:spPr>
        <p:txBody>
          <a:bodyPr/>
          <a:lstStyle/>
          <a:p>
            <a:r>
              <a:rPr lang="en-US" dirty="0"/>
              <a:t>Validated Risk Screening/Assessment Tools</a:t>
            </a:r>
          </a:p>
          <a:p>
            <a:pPr lvl="1"/>
            <a:r>
              <a:rPr lang="en-US" dirty="0"/>
              <a:t>Risk/Need</a:t>
            </a:r>
          </a:p>
          <a:p>
            <a:pPr lvl="2"/>
            <a:r>
              <a:rPr lang="en-US" dirty="0"/>
              <a:t>ORAS</a:t>
            </a:r>
          </a:p>
          <a:p>
            <a:pPr lvl="3"/>
            <a:r>
              <a:rPr lang="en-US" dirty="0"/>
              <a:t>Re-Entry Tool (ORAS-RT)</a:t>
            </a:r>
          </a:p>
          <a:p>
            <a:pPr lvl="3"/>
            <a:r>
              <a:rPr lang="en-US" dirty="0"/>
              <a:t>Supplemental Re-Entry Tool (ORAS-SRT)</a:t>
            </a:r>
          </a:p>
          <a:p>
            <a:pPr lvl="2"/>
            <a:r>
              <a:rPr lang="en-US" dirty="0"/>
              <a:t>COMPAS</a:t>
            </a:r>
          </a:p>
          <a:p>
            <a:pPr lvl="2"/>
            <a:r>
              <a:rPr lang="en-US" dirty="0"/>
              <a:t>LSI-R</a:t>
            </a:r>
          </a:p>
          <a:p>
            <a:pPr marL="1371600" lvl="3" indent="0">
              <a:buNone/>
            </a:pPr>
            <a:endParaRPr lang="en-US" dirty="0"/>
          </a:p>
          <a:p>
            <a:pPr lvl="1"/>
            <a:endParaRPr lang="en-US" dirty="0"/>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2"/>
          <a:stretch>
            <a:fillRect/>
          </a:stretch>
        </p:blipFill>
        <p:spPr>
          <a:xfrm>
            <a:off x="8972443" y="5006975"/>
            <a:ext cx="3028950" cy="1485900"/>
          </a:xfrm>
          <a:prstGeom prst="rect">
            <a:avLst/>
          </a:prstGeom>
        </p:spPr>
      </p:pic>
    </p:spTree>
    <p:extLst>
      <p:ext uri="{BB962C8B-B14F-4D97-AF65-F5344CB8AC3E}">
        <p14:creationId xmlns:p14="http://schemas.microsoft.com/office/powerpoint/2010/main" val="36338895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62128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normAutofit lnSpcReduction="10000"/>
          </a:bodyPr>
          <a:lstStyle/>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Transition planning by the jail or in-reach providers.</a:t>
            </a:r>
            <a:r>
              <a:rPr lang="en-US" dirty="0">
                <a:effectLst/>
                <a:latin typeface="Calibri" panose="020F0502020204030204" pitchFamily="34" charset="0"/>
                <a:ea typeface="MS Mincho" panose="02020609040205080304" pitchFamily="49" charset="-128"/>
                <a:cs typeface="Times New Roman" panose="02020603050405020304" pitchFamily="18" charset="0"/>
              </a:rPr>
              <a:t> Transition planning improves reentry outcomes by organizing services around an individual’s needs in advance of release.</a:t>
            </a:r>
          </a:p>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Medication and prescription access upon release from jail or prison.</a:t>
            </a:r>
            <a:r>
              <a:rPr lang="en-US" dirty="0">
                <a:effectLst/>
                <a:latin typeface="Calibri" panose="020F0502020204030204" pitchFamily="34" charset="0"/>
                <a:ea typeface="MS Mincho" panose="02020609040205080304" pitchFamily="49" charset="-128"/>
                <a:cs typeface="Times New Roman" panose="02020603050405020304" pitchFamily="18" charset="0"/>
              </a:rPr>
              <a:t> Inmates should be provided with a minimum of 30 days’ medication at release and have prescriptions in hand upon release, including MAT medications prescribed for substance use disorders.</a:t>
            </a:r>
          </a:p>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Warm hand-offs from corrections to providers increase engagement in services.</a:t>
            </a:r>
            <a:r>
              <a:rPr lang="en-US" dirty="0">
                <a:effectLst/>
                <a:latin typeface="Calibri" panose="020F0502020204030204" pitchFamily="34" charset="0"/>
                <a:ea typeface="MS Mincho" panose="02020609040205080304" pitchFamily="49" charset="-128"/>
                <a:cs typeface="Times New Roman" panose="02020603050405020304" pitchFamily="18" charset="0"/>
              </a:rPr>
              <a:t> Case managers that pick an individual up and transport them directly to services will increase positive outcomes.</a:t>
            </a:r>
          </a:p>
          <a:p>
            <a:pPr marL="457200" lvl="1" indent="0">
              <a:buNone/>
            </a:pPr>
            <a:endParaRPr lang="en-US" dirty="0"/>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3"/>
          <a:stretch>
            <a:fillRect/>
          </a:stretch>
        </p:blipFill>
        <p:spPr>
          <a:xfrm>
            <a:off x="9241052" y="0"/>
            <a:ext cx="2619375" cy="1743075"/>
          </a:xfrm>
          <a:prstGeom prst="rect">
            <a:avLst/>
          </a:prstGeom>
        </p:spPr>
      </p:pic>
    </p:spTree>
    <p:extLst>
      <p:ext uri="{BB962C8B-B14F-4D97-AF65-F5344CB8AC3E}">
        <p14:creationId xmlns:p14="http://schemas.microsoft.com/office/powerpoint/2010/main" val="3615569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5</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Community Corrections</a:t>
            </a:r>
          </a:p>
        </p:txBody>
      </p:sp>
      <p:pic>
        <p:nvPicPr>
          <p:cNvPr id="4" name="Picture 3">
            <a:extLst>
              <a:ext uri="{FF2B5EF4-FFF2-40B4-BE49-F238E27FC236}">
                <a16:creationId xmlns:a16="http://schemas.microsoft.com/office/drawing/2014/main" id="{A1CF24A0-7C44-4D80-9AF0-3FE171BFEBA8}"/>
              </a:ext>
            </a:extLst>
          </p:cNvPr>
          <p:cNvPicPr>
            <a:picLocks noChangeAspect="1"/>
          </p:cNvPicPr>
          <p:nvPr/>
        </p:nvPicPr>
        <p:blipFill>
          <a:blip r:embed="rId2"/>
          <a:stretch>
            <a:fillRect/>
          </a:stretch>
        </p:blipFill>
        <p:spPr>
          <a:xfrm>
            <a:off x="6211438" y="405835"/>
            <a:ext cx="4456562" cy="5700254"/>
          </a:xfrm>
          <a:prstGeom prst="rect">
            <a:avLst/>
          </a:prstGeom>
        </p:spPr>
      </p:pic>
    </p:spTree>
    <p:extLst>
      <p:ext uri="{BB962C8B-B14F-4D97-AF65-F5344CB8AC3E}">
        <p14:creationId xmlns:p14="http://schemas.microsoft.com/office/powerpoint/2010/main" val="3274404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a:extLst>
            <a:ext uri="{FF2B5EF4-FFF2-40B4-BE49-F238E27FC236}">
              <a16:creationId xmlns:a16="http://schemas.microsoft.com/office/drawing/2014/main" id="{B897AB7D-3B5A-027C-421A-70301A0D9413}"/>
            </a:ext>
          </a:extLst>
        </p:cNvPr>
        <p:cNvGrpSpPr/>
        <p:nvPr/>
      </p:nvGrpSpPr>
      <p:grpSpPr>
        <a:xfrm>
          <a:off x="0" y="0"/>
          <a:ext cx="0" cy="0"/>
          <a:chOff x="0" y="0"/>
          <a:chExt cx="0" cy="0"/>
        </a:xfrm>
      </p:grpSpPr>
      <p:sp>
        <p:nvSpPr>
          <p:cNvPr id="293" name="Google Shape;293;p10">
            <a:extLst>
              <a:ext uri="{FF2B5EF4-FFF2-40B4-BE49-F238E27FC236}">
                <a16:creationId xmlns:a16="http://schemas.microsoft.com/office/drawing/2014/main" id="{5FCFE000-8D09-A8E1-C1EB-7F950C9161DA}"/>
              </a:ext>
            </a:extLst>
          </p:cNvPr>
          <p:cNvSpPr txBox="1">
            <a:spLocks noGrp="1"/>
          </p:cNvSpPr>
          <p:nvPr>
            <p:ph type="title" idx="4294967295"/>
          </p:nvPr>
        </p:nvSpPr>
        <p:spPr>
          <a:xfrm>
            <a:off x="0" y="1"/>
            <a:ext cx="12192000" cy="1096964"/>
          </a:xfrm>
          <a:prstGeom prst="rect">
            <a:avLst/>
          </a:prstGeom>
          <a:solidFill>
            <a:schemeClr val="accent1">
              <a:lumMod val="75000"/>
            </a:schemeClr>
          </a:solidFill>
          <a:ln>
            <a:noFill/>
          </a:ln>
        </p:spPr>
        <p:txBody>
          <a:bodyPr spcFirstLastPara="1" wrap="square" lIns="0" tIns="45700" rIns="0" bIns="0" anchor="b" anchorCtr="0">
            <a:noAutofit/>
          </a:bodyPr>
          <a:lstStyle/>
          <a:p>
            <a:pPr marL="688983">
              <a:lnSpc>
                <a:spcPct val="78000"/>
              </a:lnSpc>
              <a:buClr>
                <a:schemeClr val="lt1"/>
              </a:buClr>
              <a:buSzPts val="4400"/>
            </a:pPr>
            <a:r>
              <a:rPr lang="en-US" sz="4400">
                <a:solidFill>
                  <a:srgbClr val="FFFFFF"/>
                </a:solidFill>
                <a:latin typeface="Inter Light"/>
                <a:ea typeface="Inter Light"/>
                <a:sym typeface="Inter Light"/>
              </a:rPr>
              <a:t>Sequential Intercept Model</a:t>
            </a:r>
            <a:endParaRPr lang="en-US" sz="4400">
              <a:solidFill>
                <a:schemeClr val="bg1"/>
              </a:solidFill>
            </a:endParaRPr>
          </a:p>
        </p:txBody>
      </p:sp>
      <p:pic>
        <p:nvPicPr>
          <p:cNvPr id="4" name="Picture 3">
            <a:extLst>
              <a:ext uri="{FF2B5EF4-FFF2-40B4-BE49-F238E27FC236}">
                <a16:creationId xmlns:a16="http://schemas.microsoft.com/office/drawing/2014/main" id="{D309A8E5-B68C-6BD1-ACC5-C0B77535FE19}"/>
              </a:ext>
            </a:extLst>
          </p:cNvPr>
          <p:cNvPicPr>
            <a:picLocks noChangeAspect="1"/>
          </p:cNvPicPr>
          <p:nvPr/>
        </p:nvPicPr>
        <p:blipFill>
          <a:blip r:embed="rId3"/>
          <a:stretch>
            <a:fillRect/>
          </a:stretch>
        </p:blipFill>
        <p:spPr>
          <a:xfrm>
            <a:off x="0" y="1740828"/>
            <a:ext cx="12192000" cy="3376345"/>
          </a:xfrm>
          <a:prstGeom prst="rect">
            <a:avLst/>
          </a:prstGeom>
        </p:spPr>
      </p:pic>
      <p:pic>
        <p:nvPicPr>
          <p:cNvPr id="3" name="Picture 2">
            <a:extLst>
              <a:ext uri="{FF2B5EF4-FFF2-40B4-BE49-F238E27FC236}">
                <a16:creationId xmlns:a16="http://schemas.microsoft.com/office/drawing/2014/main" id="{D7B88DBE-9FFF-7DCB-6D51-A1E24AA4B958}"/>
              </a:ext>
            </a:extLst>
          </p:cNvPr>
          <p:cNvPicPr>
            <a:picLocks noChangeAspect="1"/>
          </p:cNvPicPr>
          <p:nvPr/>
        </p:nvPicPr>
        <p:blipFill>
          <a:blip r:embed="rId4"/>
          <a:stretch>
            <a:fillRect/>
          </a:stretch>
        </p:blipFill>
        <p:spPr>
          <a:xfrm>
            <a:off x="5090973" y="6002431"/>
            <a:ext cx="2010057" cy="142894"/>
          </a:xfrm>
          <a:prstGeom prst="rect">
            <a:avLst/>
          </a:prstGeom>
        </p:spPr>
      </p:pic>
    </p:spTree>
    <p:extLst>
      <p:ext uri="{BB962C8B-B14F-4D97-AF65-F5344CB8AC3E}">
        <p14:creationId xmlns:p14="http://schemas.microsoft.com/office/powerpoint/2010/main" val="25784941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2"/>
          <a:stretch>
            <a:fillRect/>
          </a:stretch>
        </p:blipFill>
        <p:spPr>
          <a:xfrm>
            <a:off x="1517659" y="895173"/>
            <a:ext cx="9156682" cy="5067654"/>
          </a:xfrm>
          <a:prstGeom prst="rect">
            <a:avLst/>
          </a:prstGeom>
        </p:spPr>
      </p:pic>
      <p:sp>
        <p:nvSpPr>
          <p:cNvPr id="5" name="Oval 4">
            <a:extLst>
              <a:ext uri="{FF2B5EF4-FFF2-40B4-BE49-F238E27FC236}">
                <a16:creationId xmlns:a16="http://schemas.microsoft.com/office/drawing/2014/main" id="{57EF70DD-7867-4350-898A-4746CBCDD031}"/>
              </a:ext>
            </a:extLst>
          </p:cNvPr>
          <p:cNvSpPr/>
          <p:nvPr/>
        </p:nvSpPr>
        <p:spPr>
          <a:xfrm>
            <a:off x="7769527" y="4589815"/>
            <a:ext cx="1977082" cy="111210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3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dirty="0">
                <a:solidFill>
                  <a:srgbClr val="0A0A0A"/>
                </a:solidFill>
                <a:latin typeface="Arial" panose="020B0604020202020204" pitchFamily="34" charset="0"/>
              </a:rPr>
              <a:t>WI Department of Corrections</a:t>
            </a:r>
          </a:p>
          <a:p>
            <a:r>
              <a:rPr lang="en-US" dirty="0">
                <a:solidFill>
                  <a:srgbClr val="0A0A0A"/>
                </a:solidFill>
                <a:latin typeface="Arial" panose="020B0604020202020204" pitchFamily="34" charset="0"/>
              </a:rPr>
              <a:t>WI Department of Health Services</a:t>
            </a:r>
          </a:p>
          <a:p>
            <a:r>
              <a:rPr lang="en-US" dirty="0">
                <a:solidFill>
                  <a:srgbClr val="0A0A0A"/>
                </a:solidFill>
                <a:latin typeface="Arial" panose="020B0604020202020204" pitchFamily="34" charset="0"/>
              </a:rPr>
              <a:t>Administrative Law Judges</a:t>
            </a:r>
            <a:endParaRPr lang="en-US" dirty="0"/>
          </a:p>
        </p:txBody>
      </p:sp>
      <p:pic>
        <p:nvPicPr>
          <p:cNvPr id="5" name="Picture 4">
            <a:extLst>
              <a:ext uri="{FF2B5EF4-FFF2-40B4-BE49-F238E27FC236}">
                <a16:creationId xmlns:a16="http://schemas.microsoft.com/office/drawing/2014/main" id="{DEDFC9BC-4AB2-4388-885E-2AE57BBDECC2}"/>
              </a:ext>
            </a:extLst>
          </p:cNvPr>
          <p:cNvPicPr>
            <a:picLocks noChangeAspect="1"/>
          </p:cNvPicPr>
          <p:nvPr/>
        </p:nvPicPr>
        <p:blipFill>
          <a:blip r:embed="rId2"/>
          <a:stretch>
            <a:fillRect/>
          </a:stretch>
        </p:blipFill>
        <p:spPr>
          <a:xfrm>
            <a:off x="5821880" y="4182914"/>
            <a:ext cx="4886325" cy="1171575"/>
          </a:xfrm>
          <a:prstGeom prst="rect">
            <a:avLst/>
          </a:prstGeom>
        </p:spPr>
      </p:pic>
      <p:pic>
        <p:nvPicPr>
          <p:cNvPr id="6" name="Picture 5">
            <a:extLst>
              <a:ext uri="{FF2B5EF4-FFF2-40B4-BE49-F238E27FC236}">
                <a16:creationId xmlns:a16="http://schemas.microsoft.com/office/drawing/2014/main" id="{48B1BBBF-4698-49C5-9301-5B9741BE8642}"/>
              </a:ext>
            </a:extLst>
          </p:cNvPr>
          <p:cNvPicPr>
            <a:picLocks noChangeAspect="1"/>
          </p:cNvPicPr>
          <p:nvPr/>
        </p:nvPicPr>
        <p:blipFill>
          <a:blip r:embed="rId3"/>
          <a:stretch>
            <a:fillRect/>
          </a:stretch>
        </p:blipFill>
        <p:spPr>
          <a:xfrm>
            <a:off x="1673078" y="3578077"/>
            <a:ext cx="2381250" cy="2381250"/>
          </a:xfrm>
          <a:prstGeom prst="rect">
            <a:avLst/>
          </a:prstGeom>
        </p:spPr>
      </p:pic>
    </p:spTree>
    <p:extLst>
      <p:ext uri="{BB962C8B-B14F-4D97-AF65-F5344CB8AC3E}">
        <p14:creationId xmlns:p14="http://schemas.microsoft.com/office/powerpoint/2010/main" val="42206712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C1D6-4825-4BDE-9BC0-1A1ED5B4CC9B}"/>
              </a:ext>
            </a:extLst>
          </p:cNvPr>
          <p:cNvSpPr>
            <a:spLocks noGrp="1"/>
          </p:cNvSpPr>
          <p:nvPr>
            <p:ph type="title"/>
          </p:nvPr>
        </p:nvSpPr>
        <p:spPr/>
        <p:txBody>
          <a:bodyPr/>
          <a:lstStyle/>
          <a:p>
            <a:r>
              <a:rPr lang="en-US" dirty="0"/>
              <a:t>Risk</a:t>
            </a:r>
          </a:p>
        </p:txBody>
      </p:sp>
      <p:sp>
        <p:nvSpPr>
          <p:cNvPr id="3" name="Content Placeholder 2">
            <a:extLst>
              <a:ext uri="{FF2B5EF4-FFF2-40B4-BE49-F238E27FC236}">
                <a16:creationId xmlns:a16="http://schemas.microsoft.com/office/drawing/2014/main" id="{ADD61F3B-80DA-4EB0-A507-1F38516E11CB}"/>
              </a:ext>
            </a:extLst>
          </p:cNvPr>
          <p:cNvSpPr>
            <a:spLocks noGrp="1"/>
          </p:cNvSpPr>
          <p:nvPr>
            <p:ph idx="1"/>
          </p:nvPr>
        </p:nvSpPr>
        <p:spPr>
          <a:xfrm>
            <a:off x="3944678" y="1398293"/>
            <a:ext cx="6936895" cy="2370949"/>
          </a:xfrm>
        </p:spPr>
        <p:txBody>
          <a:bodyPr>
            <a:normAutofit/>
          </a:bodyPr>
          <a:lstStyle/>
          <a:p>
            <a:r>
              <a:rPr lang="en-US" dirty="0"/>
              <a:t>Criminal Recidivism</a:t>
            </a:r>
          </a:p>
          <a:p>
            <a:r>
              <a:rPr lang="en-US" dirty="0"/>
              <a:t>Hopefully risk levels have decreased due to interventions completed in jail/prison</a:t>
            </a:r>
          </a:p>
        </p:txBody>
      </p:sp>
      <p:pic>
        <p:nvPicPr>
          <p:cNvPr id="5" name="Picture 4">
            <a:extLst>
              <a:ext uri="{FF2B5EF4-FFF2-40B4-BE49-F238E27FC236}">
                <a16:creationId xmlns:a16="http://schemas.microsoft.com/office/drawing/2014/main" id="{E7A72947-44A2-441A-9193-17F514DDA0F5}"/>
              </a:ext>
            </a:extLst>
          </p:cNvPr>
          <p:cNvPicPr>
            <a:picLocks noChangeAspect="1"/>
          </p:cNvPicPr>
          <p:nvPr/>
        </p:nvPicPr>
        <p:blipFill>
          <a:blip r:embed="rId2"/>
          <a:stretch>
            <a:fillRect/>
          </a:stretch>
        </p:blipFill>
        <p:spPr>
          <a:xfrm>
            <a:off x="1127052" y="3317357"/>
            <a:ext cx="10037134" cy="3019057"/>
          </a:xfrm>
          <a:prstGeom prst="rect">
            <a:avLst/>
          </a:prstGeom>
        </p:spPr>
      </p:pic>
    </p:spTree>
    <p:extLst>
      <p:ext uri="{BB962C8B-B14F-4D97-AF65-F5344CB8AC3E}">
        <p14:creationId xmlns:p14="http://schemas.microsoft.com/office/powerpoint/2010/main" val="42719029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pic>
        <p:nvPicPr>
          <p:cNvPr id="9" name="Picture 8">
            <a:extLst>
              <a:ext uri="{FF2B5EF4-FFF2-40B4-BE49-F238E27FC236}">
                <a16:creationId xmlns:a16="http://schemas.microsoft.com/office/drawing/2014/main" id="{0D2DC728-1356-4B5A-8A97-290422DD46F4}"/>
              </a:ext>
            </a:extLst>
          </p:cNvPr>
          <p:cNvPicPr>
            <a:picLocks noChangeAspect="1"/>
          </p:cNvPicPr>
          <p:nvPr/>
        </p:nvPicPr>
        <p:blipFill>
          <a:blip r:embed="rId3"/>
          <a:stretch>
            <a:fillRect/>
          </a:stretch>
        </p:blipFill>
        <p:spPr>
          <a:xfrm>
            <a:off x="4099746" y="875489"/>
            <a:ext cx="7984941" cy="5323294"/>
          </a:xfrm>
          <a:prstGeom prst="rect">
            <a:avLst/>
          </a:prstGeom>
        </p:spPr>
      </p:pic>
      <p:sp>
        <p:nvSpPr>
          <p:cNvPr id="10" name="Rectangle 9">
            <a:extLst>
              <a:ext uri="{FF2B5EF4-FFF2-40B4-BE49-F238E27FC236}">
                <a16:creationId xmlns:a16="http://schemas.microsoft.com/office/drawing/2014/main" id="{5727F39A-722E-4042-91AC-B712A69B41F7}"/>
              </a:ext>
            </a:extLst>
          </p:cNvPr>
          <p:cNvSpPr/>
          <p:nvPr/>
        </p:nvSpPr>
        <p:spPr>
          <a:xfrm>
            <a:off x="7938430" y="4629223"/>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DD6ECC-B15A-49A3-AFF5-25D27979862D}"/>
              </a:ext>
            </a:extLst>
          </p:cNvPr>
          <p:cNvPicPr>
            <a:picLocks noChangeAspect="1"/>
          </p:cNvPicPr>
          <p:nvPr/>
        </p:nvPicPr>
        <p:blipFill>
          <a:blip r:embed="rId4"/>
          <a:stretch>
            <a:fillRect/>
          </a:stretch>
        </p:blipFill>
        <p:spPr>
          <a:xfrm>
            <a:off x="107313" y="1542375"/>
            <a:ext cx="4523624" cy="4517528"/>
          </a:xfrm>
          <a:prstGeom prst="rect">
            <a:avLst/>
          </a:prstGeom>
        </p:spPr>
      </p:pic>
    </p:spTree>
    <p:extLst>
      <p:ext uri="{BB962C8B-B14F-4D97-AF65-F5344CB8AC3E}">
        <p14:creationId xmlns:p14="http://schemas.microsoft.com/office/powerpoint/2010/main" val="18774525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a:xfrm>
            <a:off x="838200" y="1421027"/>
            <a:ext cx="10515600" cy="5165124"/>
          </a:xfrm>
        </p:spPr>
        <p:txBody>
          <a:bodyPr/>
          <a:lstStyle/>
          <a:p>
            <a:r>
              <a:rPr lang="en-US" dirty="0"/>
              <a:t>Validated Risk Screening/Assessment Tools</a:t>
            </a:r>
          </a:p>
          <a:p>
            <a:pPr lvl="1"/>
            <a:r>
              <a:rPr lang="en-US" dirty="0"/>
              <a:t>Risk/Need</a:t>
            </a:r>
          </a:p>
          <a:p>
            <a:pPr lvl="2"/>
            <a:r>
              <a:rPr lang="en-US" dirty="0"/>
              <a:t>ORAS</a:t>
            </a:r>
          </a:p>
          <a:p>
            <a:pPr lvl="2"/>
            <a:r>
              <a:rPr lang="en-US" dirty="0"/>
              <a:t>COMPAS</a:t>
            </a:r>
          </a:p>
          <a:p>
            <a:pPr lvl="2"/>
            <a:r>
              <a:rPr lang="en-US" dirty="0"/>
              <a:t>LSI-R</a:t>
            </a:r>
          </a:p>
          <a:p>
            <a:pPr marL="1371600" lvl="3" indent="0">
              <a:buNone/>
            </a:pPr>
            <a:endParaRPr lang="en-US" dirty="0"/>
          </a:p>
          <a:p>
            <a:pPr lvl="1"/>
            <a:endParaRPr lang="en-US" dirty="0"/>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2"/>
          <a:stretch>
            <a:fillRect/>
          </a:stretch>
        </p:blipFill>
        <p:spPr>
          <a:xfrm>
            <a:off x="8972443" y="5006975"/>
            <a:ext cx="3028950" cy="1485900"/>
          </a:xfrm>
          <a:prstGeom prst="rect">
            <a:avLst/>
          </a:prstGeom>
        </p:spPr>
      </p:pic>
    </p:spTree>
    <p:extLst>
      <p:ext uri="{BB962C8B-B14F-4D97-AF65-F5344CB8AC3E}">
        <p14:creationId xmlns:p14="http://schemas.microsoft.com/office/powerpoint/2010/main" val="12285990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3934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8CB2-6E97-4476-9283-9A1172A69879}"/>
              </a:ext>
            </a:extLst>
          </p:cNvPr>
          <p:cNvSpPr>
            <a:spLocks noGrp="1"/>
          </p:cNvSpPr>
          <p:nvPr>
            <p:ph type="title"/>
          </p:nvPr>
        </p:nvSpPr>
        <p:spPr/>
        <p:txBody>
          <a:bodyPr/>
          <a:lstStyle/>
          <a:p>
            <a:r>
              <a:rPr lang="en-US" dirty="0"/>
              <a:t>Wisconsin DOC - EBP</a:t>
            </a:r>
          </a:p>
        </p:txBody>
      </p:sp>
      <p:sp>
        <p:nvSpPr>
          <p:cNvPr id="3" name="Content Placeholder 2">
            <a:extLst>
              <a:ext uri="{FF2B5EF4-FFF2-40B4-BE49-F238E27FC236}">
                <a16:creationId xmlns:a16="http://schemas.microsoft.com/office/drawing/2014/main" id="{A33679AC-5693-4298-B8FE-8D43966BDED6}"/>
              </a:ext>
            </a:extLst>
          </p:cNvPr>
          <p:cNvSpPr>
            <a:spLocks noGrp="1"/>
          </p:cNvSpPr>
          <p:nvPr>
            <p:ph idx="1"/>
          </p:nvPr>
        </p:nvSpPr>
        <p:spPr>
          <a:xfrm>
            <a:off x="838200" y="1825625"/>
            <a:ext cx="6583326" cy="4351338"/>
          </a:xfrm>
        </p:spPr>
        <p:txBody>
          <a:bodyPr/>
          <a:lstStyle/>
          <a:p>
            <a:r>
              <a:rPr lang="en-US" dirty="0"/>
              <a:t>Core Correctional Practices</a:t>
            </a:r>
          </a:p>
          <a:p>
            <a:r>
              <a:rPr lang="en-US" dirty="0"/>
              <a:t>Specialized Caseloads</a:t>
            </a:r>
          </a:p>
          <a:p>
            <a:r>
              <a:rPr lang="en-US" dirty="0"/>
              <a:t>Evidence-Based Response to Violations</a:t>
            </a:r>
          </a:p>
          <a:p>
            <a:r>
              <a:rPr lang="en-US" dirty="0"/>
              <a:t>CBT Interventions</a:t>
            </a:r>
          </a:p>
          <a:p>
            <a:r>
              <a:rPr lang="en-US" dirty="0"/>
              <a:t>Peer Support</a:t>
            </a:r>
          </a:p>
          <a:p>
            <a:r>
              <a:rPr lang="en-US" dirty="0"/>
              <a:t>Psychiatric Services</a:t>
            </a:r>
          </a:p>
          <a:p>
            <a:r>
              <a:rPr lang="en-US" dirty="0"/>
              <a:t>Housing (TLPs, vouchers)</a:t>
            </a:r>
          </a:p>
        </p:txBody>
      </p:sp>
      <p:pic>
        <p:nvPicPr>
          <p:cNvPr id="4" name="Picture 3">
            <a:extLst>
              <a:ext uri="{FF2B5EF4-FFF2-40B4-BE49-F238E27FC236}">
                <a16:creationId xmlns:a16="http://schemas.microsoft.com/office/drawing/2014/main" id="{BF056C28-2C79-4CF9-8D90-B8D6A88810BC}"/>
              </a:ext>
            </a:extLst>
          </p:cNvPr>
          <p:cNvPicPr>
            <a:picLocks noChangeAspect="1"/>
          </p:cNvPicPr>
          <p:nvPr/>
        </p:nvPicPr>
        <p:blipFill>
          <a:blip r:embed="rId2"/>
          <a:stretch>
            <a:fillRect/>
          </a:stretch>
        </p:blipFill>
        <p:spPr>
          <a:xfrm>
            <a:off x="6996586" y="988051"/>
            <a:ext cx="5195414" cy="4881897"/>
          </a:xfrm>
          <a:prstGeom prst="rect">
            <a:avLst/>
          </a:prstGeom>
        </p:spPr>
      </p:pic>
    </p:spTree>
    <p:extLst>
      <p:ext uri="{BB962C8B-B14F-4D97-AF65-F5344CB8AC3E}">
        <p14:creationId xmlns:p14="http://schemas.microsoft.com/office/powerpoint/2010/main" val="26301072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normAutofit/>
          </a:bodyPr>
          <a:lstStyle/>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dirty="0">
                <a:effectLst/>
                <a:latin typeface="Calibri" panose="020F0502020204030204" pitchFamily="34" charset="0"/>
                <a:ea typeface="MS Mincho" panose="02020609040205080304" pitchFamily="49" charset="-128"/>
                <a:cs typeface="Times New Roman" panose="02020603050405020304" pitchFamily="18" charset="0"/>
              </a:rPr>
              <a:t>Specialized community supervision caseloads of people with mental health disorders.</a:t>
            </a:r>
          </a:p>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MAT for substance use disorders.</a:t>
            </a:r>
            <a:r>
              <a:rPr lang="en-US" dirty="0">
                <a:effectLst/>
                <a:latin typeface="Calibri" panose="020F0502020204030204" pitchFamily="34" charset="0"/>
                <a:ea typeface="MS Mincho" panose="02020609040205080304" pitchFamily="49" charset="-128"/>
                <a:cs typeface="Times New Roman" panose="02020603050405020304" pitchFamily="18" charset="0"/>
              </a:rPr>
              <a:t> MAT approaches can reduce relapse episodes and overdoses among individuals returning from detention.</a:t>
            </a:r>
          </a:p>
          <a:p>
            <a:pPr marL="342900" marR="0" lvl="0" indent="-342900">
              <a:lnSpc>
                <a:spcPct val="90000"/>
              </a:lnSpc>
              <a:spcBef>
                <a:spcPts val="0"/>
              </a:spcBef>
              <a:spcAft>
                <a:spcPts val="6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Access to recovery supports, benefits, housing, and competitive employment.</a:t>
            </a:r>
            <a:r>
              <a:rPr lang="en-US" dirty="0">
                <a:effectLst/>
                <a:latin typeface="Calibri" panose="020F0502020204030204" pitchFamily="34" charset="0"/>
                <a:ea typeface="MS Mincho" panose="02020609040205080304" pitchFamily="49" charset="-128"/>
                <a:cs typeface="Times New Roman" panose="02020603050405020304" pitchFamily="18" charset="0"/>
              </a:rPr>
              <a:t> Housing and employment are as important to justice-involved individuals as access to mental health and substance use treatment services. Removing criminal justice-specific barriers to access is critical.</a:t>
            </a:r>
          </a:p>
          <a:p>
            <a:pPr marL="457200" lvl="1" indent="0">
              <a:buNone/>
            </a:pPr>
            <a:endParaRPr lang="en-US" dirty="0"/>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2"/>
          <a:stretch>
            <a:fillRect/>
          </a:stretch>
        </p:blipFill>
        <p:spPr>
          <a:xfrm>
            <a:off x="9241052" y="0"/>
            <a:ext cx="2619375" cy="1743075"/>
          </a:xfrm>
          <a:prstGeom prst="rect">
            <a:avLst/>
          </a:prstGeom>
        </p:spPr>
      </p:pic>
    </p:spTree>
    <p:extLst>
      <p:ext uri="{BB962C8B-B14F-4D97-AF65-F5344CB8AC3E}">
        <p14:creationId xmlns:p14="http://schemas.microsoft.com/office/powerpoint/2010/main" val="32870504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3E856-5787-4457-8885-67B1CD45A238}"/>
              </a:ext>
            </a:extLst>
          </p:cNvPr>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836B0878-F245-431B-9F5F-2BE1CB0EC34D}"/>
              </a:ext>
            </a:extLst>
          </p:cNvPr>
          <p:cNvPicPr>
            <a:picLocks noChangeAspect="1"/>
          </p:cNvPicPr>
          <p:nvPr/>
        </p:nvPicPr>
        <p:blipFill>
          <a:blip r:embed="rId2"/>
          <a:stretch>
            <a:fillRect/>
          </a:stretch>
        </p:blipFill>
        <p:spPr>
          <a:xfrm>
            <a:off x="5932967" y="241518"/>
            <a:ext cx="4359349" cy="6374963"/>
          </a:xfrm>
          <a:prstGeom prst="rect">
            <a:avLst/>
          </a:prstGeom>
        </p:spPr>
      </p:pic>
    </p:spTree>
    <p:extLst>
      <p:ext uri="{BB962C8B-B14F-4D97-AF65-F5344CB8AC3E}">
        <p14:creationId xmlns:p14="http://schemas.microsoft.com/office/powerpoint/2010/main" val="19013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2E07A3-AA6C-8FFD-F5A2-BE14B495C601}"/>
              </a:ext>
            </a:extLst>
          </p:cNvPr>
          <p:cNvSpPr>
            <a:spLocks noGrp="1"/>
          </p:cNvSpPr>
          <p:nvPr>
            <p:ph type="body" idx="1"/>
          </p:nvPr>
        </p:nvSpPr>
        <p:spPr>
          <a:xfrm>
            <a:off x="588109" y="1297459"/>
            <a:ext cx="10986857" cy="5141145"/>
          </a:xfrm>
        </p:spPr>
        <p:txBody>
          <a:bodyPr lIns="182880" numCol="2" anchor="ctr"/>
          <a:lstStyle/>
          <a:p>
            <a:pPr>
              <a:spcAft>
                <a:spcPts val="1200"/>
              </a:spcAft>
              <a:buSzPct val="125000"/>
            </a:pPr>
            <a:r>
              <a:rPr lang="en-US" sz="2000" dirty="0">
                <a:solidFill>
                  <a:schemeClr val="tx1"/>
                </a:solidFill>
              </a:rPr>
              <a:t>Promote robust community health systems, treatment, and services </a:t>
            </a:r>
          </a:p>
          <a:p>
            <a:pPr>
              <a:spcAft>
                <a:spcPts val="1200"/>
              </a:spcAft>
              <a:buSzPct val="125000"/>
            </a:pPr>
            <a:r>
              <a:rPr lang="en-US" sz="2000" dirty="0">
                <a:solidFill>
                  <a:schemeClr val="tx1"/>
                </a:solidFill>
              </a:rPr>
              <a:t>Minimize justice involvement</a:t>
            </a:r>
          </a:p>
          <a:p>
            <a:pPr>
              <a:spcAft>
                <a:spcPts val="1200"/>
              </a:spcAft>
              <a:buSzPct val="125000"/>
            </a:pPr>
            <a:r>
              <a:rPr lang="en-US" sz="2000" dirty="0">
                <a:solidFill>
                  <a:schemeClr val="tx1"/>
                </a:solidFill>
              </a:rPr>
              <a:t>Utilize crisis response systems and 988 to address the needs of people with serious mental illnesses </a:t>
            </a:r>
          </a:p>
          <a:p>
            <a:pPr>
              <a:spcAft>
                <a:spcPts val="1200"/>
              </a:spcAft>
              <a:buSzPct val="125000"/>
            </a:pPr>
            <a:r>
              <a:rPr lang="en-US" sz="2000" dirty="0">
                <a:solidFill>
                  <a:schemeClr val="tx1"/>
                </a:solidFill>
              </a:rPr>
              <a:t>Reduce reliance on psychiatric boarding of individuals in emergency rooms/departments</a:t>
            </a:r>
          </a:p>
          <a:p>
            <a:pPr>
              <a:spcAft>
                <a:spcPts val="1200"/>
              </a:spcAft>
              <a:buSzPct val="125000"/>
            </a:pPr>
            <a:r>
              <a:rPr lang="en-US" sz="2000" dirty="0">
                <a:solidFill>
                  <a:schemeClr val="tx1"/>
                </a:solidFill>
              </a:rPr>
              <a:t>Use jail only as a last resort for individuals in crisis, and only when based on an assed risk to public safety</a:t>
            </a:r>
          </a:p>
          <a:p>
            <a:pPr>
              <a:spcAft>
                <a:spcPts val="1200"/>
              </a:spcAft>
              <a:buSzPct val="125000"/>
            </a:pPr>
            <a:r>
              <a:rPr lang="en-US" sz="2000" dirty="0">
                <a:solidFill>
                  <a:schemeClr val="tx1"/>
                </a:solidFill>
              </a:rPr>
              <a:t>Reduce competition and duplication of services, and expand the continuum of care to include as many levels and types of care as possible</a:t>
            </a:r>
          </a:p>
          <a:p>
            <a:pPr>
              <a:spcAft>
                <a:spcPts val="1200"/>
              </a:spcAft>
              <a:buSzPct val="125000"/>
            </a:pPr>
            <a:r>
              <a:rPr lang="en-US" sz="2000" dirty="0">
                <a:solidFill>
                  <a:schemeClr val="tx1"/>
                </a:solidFill>
              </a:rPr>
              <a:t>Include ways to address common barriers to service, such as housing, transportation, and income, in any solution development</a:t>
            </a:r>
          </a:p>
          <a:p>
            <a:pPr>
              <a:spcAft>
                <a:spcPts val="1200"/>
              </a:spcAft>
              <a:buSzPct val="125000"/>
            </a:pPr>
            <a:r>
              <a:rPr lang="en-US" sz="2000" dirty="0">
                <a:solidFill>
                  <a:schemeClr val="tx1"/>
                </a:solidFill>
              </a:rPr>
              <a:t>Emphasize coordinated community responses to common challenges faced by individuals with behavioral health issues</a:t>
            </a:r>
          </a:p>
          <a:p>
            <a:pPr>
              <a:spcAft>
                <a:spcPts val="1200"/>
              </a:spcAft>
              <a:buSzPct val="125000"/>
            </a:pPr>
            <a:r>
              <a:rPr lang="en-US" sz="2000" dirty="0">
                <a:solidFill>
                  <a:schemeClr val="tx1"/>
                </a:solidFill>
              </a:rPr>
              <a:t>Create a continuum of diversion to treatment options, practices, and programs at pre-arrest, pre-adjudication, and post-adjudication</a:t>
            </a:r>
          </a:p>
        </p:txBody>
      </p:sp>
      <p:sp>
        <p:nvSpPr>
          <p:cNvPr id="4" name="Title 3">
            <a:extLst>
              <a:ext uri="{FF2B5EF4-FFF2-40B4-BE49-F238E27FC236}">
                <a16:creationId xmlns:a16="http://schemas.microsoft.com/office/drawing/2014/main" id="{B1ADA20A-B327-6987-C1D1-345B0816B7DB}"/>
              </a:ext>
            </a:extLst>
          </p:cNvPr>
          <p:cNvSpPr>
            <a:spLocks noGrp="1"/>
          </p:cNvSpPr>
          <p:nvPr>
            <p:ph type="title"/>
          </p:nvPr>
        </p:nvSpPr>
        <p:spPr/>
        <p:txBody>
          <a:bodyPr/>
          <a:lstStyle/>
          <a:p>
            <a:r>
              <a:rPr lang="en-US" dirty="0"/>
              <a:t>Evidence-Based Practices</a:t>
            </a:r>
          </a:p>
        </p:txBody>
      </p:sp>
    </p:spTree>
    <p:extLst>
      <p:ext uri="{BB962C8B-B14F-4D97-AF65-F5344CB8AC3E}">
        <p14:creationId xmlns:p14="http://schemas.microsoft.com/office/powerpoint/2010/main" val="337058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E7816-6134-B9A3-D443-EE0B26A45A6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20FB54-6ED9-07E7-1960-966BBAA878C5}"/>
              </a:ext>
            </a:extLst>
          </p:cNvPr>
          <p:cNvSpPr>
            <a:spLocks noGrp="1"/>
          </p:cNvSpPr>
          <p:nvPr>
            <p:ph type="body" idx="1"/>
          </p:nvPr>
        </p:nvSpPr>
        <p:spPr>
          <a:xfrm>
            <a:off x="588109" y="1431930"/>
            <a:ext cx="10986857" cy="5141145"/>
          </a:xfrm>
        </p:spPr>
        <p:txBody>
          <a:bodyPr lIns="182880" numCol="2" anchor="ctr"/>
          <a:lstStyle/>
          <a:p>
            <a:pPr>
              <a:spcAft>
                <a:spcPts val="1200"/>
              </a:spcAft>
              <a:buSzPct val="125000"/>
            </a:pPr>
            <a:r>
              <a:rPr lang="en-US" sz="2000" dirty="0">
                <a:solidFill>
                  <a:schemeClr val="tx1"/>
                </a:solidFill>
              </a:rPr>
              <a:t>Use validated screening tools to identify those needing behavioral health services for all individuals at the time of arrest, and throughout their involvement in the justice system</a:t>
            </a:r>
          </a:p>
          <a:p>
            <a:pPr>
              <a:spcAft>
                <a:spcPts val="1200"/>
              </a:spcAft>
              <a:buSzPct val="125000"/>
            </a:pPr>
            <a:r>
              <a:rPr lang="en-US" sz="2000" dirty="0">
                <a:solidFill>
                  <a:schemeClr val="tx1"/>
                </a:solidFill>
              </a:rPr>
              <a:t>Work with community partners to screen for and treat trauma in the community</a:t>
            </a:r>
          </a:p>
          <a:p>
            <a:pPr>
              <a:spcAft>
                <a:spcPts val="1200"/>
              </a:spcAft>
              <a:buSzPct val="125000"/>
            </a:pPr>
            <a:r>
              <a:rPr lang="en-US" sz="2000" dirty="0">
                <a:solidFill>
                  <a:schemeClr val="tx1"/>
                </a:solidFill>
              </a:rPr>
              <a:t>Screen for trauma and ensure trauma services are available for juveniles and adults in the criminal justice system </a:t>
            </a:r>
          </a:p>
          <a:p>
            <a:pPr>
              <a:spcAft>
                <a:spcPts val="1200"/>
              </a:spcAft>
              <a:buSzPct val="125000"/>
            </a:pPr>
            <a:r>
              <a:rPr lang="en-US" sz="2000" dirty="0">
                <a:solidFill>
                  <a:schemeClr val="tx1"/>
                </a:solidFill>
              </a:rPr>
              <a:t>Ensure all judges, court personnel, and other staff are educated and trained about behavioral health disorders, being trauma responsive, and in any required system responses</a:t>
            </a:r>
          </a:p>
          <a:p>
            <a:pPr>
              <a:spcAft>
                <a:spcPts val="1200"/>
              </a:spcAft>
              <a:buSzPct val="125000"/>
            </a:pPr>
            <a:r>
              <a:rPr lang="en-US" sz="2000" dirty="0">
                <a:solidFill>
                  <a:schemeClr val="tx1"/>
                </a:solidFill>
              </a:rPr>
              <a:t>Employ person-centered approaches rather than adversarial ones for individuals with behavioral health disorders in the courts</a:t>
            </a:r>
          </a:p>
          <a:p>
            <a:pPr>
              <a:spcAft>
                <a:spcPts val="1200"/>
              </a:spcAft>
              <a:buSzPct val="125000"/>
            </a:pPr>
            <a:r>
              <a:rPr lang="en-US" sz="2000" dirty="0">
                <a:solidFill>
                  <a:schemeClr val="tx1"/>
                </a:solidFill>
              </a:rPr>
              <a:t>Support efforts to address chronic behavioral health workforce shortages</a:t>
            </a:r>
          </a:p>
          <a:p>
            <a:pPr>
              <a:spcAft>
                <a:spcPts val="1200"/>
              </a:spcAft>
              <a:buSzPct val="125000"/>
            </a:pPr>
            <a:r>
              <a:rPr lang="en-US" sz="2000" dirty="0">
                <a:solidFill>
                  <a:schemeClr val="tx1"/>
                </a:solidFill>
              </a:rPr>
              <a:t>Limit the use of competency restoration to the most serious offenses and divert others to treatment and recovery in the community.</a:t>
            </a:r>
          </a:p>
          <a:p>
            <a:pPr>
              <a:spcAft>
                <a:spcPts val="1200"/>
              </a:spcAft>
              <a:buSzPct val="125000"/>
            </a:pPr>
            <a:r>
              <a:rPr lang="en-US" sz="2000" dirty="0">
                <a:solidFill>
                  <a:schemeClr val="tx1"/>
                </a:solidFill>
              </a:rPr>
              <a:t>Pool resources to develop regional mental health diversion and treatment facilities when treatment is difficult to access</a:t>
            </a:r>
          </a:p>
        </p:txBody>
      </p:sp>
      <p:sp>
        <p:nvSpPr>
          <p:cNvPr id="4" name="Title 3">
            <a:extLst>
              <a:ext uri="{FF2B5EF4-FFF2-40B4-BE49-F238E27FC236}">
                <a16:creationId xmlns:a16="http://schemas.microsoft.com/office/drawing/2014/main" id="{84748B53-20DA-EAA9-43D3-7F9C73D9042A}"/>
              </a:ext>
            </a:extLst>
          </p:cNvPr>
          <p:cNvSpPr>
            <a:spLocks noGrp="1"/>
          </p:cNvSpPr>
          <p:nvPr>
            <p:ph type="title"/>
          </p:nvPr>
        </p:nvSpPr>
        <p:spPr/>
        <p:txBody>
          <a:bodyPr/>
          <a:lstStyle/>
          <a:p>
            <a:r>
              <a:rPr lang="en-US" dirty="0"/>
              <a:t>Evidence-Based Practices</a:t>
            </a:r>
          </a:p>
        </p:txBody>
      </p:sp>
    </p:spTree>
    <p:extLst>
      <p:ext uri="{BB962C8B-B14F-4D97-AF65-F5344CB8AC3E}">
        <p14:creationId xmlns:p14="http://schemas.microsoft.com/office/powerpoint/2010/main" val="324869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diagram of health and social determinants of health&#10;&#10;Description automatically generated with low confidence">
            <a:extLst>
              <a:ext uri="{FF2B5EF4-FFF2-40B4-BE49-F238E27FC236}">
                <a16:creationId xmlns:a16="http://schemas.microsoft.com/office/drawing/2014/main" id="{86ED7D3E-9622-8FF5-C068-94A386A7D943}"/>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0" y="0"/>
            <a:ext cx="6150309" cy="6857999"/>
          </a:xfrm>
          <a:prstGeom prst="rect">
            <a:avLst/>
          </a:prstGeom>
        </p:spPr>
      </p:pic>
      <p:sp>
        <p:nvSpPr>
          <p:cNvPr id="12" name="TextBox 11">
            <a:extLst>
              <a:ext uri="{FF2B5EF4-FFF2-40B4-BE49-F238E27FC236}">
                <a16:creationId xmlns:a16="http://schemas.microsoft.com/office/drawing/2014/main" id="{6620E7B1-7451-863F-BDE9-774DB056349A}"/>
              </a:ext>
            </a:extLst>
          </p:cNvPr>
          <p:cNvSpPr txBox="1"/>
          <p:nvPr/>
        </p:nvSpPr>
        <p:spPr>
          <a:xfrm>
            <a:off x="6518787" y="0"/>
            <a:ext cx="5673213" cy="6857999"/>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environments in which we are born, live and spend our time affect our health, functioning, and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SDOH</a:t>
            </a:r>
            <a:r>
              <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have been shown to have a greater influence on health than either genetic factors or access to healthcare services (e.g., .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pove</a:t>
            </a:r>
            <a:r>
              <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rty is highly correlated with poorer health outcomes and higher risk of premature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By addressing and improving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areas in the five domains of </a:t>
            </a:r>
            <a:r>
              <a:rPr kumimoji="0" lang="en-US" sz="28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SDOH</a:t>
            </a:r>
            <a:r>
              <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we are building communities where all people thrive.</a:t>
            </a: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52903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C57D-E719-811A-2CF4-5C7CF07C79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8C619C-9B9C-E16F-E731-58BED95709D3}"/>
              </a:ext>
            </a:extLst>
          </p:cNvPr>
          <p:cNvSpPr>
            <a:spLocks noGrp="1"/>
          </p:cNvSpPr>
          <p:nvPr>
            <p:ph type="title"/>
          </p:nvPr>
        </p:nvSpPr>
        <p:spPr>
          <a:xfrm>
            <a:off x="330205" y="70336"/>
            <a:ext cx="11159496" cy="1128156"/>
          </a:xfrm>
        </p:spPr>
        <p:txBody>
          <a:bodyPr/>
          <a:lstStyle/>
          <a:p>
            <a:r>
              <a:rPr lang="en-US" dirty="0"/>
              <a:t>Intercept 0 – Crisis/Community Services</a:t>
            </a:r>
          </a:p>
        </p:txBody>
      </p:sp>
      <p:sp>
        <p:nvSpPr>
          <p:cNvPr id="4" name="Text Placeholder 3">
            <a:extLst>
              <a:ext uri="{FF2B5EF4-FFF2-40B4-BE49-F238E27FC236}">
                <a16:creationId xmlns:a16="http://schemas.microsoft.com/office/drawing/2014/main" id="{74C1BB4D-434A-AB89-85DD-4F3CD6AD3379}"/>
              </a:ext>
            </a:extLst>
          </p:cNvPr>
          <p:cNvSpPr>
            <a:spLocks noGrp="1"/>
          </p:cNvSpPr>
          <p:nvPr>
            <p:ph type="body" idx="1"/>
          </p:nvPr>
        </p:nvSpPr>
        <p:spPr>
          <a:xfrm>
            <a:off x="330205" y="2142749"/>
            <a:ext cx="11537330" cy="4149207"/>
          </a:xfrm>
        </p:spPr>
        <p:txBody>
          <a:bodyPr lIns="0" numCol="1" anchor="ctr"/>
          <a:lstStyle/>
          <a:p>
            <a:pPr>
              <a:spcAft>
                <a:spcPts val="600"/>
              </a:spcAft>
            </a:pPr>
            <a:r>
              <a:rPr lang="en-US" sz="1800" dirty="0">
                <a:solidFill>
                  <a:schemeClr val="tx1"/>
                </a:solidFill>
              </a:rPr>
              <a:t>What public outreach on mental health currently exists (e.g. hotlines, awareness campaigns, etc.)?</a:t>
            </a:r>
          </a:p>
          <a:p>
            <a:pPr>
              <a:spcAft>
                <a:spcPts val="600"/>
              </a:spcAft>
            </a:pPr>
            <a:r>
              <a:rPr lang="en-US" sz="1800" dirty="0">
                <a:solidFill>
                  <a:schemeClr val="tx1"/>
                </a:solidFill>
              </a:rPr>
              <a:t>What public benefit assistance is available for mental and behavioral health services? What assistance exists for obtaining and maintaining it? (e.g., Medicaid eligibility)?</a:t>
            </a:r>
          </a:p>
          <a:p>
            <a:pPr>
              <a:spcAft>
                <a:spcPts val="600"/>
              </a:spcAft>
            </a:pPr>
            <a:r>
              <a:rPr lang="en-US" sz="1800" dirty="0">
                <a:solidFill>
                  <a:schemeClr val="tx1"/>
                </a:solidFill>
              </a:rPr>
              <a:t>What resources are available in the community to provide mental health and substance use services? Outside the community?</a:t>
            </a:r>
          </a:p>
          <a:p>
            <a:pPr>
              <a:spcAft>
                <a:spcPts val="600"/>
              </a:spcAft>
            </a:pPr>
            <a:r>
              <a:rPr lang="en-US" sz="1800" dirty="0">
                <a:solidFill>
                  <a:schemeClr val="tx1"/>
                </a:solidFill>
              </a:rPr>
              <a:t>Are dedicated stabilization units established in the community to handle mental health and substance use disorder crises? Who do they serve?</a:t>
            </a:r>
          </a:p>
          <a:p>
            <a:pPr>
              <a:spcAft>
                <a:spcPts val="600"/>
              </a:spcAft>
            </a:pPr>
            <a:r>
              <a:rPr lang="en-US" sz="1800" dirty="0">
                <a:solidFill>
                  <a:schemeClr val="tx1"/>
                </a:solidFill>
              </a:rPr>
              <a:t>What levels of care are available in the community?</a:t>
            </a:r>
          </a:p>
          <a:p>
            <a:pPr>
              <a:spcAft>
                <a:spcPts val="600"/>
              </a:spcAft>
            </a:pPr>
            <a:r>
              <a:rPr lang="en-US" sz="1800" dirty="0">
                <a:solidFill>
                  <a:schemeClr val="tx1"/>
                </a:solidFill>
              </a:rPr>
              <a:t>What options exist for establishing advanced directives (e.g., guardianships) for individuals at risk for mental and behavioral crises?</a:t>
            </a:r>
          </a:p>
          <a:p>
            <a:pPr>
              <a:spcAft>
                <a:spcPts val="600"/>
              </a:spcAft>
            </a:pPr>
            <a:r>
              <a:rPr lang="en-US" sz="1800" dirty="0">
                <a:solidFill>
                  <a:schemeClr val="tx1"/>
                </a:solidFill>
              </a:rPr>
              <a:t>What processes are in place to initiate a civil commitment? Are family and the public made aware of these services?</a:t>
            </a:r>
          </a:p>
          <a:p>
            <a:pPr>
              <a:spcAft>
                <a:spcPts val="600"/>
              </a:spcAft>
            </a:pPr>
            <a:r>
              <a:rPr lang="en-US" sz="1800" dirty="0">
                <a:solidFill>
                  <a:schemeClr val="tx1"/>
                </a:solidFill>
              </a:rPr>
              <a:t>What recovery supports and public health, social service, or rehabilitation services are available to address individuals’ health and welfare, help them to achieve goals, sustain recovery, and enhance their quality of life?</a:t>
            </a:r>
          </a:p>
        </p:txBody>
      </p:sp>
      <p:pic>
        <p:nvPicPr>
          <p:cNvPr id="6" name="Picture 5">
            <a:extLst>
              <a:ext uri="{FF2B5EF4-FFF2-40B4-BE49-F238E27FC236}">
                <a16:creationId xmlns:a16="http://schemas.microsoft.com/office/drawing/2014/main" id="{804D8719-4B17-3BE5-E7EE-40D1E30FE9A3}"/>
              </a:ext>
            </a:extLst>
          </p:cNvPr>
          <p:cNvPicPr>
            <a:picLocks noChangeAspect="1"/>
          </p:cNvPicPr>
          <p:nvPr/>
        </p:nvPicPr>
        <p:blipFill>
          <a:blip r:embed="rId3"/>
          <a:stretch>
            <a:fillRect/>
          </a:stretch>
        </p:blipFill>
        <p:spPr>
          <a:xfrm>
            <a:off x="10854718" y="-11575"/>
            <a:ext cx="1348857" cy="1996613"/>
          </a:xfrm>
          <a:prstGeom prst="rect">
            <a:avLst/>
          </a:prstGeom>
        </p:spPr>
      </p:pic>
      <p:sp>
        <p:nvSpPr>
          <p:cNvPr id="9" name="Text Placeholder 8">
            <a:extLst>
              <a:ext uri="{FF2B5EF4-FFF2-40B4-BE49-F238E27FC236}">
                <a16:creationId xmlns:a16="http://schemas.microsoft.com/office/drawing/2014/main" id="{855FF06B-5863-AF28-3208-E9C921FA3FC8}"/>
              </a:ext>
            </a:extLst>
          </p:cNvPr>
          <p:cNvSpPr>
            <a:spLocks noGrp="1"/>
          </p:cNvSpPr>
          <p:nvPr>
            <p:ph type="body" idx="2"/>
          </p:nvPr>
        </p:nvSpPr>
        <p:spPr>
          <a:xfrm>
            <a:off x="75585" y="1243374"/>
            <a:ext cx="10986855" cy="613507"/>
          </a:xfrm>
        </p:spPr>
        <p:txBody>
          <a:bodyPr anchor="ctr"/>
          <a:lstStyle/>
          <a:p>
            <a:r>
              <a:rPr lang="en-US" dirty="0"/>
              <a:t>Framing the Discussion</a:t>
            </a:r>
          </a:p>
        </p:txBody>
      </p:sp>
    </p:spTree>
    <p:extLst>
      <p:ext uri="{BB962C8B-B14F-4D97-AF65-F5344CB8AC3E}">
        <p14:creationId xmlns:p14="http://schemas.microsoft.com/office/powerpoint/2010/main" val="262151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797F-B0CE-4E5E-A77C-FAC22240F229}"/>
              </a:ext>
            </a:extLst>
          </p:cNvPr>
          <p:cNvSpPr>
            <a:spLocks noGrp="1"/>
          </p:cNvSpPr>
          <p:nvPr>
            <p:ph type="title"/>
          </p:nvPr>
        </p:nvSpPr>
        <p:spPr/>
        <p:txBody>
          <a:bodyPr/>
          <a:lstStyle/>
          <a:p>
            <a:r>
              <a:rPr lang="en-US" dirty="0"/>
              <a:t>Plan for the Day…</a:t>
            </a:r>
          </a:p>
        </p:txBody>
      </p:sp>
      <p:sp>
        <p:nvSpPr>
          <p:cNvPr id="3" name="Content Placeholder 2">
            <a:extLst>
              <a:ext uri="{FF2B5EF4-FFF2-40B4-BE49-F238E27FC236}">
                <a16:creationId xmlns:a16="http://schemas.microsoft.com/office/drawing/2014/main" id="{BFE6A5D0-0EDE-4B63-8179-043E1ED78057}"/>
              </a:ext>
            </a:extLst>
          </p:cNvPr>
          <p:cNvSpPr>
            <a:spLocks noGrp="1"/>
          </p:cNvSpPr>
          <p:nvPr>
            <p:ph idx="1"/>
          </p:nvPr>
        </p:nvSpPr>
        <p:spPr/>
        <p:txBody>
          <a:bodyPr/>
          <a:lstStyle/>
          <a:p>
            <a:r>
              <a:rPr lang="en-US" sz="3600" dirty="0"/>
              <a:t>Speaker Introductions</a:t>
            </a:r>
          </a:p>
          <a:p>
            <a:r>
              <a:rPr lang="en-US" sz="3600" dirty="0"/>
              <a:t>Intro to Evidence-Based Decision Making</a:t>
            </a:r>
          </a:p>
          <a:p>
            <a:r>
              <a:rPr lang="en-US" sz="3600" dirty="0"/>
              <a:t>Intro to the Sequential Intercept Model</a:t>
            </a:r>
          </a:p>
          <a:p>
            <a:r>
              <a:rPr lang="en-US" sz="3600" dirty="0"/>
              <a:t>Intro to Risk, Needs, Responsivity Model</a:t>
            </a:r>
          </a:p>
          <a:p>
            <a:r>
              <a:rPr lang="en-US" sz="3600" dirty="0"/>
              <a:t>BREAK!!</a:t>
            </a:r>
          </a:p>
          <a:p>
            <a:r>
              <a:rPr lang="en-US" sz="3600" dirty="0"/>
              <a:t>Putting it all together</a:t>
            </a:r>
          </a:p>
          <a:p>
            <a:endParaRPr lang="en-US" dirty="0"/>
          </a:p>
          <a:p>
            <a:endParaRPr lang="en-US" dirty="0"/>
          </a:p>
        </p:txBody>
      </p:sp>
    </p:spTree>
    <p:extLst>
      <p:ext uri="{BB962C8B-B14F-4D97-AF65-F5344CB8AC3E}">
        <p14:creationId xmlns:p14="http://schemas.microsoft.com/office/powerpoint/2010/main" val="265382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66D2-1522-D087-F24E-20E2C65350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3CC04D-3058-4C29-7829-F5F98A61FE63}"/>
              </a:ext>
            </a:extLst>
          </p:cNvPr>
          <p:cNvSpPr>
            <a:spLocks noGrp="1"/>
          </p:cNvSpPr>
          <p:nvPr>
            <p:ph type="title"/>
          </p:nvPr>
        </p:nvSpPr>
        <p:spPr>
          <a:xfrm>
            <a:off x="314577" y="70336"/>
            <a:ext cx="11159496" cy="1128156"/>
          </a:xfrm>
        </p:spPr>
        <p:txBody>
          <a:bodyPr/>
          <a:lstStyle/>
          <a:p>
            <a:r>
              <a:rPr lang="en-US"/>
              <a:t>Intercept 1 – Law Enforcement</a:t>
            </a:r>
          </a:p>
        </p:txBody>
      </p:sp>
      <p:sp>
        <p:nvSpPr>
          <p:cNvPr id="5" name="Text Placeholder 4">
            <a:extLst>
              <a:ext uri="{FF2B5EF4-FFF2-40B4-BE49-F238E27FC236}">
                <a16:creationId xmlns:a16="http://schemas.microsoft.com/office/drawing/2014/main" id="{EAEC33D4-80DB-4D41-8D5C-D9B01E1451F3}"/>
              </a:ext>
            </a:extLst>
          </p:cNvPr>
          <p:cNvSpPr>
            <a:spLocks noGrp="1"/>
          </p:cNvSpPr>
          <p:nvPr>
            <p:ph type="body" idx="2"/>
          </p:nvPr>
        </p:nvSpPr>
        <p:spPr>
          <a:xfrm>
            <a:off x="314577" y="1341124"/>
            <a:ext cx="5669280" cy="457200"/>
          </a:xfrm>
        </p:spPr>
        <p:txBody>
          <a:bodyPr tIns="0" bIns="0"/>
          <a:lstStyle/>
          <a:p>
            <a:pPr marL="0"/>
            <a:r>
              <a:rPr lang="en-US" dirty="0"/>
              <a:t>Framing the Discussion</a:t>
            </a:r>
          </a:p>
        </p:txBody>
      </p:sp>
      <p:pic>
        <p:nvPicPr>
          <p:cNvPr id="7" name="Picture 6">
            <a:extLst>
              <a:ext uri="{FF2B5EF4-FFF2-40B4-BE49-F238E27FC236}">
                <a16:creationId xmlns:a16="http://schemas.microsoft.com/office/drawing/2014/main" id="{1666E53A-E495-2097-DFCF-1D43E341C421}"/>
              </a:ext>
            </a:extLst>
          </p:cNvPr>
          <p:cNvPicPr>
            <a:picLocks noChangeAspect="1"/>
          </p:cNvPicPr>
          <p:nvPr/>
        </p:nvPicPr>
        <p:blipFill>
          <a:blip r:embed="rId2"/>
          <a:stretch>
            <a:fillRect/>
          </a:stretch>
        </p:blipFill>
        <p:spPr>
          <a:xfrm>
            <a:off x="11019099" y="-15067"/>
            <a:ext cx="1181104" cy="2011680"/>
          </a:xfrm>
          <a:prstGeom prst="rect">
            <a:avLst/>
          </a:prstGeom>
        </p:spPr>
      </p:pic>
      <p:sp>
        <p:nvSpPr>
          <p:cNvPr id="9" name="Text Placeholder 3">
            <a:extLst>
              <a:ext uri="{FF2B5EF4-FFF2-40B4-BE49-F238E27FC236}">
                <a16:creationId xmlns:a16="http://schemas.microsoft.com/office/drawing/2014/main" id="{64095C81-1349-E45F-93A8-09308CC3689C}"/>
              </a:ext>
            </a:extLst>
          </p:cNvPr>
          <p:cNvSpPr>
            <a:spLocks noGrp="1"/>
          </p:cNvSpPr>
          <p:nvPr>
            <p:ph type="body" idx="1"/>
          </p:nvPr>
        </p:nvSpPr>
        <p:spPr>
          <a:xfrm>
            <a:off x="602456" y="1972706"/>
            <a:ext cx="10997671" cy="4350006"/>
          </a:xfrm>
        </p:spPr>
        <p:txBody>
          <a:bodyPr lIns="0" numCol="1" anchor="ctr"/>
          <a:lstStyle/>
          <a:p>
            <a:pPr>
              <a:spcAft>
                <a:spcPts val="600"/>
              </a:spcAft>
            </a:pPr>
            <a:r>
              <a:rPr lang="en-US" sz="2200" dirty="0">
                <a:solidFill>
                  <a:schemeClr val="tx1"/>
                </a:solidFill>
              </a:rPr>
              <a:t>What law enforcement agencies exist/have jurisdiction in the community?</a:t>
            </a:r>
          </a:p>
          <a:p>
            <a:pPr>
              <a:spcAft>
                <a:spcPts val="600"/>
              </a:spcAft>
            </a:pPr>
            <a:r>
              <a:rPr lang="en-US" sz="2200" dirty="0">
                <a:solidFill>
                  <a:schemeClr val="tx1"/>
                </a:solidFill>
              </a:rPr>
              <a:t>What pre-arrest deterrence or redirection options are available in the community?</a:t>
            </a:r>
          </a:p>
          <a:p>
            <a:pPr>
              <a:spcAft>
                <a:spcPts val="600"/>
              </a:spcAft>
            </a:pPr>
            <a:r>
              <a:rPr lang="en-US" sz="2200" dirty="0">
                <a:solidFill>
                  <a:schemeClr val="tx1"/>
                </a:solidFill>
              </a:rPr>
              <a:t>What law enforcement, dispatch, and first responder training and efforts exist related to crisis intervention (e.g., CIT, mental health first aid)?</a:t>
            </a:r>
          </a:p>
          <a:p>
            <a:pPr>
              <a:spcAft>
                <a:spcPts val="600"/>
              </a:spcAft>
            </a:pPr>
            <a:r>
              <a:rPr lang="en-US" sz="2200" dirty="0">
                <a:solidFill>
                  <a:schemeClr val="tx1"/>
                </a:solidFill>
              </a:rPr>
              <a:t>Are there any specific co-responder models or alternatives to law enforcement response?</a:t>
            </a:r>
          </a:p>
          <a:p>
            <a:pPr>
              <a:spcAft>
                <a:spcPts val="600"/>
              </a:spcAft>
            </a:pPr>
            <a:r>
              <a:rPr lang="en-US" sz="2200" dirty="0">
                <a:solidFill>
                  <a:schemeClr val="tx1"/>
                </a:solidFill>
              </a:rPr>
              <a:t>Does law enforcement have reliable places to take people in crisis besides jail?</a:t>
            </a:r>
          </a:p>
          <a:p>
            <a:pPr>
              <a:spcAft>
                <a:spcPts val="600"/>
              </a:spcAft>
            </a:pPr>
            <a:r>
              <a:rPr lang="en-US" sz="2200" dirty="0">
                <a:solidFill>
                  <a:schemeClr val="tx1"/>
                </a:solidFill>
              </a:rPr>
              <a:t>What, if any, data are collected on mental illness during law enforcement responses? How are such data shared across agencies?</a:t>
            </a:r>
          </a:p>
          <a:p>
            <a:pPr>
              <a:spcAft>
                <a:spcPts val="600"/>
              </a:spcAft>
            </a:pPr>
            <a:r>
              <a:rPr lang="en-US" sz="2200" dirty="0">
                <a:solidFill>
                  <a:schemeClr val="tx1"/>
                </a:solidFill>
              </a:rPr>
              <a:t>What information sharing protocols and agreements are established to access mental health information (e.g., past evaluations) across agencies?</a:t>
            </a:r>
          </a:p>
        </p:txBody>
      </p:sp>
    </p:spTree>
    <p:extLst>
      <p:ext uri="{BB962C8B-B14F-4D97-AF65-F5344CB8AC3E}">
        <p14:creationId xmlns:p14="http://schemas.microsoft.com/office/powerpoint/2010/main" val="2686251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9F55A-CB2E-F013-534C-A80E8F9600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503694-B2C6-26F2-8C2F-6B6A65EA2030}"/>
              </a:ext>
            </a:extLst>
          </p:cNvPr>
          <p:cNvSpPr>
            <a:spLocks noGrp="1"/>
          </p:cNvSpPr>
          <p:nvPr>
            <p:ph type="title"/>
          </p:nvPr>
        </p:nvSpPr>
        <p:spPr>
          <a:xfrm>
            <a:off x="322392" y="78151"/>
            <a:ext cx="11159496" cy="1128156"/>
          </a:xfrm>
        </p:spPr>
        <p:txBody>
          <a:bodyPr/>
          <a:lstStyle/>
          <a:p>
            <a:r>
              <a:rPr lang="en-US"/>
              <a:t>Intercept 2 – Initial Detention/Hearing</a:t>
            </a:r>
          </a:p>
        </p:txBody>
      </p:sp>
      <p:sp>
        <p:nvSpPr>
          <p:cNvPr id="5" name="Text Placeholder 4">
            <a:extLst>
              <a:ext uri="{FF2B5EF4-FFF2-40B4-BE49-F238E27FC236}">
                <a16:creationId xmlns:a16="http://schemas.microsoft.com/office/drawing/2014/main" id="{BEF8435E-F568-F121-8A24-96F0F178EB43}"/>
              </a:ext>
            </a:extLst>
          </p:cNvPr>
          <p:cNvSpPr>
            <a:spLocks noGrp="1"/>
          </p:cNvSpPr>
          <p:nvPr>
            <p:ph type="body" idx="2"/>
          </p:nvPr>
        </p:nvSpPr>
        <p:spPr>
          <a:xfrm>
            <a:off x="322392" y="1387858"/>
            <a:ext cx="5669280" cy="457200"/>
          </a:xfrm>
        </p:spPr>
        <p:txBody>
          <a:bodyPr tIns="0" bIns="0"/>
          <a:lstStyle/>
          <a:p>
            <a:pPr marL="0"/>
            <a:r>
              <a:rPr lang="en-US" dirty="0"/>
              <a:t>Framing the Discussion</a:t>
            </a:r>
          </a:p>
        </p:txBody>
      </p:sp>
      <p:pic>
        <p:nvPicPr>
          <p:cNvPr id="2" name="Picture 1">
            <a:extLst>
              <a:ext uri="{FF2B5EF4-FFF2-40B4-BE49-F238E27FC236}">
                <a16:creationId xmlns:a16="http://schemas.microsoft.com/office/drawing/2014/main" id="{244845A5-D406-7BBD-128B-1DBBF03DF201}"/>
              </a:ext>
            </a:extLst>
          </p:cNvPr>
          <p:cNvPicPr>
            <a:picLocks noChangeAspect="1"/>
          </p:cNvPicPr>
          <p:nvPr/>
        </p:nvPicPr>
        <p:blipFill>
          <a:blip r:embed="rId2"/>
          <a:stretch>
            <a:fillRect/>
          </a:stretch>
        </p:blipFill>
        <p:spPr>
          <a:xfrm>
            <a:off x="10717160" y="0"/>
            <a:ext cx="1474839" cy="1920240"/>
          </a:xfrm>
          <a:prstGeom prst="rect">
            <a:avLst/>
          </a:prstGeom>
        </p:spPr>
      </p:pic>
      <p:sp>
        <p:nvSpPr>
          <p:cNvPr id="6" name="Text Placeholder 3">
            <a:extLst>
              <a:ext uri="{FF2B5EF4-FFF2-40B4-BE49-F238E27FC236}">
                <a16:creationId xmlns:a16="http://schemas.microsoft.com/office/drawing/2014/main" id="{1191F756-F840-09FD-70DA-EA79104C6924}"/>
              </a:ext>
            </a:extLst>
          </p:cNvPr>
          <p:cNvSpPr txBox="1">
            <a:spLocks/>
          </p:cNvSpPr>
          <p:nvPr/>
        </p:nvSpPr>
        <p:spPr>
          <a:xfrm>
            <a:off x="587375" y="1974322"/>
            <a:ext cx="10944755" cy="4211742"/>
          </a:xfrm>
          <a:prstGeom prst="rect">
            <a:avLst/>
          </a:prstGeom>
          <a:noFill/>
          <a:ln>
            <a:noFill/>
          </a:ln>
        </p:spPr>
        <p:txBody>
          <a:bodyPr spcFirstLastPara="1" wrap="square" lIns="0" tIns="0" rIns="0" bIns="0" numCol="1"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A18348"/>
              </a:buClr>
              <a:buSzPts val="3000"/>
              <a:buFont typeface="Noto Sans Symbols"/>
              <a:buChar char="▪"/>
              <a:defRPr sz="3000" b="0" i="0" u="none" strike="noStrike" cap="none">
                <a:solidFill>
                  <a:srgbClr val="595959"/>
                </a:solidFill>
                <a:latin typeface="Inter Light"/>
                <a:ea typeface="Inter Light"/>
                <a:cs typeface="Inter Light"/>
                <a:sym typeface="Inter Light"/>
              </a:defRPr>
            </a:lvl1pPr>
            <a:lvl2pPr marL="914400" marR="0" lvl="1" indent="-406400" algn="l" rtl="0">
              <a:lnSpc>
                <a:spcPct val="100000"/>
              </a:lnSpc>
              <a:spcBef>
                <a:spcPts val="600"/>
              </a:spcBef>
              <a:spcAft>
                <a:spcPts val="0"/>
              </a:spcAft>
              <a:buClr>
                <a:srgbClr val="A18348"/>
              </a:buClr>
              <a:buSzPts val="2800"/>
              <a:buFont typeface="Noto Sans Symbols"/>
              <a:buChar char="▪"/>
              <a:defRPr sz="2800" b="0" i="0" u="none" strike="noStrike" cap="none">
                <a:solidFill>
                  <a:srgbClr val="595959"/>
                </a:solidFill>
                <a:latin typeface="Inter Light"/>
                <a:ea typeface="Inter Light"/>
                <a:cs typeface="Inter Light"/>
                <a:sym typeface="Inter Light"/>
              </a:defRPr>
            </a:lvl2pPr>
            <a:lvl3pPr marL="1371600" marR="0" lvl="2" indent="-393700" algn="l" rtl="0">
              <a:lnSpc>
                <a:spcPct val="100000"/>
              </a:lnSpc>
              <a:spcBef>
                <a:spcPts val="600"/>
              </a:spcBef>
              <a:spcAft>
                <a:spcPts val="0"/>
              </a:spcAft>
              <a:buClr>
                <a:srgbClr val="A18348"/>
              </a:buClr>
              <a:buSzPts val="2600"/>
              <a:buFont typeface="Noto Sans Symbols"/>
              <a:buChar char="▪"/>
              <a:defRPr sz="2600" b="0" i="0" u="none" strike="noStrike" cap="none">
                <a:solidFill>
                  <a:srgbClr val="595959"/>
                </a:solidFill>
                <a:latin typeface="Inter Light"/>
                <a:ea typeface="Inter Light"/>
                <a:cs typeface="Inter Light"/>
                <a:sym typeface="Inter Light"/>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detention centers exist in/are utilized by the community? </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protocols are in place to identify mental health and substance use needs upon intake to detention?</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screening or assessment tools are used to identify mental health or substance use  needs? Are these tools validated?</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How are individuals with mental health or substance use disorders needs identified by courts?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protocols are established to reduce redundancy in conducting and maintaining assessment and evaluation results?</a:t>
            </a:r>
          </a:p>
        </p:txBody>
      </p:sp>
    </p:spTree>
    <p:extLst>
      <p:ext uri="{BB962C8B-B14F-4D97-AF65-F5344CB8AC3E}">
        <p14:creationId xmlns:p14="http://schemas.microsoft.com/office/powerpoint/2010/main" val="6810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6D2B-CAA2-DB7D-A756-0F7BBF7778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D4AA2D-FD7E-52E9-5AD1-A6B76B06A0A9}"/>
              </a:ext>
            </a:extLst>
          </p:cNvPr>
          <p:cNvSpPr>
            <a:spLocks noGrp="1"/>
          </p:cNvSpPr>
          <p:nvPr>
            <p:ph type="title"/>
          </p:nvPr>
        </p:nvSpPr>
        <p:spPr>
          <a:xfrm>
            <a:off x="322388" y="70336"/>
            <a:ext cx="11159496" cy="1128156"/>
          </a:xfrm>
        </p:spPr>
        <p:txBody>
          <a:bodyPr/>
          <a:lstStyle/>
          <a:p>
            <a:r>
              <a:rPr lang="en-US"/>
              <a:t>Intercept 3 – Jail &amp; Courts</a:t>
            </a:r>
          </a:p>
        </p:txBody>
      </p:sp>
      <p:sp>
        <p:nvSpPr>
          <p:cNvPr id="5" name="Text Placeholder 4">
            <a:extLst>
              <a:ext uri="{FF2B5EF4-FFF2-40B4-BE49-F238E27FC236}">
                <a16:creationId xmlns:a16="http://schemas.microsoft.com/office/drawing/2014/main" id="{6E77D5BF-88EE-69E3-3C4B-96D265C106DF}"/>
              </a:ext>
            </a:extLst>
          </p:cNvPr>
          <p:cNvSpPr>
            <a:spLocks noGrp="1"/>
          </p:cNvSpPr>
          <p:nvPr>
            <p:ph type="body" idx="2"/>
          </p:nvPr>
        </p:nvSpPr>
        <p:spPr>
          <a:xfrm>
            <a:off x="322388" y="1384265"/>
            <a:ext cx="5669280" cy="457200"/>
          </a:xfrm>
        </p:spPr>
        <p:txBody>
          <a:bodyPr tIns="0" bIns="0"/>
          <a:lstStyle/>
          <a:p>
            <a:pPr marL="0"/>
            <a:r>
              <a:rPr lang="en-US" dirty="0"/>
              <a:t>Framing the Discussion</a:t>
            </a:r>
          </a:p>
        </p:txBody>
      </p:sp>
      <p:pic>
        <p:nvPicPr>
          <p:cNvPr id="2" name="Picture 1">
            <a:extLst>
              <a:ext uri="{FF2B5EF4-FFF2-40B4-BE49-F238E27FC236}">
                <a16:creationId xmlns:a16="http://schemas.microsoft.com/office/drawing/2014/main" id="{316BE271-5DA8-353A-DAB1-77131120B8C6}"/>
              </a:ext>
            </a:extLst>
          </p:cNvPr>
          <p:cNvPicPr>
            <a:picLocks noChangeAspect="1"/>
          </p:cNvPicPr>
          <p:nvPr/>
        </p:nvPicPr>
        <p:blipFill>
          <a:blip r:embed="rId2"/>
          <a:stretch>
            <a:fillRect/>
          </a:stretch>
        </p:blipFill>
        <p:spPr>
          <a:xfrm>
            <a:off x="10725936" y="-33430"/>
            <a:ext cx="1462434" cy="2011680"/>
          </a:xfrm>
          <a:prstGeom prst="rect">
            <a:avLst/>
          </a:prstGeom>
        </p:spPr>
      </p:pic>
      <p:sp>
        <p:nvSpPr>
          <p:cNvPr id="6" name="Text Placeholder 3">
            <a:extLst>
              <a:ext uri="{FF2B5EF4-FFF2-40B4-BE49-F238E27FC236}">
                <a16:creationId xmlns:a16="http://schemas.microsoft.com/office/drawing/2014/main" id="{7E9719A8-35BC-B2F6-4022-BB5511363462}"/>
              </a:ext>
            </a:extLst>
          </p:cNvPr>
          <p:cNvSpPr txBox="1">
            <a:spLocks/>
          </p:cNvSpPr>
          <p:nvPr/>
        </p:nvSpPr>
        <p:spPr>
          <a:xfrm>
            <a:off x="498123" y="1978250"/>
            <a:ext cx="11155680" cy="4411662"/>
          </a:xfrm>
          <a:prstGeom prst="rect">
            <a:avLst/>
          </a:prstGeom>
          <a:noFill/>
          <a:ln>
            <a:noFill/>
          </a:ln>
        </p:spPr>
        <p:txBody>
          <a:bodyPr spcFirstLastPara="1" wrap="square" lIns="0" tIns="0" rIns="0" bIns="0" numCol="1"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A18348"/>
              </a:buClr>
              <a:buSzPts val="3000"/>
              <a:buFont typeface="Noto Sans Symbols"/>
              <a:buChar char="▪"/>
              <a:defRPr sz="3000" b="0" i="0" u="none" strike="noStrike" cap="none">
                <a:solidFill>
                  <a:srgbClr val="595959"/>
                </a:solidFill>
                <a:latin typeface="Inter Light"/>
                <a:ea typeface="Inter Light"/>
                <a:cs typeface="Inter Light"/>
                <a:sym typeface="Inter Light"/>
              </a:defRPr>
            </a:lvl1pPr>
            <a:lvl2pPr marL="914400" marR="0" lvl="1" indent="-406400" algn="l" rtl="0">
              <a:lnSpc>
                <a:spcPct val="100000"/>
              </a:lnSpc>
              <a:spcBef>
                <a:spcPts val="600"/>
              </a:spcBef>
              <a:spcAft>
                <a:spcPts val="0"/>
              </a:spcAft>
              <a:buClr>
                <a:srgbClr val="A18348"/>
              </a:buClr>
              <a:buSzPts val="2800"/>
              <a:buFont typeface="Noto Sans Symbols"/>
              <a:buChar char="▪"/>
              <a:defRPr sz="2800" b="0" i="0" u="none" strike="noStrike" cap="none">
                <a:solidFill>
                  <a:srgbClr val="595959"/>
                </a:solidFill>
                <a:latin typeface="Inter Light"/>
                <a:ea typeface="Inter Light"/>
                <a:cs typeface="Inter Light"/>
                <a:sym typeface="Inter Light"/>
              </a:defRPr>
            </a:lvl2pPr>
            <a:lvl3pPr marL="1371600" marR="0" lvl="2" indent="-393700" algn="l" rtl="0">
              <a:lnSpc>
                <a:spcPct val="100000"/>
              </a:lnSpc>
              <a:spcBef>
                <a:spcPts val="600"/>
              </a:spcBef>
              <a:spcAft>
                <a:spcPts val="0"/>
              </a:spcAft>
              <a:buClr>
                <a:srgbClr val="A18348"/>
              </a:buClr>
              <a:buSzPts val="2600"/>
              <a:buFont typeface="Noto Sans Symbols"/>
              <a:buChar char="▪"/>
              <a:defRPr sz="2600" b="0" i="0" u="none" strike="noStrike" cap="none">
                <a:solidFill>
                  <a:srgbClr val="595959"/>
                </a:solidFill>
                <a:latin typeface="Inter Light"/>
                <a:ea typeface="Inter Light"/>
                <a:cs typeface="Inter Light"/>
                <a:sym typeface="Inter Light"/>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Is there a behavioral health liaison position in the courts to connect with detention facilities and/or conduct evaluations?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behavioral health services are provided in the jail (e.g., MAT, counseling, recovery groups, etc.)? Who provides those services, how often, and who can access them?</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Do any treatment courts or prosecutorial diversion programs operate in your community? </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How are individuals identified and referred for competency evaluations? What competency restoration, treatment, and education services are provided?</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outpatient restoration services are available? What, if any, restoration processes differ for lower-level offenses?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Are pretrial services available? What is the assessment and supervision process? What behavioral health information is provided to judges for pretrial release or sentencing decisions?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Is prescription continuity ensured throughout an individual’s progress through treatment and community, county, and state entities?</a:t>
            </a:r>
          </a:p>
        </p:txBody>
      </p:sp>
    </p:spTree>
    <p:extLst>
      <p:ext uri="{BB962C8B-B14F-4D97-AF65-F5344CB8AC3E}">
        <p14:creationId xmlns:p14="http://schemas.microsoft.com/office/powerpoint/2010/main" val="342004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45F5-4600-71C4-929F-EA6E6E1B3E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64A947-4A82-AA77-F546-F01E3E70065B}"/>
              </a:ext>
            </a:extLst>
          </p:cNvPr>
          <p:cNvSpPr>
            <a:spLocks noGrp="1"/>
          </p:cNvSpPr>
          <p:nvPr>
            <p:ph type="title"/>
          </p:nvPr>
        </p:nvSpPr>
        <p:spPr>
          <a:xfrm>
            <a:off x="306756" y="78151"/>
            <a:ext cx="11159496" cy="1128156"/>
          </a:xfrm>
        </p:spPr>
        <p:txBody>
          <a:bodyPr/>
          <a:lstStyle/>
          <a:p>
            <a:r>
              <a:rPr lang="en-US"/>
              <a:t>Intercept 4 – Reentry</a:t>
            </a:r>
          </a:p>
        </p:txBody>
      </p:sp>
      <p:sp>
        <p:nvSpPr>
          <p:cNvPr id="5" name="Text Placeholder 4">
            <a:extLst>
              <a:ext uri="{FF2B5EF4-FFF2-40B4-BE49-F238E27FC236}">
                <a16:creationId xmlns:a16="http://schemas.microsoft.com/office/drawing/2014/main" id="{379486C2-8330-98B2-26D9-A7E491C0CBCA}"/>
              </a:ext>
            </a:extLst>
          </p:cNvPr>
          <p:cNvSpPr>
            <a:spLocks noGrp="1"/>
          </p:cNvSpPr>
          <p:nvPr>
            <p:ph type="body" idx="2"/>
          </p:nvPr>
        </p:nvSpPr>
        <p:spPr>
          <a:xfrm>
            <a:off x="306756" y="1363678"/>
            <a:ext cx="5669280" cy="457200"/>
          </a:xfrm>
        </p:spPr>
        <p:txBody>
          <a:bodyPr tIns="0" bIns="0"/>
          <a:lstStyle/>
          <a:p>
            <a:pPr marL="0"/>
            <a:r>
              <a:rPr lang="en-US" dirty="0"/>
              <a:t>Framing the Discussion</a:t>
            </a:r>
          </a:p>
        </p:txBody>
      </p:sp>
      <p:pic>
        <p:nvPicPr>
          <p:cNvPr id="2" name="Picture 1">
            <a:extLst>
              <a:ext uri="{FF2B5EF4-FFF2-40B4-BE49-F238E27FC236}">
                <a16:creationId xmlns:a16="http://schemas.microsoft.com/office/drawing/2014/main" id="{ACAD6190-2906-7D27-35CB-B879C2A8D143}"/>
              </a:ext>
            </a:extLst>
          </p:cNvPr>
          <p:cNvPicPr>
            <a:picLocks noChangeAspect="1"/>
          </p:cNvPicPr>
          <p:nvPr/>
        </p:nvPicPr>
        <p:blipFill>
          <a:blip r:embed="rId2"/>
          <a:srcRect b="18838"/>
          <a:stretch/>
        </p:blipFill>
        <p:spPr>
          <a:xfrm>
            <a:off x="11094720" y="0"/>
            <a:ext cx="1097280" cy="2197713"/>
          </a:xfrm>
          <a:prstGeom prst="rect">
            <a:avLst/>
          </a:prstGeom>
        </p:spPr>
      </p:pic>
      <p:sp>
        <p:nvSpPr>
          <p:cNvPr id="6" name="Text Placeholder 3">
            <a:extLst>
              <a:ext uri="{FF2B5EF4-FFF2-40B4-BE49-F238E27FC236}">
                <a16:creationId xmlns:a16="http://schemas.microsoft.com/office/drawing/2014/main" id="{C9F42175-354C-F243-6142-594FC415183D}"/>
              </a:ext>
            </a:extLst>
          </p:cNvPr>
          <p:cNvSpPr txBox="1">
            <a:spLocks/>
          </p:cNvSpPr>
          <p:nvPr/>
        </p:nvSpPr>
        <p:spPr>
          <a:xfrm>
            <a:off x="307624" y="1586665"/>
            <a:ext cx="11348243" cy="4930247"/>
          </a:xfrm>
          <a:prstGeom prst="rect">
            <a:avLst/>
          </a:prstGeom>
          <a:noFill/>
          <a:ln>
            <a:noFill/>
          </a:ln>
        </p:spPr>
        <p:txBody>
          <a:bodyPr spcFirstLastPara="1" wrap="square" lIns="0" tIns="0" rIns="0" bIns="0" numCol="1"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A18348"/>
              </a:buClr>
              <a:buSzPts val="3000"/>
              <a:buFont typeface="Noto Sans Symbols"/>
              <a:buChar char="▪"/>
              <a:defRPr sz="3000" b="0" i="0" u="none" strike="noStrike" cap="none">
                <a:solidFill>
                  <a:srgbClr val="595959"/>
                </a:solidFill>
                <a:latin typeface="Inter Light"/>
                <a:ea typeface="Inter Light"/>
                <a:cs typeface="Inter Light"/>
                <a:sym typeface="Inter Light"/>
              </a:defRPr>
            </a:lvl1pPr>
            <a:lvl2pPr marL="914400" marR="0" lvl="1" indent="-406400" algn="l" rtl="0">
              <a:lnSpc>
                <a:spcPct val="100000"/>
              </a:lnSpc>
              <a:spcBef>
                <a:spcPts val="600"/>
              </a:spcBef>
              <a:spcAft>
                <a:spcPts val="0"/>
              </a:spcAft>
              <a:buClr>
                <a:srgbClr val="A18348"/>
              </a:buClr>
              <a:buSzPts val="2800"/>
              <a:buFont typeface="Noto Sans Symbols"/>
              <a:buChar char="▪"/>
              <a:defRPr sz="2800" b="0" i="0" u="none" strike="noStrike" cap="none">
                <a:solidFill>
                  <a:srgbClr val="595959"/>
                </a:solidFill>
                <a:latin typeface="Inter Light"/>
                <a:ea typeface="Inter Light"/>
                <a:cs typeface="Inter Light"/>
                <a:sym typeface="Inter Light"/>
              </a:defRPr>
            </a:lvl2pPr>
            <a:lvl3pPr marL="1371600" marR="0" lvl="2" indent="-393700" algn="l" rtl="0">
              <a:lnSpc>
                <a:spcPct val="100000"/>
              </a:lnSpc>
              <a:spcBef>
                <a:spcPts val="600"/>
              </a:spcBef>
              <a:spcAft>
                <a:spcPts val="0"/>
              </a:spcAft>
              <a:buClr>
                <a:srgbClr val="A18348"/>
              </a:buClr>
              <a:buSzPts val="2600"/>
              <a:buFont typeface="Noto Sans Symbols"/>
              <a:buChar char="▪"/>
              <a:defRPr sz="2600" b="0" i="0" u="none" strike="noStrike" cap="none">
                <a:solidFill>
                  <a:srgbClr val="595959"/>
                </a:solidFill>
                <a:latin typeface="Inter Light"/>
                <a:ea typeface="Inter Light"/>
                <a:cs typeface="Inter Light"/>
                <a:sym typeface="Inter Light"/>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8100" marR="0" lvl="0" indent="0" algn="l" defTabSz="914400" rtl="0" eaLnBrk="1" fontAlgn="auto" latinLnBrk="0" hangingPunct="1">
              <a:lnSpc>
                <a:spcPct val="100000"/>
              </a:lnSpc>
              <a:spcBef>
                <a:spcPts val="0"/>
              </a:spcBef>
              <a:spcAft>
                <a:spcPts val="600"/>
              </a:spcAft>
              <a:buClr>
                <a:srgbClr val="A18348"/>
              </a:buClr>
              <a:buSzPts val="3000"/>
              <a:buFont typeface="Noto Sans Symbols"/>
              <a:buNone/>
              <a:tabLst/>
              <a:defRPr/>
            </a:pPr>
            <a:endParaRPr kumimoji="0" lang="en-US" sz="1800" b="0" i="0" u="none" strike="noStrike" kern="1200" cap="none" spc="0" normalizeH="0" baseline="0" noProof="0" dirty="0">
              <a:ln>
                <a:noFill/>
              </a:ln>
              <a:solidFill>
                <a:prstClr val="black"/>
              </a:solidFill>
              <a:effectLst/>
              <a:uLnTx/>
              <a:uFillTx/>
              <a:latin typeface="Inter Light"/>
              <a:sym typeface="Inter Light"/>
            </a:endParaRP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re-entry services are available for those re-entering the community from jail? Who provides them? </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re-entry services are available for those re-entering the community from prison? Who provides them?</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Does anyone do in-reach for pre-release planning? Are re-entry plans individualized to include treatment and social services specific to the person’s needs?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is done to facilitate benefit (re)enrollment upon re-entry?</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Are wrap-around services coordinated for individuals? Are “warm hand-offs” available upon release?</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Inter Light"/>
                <a:sym typeface="Inter Light"/>
              </a:rPr>
              <a:t>What community engagement strategies are provided upon reentry (e.g., employment, education, or pro-social activities)?</a:t>
            </a:r>
          </a:p>
        </p:txBody>
      </p:sp>
    </p:spTree>
    <p:extLst>
      <p:ext uri="{BB962C8B-B14F-4D97-AF65-F5344CB8AC3E}">
        <p14:creationId xmlns:p14="http://schemas.microsoft.com/office/powerpoint/2010/main" val="4095665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968AA-3F12-152D-E4C0-FE1391D587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90EDB9-B017-6F63-1512-7ACBEC79F59B}"/>
              </a:ext>
            </a:extLst>
          </p:cNvPr>
          <p:cNvSpPr>
            <a:spLocks noGrp="1"/>
          </p:cNvSpPr>
          <p:nvPr>
            <p:ph type="title"/>
          </p:nvPr>
        </p:nvSpPr>
        <p:spPr>
          <a:xfrm>
            <a:off x="322386" y="78151"/>
            <a:ext cx="11159496" cy="1128156"/>
          </a:xfrm>
        </p:spPr>
        <p:txBody>
          <a:bodyPr/>
          <a:lstStyle/>
          <a:p>
            <a:r>
              <a:rPr lang="en-US"/>
              <a:t>Intercept 5 – Community Corrections</a:t>
            </a:r>
          </a:p>
        </p:txBody>
      </p:sp>
      <p:sp>
        <p:nvSpPr>
          <p:cNvPr id="5" name="Text Placeholder 4">
            <a:extLst>
              <a:ext uri="{FF2B5EF4-FFF2-40B4-BE49-F238E27FC236}">
                <a16:creationId xmlns:a16="http://schemas.microsoft.com/office/drawing/2014/main" id="{58D0803C-6206-FAC4-602F-A8F8EFC3BCF1}"/>
              </a:ext>
            </a:extLst>
          </p:cNvPr>
          <p:cNvSpPr>
            <a:spLocks noGrp="1"/>
          </p:cNvSpPr>
          <p:nvPr>
            <p:ph type="body" idx="2"/>
          </p:nvPr>
        </p:nvSpPr>
        <p:spPr>
          <a:xfrm>
            <a:off x="322386" y="1350820"/>
            <a:ext cx="5669280" cy="457200"/>
          </a:xfrm>
        </p:spPr>
        <p:txBody>
          <a:bodyPr tIns="0" bIns="0"/>
          <a:lstStyle/>
          <a:p>
            <a:pPr marL="0"/>
            <a:r>
              <a:rPr lang="en-US" dirty="0"/>
              <a:t>Framing the Discussion</a:t>
            </a:r>
          </a:p>
        </p:txBody>
      </p:sp>
      <p:pic>
        <p:nvPicPr>
          <p:cNvPr id="2" name="Picture 1">
            <a:extLst>
              <a:ext uri="{FF2B5EF4-FFF2-40B4-BE49-F238E27FC236}">
                <a16:creationId xmlns:a16="http://schemas.microsoft.com/office/drawing/2014/main" id="{99E27BAF-3184-314C-1E96-04CF6CF9F6A9}"/>
              </a:ext>
            </a:extLst>
          </p:cNvPr>
          <p:cNvPicPr>
            <a:picLocks noChangeAspect="1"/>
          </p:cNvPicPr>
          <p:nvPr/>
        </p:nvPicPr>
        <p:blipFill>
          <a:blip r:embed="rId2"/>
          <a:srcRect b="21312"/>
          <a:stretch/>
        </p:blipFill>
        <p:spPr>
          <a:xfrm>
            <a:off x="10911840" y="0"/>
            <a:ext cx="1280160" cy="1688123"/>
          </a:xfrm>
          <a:prstGeom prst="rect">
            <a:avLst/>
          </a:prstGeom>
        </p:spPr>
      </p:pic>
      <p:sp>
        <p:nvSpPr>
          <p:cNvPr id="8" name="Text Placeholder 3">
            <a:extLst>
              <a:ext uri="{FF2B5EF4-FFF2-40B4-BE49-F238E27FC236}">
                <a16:creationId xmlns:a16="http://schemas.microsoft.com/office/drawing/2014/main" id="{39E22E40-F187-BB3C-7B65-97EAD81521D1}"/>
              </a:ext>
            </a:extLst>
          </p:cNvPr>
          <p:cNvSpPr txBox="1">
            <a:spLocks/>
          </p:cNvSpPr>
          <p:nvPr/>
        </p:nvSpPr>
        <p:spPr>
          <a:xfrm>
            <a:off x="498123" y="1978250"/>
            <a:ext cx="11369411" cy="4411662"/>
          </a:xfrm>
          <a:prstGeom prst="rect">
            <a:avLst/>
          </a:prstGeom>
          <a:noFill/>
          <a:ln>
            <a:noFill/>
          </a:ln>
        </p:spPr>
        <p:txBody>
          <a:bodyPr spcFirstLastPara="1" wrap="square" lIns="0" tIns="0" rIns="0" bIns="0" numCol="1"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rgbClr val="A18348"/>
              </a:buClr>
              <a:buSzPts val="3000"/>
              <a:buFont typeface="Noto Sans Symbols"/>
              <a:buChar char="▪"/>
              <a:defRPr sz="3000" b="0" i="0" u="none" strike="noStrike" cap="none">
                <a:solidFill>
                  <a:srgbClr val="595959"/>
                </a:solidFill>
                <a:latin typeface="Inter Light"/>
                <a:ea typeface="Inter Light"/>
                <a:cs typeface="Inter Light"/>
                <a:sym typeface="Inter Light"/>
              </a:defRPr>
            </a:lvl1pPr>
            <a:lvl2pPr marL="914400" marR="0" lvl="1" indent="-406400" algn="l" rtl="0">
              <a:lnSpc>
                <a:spcPct val="100000"/>
              </a:lnSpc>
              <a:spcBef>
                <a:spcPts val="600"/>
              </a:spcBef>
              <a:spcAft>
                <a:spcPts val="0"/>
              </a:spcAft>
              <a:buClr>
                <a:srgbClr val="A18348"/>
              </a:buClr>
              <a:buSzPts val="2800"/>
              <a:buFont typeface="Noto Sans Symbols"/>
              <a:buChar char="▪"/>
              <a:defRPr sz="2800" b="0" i="0" u="none" strike="noStrike" cap="none">
                <a:solidFill>
                  <a:srgbClr val="595959"/>
                </a:solidFill>
                <a:latin typeface="Inter Light"/>
                <a:ea typeface="Inter Light"/>
                <a:cs typeface="Inter Light"/>
                <a:sym typeface="Inter Light"/>
              </a:defRPr>
            </a:lvl2pPr>
            <a:lvl3pPr marL="1371600" marR="0" lvl="2" indent="-393700" algn="l" rtl="0">
              <a:lnSpc>
                <a:spcPct val="100000"/>
              </a:lnSpc>
              <a:spcBef>
                <a:spcPts val="600"/>
              </a:spcBef>
              <a:spcAft>
                <a:spcPts val="0"/>
              </a:spcAft>
              <a:buClr>
                <a:srgbClr val="A18348"/>
              </a:buClr>
              <a:buSzPts val="2600"/>
              <a:buFont typeface="Noto Sans Symbols"/>
              <a:buChar char="▪"/>
              <a:defRPr sz="2600" b="0" i="0" u="none" strike="noStrike" cap="none">
                <a:solidFill>
                  <a:srgbClr val="595959"/>
                </a:solidFill>
                <a:latin typeface="Inter Light"/>
                <a:ea typeface="Inter Light"/>
                <a:cs typeface="Inter Light"/>
                <a:sym typeface="Inter Light"/>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pro-social behaviors or wellness indicators are monitored by supervision agencies (e.g., housing, health, peer support)?</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proactive measures are available to establish advanced directives/guardianship?</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Are there specialized units or trained probation/parole officers to assign individuals to with behavioral health disorders?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assessments are utilized to case plan and measure progress? Are case plans individualized to include treatment and social services specific to the person’s needs?</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What activities does supervision entail (e.g., office/home/field visits, drug testing, core correctional practices, etc.)?</a:t>
            </a:r>
          </a:p>
          <a:p>
            <a:pPr marL="457200" marR="0" lvl="0" indent="-419100" algn="l" defTabSz="914400" rtl="0" eaLnBrk="1" fontAlgn="auto" latinLnBrk="0" hangingPunct="1">
              <a:lnSpc>
                <a:spcPct val="100000"/>
              </a:lnSpc>
              <a:spcBef>
                <a:spcPts val="0"/>
              </a:spcBef>
              <a:spcAft>
                <a:spcPts val="600"/>
              </a:spcAft>
              <a:buClr>
                <a:srgbClr val="A18348"/>
              </a:buClr>
              <a:buSzPts val="3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Inter Light"/>
                <a:sym typeface="Inter Light"/>
              </a:rPr>
              <a:t>How are violations related to the person’s diagnosis (e.g., return to use or mental health crisis and the collateral consequences such as loss of housing/employment, missed treatment meetings, etc.), managed?</a:t>
            </a:r>
          </a:p>
        </p:txBody>
      </p:sp>
    </p:spTree>
    <p:extLst>
      <p:ext uri="{BB962C8B-B14F-4D97-AF65-F5344CB8AC3E}">
        <p14:creationId xmlns:p14="http://schemas.microsoft.com/office/powerpoint/2010/main" val="406122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A624-97B6-447F-B647-20CD5024B94B}"/>
              </a:ext>
            </a:extLst>
          </p:cNvPr>
          <p:cNvSpPr>
            <a:spLocks noGrp="1"/>
          </p:cNvSpPr>
          <p:nvPr>
            <p:ph type="title"/>
          </p:nvPr>
        </p:nvSpPr>
        <p:spPr/>
        <p:txBody>
          <a:bodyPr/>
          <a:lstStyle/>
          <a:p>
            <a:pPr algn="ctr"/>
            <a:r>
              <a:rPr lang="en-US" dirty="0"/>
              <a:t>Risk, Needs, Responsivity</a:t>
            </a:r>
          </a:p>
        </p:txBody>
      </p:sp>
      <p:sp>
        <p:nvSpPr>
          <p:cNvPr id="3" name="Text Placeholder 2">
            <a:extLst>
              <a:ext uri="{FF2B5EF4-FFF2-40B4-BE49-F238E27FC236}">
                <a16:creationId xmlns:a16="http://schemas.microsoft.com/office/drawing/2014/main" id="{3FD625FC-DD6C-40EB-84BC-B6F8FE832F45}"/>
              </a:ext>
            </a:extLst>
          </p:cNvPr>
          <p:cNvSpPr>
            <a:spLocks noGrp="1"/>
          </p:cNvSpPr>
          <p:nvPr>
            <p:ph type="body" idx="1"/>
          </p:nvPr>
        </p:nvSpPr>
        <p:spPr/>
        <p:txBody>
          <a:bodyPr/>
          <a:lstStyle/>
          <a:p>
            <a:pPr algn="ctr"/>
            <a:r>
              <a:rPr lang="en-US" dirty="0"/>
              <a:t>Jason Chapman - Training and Quality Assurance Coordinator</a:t>
            </a:r>
          </a:p>
          <a:p>
            <a:pPr algn="ctr"/>
            <a:r>
              <a:rPr lang="en-US" dirty="0" err="1"/>
              <a:t>JusticePoint</a:t>
            </a:r>
            <a:endParaRPr lang="en-US" dirty="0"/>
          </a:p>
        </p:txBody>
      </p:sp>
      <p:pic>
        <p:nvPicPr>
          <p:cNvPr id="6" name="Picture 5">
            <a:extLst>
              <a:ext uri="{FF2B5EF4-FFF2-40B4-BE49-F238E27FC236}">
                <a16:creationId xmlns:a16="http://schemas.microsoft.com/office/drawing/2014/main" id="{0A8A2A78-14C3-4EC6-8AF1-2E710D3C4329}"/>
              </a:ext>
            </a:extLst>
          </p:cNvPr>
          <p:cNvPicPr>
            <a:picLocks noChangeAspect="1"/>
          </p:cNvPicPr>
          <p:nvPr/>
        </p:nvPicPr>
        <p:blipFill>
          <a:blip r:embed="rId2"/>
          <a:stretch>
            <a:fillRect/>
          </a:stretch>
        </p:blipFill>
        <p:spPr>
          <a:xfrm>
            <a:off x="6096000" y="0"/>
            <a:ext cx="6952999" cy="4206199"/>
          </a:xfrm>
          <a:prstGeom prst="rect">
            <a:avLst/>
          </a:prstGeom>
        </p:spPr>
      </p:pic>
    </p:spTree>
    <p:extLst>
      <p:ext uri="{BB962C8B-B14F-4D97-AF65-F5344CB8AC3E}">
        <p14:creationId xmlns:p14="http://schemas.microsoft.com/office/powerpoint/2010/main" val="80418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A1CE8-7450-B4FA-24EE-1AF0603654F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4E4A29D-1D25-EBDB-0F97-D10384285049}"/>
              </a:ext>
            </a:extLst>
          </p:cNvPr>
          <p:cNvPicPr>
            <a:picLocks noChangeAspect="1"/>
          </p:cNvPicPr>
          <p:nvPr/>
        </p:nvPicPr>
        <p:blipFill>
          <a:blip r:embed="rId3"/>
          <a:stretch>
            <a:fillRect/>
          </a:stretch>
        </p:blipFill>
        <p:spPr>
          <a:xfrm>
            <a:off x="4764177" y="2039004"/>
            <a:ext cx="6553200" cy="4592780"/>
          </a:xfrm>
          <a:prstGeom prst="rect">
            <a:avLst/>
          </a:prstGeom>
        </p:spPr>
      </p:pic>
      <p:sp>
        <p:nvSpPr>
          <p:cNvPr id="2" name="Title 1">
            <a:extLst>
              <a:ext uri="{FF2B5EF4-FFF2-40B4-BE49-F238E27FC236}">
                <a16:creationId xmlns:a16="http://schemas.microsoft.com/office/drawing/2014/main" id="{A7E571B5-A0A1-AA50-2951-7E0668F39A4C}"/>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Risk-Need-responsivity model</a:t>
            </a:r>
          </a:p>
        </p:txBody>
      </p:sp>
      <p:pic>
        <p:nvPicPr>
          <p:cNvPr id="7" name="Picture 6" descr="Logo&#10;&#10;Description automatically generated with medium confidence">
            <a:extLst>
              <a:ext uri="{FF2B5EF4-FFF2-40B4-BE49-F238E27FC236}">
                <a16:creationId xmlns:a16="http://schemas.microsoft.com/office/drawing/2014/main" id="{43895B9F-79C8-7047-1F90-64002A556B55}"/>
              </a:ext>
            </a:extLst>
          </p:cNvPr>
          <p:cNvPicPr>
            <a:picLocks noChangeAspect="1"/>
          </p:cNvPicPr>
          <p:nvPr/>
        </p:nvPicPr>
        <p:blipFill rotWithShape="1">
          <a:blip r:embed="rId4"/>
          <a:srcRect l="20697" t="38452" r="19507"/>
          <a:stretch/>
        </p:blipFill>
        <p:spPr>
          <a:xfrm>
            <a:off x="10287000" y="6477000"/>
            <a:ext cx="1676400" cy="386862"/>
          </a:xfrm>
          <a:prstGeom prst="rect">
            <a:avLst/>
          </a:prstGeom>
        </p:spPr>
      </p:pic>
      <p:graphicFrame>
        <p:nvGraphicFramePr>
          <p:cNvPr id="4" name="Diagram 3">
            <a:extLst>
              <a:ext uri="{FF2B5EF4-FFF2-40B4-BE49-F238E27FC236}">
                <a16:creationId xmlns:a16="http://schemas.microsoft.com/office/drawing/2014/main" id="{309E6267-D60A-4C31-7665-07D8F91808AC}"/>
              </a:ext>
            </a:extLst>
          </p:cNvPr>
          <p:cNvGraphicFramePr/>
          <p:nvPr/>
        </p:nvGraphicFramePr>
        <p:xfrm>
          <a:off x="-1447800" y="1447800"/>
          <a:ext cx="8128000" cy="4919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00654722-5825-D06D-BBC9-52B2EDAE8406}"/>
              </a:ext>
            </a:extLst>
          </p:cNvPr>
          <p:cNvSpPr txBox="1"/>
          <p:nvPr/>
        </p:nvSpPr>
        <p:spPr>
          <a:xfrm>
            <a:off x="6496889" y="1600200"/>
            <a:ext cx="3429000" cy="646331"/>
          </a:xfrm>
          <a:prstGeom prst="rect">
            <a:avLst/>
          </a:prstGeom>
          <a:noFill/>
        </p:spPr>
        <p:txBody>
          <a:bodyPr wrap="square" rtlCol="0">
            <a:spAutoFit/>
          </a:bodyPr>
          <a:lstStyle/>
          <a:p>
            <a:r>
              <a:rPr lang="en-US" sz="3600" b="1" dirty="0"/>
              <a:t>45% Difference</a:t>
            </a:r>
            <a:r>
              <a:rPr lang="en-US" sz="3600" dirty="0"/>
              <a:t>!</a:t>
            </a:r>
          </a:p>
        </p:txBody>
      </p:sp>
    </p:spTree>
    <p:extLst>
      <p:ext uri="{BB962C8B-B14F-4D97-AF65-F5344CB8AC3E}">
        <p14:creationId xmlns:p14="http://schemas.microsoft.com/office/powerpoint/2010/main" val="110806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275 3.33333E-6 " pathEditMode="relative" rAng="0" ptsTypes="AA">
                                      <p:cBhvr>
                                        <p:cTn id="6" dur="2000" fill="hold"/>
                                        <p:tgtEl>
                                          <p:spTgt spid="4"/>
                                        </p:tgtEl>
                                        <p:attrNameLst>
                                          <p:attrName>ppt_x</p:attrName>
                                          <p:attrName>ppt_y</p:attrName>
                                        </p:attrNameLst>
                                      </p:cBhvr>
                                      <p:rCtr x="-13750" y="0"/>
                                    </p:animMotion>
                                  </p:childTnLst>
                                </p:cTn>
                              </p:par>
                              <p:par>
                                <p:cTn id="7" presetID="2" presetClass="entr" presetSubtype="2"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1+#ppt_w/2"/>
                                          </p:val>
                                        </p:tav>
                                        <p:tav tm="100000">
                                          <p:val>
                                            <p:strVal val="#ppt_x"/>
                                          </p:val>
                                        </p:tav>
                                      </p:tavLst>
                                    </p:anim>
                                    <p:anim calcmode="lin" valueType="num">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DDD5F-3EE1-FA7D-0555-89F0140C00E2}"/>
            </a:ext>
          </a:extLst>
        </p:cNvPr>
        <p:cNvGrpSpPr/>
        <p:nvPr/>
      </p:nvGrpSpPr>
      <p:grpSpPr>
        <a:xfrm>
          <a:off x="0" y="0"/>
          <a:ext cx="0" cy="0"/>
          <a:chOff x="0" y="0"/>
          <a:chExt cx="0" cy="0"/>
        </a:xfrm>
      </p:grpSpPr>
      <p:sp>
        <p:nvSpPr>
          <p:cNvPr id="4" name="Explosion: 8 Points 3">
            <a:extLst>
              <a:ext uri="{FF2B5EF4-FFF2-40B4-BE49-F238E27FC236}">
                <a16:creationId xmlns:a16="http://schemas.microsoft.com/office/drawing/2014/main" id="{973D50C9-7392-8D5C-6A83-EA0809F9DBA4}"/>
              </a:ext>
            </a:extLst>
          </p:cNvPr>
          <p:cNvSpPr/>
          <p:nvPr/>
        </p:nvSpPr>
        <p:spPr>
          <a:xfrm rot="20145826">
            <a:off x="7502059" y="-746123"/>
            <a:ext cx="5486400" cy="6172196"/>
          </a:xfrm>
          <a:prstGeom prst="irregularSeal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dirty="0"/>
              <a:t>NOT level of harm, violence, or dangerousness!!!</a:t>
            </a:r>
          </a:p>
        </p:txBody>
      </p:sp>
      <p:sp>
        <p:nvSpPr>
          <p:cNvPr id="2" name="Title 1">
            <a:extLst>
              <a:ext uri="{FF2B5EF4-FFF2-40B4-BE49-F238E27FC236}">
                <a16:creationId xmlns:a16="http://schemas.microsoft.com/office/drawing/2014/main" id="{F9A15094-01AB-8C05-BDFD-895B2FA22715}"/>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Defining risk</a:t>
            </a:r>
          </a:p>
        </p:txBody>
      </p:sp>
      <p:sp>
        <p:nvSpPr>
          <p:cNvPr id="5" name="TextBox 4">
            <a:extLst>
              <a:ext uri="{FF2B5EF4-FFF2-40B4-BE49-F238E27FC236}">
                <a16:creationId xmlns:a16="http://schemas.microsoft.com/office/drawing/2014/main" id="{A8431BB6-49C2-F8DA-F448-092D8760D5BF}"/>
              </a:ext>
            </a:extLst>
          </p:cNvPr>
          <p:cNvSpPr txBox="1"/>
          <p:nvPr/>
        </p:nvSpPr>
        <p:spPr>
          <a:xfrm>
            <a:off x="990600" y="1828800"/>
            <a:ext cx="10134600" cy="2562771"/>
          </a:xfrm>
          <a:prstGeom prst="rect">
            <a:avLst/>
          </a:prstGeom>
          <a:noFill/>
        </p:spPr>
        <p:txBody>
          <a:bodyPr wrap="square" numCol="1" spcCol="182880" rtlCol="0">
            <a:noAutofit/>
          </a:bodyPr>
          <a:lstStyle/>
          <a:p>
            <a:pPr marL="457200"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Specific and narrow meaning</a:t>
            </a:r>
          </a:p>
          <a:p>
            <a:pPr marL="914400" lvl="1"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Term of art</a:t>
            </a:r>
          </a:p>
          <a:p>
            <a:pPr marL="457200"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Risk: </a:t>
            </a:r>
          </a:p>
          <a:p>
            <a:pPr marL="914400" lvl="1"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The probability of a specific event occurring</a:t>
            </a:r>
          </a:p>
          <a:p>
            <a:pPr marL="1371600" lvl="2"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Criminogenic Risk</a:t>
            </a:r>
          </a:p>
          <a:p>
            <a:pPr marL="1828800" lvl="3"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Could be arrest, charge, custody, or disposition</a:t>
            </a:r>
          </a:p>
          <a:p>
            <a:pPr marL="1828800" lvl="3"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Usually 1-2 year timeframe</a:t>
            </a:r>
          </a:p>
          <a:p>
            <a:pPr marL="1371600" lvl="2"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Pretrial Risk</a:t>
            </a:r>
          </a:p>
          <a:p>
            <a:pPr marL="1828800" lvl="3"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Failure to appear AND/OR new arrest or charge</a:t>
            </a:r>
          </a:p>
          <a:p>
            <a:pPr marL="1828800" lvl="3"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Usually 3-6 month timeframe</a:t>
            </a:r>
          </a:p>
          <a:p>
            <a:pPr marL="914400" lvl="1" indent="-457200" fontAlgn="t">
              <a:spcAft>
                <a:spcPts val="600"/>
              </a:spcAft>
              <a:buFont typeface="Arial" panose="020B0604020202020204" pitchFamily="34" charset="0"/>
              <a:buChar char="•"/>
            </a:pPr>
            <a:r>
              <a:rPr lang="en-US" sz="2400" dirty="0">
                <a:solidFill>
                  <a:srgbClr val="5A5047"/>
                </a:solidFill>
                <a:latin typeface="Source Sans Pro" panose="020B0503030403020204" pitchFamily="34" charset="77"/>
              </a:rPr>
              <a:t>Use most specific risk tool (special populations – SO, DUI, DV, etc.)</a:t>
            </a:r>
          </a:p>
        </p:txBody>
      </p:sp>
      <p:pic>
        <p:nvPicPr>
          <p:cNvPr id="7" name="Picture 6" descr="Logo&#10;&#10;Description automatically generated with medium confidence">
            <a:extLst>
              <a:ext uri="{FF2B5EF4-FFF2-40B4-BE49-F238E27FC236}">
                <a16:creationId xmlns:a16="http://schemas.microsoft.com/office/drawing/2014/main" id="{71FA2EED-D2EA-DE68-215D-9475441566D0}"/>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spTree>
    <p:extLst>
      <p:ext uri="{BB962C8B-B14F-4D97-AF65-F5344CB8AC3E}">
        <p14:creationId xmlns:p14="http://schemas.microsoft.com/office/powerpoint/2010/main" val="11048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78B17-4623-9388-5D88-A2281A009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D3BA1-2344-1C24-DFA7-C8A0ADB058E4}"/>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What is being communicated by the term “risk”</a:t>
            </a:r>
          </a:p>
        </p:txBody>
      </p:sp>
      <p:pic>
        <p:nvPicPr>
          <p:cNvPr id="7" name="Picture 6" descr="Logo&#10;&#10;Description automatically generated with medium confidence">
            <a:extLst>
              <a:ext uri="{FF2B5EF4-FFF2-40B4-BE49-F238E27FC236}">
                <a16:creationId xmlns:a16="http://schemas.microsoft.com/office/drawing/2014/main" id="{DDE482E7-AE8A-04ED-E479-E2CCE8B5A230}"/>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grpSp>
        <p:nvGrpSpPr>
          <p:cNvPr id="18" name="Group 17">
            <a:extLst>
              <a:ext uri="{FF2B5EF4-FFF2-40B4-BE49-F238E27FC236}">
                <a16:creationId xmlns:a16="http://schemas.microsoft.com/office/drawing/2014/main" id="{331C9DEC-1DC4-48D1-7E25-748B4A597DC1}"/>
              </a:ext>
            </a:extLst>
          </p:cNvPr>
          <p:cNvGrpSpPr/>
          <p:nvPr/>
        </p:nvGrpSpPr>
        <p:grpSpPr>
          <a:xfrm>
            <a:off x="914400" y="1703494"/>
            <a:ext cx="10515600" cy="5043939"/>
            <a:chOff x="762000" y="1736785"/>
            <a:chExt cx="10515600" cy="5043939"/>
          </a:xfrm>
        </p:grpSpPr>
        <p:graphicFrame>
          <p:nvGraphicFramePr>
            <p:cNvPr id="4" name="Diagram 3">
              <a:extLst>
                <a:ext uri="{FF2B5EF4-FFF2-40B4-BE49-F238E27FC236}">
                  <a16:creationId xmlns:a16="http://schemas.microsoft.com/office/drawing/2014/main" id="{53776E88-32E0-0316-C965-070EEA29A5FE}"/>
                </a:ext>
              </a:extLst>
            </p:cNvPr>
            <p:cNvGraphicFramePr/>
            <p:nvPr/>
          </p:nvGraphicFramePr>
          <p:xfrm>
            <a:off x="762000" y="1736785"/>
            <a:ext cx="10515600" cy="5043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quot;Not Allowed&quot; Symbol 5">
              <a:extLst>
                <a:ext uri="{FF2B5EF4-FFF2-40B4-BE49-F238E27FC236}">
                  <a16:creationId xmlns:a16="http://schemas.microsoft.com/office/drawing/2014/main" id="{5D815495-9E05-33BC-87B2-5BCE4457C2B0}"/>
                </a:ext>
              </a:extLst>
            </p:cNvPr>
            <p:cNvSpPr/>
            <p:nvPr/>
          </p:nvSpPr>
          <p:spPr>
            <a:xfrm>
              <a:off x="3886200" y="1828800"/>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quot;Not Allowed&quot; Symbol 12">
              <a:extLst>
                <a:ext uri="{FF2B5EF4-FFF2-40B4-BE49-F238E27FC236}">
                  <a16:creationId xmlns:a16="http://schemas.microsoft.com/office/drawing/2014/main" id="{52250B45-0EDE-92A0-0E9E-078160ECF994}"/>
                </a:ext>
              </a:extLst>
            </p:cNvPr>
            <p:cNvSpPr/>
            <p:nvPr/>
          </p:nvSpPr>
          <p:spPr>
            <a:xfrm>
              <a:off x="3886200" y="3526952"/>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t Allowed&quot; Symbol 13">
              <a:extLst>
                <a:ext uri="{FF2B5EF4-FFF2-40B4-BE49-F238E27FC236}">
                  <a16:creationId xmlns:a16="http://schemas.microsoft.com/office/drawing/2014/main" id="{5F014A3A-A88A-8067-BF8E-6CE071CDBAFB}"/>
                </a:ext>
              </a:extLst>
            </p:cNvPr>
            <p:cNvSpPr/>
            <p:nvPr/>
          </p:nvSpPr>
          <p:spPr>
            <a:xfrm>
              <a:off x="9296400" y="5236966"/>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t Allowed&quot; Symbol 14">
              <a:extLst>
                <a:ext uri="{FF2B5EF4-FFF2-40B4-BE49-F238E27FC236}">
                  <a16:creationId xmlns:a16="http://schemas.microsoft.com/office/drawing/2014/main" id="{F9042639-BB8A-1D1D-F28E-C3457A91EB7B}"/>
                </a:ext>
              </a:extLst>
            </p:cNvPr>
            <p:cNvSpPr/>
            <p:nvPr/>
          </p:nvSpPr>
          <p:spPr>
            <a:xfrm>
              <a:off x="3886200" y="5257800"/>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t Allowed&quot; Symbol 15">
              <a:extLst>
                <a:ext uri="{FF2B5EF4-FFF2-40B4-BE49-F238E27FC236}">
                  <a16:creationId xmlns:a16="http://schemas.microsoft.com/office/drawing/2014/main" id="{C18ABCB9-0726-A155-D318-F31DE417BE7A}"/>
                </a:ext>
              </a:extLst>
            </p:cNvPr>
            <p:cNvSpPr/>
            <p:nvPr/>
          </p:nvSpPr>
          <p:spPr>
            <a:xfrm>
              <a:off x="9296400" y="1828800"/>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t Allowed&quot; Symbol 16">
              <a:extLst>
                <a:ext uri="{FF2B5EF4-FFF2-40B4-BE49-F238E27FC236}">
                  <a16:creationId xmlns:a16="http://schemas.microsoft.com/office/drawing/2014/main" id="{6043EB27-1134-E674-C78C-010879D48858}"/>
                </a:ext>
              </a:extLst>
            </p:cNvPr>
            <p:cNvSpPr/>
            <p:nvPr/>
          </p:nvSpPr>
          <p:spPr>
            <a:xfrm>
              <a:off x="9296400" y="3526952"/>
              <a:ext cx="1524000" cy="1463604"/>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0" name="Straight Connector 19">
            <a:extLst>
              <a:ext uri="{FF2B5EF4-FFF2-40B4-BE49-F238E27FC236}">
                <a16:creationId xmlns:a16="http://schemas.microsoft.com/office/drawing/2014/main" id="{858AB3EA-4983-C48B-19CC-D5CF7BF91873}"/>
              </a:ext>
            </a:extLst>
          </p:cNvPr>
          <p:cNvCxnSpPr>
            <a:cxnSpLocks/>
            <a:endCxn id="4" idx="2"/>
          </p:cNvCxnSpPr>
          <p:nvPr/>
        </p:nvCxnSpPr>
        <p:spPr>
          <a:xfrm>
            <a:off x="6172200" y="1755962"/>
            <a:ext cx="0" cy="4991471"/>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180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C789-0783-2FA3-36D8-D7944EFA6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1F2FD-DC2F-30AD-8B3C-A50908AFC08C}"/>
              </a:ext>
            </a:extLst>
          </p:cNvPr>
          <p:cNvSpPr>
            <a:spLocks noGrp="1"/>
          </p:cNvSpPr>
          <p:nvPr>
            <p:ph type="title"/>
          </p:nvPr>
        </p:nvSpPr>
        <p:spPr>
          <a:xfrm>
            <a:off x="1009835" y="664422"/>
            <a:ext cx="10515600" cy="1325563"/>
          </a:xfrm>
        </p:spPr>
        <p:txBody>
          <a:bodyPr>
            <a:normAutofit/>
          </a:bodyPr>
          <a:lstStyle/>
          <a:p>
            <a:r>
              <a:rPr lang="en-US" sz="3200" b="1" cap="all" dirty="0">
                <a:latin typeface="Domine" panose="02040503040403060204" pitchFamily="18" charset="0"/>
              </a:rPr>
              <a:t>Language Matters</a:t>
            </a:r>
          </a:p>
        </p:txBody>
      </p:sp>
      <p:pic>
        <p:nvPicPr>
          <p:cNvPr id="7" name="Picture 6" descr="Logo&#10;&#10;Description automatically generated with medium confidence">
            <a:extLst>
              <a:ext uri="{FF2B5EF4-FFF2-40B4-BE49-F238E27FC236}">
                <a16:creationId xmlns:a16="http://schemas.microsoft.com/office/drawing/2014/main" id="{B20026FE-8BCA-634A-3867-13A3B26C1D32}"/>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grpSp>
        <p:nvGrpSpPr>
          <p:cNvPr id="17" name="Group 16">
            <a:extLst>
              <a:ext uri="{FF2B5EF4-FFF2-40B4-BE49-F238E27FC236}">
                <a16:creationId xmlns:a16="http://schemas.microsoft.com/office/drawing/2014/main" id="{0D672181-C3AD-B259-9C1A-AAF347F15144}"/>
              </a:ext>
            </a:extLst>
          </p:cNvPr>
          <p:cNvGrpSpPr/>
          <p:nvPr/>
        </p:nvGrpSpPr>
        <p:grpSpPr>
          <a:xfrm>
            <a:off x="2032000" y="1239064"/>
            <a:ext cx="8128000" cy="5418667"/>
            <a:chOff x="2032000" y="719666"/>
            <a:chExt cx="8128000" cy="5418667"/>
          </a:xfrm>
        </p:grpSpPr>
        <p:graphicFrame>
          <p:nvGraphicFramePr>
            <p:cNvPr id="15" name="Diagram 14">
              <a:extLst>
                <a:ext uri="{FF2B5EF4-FFF2-40B4-BE49-F238E27FC236}">
                  <a16:creationId xmlns:a16="http://schemas.microsoft.com/office/drawing/2014/main" id="{BC6FF378-6E02-1D40-9E1E-67DF8C23687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quot;Not Allowed&quot; Symbol 15">
              <a:extLst>
                <a:ext uri="{FF2B5EF4-FFF2-40B4-BE49-F238E27FC236}">
                  <a16:creationId xmlns:a16="http://schemas.microsoft.com/office/drawing/2014/main" id="{F8E3AD67-2B5D-2B4A-09FE-DDC0EABAEFBB}"/>
                </a:ext>
              </a:extLst>
            </p:cNvPr>
            <p:cNvSpPr/>
            <p:nvPr/>
          </p:nvSpPr>
          <p:spPr>
            <a:xfrm>
              <a:off x="6705600" y="2760004"/>
              <a:ext cx="2438400" cy="2214065"/>
            </a:xfrm>
            <a:prstGeom prst="noSmoking">
              <a:avLst>
                <a:gd name="adj" fmla="val 10364"/>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63663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1AD6D-C109-46C5-AF3E-345E170535AD}"/>
              </a:ext>
            </a:extLst>
          </p:cNvPr>
          <p:cNvPicPr>
            <a:picLocks noChangeAspect="1"/>
          </p:cNvPicPr>
          <p:nvPr/>
        </p:nvPicPr>
        <p:blipFill>
          <a:blip r:embed="rId2">
            <a:alphaModFix amt="18000"/>
          </a:blip>
          <a:stretch>
            <a:fillRect/>
          </a:stretch>
        </p:blipFill>
        <p:spPr>
          <a:xfrm>
            <a:off x="1456660" y="797965"/>
            <a:ext cx="9516140" cy="5396738"/>
          </a:xfrm>
          <a:prstGeom prst="rect">
            <a:avLst/>
          </a:prstGeom>
        </p:spPr>
      </p:pic>
      <p:sp>
        <p:nvSpPr>
          <p:cNvPr id="2" name="Title 1">
            <a:extLst>
              <a:ext uri="{FF2B5EF4-FFF2-40B4-BE49-F238E27FC236}">
                <a16:creationId xmlns:a16="http://schemas.microsoft.com/office/drawing/2014/main" id="{185190AE-351F-4409-A986-2A7EED6EA166}"/>
              </a:ext>
            </a:extLst>
          </p:cNvPr>
          <p:cNvSpPr>
            <a:spLocks noGrp="1"/>
          </p:cNvSpPr>
          <p:nvPr>
            <p:ph type="title"/>
          </p:nvPr>
        </p:nvSpPr>
        <p:spPr/>
        <p:txBody>
          <a:bodyPr/>
          <a:lstStyle/>
          <a:p>
            <a:r>
              <a:rPr lang="en-US" dirty="0"/>
              <a:t>Evidence-Based Decision Making</a:t>
            </a:r>
          </a:p>
        </p:txBody>
      </p:sp>
      <p:sp>
        <p:nvSpPr>
          <p:cNvPr id="3" name="Text Placeholder 2">
            <a:extLst>
              <a:ext uri="{FF2B5EF4-FFF2-40B4-BE49-F238E27FC236}">
                <a16:creationId xmlns:a16="http://schemas.microsoft.com/office/drawing/2014/main" id="{A84CE9D3-E604-44DC-BFD3-A4F45046253B}"/>
              </a:ext>
            </a:extLst>
          </p:cNvPr>
          <p:cNvSpPr>
            <a:spLocks noGrp="1"/>
          </p:cNvSpPr>
          <p:nvPr>
            <p:ph type="body" idx="1"/>
          </p:nvPr>
        </p:nvSpPr>
        <p:spPr/>
        <p:txBody>
          <a:bodyPr/>
          <a:lstStyle/>
          <a:p>
            <a:pPr algn="ctr"/>
            <a:r>
              <a:rPr lang="en-US" dirty="0"/>
              <a:t>Nick Sayner - CEO</a:t>
            </a:r>
          </a:p>
          <a:p>
            <a:pPr algn="ctr"/>
            <a:r>
              <a:rPr lang="en-US" dirty="0"/>
              <a:t>Difference Principle</a:t>
            </a:r>
          </a:p>
        </p:txBody>
      </p:sp>
    </p:spTree>
    <p:extLst>
      <p:ext uri="{BB962C8B-B14F-4D97-AF65-F5344CB8AC3E}">
        <p14:creationId xmlns:p14="http://schemas.microsoft.com/office/powerpoint/2010/main" val="436118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C066-17BC-D52D-DDCE-04BF219EC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314FD-C21B-12CB-5823-B63884AF31CF}"/>
              </a:ext>
            </a:extLst>
          </p:cNvPr>
          <p:cNvSpPr>
            <a:spLocks noGrp="1"/>
          </p:cNvSpPr>
          <p:nvPr>
            <p:ph type="title"/>
          </p:nvPr>
        </p:nvSpPr>
        <p:spPr/>
        <p:txBody>
          <a:bodyPr>
            <a:normAutofit/>
          </a:bodyPr>
          <a:lstStyle/>
          <a:p>
            <a:r>
              <a:rPr lang="en-US" sz="3200" b="1" cap="all" dirty="0">
                <a:latin typeface="Domine" panose="02040503040403060204" pitchFamily="18" charset="0"/>
              </a:rPr>
              <a:t>What goes into risk</a:t>
            </a:r>
          </a:p>
        </p:txBody>
      </p:sp>
      <p:graphicFrame>
        <p:nvGraphicFramePr>
          <p:cNvPr id="9" name="Content Placeholder 8">
            <a:extLst>
              <a:ext uri="{FF2B5EF4-FFF2-40B4-BE49-F238E27FC236}">
                <a16:creationId xmlns:a16="http://schemas.microsoft.com/office/drawing/2014/main" id="{835AD06E-0ABE-4D03-2D2B-6606DC94F631}"/>
              </a:ext>
            </a:extLst>
          </p:cNvPr>
          <p:cNvGraphicFramePr>
            <a:graphicFrameLocks noGrp="1"/>
          </p:cNvGraphicFramePr>
          <p:nvPr>
            <p:ph sz="half" idx="1"/>
          </p:nvPr>
        </p:nvGraphicFramePr>
        <p:xfrm>
          <a:off x="457200" y="3429000"/>
          <a:ext cx="5558287" cy="3241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Logo&#10;&#10;Description automatically generated with medium confidence">
            <a:extLst>
              <a:ext uri="{FF2B5EF4-FFF2-40B4-BE49-F238E27FC236}">
                <a16:creationId xmlns:a16="http://schemas.microsoft.com/office/drawing/2014/main" id="{1E7AFED3-2384-E7B9-63AE-30D53A231871}"/>
              </a:ext>
            </a:extLst>
          </p:cNvPr>
          <p:cNvPicPr>
            <a:picLocks noChangeAspect="1"/>
          </p:cNvPicPr>
          <p:nvPr/>
        </p:nvPicPr>
        <p:blipFill rotWithShape="1">
          <a:blip r:embed="rId7"/>
          <a:srcRect l="20697" t="38452" r="19507"/>
          <a:stretch/>
        </p:blipFill>
        <p:spPr>
          <a:xfrm>
            <a:off x="10287000" y="6477000"/>
            <a:ext cx="1676400" cy="386862"/>
          </a:xfrm>
          <a:prstGeom prst="rect">
            <a:avLst/>
          </a:prstGeom>
        </p:spPr>
      </p:pic>
      <p:sp>
        <p:nvSpPr>
          <p:cNvPr id="6" name="Content Placeholder 5">
            <a:extLst>
              <a:ext uri="{FF2B5EF4-FFF2-40B4-BE49-F238E27FC236}">
                <a16:creationId xmlns:a16="http://schemas.microsoft.com/office/drawing/2014/main" id="{9F205841-276A-F725-DFE5-62F8C5DA6544}"/>
              </a:ext>
            </a:extLst>
          </p:cNvPr>
          <p:cNvSpPr>
            <a:spLocks noGrp="1"/>
          </p:cNvSpPr>
          <p:nvPr>
            <p:ph sz="half" idx="2"/>
          </p:nvPr>
        </p:nvSpPr>
        <p:spPr>
          <a:xfrm>
            <a:off x="1066800" y="1597713"/>
            <a:ext cx="4038600" cy="2773781"/>
          </a:xfrm>
        </p:spPr>
        <p:txBody>
          <a:bodyPr>
            <a:normAutofit/>
          </a:bodyPr>
          <a:lstStyle/>
          <a:p>
            <a:endParaRPr lang="en-US" dirty="0"/>
          </a:p>
          <a:p>
            <a:r>
              <a:rPr lang="en-US" sz="2400" dirty="0"/>
              <a:t>Static = Can’t be changed</a:t>
            </a:r>
          </a:p>
          <a:p>
            <a:r>
              <a:rPr lang="en-US" sz="2400" dirty="0"/>
              <a:t>Dynamic = Can be changed</a:t>
            </a:r>
          </a:p>
        </p:txBody>
      </p:sp>
      <p:graphicFrame>
        <p:nvGraphicFramePr>
          <p:cNvPr id="14" name="Content Placeholder 5">
            <a:extLst>
              <a:ext uri="{FF2B5EF4-FFF2-40B4-BE49-F238E27FC236}">
                <a16:creationId xmlns:a16="http://schemas.microsoft.com/office/drawing/2014/main" id="{82B00EE4-0CEB-18B9-3DBB-A88B9D7C3888}"/>
              </a:ext>
            </a:extLst>
          </p:cNvPr>
          <p:cNvGraphicFramePr/>
          <p:nvPr/>
        </p:nvGraphicFramePr>
        <p:xfrm>
          <a:off x="6096000" y="1905000"/>
          <a:ext cx="5486400" cy="4695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739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FDD2-32A6-21FA-D742-3C6BC5CF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109E3-3E91-1392-9DCF-8E1F16FC0A1E}"/>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Types of Risk</a:t>
            </a:r>
          </a:p>
        </p:txBody>
      </p:sp>
      <p:pic>
        <p:nvPicPr>
          <p:cNvPr id="7" name="Picture 6" descr="Logo&#10;&#10;Description automatically generated with medium confidence">
            <a:extLst>
              <a:ext uri="{FF2B5EF4-FFF2-40B4-BE49-F238E27FC236}">
                <a16:creationId xmlns:a16="http://schemas.microsoft.com/office/drawing/2014/main" id="{555F6741-02C2-ACA1-27AA-77D18F1B7514}"/>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sp>
        <p:nvSpPr>
          <p:cNvPr id="8" name="Freeform: Shape 7">
            <a:extLst>
              <a:ext uri="{FF2B5EF4-FFF2-40B4-BE49-F238E27FC236}">
                <a16:creationId xmlns:a16="http://schemas.microsoft.com/office/drawing/2014/main" id="{94F5F736-F152-EC99-C5C6-D790239B0714}"/>
              </a:ext>
            </a:extLst>
          </p:cNvPr>
          <p:cNvSpPr/>
          <p:nvPr/>
        </p:nvSpPr>
        <p:spPr>
          <a:xfrm>
            <a:off x="3013623" y="2300588"/>
            <a:ext cx="1181950" cy="1181950"/>
          </a:xfrm>
          <a:custGeom>
            <a:avLst/>
            <a:gdLst>
              <a:gd name="connsiteX0" fmla="*/ 0 w 1181950"/>
              <a:gd name="connsiteY0" fmla="*/ 590975 h 1181950"/>
              <a:gd name="connsiteX1" fmla="*/ 590975 w 1181950"/>
              <a:gd name="connsiteY1" fmla="*/ 0 h 1181950"/>
              <a:gd name="connsiteX2" fmla="*/ 1181950 w 1181950"/>
              <a:gd name="connsiteY2" fmla="*/ 590975 h 1181950"/>
              <a:gd name="connsiteX3" fmla="*/ 590975 w 1181950"/>
              <a:gd name="connsiteY3" fmla="*/ 1181950 h 1181950"/>
              <a:gd name="connsiteX4" fmla="*/ 0 w 1181950"/>
              <a:gd name="connsiteY4" fmla="*/ 590975 h 118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50" h="1181950">
                <a:moveTo>
                  <a:pt x="0" y="590975"/>
                </a:moveTo>
                <a:cubicBezTo>
                  <a:pt x="0" y="264589"/>
                  <a:pt x="264589" y="0"/>
                  <a:pt x="590975" y="0"/>
                </a:cubicBezTo>
                <a:cubicBezTo>
                  <a:pt x="917361" y="0"/>
                  <a:pt x="1181950" y="264589"/>
                  <a:pt x="1181950" y="590975"/>
                </a:cubicBezTo>
                <a:cubicBezTo>
                  <a:pt x="1181950" y="917361"/>
                  <a:pt x="917361" y="1181950"/>
                  <a:pt x="590975" y="1181950"/>
                </a:cubicBezTo>
                <a:cubicBezTo>
                  <a:pt x="264589" y="1181950"/>
                  <a:pt x="0" y="917361"/>
                  <a:pt x="0" y="590975"/>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4683" tIns="194683" rIns="194683" bIns="194683" numCol="1" spcCol="1270" anchor="ctr" anchorCtr="0">
            <a:noAutofit/>
          </a:bodyPr>
          <a:lstStyle/>
          <a:p>
            <a:pPr marL="0" lvl="0" indent="0" algn="ctr" defTabSz="755650">
              <a:lnSpc>
                <a:spcPct val="90000"/>
              </a:lnSpc>
              <a:spcBef>
                <a:spcPct val="0"/>
              </a:spcBef>
              <a:spcAft>
                <a:spcPct val="35000"/>
              </a:spcAft>
              <a:buNone/>
            </a:pPr>
            <a:r>
              <a:rPr lang="en-US" sz="1700" kern="1200" dirty="0"/>
              <a:t>Static Risk</a:t>
            </a:r>
          </a:p>
        </p:txBody>
      </p:sp>
      <p:sp>
        <p:nvSpPr>
          <p:cNvPr id="10" name="Freeform: Shape 9">
            <a:extLst>
              <a:ext uri="{FF2B5EF4-FFF2-40B4-BE49-F238E27FC236}">
                <a16:creationId xmlns:a16="http://schemas.microsoft.com/office/drawing/2014/main" id="{A97B65DD-6495-1791-A640-EEAB01AC0F5A}"/>
              </a:ext>
            </a:extLst>
          </p:cNvPr>
          <p:cNvSpPr/>
          <p:nvPr/>
        </p:nvSpPr>
        <p:spPr>
          <a:xfrm>
            <a:off x="8119551" y="2304901"/>
            <a:ext cx="1181950" cy="1181950"/>
          </a:xfrm>
          <a:custGeom>
            <a:avLst/>
            <a:gdLst>
              <a:gd name="connsiteX0" fmla="*/ 0 w 1181950"/>
              <a:gd name="connsiteY0" fmla="*/ 590975 h 1181950"/>
              <a:gd name="connsiteX1" fmla="*/ 590975 w 1181950"/>
              <a:gd name="connsiteY1" fmla="*/ 0 h 1181950"/>
              <a:gd name="connsiteX2" fmla="*/ 1181950 w 1181950"/>
              <a:gd name="connsiteY2" fmla="*/ 590975 h 1181950"/>
              <a:gd name="connsiteX3" fmla="*/ 590975 w 1181950"/>
              <a:gd name="connsiteY3" fmla="*/ 1181950 h 1181950"/>
              <a:gd name="connsiteX4" fmla="*/ 0 w 1181950"/>
              <a:gd name="connsiteY4" fmla="*/ 590975 h 118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50" h="1181950">
                <a:moveTo>
                  <a:pt x="0" y="590975"/>
                </a:moveTo>
                <a:cubicBezTo>
                  <a:pt x="0" y="264589"/>
                  <a:pt x="264589" y="0"/>
                  <a:pt x="590975" y="0"/>
                </a:cubicBezTo>
                <a:cubicBezTo>
                  <a:pt x="917361" y="0"/>
                  <a:pt x="1181950" y="264589"/>
                  <a:pt x="1181950" y="590975"/>
                </a:cubicBezTo>
                <a:cubicBezTo>
                  <a:pt x="1181950" y="917361"/>
                  <a:pt x="917361" y="1181950"/>
                  <a:pt x="590975" y="1181950"/>
                </a:cubicBezTo>
                <a:cubicBezTo>
                  <a:pt x="264589" y="1181950"/>
                  <a:pt x="0" y="917361"/>
                  <a:pt x="0" y="590975"/>
                </a:cubicBez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94683" tIns="194683" rIns="194683" bIns="194683" numCol="1" spcCol="1270" anchor="ctr" anchorCtr="0">
            <a:noAutofit/>
          </a:bodyPr>
          <a:lstStyle/>
          <a:p>
            <a:pPr marL="0" lvl="0" indent="0" algn="ctr" defTabSz="755650">
              <a:lnSpc>
                <a:spcPct val="90000"/>
              </a:lnSpc>
              <a:spcBef>
                <a:spcPct val="0"/>
              </a:spcBef>
              <a:spcAft>
                <a:spcPct val="35000"/>
              </a:spcAft>
              <a:buNone/>
            </a:pPr>
            <a:r>
              <a:rPr lang="en-US" sz="1700" kern="1200" dirty="0"/>
              <a:t>Dynamic Risk</a:t>
            </a:r>
          </a:p>
        </p:txBody>
      </p:sp>
      <p:sp>
        <p:nvSpPr>
          <p:cNvPr id="11" name="Freeform: Shape 10">
            <a:extLst>
              <a:ext uri="{FF2B5EF4-FFF2-40B4-BE49-F238E27FC236}">
                <a16:creationId xmlns:a16="http://schemas.microsoft.com/office/drawing/2014/main" id="{65977DBD-C612-988B-3A2D-2592F674CCC6}"/>
              </a:ext>
            </a:extLst>
          </p:cNvPr>
          <p:cNvSpPr/>
          <p:nvPr/>
        </p:nvSpPr>
        <p:spPr>
          <a:xfrm rot="10645870">
            <a:off x="7497416" y="2665153"/>
            <a:ext cx="375860" cy="439685"/>
          </a:xfrm>
          <a:custGeom>
            <a:avLst/>
            <a:gdLst>
              <a:gd name="connsiteX0" fmla="*/ 0 w 375860"/>
              <a:gd name="connsiteY0" fmla="*/ 87937 h 439685"/>
              <a:gd name="connsiteX1" fmla="*/ 187930 w 375860"/>
              <a:gd name="connsiteY1" fmla="*/ 87937 h 439685"/>
              <a:gd name="connsiteX2" fmla="*/ 187930 w 375860"/>
              <a:gd name="connsiteY2" fmla="*/ 0 h 439685"/>
              <a:gd name="connsiteX3" fmla="*/ 375860 w 375860"/>
              <a:gd name="connsiteY3" fmla="*/ 219843 h 439685"/>
              <a:gd name="connsiteX4" fmla="*/ 187930 w 375860"/>
              <a:gd name="connsiteY4" fmla="*/ 439685 h 439685"/>
              <a:gd name="connsiteX5" fmla="*/ 187930 w 375860"/>
              <a:gd name="connsiteY5" fmla="*/ 351748 h 439685"/>
              <a:gd name="connsiteX6" fmla="*/ 0 w 375860"/>
              <a:gd name="connsiteY6" fmla="*/ 351748 h 439685"/>
              <a:gd name="connsiteX7" fmla="*/ 0 w 375860"/>
              <a:gd name="connsiteY7" fmla="*/ 87937 h 43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860" h="439685">
                <a:moveTo>
                  <a:pt x="0" y="87937"/>
                </a:moveTo>
                <a:lnTo>
                  <a:pt x="187930" y="87937"/>
                </a:lnTo>
                <a:lnTo>
                  <a:pt x="187930" y="0"/>
                </a:lnTo>
                <a:lnTo>
                  <a:pt x="375860" y="219843"/>
                </a:lnTo>
                <a:lnTo>
                  <a:pt x="187930" y="439685"/>
                </a:lnTo>
                <a:lnTo>
                  <a:pt x="187930" y="351748"/>
                </a:lnTo>
                <a:lnTo>
                  <a:pt x="0" y="351748"/>
                </a:lnTo>
                <a:lnTo>
                  <a:pt x="0" y="87937"/>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87937" rIns="112758" bIns="8793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2" name="Freeform: Shape 11">
            <a:extLst>
              <a:ext uri="{FF2B5EF4-FFF2-40B4-BE49-F238E27FC236}">
                <a16:creationId xmlns:a16="http://schemas.microsoft.com/office/drawing/2014/main" id="{7867CF42-1ED5-9163-D76F-012690258F13}"/>
              </a:ext>
            </a:extLst>
          </p:cNvPr>
          <p:cNvSpPr/>
          <p:nvPr/>
        </p:nvSpPr>
        <p:spPr>
          <a:xfrm>
            <a:off x="4975612" y="1713926"/>
            <a:ext cx="2363900" cy="2363900"/>
          </a:xfrm>
          <a:custGeom>
            <a:avLst/>
            <a:gdLst>
              <a:gd name="connsiteX0" fmla="*/ 0 w 2363900"/>
              <a:gd name="connsiteY0" fmla="*/ 1181950 h 2363900"/>
              <a:gd name="connsiteX1" fmla="*/ 1181950 w 2363900"/>
              <a:gd name="connsiteY1" fmla="*/ 0 h 2363900"/>
              <a:gd name="connsiteX2" fmla="*/ 2363900 w 2363900"/>
              <a:gd name="connsiteY2" fmla="*/ 1181950 h 2363900"/>
              <a:gd name="connsiteX3" fmla="*/ 1181950 w 2363900"/>
              <a:gd name="connsiteY3" fmla="*/ 2363900 h 2363900"/>
              <a:gd name="connsiteX4" fmla="*/ 0 w 2363900"/>
              <a:gd name="connsiteY4" fmla="*/ 1181950 h 236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900" h="2363900">
                <a:moveTo>
                  <a:pt x="0" y="1181950"/>
                </a:moveTo>
                <a:cubicBezTo>
                  <a:pt x="0" y="529177"/>
                  <a:pt x="529177" y="0"/>
                  <a:pt x="1181950" y="0"/>
                </a:cubicBezTo>
                <a:cubicBezTo>
                  <a:pt x="1834723" y="0"/>
                  <a:pt x="2363900" y="529177"/>
                  <a:pt x="2363900" y="1181950"/>
                </a:cubicBezTo>
                <a:cubicBezTo>
                  <a:pt x="2363900" y="1834723"/>
                  <a:pt x="1834723" y="2363900"/>
                  <a:pt x="1181950" y="2363900"/>
                </a:cubicBezTo>
                <a:cubicBezTo>
                  <a:pt x="529177" y="2363900"/>
                  <a:pt x="0" y="1834723"/>
                  <a:pt x="0" y="1181950"/>
                </a:cubicBez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375395" tIns="375395" rIns="375395" bIns="375395" numCol="1" spcCol="1270" anchor="ctr" anchorCtr="0">
            <a:noAutofit/>
          </a:bodyPr>
          <a:lstStyle/>
          <a:p>
            <a:pPr marL="0" lvl="0" indent="0" algn="ctr" defTabSz="1022350">
              <a:lnSpc>
                <a:spcPct val="90000"/>
              </a:lnSpc>
              <a:spcBef>
                <a:spcPct val="0"/>
              </a:spcBef>
              <a:spcAft>
                <a:spcPct val="35000"/>
              </a:spcAft>
              <a:buNone/>
            </a:pPr>
            <a:r>
              <a:rPr lang="en-US" sz="2300" kern="1200" dirty="0"/>
              <a:t>Criminogenic Risk</a:t>
            </a:r>
          </a:p>
        </p:txBody>
      </p:sp>
      <p:sp>
        <p:nvSpPr>
          <p:cNvPr id="15" name="Freeform: Shape 14">
            <a:extLst>
              <a:ext uri="{FF2B5EF4-FFF2-40B4-BE49-F238E27FC236}">
                <a16:creationId xmlns:a16="http://schemas.microsoft.com/office/drawing/2014/main" id="{FF411E48-AA85-6407-36A3-EFA82768DA65}"/>
              </a:ext>
            </a:extLst>
          </p:cNvPr>
          <p:cNvSpPr/>
          <p:nvPr/>
        </p:nvSpPr>
        <p:spPr>
          <a:xfrm>
            <a:off x="4451512" y="2676034"/>
            <a:ext cx="375860" cy="439685"/>
          </a:xfrm>
          <a:custGeom>
            <a:avLst/>
            <a:gdLst>
              <a:gd name="connsiteX0" fmla="*/ 0 w 375860"/>
              <a:gd name="connsiteY0" fmla="*/ 87937 h 439685"/>
              <a:gd name="connsiteX1" fmla="*/ 187930 w 375860"/>
              <a:gd name="connsiteY1" fmla="*/ 87937 h 439685"/>
              <a:gd name="connsiteX2" fmla="*/ 187930 w 375860"/>
              <a:gd name="connsiteY2" fmla="*/ 0 h 439685"/>
              <a:gd name="connsiteX3" fmla="*/ 375860 w 375860"/>
              <a:gd name="connsiteY3" fmla="*/ 219843 h 439685"/>
              <a:gd name="connsiteX4" fmla="*/ 187930 w 375860"/>
              <a:gd name="connsiteY4" fmla="*/ 439685 h 439685"/>
              <a:gd name="connsiteX5" fmla="*/ 187930 w 375860"/>
              <a:gd name="connsiteY5" fmla="*/ 351748 h 439685"/>
              <a:gd name="connsiteX6" fmla="*/ 0 w 375860"/>
              <a:gd name="connsiteY6" fmla="*/ 351748 h 439685"/>
              <a:gd name="connsiteX7" fmla="*/ 0 w 375860"/>
              <a:gd name="connsiteY7" fmla="*/ 87937 h 43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860" h="439685">
                <a:moveTo>
                  <a:pt x="0" y="87937"/>
                </a:moveTo>
                <a:lnTo>
                  <a:pt x="187930" y="87937"/>
                </a:lnTo>
                <a:lnTo>
                  <a:pt x="187930" y="0"/>
                </a:lnTo>
                <a:lnTo>
                  <a:pt x="375860" y="219843"/>
                </a:lnTo>
                <a:lnTo>
                  <a:pt x="187930" y="439685"/>
                </a:lnTo>
                <a:lnTo>
                  <a:pt x="187930" y="351748"/>
                </a:lnTo>
                <a:lnTo>
                  <a:pt x="0" y="351748"/>
                </a:lnTo>
                <a:lnTo>
                  <a:pt x="0" y="87937"/>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87937" rIns="112758" bIns="8793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9" name="Freeform: Shape 18">
            <a:extLst>
              <a:ext uri="{FF2B5EF4-FFF2-40B4-BE49-F238E27FC236}">
                <a16:creationId xmlns:a16="http://schemas.microsoft.com/office/drawing/2014/main" id="{0962CDAB-0A44-A6E1-0BE8-95BD38EF2E0A}"/>
              </a:ext>
            </a:extLst>
          </p:cNvPr>
          <p:cNvSpPr/>
          <p:nvPr/>
        </p:nvSpPr>
        <p:spPr>
          <a:xfrm>
            <a:off x="7535888" y="6086100"/>
            <a:ext cx="375860" cy="439685"/>
          </a:xfrm>
          <a:custGeom>
            <a:avLst/>
            <a:gdLst>
              <a:gd name="connsiteX0" fmla="*/ 0 w 375860"/>
              <a:gd name="connsiteY0" fmla="*/ 87937 h 439685"/>
              <a:gd name="connsiteX1" fmla="*/ 187930 w 375860"/>
              <a:gd name="connsiteY1" fmla="*/ 87937 h 439685"/>
              <a:gd name="connsiteX2" fmla="*/ 187930 w 375860"/>
              <a:gd name="connsiteY2" fmla="*/ 0 h 439685"/>
              <a:gd name="connsiteX3" fmla="*/ 375860 w 375860"/>
              <a:gd name="connsiteY3" fmla="*/ 219843 h 439685"/>
              <a:gd name="connsiteX4" fmla="*/ 187930 w 375860"/>
              <a:gd name="connsiteY4" fmla="*/ 439685 h 439685"/>
              <a:gd name="connsiteX5" fmla="*/ 187930 w 375860"/>
              <a:gd name="connsiteY5" fmla="*/ 351748 h 439685"/>
              <a:gd name="connsiteX6" fmla="*/ 0 w 375860"/>
              <a:gd name="connsiteY6" fmla="*/ 351748 h 439685"/>
              <a:gd name="connsiteX7" fmla="*/ 0 w 375860"/>
              <a:gd name="connsiteY7" fmla="*/ 87937 h 43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860" h="439685">
                <a:moveTo>
                  <a:pt x="0" y="87937"/>
                </a:moveTo>
                <a:lnTo>
                  <a:pt x="187930" y="87937"/>
                </a:lnTo>
                <a:lnTo>
                  <a:pt x="187930" y="0"/>
                </a:lnTo>
                <a:lnTo>
                  <a:pt x="375860" y="219843"/>
                </a:lnTo>
                <a:lnTo>
                  <a:pt x="187930" y="439685"/>
                </a:lnTo>
                <a:lnTo>
                  <a:pt x="187930" y="351748"/>
                </a:lnTo>
                <a:lnTo>
                  <a:pt x="0" y="351748"/>
                </a:lnTo>
                <a:lnTo>
                  <a:pt x="0" y="87937"/>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87937" rIns="112758" bIns="8793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0" name="Freeform: Shape 19">
            <a:extLst>
              <a:ext uri="{FF2B5EF4-FFF2-40B4-BE49-F238E27FC236}">
                <a16:creationId xmlns:a16="http://schemas.microsoft.com/office/drawing/2014/main" id="{2AA7EB38-885C-2300-8324-107B3384358D}"/>
              </a:ext>
            </a:extLst>
          </p:cNvPr>
          <p:cNvSpPr/>
          <p:nvPr/>
        </p:nvSpPr>
        <p:spPr>
          <a:xfrm rot="10645870">
            <a:off x="4299396" y="6086101"/>
            <a:ext cx="375860" cy="439685"/>
          </a:xfrm>
          <a:custGeom>
            <a:avLst/>
            <a:gdLst>
              <a:gd name="connsiteX0" fmla="*/ 0 w 375860"/>
              <a:gd name="connsiteY0" fmla="*/ 87937 h 439685"/>
              <a:gd name="connsiteX1" fmla="*/ 187930 w 375860"/>
              <a:gd name="connsiteY1" fmla="*/ 87937 h 439685"/>
              <a:gd name="connsiteX2" fmla="*/ 187930 w 375860"/>
              <a:gd name="connsiteY2" fmla="*/ 0 h 439685"/>
              <a:gd name="connsiteX3" fmla="*/ 375860 w 375860"/>
              <a:gd name="connsiteY3" fmla="*/ 219843 h 439685"/>
              <a:gd name="connsiteX4" fmla="*/ 187930 w 375860"/>
              <a:gd name="connsiteY4" fmla="*/ 439685 h 439685"/>
              <a:gd name="connsiteX5" fmla="*/ 187930 w 375860"/>
              <a:gd name="connsiteY5" fmla="*/ 351748 h 439685"/>
              <a:gd name="connsiteX6" fmla="*/ 0 w 375860"/>
              <a:gd name="connsiteY6" fmla="*/ 351748 h 439685"/>
              <a:gd name="connsiteX7" fmla="*/ 0 w 375860"/>
              <a:gd name="connsiteY7" fmla="*/ 87937 h 43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860" h="439685">
                <a:moveTo>
                  <a:pt x="0" y="87937"/>
                </a:moveTo>
                <a:lnTo>
                  <a:pt x="187930" y="87937"/>
                </a:lnTo>
                <a:lnTo>
                  <a:pt x="187930" y="0"/>
                </a:lnTo>
                <a:lnTo>
                  <a:pt x="375860" y="219843"/>
                </a:lnTo>
                <a:lnTo>
                  <a:pt x="187930" y="439685"/>
                </a:lnTo>
                <a:lnTo>
                  <a:pt x="187930" y="351748"/>
                </a:lnTo>
                <a:lnTo>
                  <a:pt x="0" y="351748"/>
                </a:lnTo>
                <a:lnTo>
                  <a:pt x="0" y="87937"/>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87937" rIns="112758" bIns="8793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44" name="Rectangle 43">
            <a:extLst>
              <a:ext uri="{FF2B5EF4-FFF2-40B4-BE49-F238E27FC236}">
                <a16:creationId xmlns:a16="http://schemas.microsoft.com/office/drawing/2014/main" id="{6E85C81B-3196-A6CD-4179-21AC63DABD61}"/>
              </a:ext>
            </a:extLst>
          </p:cNvPr>
          <p:cNvSpPr/>
          <p:nvPr/>
        </p:nvSpPr>
        <p:spPr>
          <a:xfrm>
            <a:off x="1227339" y="3489325"/>
            <a:ext cx="3886199" cy="2514596"/>
          </a:xfrm>
          <a:prstGeom prst="rect">
            <a:avLst/>
          </a:prstGeom>
        </p:spPr>
        <p:txBody>
          <a:bodyPr/>
          <a:lstStyle/>
          <a:p>
            <a:pPr lvl="0">
              <a:buChar char="•"/>
            </a:pPr>
            <a:endParaRPr lang="en-US" sz="2400" dirty="0"/>
          </a:p>
          <a:p>
            <a:pPr lvl="0">
              <a:buChar char="•"/>
            </a:pPr>
            <a:r>
              <a:rPr lang="en-US" sz="2000" dirty="0"/>
              <a:t>Parents’ criminal record</a:t>
            </a:r>
          </a:p>
          <a:p>
            <a:pPr lvl="0">
              <a:buChar char="•"/>
            </a:pPr>
            <a:r>
              <a:rPr lang="en-US" sz="2000" dirty="0"/>
              <a:t>Age of first arrest</a:t>
            </a:r>
          </a:p>
          <a:p>
            <a:pPr lvl="0">
              <a:buChar char="•"/>
            </a:pPr>
            <a:r>
              <a:rPr lang="en-US" sz="2000" dirty="0"/>
              <a:t>Record of juvenile delinquency</a:t>
            </a:r>
          </a:p>
        </p:txBody>
      </p:sp>
      <p:sp>
        <p:nvSpPr>
          <p:cNvPr id="45" name="Rectangle 44">
            <a:extLst>
              <a:ext uri="{FF2B5EF4-FFF2-40B4-BE49-F238E27FC236}">
                <a16:creationId xmlns:a16="http://schemas.microsoft.com/office/drawing/2014/main" id="{8BF9DC27-7401-B680-F939-14515F639E95}"/>
              </a:ext>
            </a:extLst>
          </p:cNvPr>
          <p:cNvSpPr/>
          <p:nvPr/>
        </p:nvSpPr>
        <p:spPr>
          <a:xfrm>
            <a:off x="7209721" y="3505229"/>
            <a:ext cx="3763078" cy="2666971"/>
          </a:xfrm>
          <a:prstGeom prst="rect">
            <a:avLst/>
          </a:prstGeom>
        </p:spPr>
        <p:txBody>
          <a:bodyPr/>
          <a:lstStyle/>
          <a:p>
            <a:pPr lvl="0">
              <a:buChar char="•"/>
            </a:pPr>
            <a:r>
              <a:rPr lang="en-US" sz="2000" dirty="0"/>
              <a:t>Substance Abuse</a:t>
            </a:r>
          </a:p>
          <a:p>
            <a:pPr lvl="0">
              <a:buChar char="•"/>
            </a:pPr>
            <a:r>
              <a:rPr lang="en-US" sz="2000" dirty="0"/>
              <a:t>Enjoys risk taking</a:t>
            </a:r>
          </a:p>
          <a:p>
            <a:pPr lvl="0">
              <a:buChar char="•"/>
            </a:pPr>
            <a:r>
              <a:rPr lang="en-US" sz="2000" dirty="0"/>
              <a:t>Lacks emotional regulation</a:t>
            </a:r>
          </a:p>
          <a:p>
            <a:pPr lvl="0">
              <a:buChar char="•"/>
            </a:pPr>
            <a:r>
              <a:rPr lang="en-US" sz="2000" dirty="0"/>
              <a:t>Believes “Do unto others before they do onto you”</a:t>
            </a:r>
          </a:p>
          <a:p>
            <a:pPr lvl="0">
              <a:buChar char="•"/>
            </a:pPr>
            <a:r>
              <a:rPr lang="en-US" sz="2000" dirty="0"/>
              <a:t>Co-defendants are all close friends</a:t>
            </a:r>
          </a:p>
          <a:p>
            <a:pPr lvl="0">
              <a:buChar char="•"/>
            </a:pPr>
            <a:r>
              <a:rPr lang="en-US" sz="2000" dirty="0" err="1"/>
              <a:t>Victimstance</a:t>
            </a:r>
            <a:endParaRPr lang="en-US" sz="2000" dirty="0"/>
          </a:p>
        </p:txBody>
      </p:sp>
      <p:sp>
        <p:nvSpPr>
          <p:cNvPr id="47" name="Rectangle 46">
            <a:extLst>
              <a:ext uri="{FF2B5EF4-FFF2-40B4-BE49-F238E27FC236}">
                <a16:creationId xmlns:a16="http://schemas.microsoft.com/office/drawing/2014/main" id="{F111AEFE-01D1-6270-4017-C1708286E7FA}"/>
              </a:ext>
            </a:extLst>
          </p:cNvPr>
          <p:cNvSpPr/>
          <p:nvPr/>
        </p:nvSpPr>
        <p:spPr>
          <a:xfrm>
            <a:off x="4626765" y="6010708"/>
            <a:ext cx="2938472" cy="695653"/>
          </a:xfrm>
          <a:prstGeom prst="rect">
            <a:avLst/>
          </a:prstGeom>
        </p:spPr>
        <p:txBody>
          <a:bodyPr/>
          <a:lstStyle/>
          <a:p>
            <a:pPr lvl="0" algn="ctr"/>
            <a:r>
              <a:rPr lang="en-US" dirty="0"/>
              <a:t>Lives in a high crime neighborhood</a:t>
            </a:r>
          </a:p>
        </p:txBody>
      </p:sp>
    </p:spTree>
    <p:extLst>
      <p:ext uri="{BB962C8B-B14F-4D97-AF65-F5344CB8AC3E}">
        <p14:creationId xmlns:p14="http://schemas.microsoft.com/office/powerpoint/2010/main" val="4017093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DF384-E0BE-8D42-0370-3A3940E6A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60290A-0154-E15A-63FF-9E6AACF300F8}"/>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What does risk Look like?</a:t>
            </a:r>
          </a:p>
        </p:txBody>
      </p:sp>
      <p:pic>
        <p:nvPicPr>
          <p:cNvPr id="7" name="Picture 6" descr="Logo&#10;&#10;Description automatically generated with medium confidence">
            <a:extLst>
              <a:ext uri="{FF2B5EF4-FFF2-40B4-BE49-F238E27FC236}">
                <a16:creationId xmlns:a16="http://schemas.microsoft.com/office/drawing/2014/main" id="{2F165FD6-A018-22A6-8224-6BB368C5D06A}"/>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sp>
        <p:nvSpPr>
          <p:cNvPr id="9" name="Freeform: Shape 8">
            <a:extLst>
              <a:ext uri="{FF2B5EF4-FFF2-40B4-BE49-F238E27FC236}">
                <a16:creationId xmlns:a16="http://schemas.microsoft.com/office/drawing/2014/main" id="{B5695ADB-5029-B0F1-89F8-6B65124D4A68}"/>
              </a:ext>
            </a:extLst>
          </p:cNvPr>
          <p:cNvSpPr/>
          <p:nvPr/>
        </p:nvSpPr>
        <p:spPr>
          <a:xfrm>
            <a:off x="5090160" y="1752602"/>
            <a:ext cx="6339840" cy="1476374"/>
          </a:xfrm>
          <a:custGeom>
            <a:avLst/>
            <a:gdLst>
              <a:gd name="connsiteX0" fmla="*/ 0 w 6035040"/>
              <a:gd name="connsiteY0" fmla="*/ 184547 h 1476374"/>
              <a:gd name="connsiteX1" fmla="*/ 5296853 w 6035040"/>
              <a:gd name="connsiteY1" fmla="*/ 184547 h 1476374"/>
              <a:gd name="connsiteX2" fmla="*/ 5296853 w 6035040"/>
              <a:gd name="connsiteY2" fmla="*/ 0 h 1476374"/>
              <a:gd name="connsiteX3" fmla="*/ 6035040 w 6035040"/>
              <a:gd name="connsiteY3" fmla="*/ 738187 h 1476374"/>
              <a:gd name="connsiteX4" fmla="*/ 5296853 w 6035040"/>
              <a:gd name="connsiteY4" fmla="*/ 1476374 h 1476374"/>
              <a:gd name="connsiteX5" fmla="*/ 5296853 w 6035040"/>
              <a:gd name="connsiteY5" fmla="*/ 1291827 h 1476374"/>
              <a:gd name="connsiteX6" fmla="*/ 0 w 6035040"/>
              <a:gd name="connsiteY6" fmla="*/ 1291827 h 1476374"/>
              <a:gd name="connsiteX7" fmla="*/ 0 w 6035040"/>
              <a:gd name="connsiteY7" fmla="*/ 18454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40" h="1476374">
                <a:moveTo>
                  <a:pt x="0" y="184547"/>
                </a:moveTo>
                <a:lnTo>
                  <a:pt x="5296853" y="184547"/>
                </a:lnTo>
                <a:lnTo>
                  <a:pt x="5296853" y="0"/>
                </a:lnTo>
                <a:lnTo>
                  <a:pt x="6035040" y="738187"/>
                </a:lnTo>
                <a:lnTo>
                  <a:pt x="5296853" y="1476374"/>
                </a:lnTo>
                <a:lnTo>
                  <a:pt x="5296853" y="1291827"/>
                </a:lnTo>
                <a:lnTo>
                  <a:pt x="0" y="1291827"/>
                </a:lnTo>
                <a:lnTo>
                  <a:pt x="0" y="184547"/>
                </a:lnTo>
                <a:close/>
              </a:path>
            </a:pathLst>
          </a:custGeom>
          <a:solidFill>
            <a:schemeClr val="bg1">
              <a:lumMod val="7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95" tIns="195342" rIns="564435" bIns="195342" numCol="1" spcCol="1270" anchor="t" anchorCtr="0">
            <a:noAutofit/>
          </a:bodyPr>
          <a:lstStyle/>
          <a:p>
            <a:pPr marL="171450" lvl="1" indent="-171450" algn="l" defTabSz="755650">
              <a:lnSpc>
                <a:spcPct val="90000"/>
              </a:lnSpc>
              <a:spcBef>
                <a:spcPct val="0"/>
              </a:spcBef>
              <a:spcAft>
                <a:spcPct val="15000"/>
              </a:spcAft>
              <a:buChar char="•"/>
            </a:pPr>
            <a:r>
              <a:rPr lang="en-US" sz="1700" kern="1200" dirty="0"/>
              <a:t>Multiple factors likely to cause recidivism</a:t>
            </a:r>
          </a:p>
          <a:p>
            <a:pPr marL="171450" lvl="1" indent="-171450" algn="l" defTabSz="755650">
              <a:lnSpc>
                <a:spcPct val="90000"/>
              </a:lnSpc>
              <a:spcBef>
                <a:spcPct val="0"/>
              </a:spcBef>
              <a:spcAft>
                <a:spcPct val="15000"/>
              </a:spcAft>
              <a:buChar char="•"/>
            </a:pPr>
            <a:r>
              <a:rPr lang="en-US" sz="1700" kern="1200" dirty="0"/>
              <a:t>Lack of protective factors</a:t>
            </a:r>
          </a:p>
          <a:p>
            <a:pPr marL="171450" lvl="1" indent="-171450" algn="l" defTabSz="755650">
              <a:lnSpc>
                <a:spcPct val="90000"/>
              </a:lnSpc>
              <a:spcBef>
                <a:spcPct val="0"/>
              </a:spcBef>
              <a:spcAft>
                <a:spcPct val="15000"/>
              </a:spcAft>
              <a:buChar char="•"/>
            </a:pPr>
            <a:r>
              <a:rPr lang="en-US" sz="1700" kern="1200" dirty="0"/>
              <a:t>Anti-Social Cognition AND Personality Patterns usually present</a:t>
            </a:r>
          </a:p>
          <a:p>
            <a:pPr marL="171450" lvl="1" indent="-171450" algn="l" defTabSz="755650">
              <a:lnSpc>
                <a:spcPct val="90000"/>
              </a:lnSpc>
              <a:spcBef>
                <a:spcPct val="0"/>
              </a:spcBef>
              <a:spcAft>
                <a:spcPct val="15000"/>
              </a:spcAft>
              <a:buChar char="•"/>
            </a:pPr>
            <a:r>
              <a:rPr lang="en-US" sz="1700" kern="1200" dirty="0"/>
              <a:t>More likely than not to recidivate</a:t>
            </a:r>
          </a:p>
        </p:txBody>
      </p:sp>
      <p:sp>
        <p:nvSpPr>
          <p:cNvPr id="10" name="Freeform: Shape 9">
            <a:extLst>
              <a:ext uri="{FF2B5EF4-FFF2-40B4-BE49-F238E27FC236}">
                <a16:creationId xmlns:a16="http://schemas.microsoft.com/office/drawing/2014/main" id="{E918B41F-3386-F396-0A5A-A91FF05F9151}"/>
              </a:ext>
            </a:extLst>
          </p:cNvPr>
          <p:cNvSpPr/>
          <p:nvPr/>
        </p:nvSpPr>
        <p:spPr>
          <a:xfrm>
            <a:off x="1066800" y="1752602"/>
            <a:ext cx="4023360" cy="1476374"/>
          </a:xfrm>
          <a:custGeom>
            <a:avLst/>
            <a:gdLst>
              <a:gd name="connsiteX0" fmla="*/ 0 w 4023360"/>
              <a:gd name="connsiteY0" fmla="*/ 246067 h 1476374"/>
              <a:gd name="connsiteX1" fmla="*/ 246067 w 4023360"/>
              <a:gd name="connsiteY1" fmla="*/ 0 h 1476374"/>
              <a:gd name="connsiteX2" fmla="*/ 3777293 w 4023360"/>
              <a:gd name="connsiteY2" fmla="*/ 0 h 1476374"/>
              <a:gd name="connsiteX3" fmla="*/ 4023360 w 4023360"/>
              <a:gd name="connsiteY3" fmla="*/ 246067 h 1476374"/>
              <a:gd name="connsiteX4" fmla="*/ 4023360 w 4023360"/>
              <a:gd name="connsiteY4" fmla="*/ 1230307 h 1476374"/>
              <a:gd name="connsiteX5" fmla="*/ 3777293 w 4023360"/>
              <a:gd name="connsiteY5" fmla="*/ 1476374 h 1476374"/>
              <a:gd name="connsiteX6" fmla="*/ 246067 w 4023360"/>
              <a:gd name="connsiteY6" fmla="*/ 1476374 h 1476374"/>
              <a:gd name="connsiteX7" fmla="*/ 0 w 4023360"/>
              <a:gd name="connsiteY7" fmla="*/ 1230307 h 1476374"/>
              <a:gd name="connsiteX8" fmla="*/ 0 w 4023360"/>
              <a:gd name="connsiteY8" fmla="*/ 24606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3360" h="1476374">
                <a:moveTo>
                  <a:pt x="0" y="246067"/>
                </a:moveTo>
                <a:cubicBezTo>
                  <a:pt x="0" y="110168"/>
                  <a:pt x="110168" y="0"/>
                  <a:pt x="246067" y="0"/>
                </a:cubicBezTo>
                <a:lnTo>
                  <a:pt x="3777293" y="0"/>
                </a:lnTo>
                <a:cubicBezTo>
                  <a:pt x="3913192" y="0"/>
                  <a:pt x="4023360" y="110168"/>
                  <a:pt x="4023360" y="246067"/>
                </a:cubicBezTo>
                <a:lnTo>
                  <a:pt x="4023360" y="1230307"/>
                </a:lnTo>
                <a:cubicBezTo>
                  <a:pt x="4023360" y="1366206"/>
                  <a:pt x="3913192" y="1476374"/>
                  <a:pt x="3777293" y="1476374"/>
                </a:cubicBezTo>
                <a:lnTo>
                  <a:pt x="246067" y="1476374"/>
                </a:lnTo>
                <a:cubicBezTo>
                  <a:pt x="110168" y="1476374"/>
                  <a:pt x="0" y="1366206"/>
                  <a:pt x="0" y="1230307"/>
                </a:cubicBezTo>
                <a:lnTo>
                  <a:pt x="0" y="246067"/>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141" tIns="161606" rIns="251141" bIns="161606" numCol="1" spcCol="1270" anchor="ctr" anchorCtr="0">
            <a:noAutofit/>
          </a:bodyPr>
          <a:lstStyle/>
          <a:p>
            <a:pPr marL="0" lvl="0" indent="0" algn="ctr" defTabSz="2089150">
              <a:lnSpc>
                <a:spcPct val="90000"/>
              </a:lnSpc>
              <a:spcBef>
                <a:spcPct val="0"/>
              </a:spcBef>
              <a:spcAft>
                <a:spcPct val="35000"/>
              </a:spcAft>
              <a:buNone/>
            </a:pPr>
            <a:r>
              <a:rPr lang="en-US" sz="4700" kern="1200" dirty="0"/>
              <a:t>High Risk</a:t>
            </a:r>
          </a:p>
        </p:txBody>
      </p:sp>
      <p:sp>
        <p:nvSpPr>
          <p:cNvPr id="11" name="Freeform: Shape 10">
            <a:extLst>
              <a:ext uri="{FF2B5EF4-FFF2-40B4-BE49-F238E27FC236}">
                <a16:creationId xmlns:a16="http://schemas.microsoft.com/office/drawing/2014/main" id="{0C14397A-E9F6-A75E-6D47-1D99B4A7E8DD}"/>
              </a:ext>
            </a:extLst>
          </p:cNvPr>
          <p:cNvSpPr/>
          <p:nvPr/>
        </p:nvSpPr>
        <p:spPr>
          <a:xfrm>
            <a:off x="5090160" y="3376613"/>
            <a:ext cx="6339840" cy="1476374"/>
          </a:xfrm>
          <a:custGeom>
            <a:avLst/>
            <a:gdLst>
              <a:gd name="connsiteX0" fmla="*/ 0 w 6035040"/>
              <a:gd name="connsiteY0" fmla="*/ 184547 h 1476374"/>
              <a:gd name="connsiteX1" fmla="*/ 5296853 w 6035040"/>
              <a:gd name="connsiteY1" fmla="*/ 184547 h 1476374"/>
              <a:gd name="connsiteX2" fmla="*/ 5296853 w 6035040"/>
              <a:gd name="connsiteY2" fmla="*/ 0 h 1476374"/>
              <a:gd name="connsiteX3" fmla="*/ 6035040 w 6035040"/>
              <a:gd name="connsiteY3" fmla="*/ 738187 h 1476374"/>
              <a:gd name="connsiteX4" fmla="*/ 5296853 w 6035040"/>
              <a:gd name="connsiteY4" fmla="*/ 1476374 h 1476374"/>
              <a:gd name="connsiteX5" fmla="*/ 5296853 w 6035040"/>
              <a:gd name="connsiteY5" fmla="*/ 1291827 h 1476374"/>
              <a:gd name="connsiteX6" fmla="*/ 0 w 6035040"/>
              <a:gd name="connsiteY6" fmla="*/ 1291827 h 1476374"/>
              <a:gd name="connsiteX7" fmla="*/ 0 w 6035040"/>
              <a:gd name="connsiteY7" fmla="*/ 18454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40" h="1476374">
                <a:moveTo>
                  <a:pt x="0" y="184547"/>
                </a:moveTo>
                <a:lnTo>
                  <a:pt x="5296853" y="184547"/>
                </a:lnTo>
                <a:lnTo>
                  <a:pt x="5296853" y="0"/>
                </a:lnTo>
                <a:lnTo>
                  <a:pt x="6035040" y="738187"/>
                </a:lnTo>
                <a:lnTo>
                  <a:pt x="5296853" y="1476374"/>
                </a:lnTo>
                <a:lnTo>
                  <a:pt x="5296853" y="1291827"/>
                </a:lnTo>
                <a:lnTo>
                  <a:pt x="0" y="1291827"/>
                </a:lnTo>
                <a:lnTo>
                  <a:pt x="0" y="184547"/>
                </a:lnTo>
                <a:close/>
              </a:path>
            </a:pathLst>
          </a:custGeom>
          <a:solidFill>
            <a:schemeClr val="bg1">
              <a:lumMod val="7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95" tIns="195342" rIns="564435" bIns="195342"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Mixture of anti-social and pro-social/protective factors</a:t>
            </a:r>
          </a:p>
          <a:p>
            <a:pPr marL="171450" lvl="1" indent="-171450" algn="l" defTabSz="755650">
              <a:lnSpc>
                <a:spcPct val="90000"/>
              </a:lnSpc>
              <a:spcBef>
                <a:spcPct val="0"/>
              </a:spcBef>
              <a:spcAft>
                <a:spcPct val="15000"/>
              </a:spcAft>
              <a:buChar char="•"/>
            </a:pPr>
            <a:r>
              <a:rPr lang="en-US" sz="1700" dirty="0"/>
              <a:t>A few criminogenic needs present</a:t>
            </a:r>
          </a:p>
          <a:p>
            <a:pPr marL="628650" lvl="2" indent="-171450" defTabSz="755650">
              <a:lnSpc>
                <a:spcPct val="90000"/>
              </a:lnSpc>
              <a:spcBef>
                <a:spcPct val="0"/>
              </a:spcBef>
              <a:spcAft>
                <a:spcPct val="15000"/>
              </a:spcAft>
              <a:buChar char="•"/>
            </a:pPr>
            <a:r>
              <a:rPr lang="en-US" sz="1700" kern="1200" dirty="0"/>
              <a:t>Usually, Anti-Social Cognition OR Personality Patterns</a:t>
            </a:r>
          </a:p>
          <a:p>
            <a:pPr marL="171450" lvl="1" indent="-171450" algn="l" defTabSz="755650">
              <a:lnSpc>
                <a:spcPct val="90000"/>
              </a:lnSpc>
              <a:spcBef>
                <a:spcPct val="0"/>
              </a:spcBef>
              <a:spcAft>
                <a:spcPct val="15000"/>
              </a:spcAft>
              <a:buChar char="•"/>
            </a:pPr>
            <a:r>
              <a:rPr lang="en-US" sz="1700" kern="1200" dirty="0"/>
              <a:t>Approximate rate of recidivism 30%-50%</a:t>
            </a:r>
          </a:p>
        </p:txBody>
      </p:sp>
      <p:sp>
        <p:nvSpPr>
          <p:cNvPr id="12" name="Freeform: Shape 11">
            <a:extLst>
              <a:ext uri="{FF2B5EF4-FFF2-40B4-BE49-F238E27FC236}">
                <a16:creationId xmlns:a16="http://schemas.microsoft.com/office/drawing/2014/main" id="{9057C9A1-89A8-70B9-E66F-1F4742A0A322}"/>
              </a:ext>
            </a:extLst>
          </p:cNvPr>
          <p:cNvSpPr/>
          <p:nvPr/>
        </p:nvSpPr>
        <p:spPr>
          <a:xfrm>
            <a:off x="1066800" y="3376613"/>
            <a:ext cx="4023360" cy="1476374"/>
          </a:xfrm>
          <a:custGeom>
            <a:avLst/>
            <a:gdLst>
              <a:gd name="connsiteX0" fmla="*/ 0 w 4023360"/>
              <a:gd name="connsiteY0" fmla="*/ 246067 h 1476374"/>
              <a:gd name="connsiteX1" fmla="*/ 246067 w 4023360"/>
              <a:gd name="connsiteY1" fmla="*/ 0 h 1476374"/>
              <a:gd name="connsiteX2" fmla="*/ 3777293 w 4023360"/>
              <a:gd name="connsiteY2" fmla="*/ 0 h 1476374"/>
              <a:gd name="connsiteX3" fmla="*/ 4023360 w 4023360"/>
              <a:gd name="connsiteY3" fmla="*/ 246067 h 1476374"/>
              <a:gd name="connsiteX4" fmla="*/ 4023360 w 4023360"/>
              <a:gd name="connsiteY4" fmla="*/ 1230307 h 1476374"/>
              <a:gd name="connsiteX5" fmla="*/ 3777293 w 4023360"/>
              <a:gd name="connsiteY5" fmla="*/ 1476374 h 1476374"/>
              <a:gd name="connsiteX6" fmla="*/ 246067 w 4023360"/>
              <a:gd name="connsiteY6" fmla="*/ 1476374 h 1476374"/>
              <a:gd name="connsiteX7" fmla="*/ 0 w 4023360"/>
              <a:gd name="connsiteY7" fmla="*/ 1230307 h 1476374"/>
              <a:gd name="connsiteX8" fmla="*/ 0 w 4023360"/>
              <a:gd name="connsiteY8" fmla="*/ 24606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3360" h="1476374">
                <a:moveTo>
                  <a:pt x="0" y="246067"/>
                </a:moveTo>
                <a:cubicBezTo>
                  <a:pt x="0" y="110168"/>
                  <a:pt x="110168" y="0"/>
                  <a:pt x="246067" y="0"/>
                </a:cubicBezTo>
                <a:lnTo>
                  <a:pt x="3777293" y="0"/>
                </a:lnTo>
                <a:cubicBezTo>
                  <a:pt x="3913192" y="0"/>
                  <a:pt x="4023360" y="110168"/>
                  <a:pt x="4023360" y="246067"/>
                </a:cubicBezTo>
                <a:lnTo>
                  <a:pt x="4023360" y="1230307"/>
                </a:lnTo>
                <a:cubicBezTo>
                  <a:pt x="4023360" y="1366206"/>
                  <a:pt x="3913192" y="1476374"/>
                  <a:pt x="3777293" y="1476374"/>
                </a:cubicBezTo>
                <a:lnTo>
                  <a:pt x="246067" y="1476374"/>
                </a:lnTo>
                <a:cubicBezTo>
                  <a:pt x="110168" y="1476374"/>
                  <a:pt x="0" y="1366206"/>
                  <a:pt x="0" y="1230307"/>
                </a:cubicBezTo>
                <a:lnTo>
                  <a:pt x="0" y="246067"/>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141" tIns="161606" rIns="251141" bIns="161606" numCol="1" spcCol="1270" anchor="ctr" anchorCtr="0">
            <a:noAutofit/>
          </a:bodyPr>
          <a:lstStyle/>
          <a:p>
            <a:pPr marL="0" lvl="0" indent="0" algn="ctr" defTabSz="2089150">
              <a:lnSpc>
                <a:spcPct val="90000"/>
              </a:lnSpc>
              <a:spcBef>
                <a:spcPct val="0"/>
              </a:spcBef>
              <a:spcAft>
                <a:spcPct val="35000"/>
              </a:spcAft>
              <a:buNone/>
            </a:pPr>
            <a:r>
              <a:rPr lang="en-US" sz="4700" kern="1200" dirty="0"/>
              <a:t>Moderate Risk</a:t>
            </a:r>
          </a:p>
        </p:txBody>
      </p:sp>
      <p:sp>
        <p:nvSpPr>
          <p:cNvPr id="13" name="Freeform: Shape 12">
            <a:extLst>
              <a:ext uri="{FF2B5EF4-FFF2-40B4-BE49-F238E27FC236}">
                <a16:creationId xmlns:a16="http://schemas.microsoft.com/office/drawing/2014/main" id="{C4081344-05DD-539C-A07E-91952C0D2736}"/>
              </a:ext>
            </a:extLst>
          </p:cNvPr>
          <p:cNvSpPr/>
          <p:nvPr/>
        </p:nvSpPr>
        <p:spPr>
          <a:xfrm>
            <a:off x="5102860" y="5000625"/>
            <a:ext cx="6339840" cy="1476374"/>
          </a:xfrm>
          <a:custGeom>
            <a:avLst/>
            <a:gdLst>
              <a:gd name="connsiteX0" fmla="*/ 0 w 6035040"/>
              <a:gd name="connsiteY0" fmla="*/ 184547 h 1476374"/>
              <a:gd name="connsiteX1" fmla="*/ 5296853 w 6035040"/>
              <a:gd name="connsiteY1" fmla="*/ 184547 h 1476374"/>
              <a:gd name="connsiteX2" fmla="*/ 5296853 w 6035040"/>
              <a:gd name="connsiteY2" fmla="*/ 0 h 1476374"/>
              <a:gd name="connsiteX3" fmla="*/ 6035040 w 6035040"/>
              <a:gd name="connsiteY3" fmla="*/ 738187 h 1476374"/>
              <a:gd name="connsiteX4" fmla="*/ 5296853 w 6035040"/>
              <a:gd name="connsiteY4" fmla="*/ 1476374 h 1476374"/>
              <a:gd name="connsiteX5" fmla="*/ 5296853 w 6035040"/>
              <a:gd name="connsiteY5" fmla="*/ 1291827 h 1476374"/>
              <a:gd name="connsiteX6" fmla="*/ 0 w 6035040"/>
              <a:gd name="connsiteY6" fmla="*/ 1291827 h 1476374"/>
              <a:gd name="connsiteX7" fmla="*/ 0 w 6035040"/>
              <a:gd name="connsiteY7" fmla="*/ 18454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40" h="1476374">
                <a:moveTo>
                  <a:pt x="0" y="184547"/>
                </a:moveTo>
                <a:lnTo>
                  <a:pt x="5296853" y="184547"/>
                </a:lnTo>
                <a:lnTo>
                  <a:pt x="5296853" y="0"/>
                </a:lnTo>
                <a:lnTo>
                  <a:pt x="6035040" y="738187"/>
                </a:lnTo>
                <a:lnTo>
                  <a:pt x="5296853" y="1476374"/>
                </a:lnTo>
                <a:lnTo>
                  <a:pt x="5296853" y="1291827"/>
                </a:lnTo>
                <a:lnTo>
                  <a:pt x="0" y="1291827"/>
                </a:lnTo>
                <a:lnTo>
                  <a:pt x="0" y="184547"/>
                </a:lnTo>
                <a:close/>
              </a:path>
            </a:pathLst>
          </a:custGeom>
          <a:solidFill>
            <a:schemeClr val="bg1">
              <a:lumMod val="7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95" tIns="195342" rIns="564435" bIns="195342"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Expected to self-correct</a:t>
            </a:r>
          </a:p>
          <a:p>
            <a:pPr marL="171450" lvl="1" indent="-171450" algn="l" defTabSz="755650">
              <a:lnSpc>
                <a:spcPct val="90000"/>
              </a:lnSpc>
              <a:spcBef>
                <a:spcPct val="0"/>
              </a:spcBef>
              <a:spcAft>
                <a:spcPct val="15000"/>
              </a:spcAft>
              <a:buChar char="•"/>
            </a:pPr>
            <a:r>
              <a:rPr lang="en-US" sz="1700" kern="1200" dirty="0"/>
              <a:t>Pro-social/Protective factors greatly outweigh minor risk factors</a:t>
            </a:r>
          </a:p>
          <a:p>
            <a:pPr marL="628650" lvl="2" indent="-171450" defTabSz="755650">
              <a:lnSpc>
                <a:spcPct val="90000"/>
              </a:lnSpc>
              <a:spcBef>
                <a:spcPct val="0"/>
              </a:spcBef>
              <a:spcAft>
                <a:spcPct val="15000"/>
              </a:spcAft>
              <a:buChar char="•"/>
            </a:pPr>
            <a:r>
              <a:rPr lang="en-US" sz="1700" dirty="0"/>
              <a:t>Usually, no Anti-Social Cognition or Personality Patterns</a:t>
            </a:r>
            <a:endParaRPr lang="en-US" sz="1700" kern="1200" dirty="0"/>
          </a:p>
          <a:p>
            <a:pPr marL="171450" lvl="1" indent="-171450" algn="l" defTabSz="755650">
              <a:lnSpc>
                <a:spcPct val="90000"/>
              </a:lnSpc>
              <a:spcBef>
                <a:spcPct val="0"/>
              </a:spcBef>
              <a:spcAft>
                <a:spcPct val="15000"/>
              </a:spcAft>
              <a:buChar char="•"/>
            </a:pPr>
            <a:r>
              <a:rPr lang="en-US" sz="1700" kern="1200" dirty="0"/>
              <a:t>Approximate rate of recidivism &lt;10-20%</a:t>
            </a:r>
          </a:p>
        </p:txBody>
      </p:sp>
      <p:sp>
        <p:nvSpPr>
          <p:cNvPr id="14" name="Freeform: Shape 13">
            <a:extLst>
              <a:ext uri="{FF2B5EF4-FFF2-40B4-BE49-F238E27FC236}">
                <a16:creationId xmlns:a16="http://schemas.microsoft.com/office/drawing/2014/main" id="{00D8FC00-00C3-683E-79D4-7BEC04134726}"/>
              </a:ext>
            </a:extLst>
          </p:cNvPr>
          <p:cNvSpPr/>
          <p:nvPr/>
        </p:nvSpPr>
        <p:spPr>
          <a:xfrm>
            <a:off x="1066800" y="5000625"/>
            <a:ext cx="4023360" cy="1476374"/>
          </a:xfrm>
          <a:custGeom>
            <a:avLst/>
            <a:gdLst>
              <a:gd name="connsiteX0" fmla="*/ 0 w 4023360"/>
              <a:gd name="connsiteY0" fmla="*/ 246067 h 1476374"/>
              <a:gd name="connsiteX1" fmla="*/ 246067 w 4023360"/>
              <a:gd name="connsiteY1" fmla="*/ 0 h 1476374"/>
              <a:gd name="connsiteX2" fmla="*/ 3777293 w 4023360"/>
              <a:gd name="connsiteY2" fmla="*/ 0 h 1476374"/>
              <a:gd name="connsiteX3" fmla="*/ 4023360 w 4023360"/>
              <a:gd name="connsiteY3" fmla="*/ 246067 h 1476374"/>
              <a:gd name="connsiteX4" fmla="*/ 4023360 w 4023360"/>
              <a:gd name="connsiteY4" fmla="*/ 1230307 h 1476374"/>
              <a:gd name="connsiteX5" fmla="*/ 3777293 w 4023360"/>
              <a:gd name="connsiteY5" fmla="*/ 1476374 h 1476374"/>
              <a:gd name="connsiteX6" fmla="*/ 246067 w 4023360"/>
              <a:gd name="connsiteY6" fmla="*/ 1476374 h 1476374"/>
              <a:gd name="connsiteX7" fmla="*/ 0 w 4023360"/>
              <a:gd name="connsiteY7" fmla="*/ 1230307 h 1476374"/>
              <a:gd name="connsiteX8" fmla="*/ 0 w 4023360"/>
              <a:gd name="connsiteY8" fmla="*/ 246067 h 14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3360" h="1476374">
                <a:moveTo>
                  <a:pt x="0" y="246067"/>
                </a:moveTo>
                <a:cubicBezTo>
                  <a:pt x="0" y="110168"/>
                  <a:pt x="110168" y="0"/>
                  <a:pt x="246067" y="0"/>
                </a:cubicBezTo>
                <a:lnTo>
                  <a:pt x="3777293" y="0"/>
                </a:lnTo>
                <a:cubicBezTo>
                  <a:pt x="3913192" y="0"/>
                  <a:pt x="4023360" y="110168"/>
                  <a:pt x="4023360" y="246067"/>
                </a:cubicBezTo>
                <a:lnTo>
                  <a:pt x="4023360" y="1230307"/>
                </a:lnTo>
                <a:cubicBezTo>
                  <a:pt x="4023360" y="1366206"/>
                  <a:pt x="3913192" y="1476374"/>
                  <a:pt x="3777293" y="1476374"/>
                </a:cubicBezTo>
                <a:lnTo>
                  <a:pt x="246067" y="1476374"/>
                </a:lnTo>
                <a:cubicBezTo>
                  <a:pt x="110168" y="1476374"/>
                  <a:pt x="0" y="1366206"/>
                  <a:pt x="0" y="1230307"/>
                </a:cubicBezTo>
                <a:lnTo>
                  <a:pt x="0" y="246067"/>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141" tIns="161606" rIns="251141" bIns="161606" numCol="1" spcCol="1270" anchor="ctr" anchorCtr="0">
            <a:noAutofit/>
          </a:bodyPr>
          <a:lstStyle/>
          <a:p>
            <a:pPr marL="0" lvl="0" indent="0" algn="ctr" defTabSz="2089150">
              <a:lnSpc>
                <a:spcPct val="90000"/>
              </a:lnSpc>
              <a:spcBef>
                <a:spcPct val="0"/>
              </a:spcBef>
              <a:spcAft>
                <a:spcPct val="35000"/>
              </a:spcAft>
              <a:buNone/>
            </a:pPr>
            <a:r>
              <a:rPr lang="en-US" sz="4700" kern="1200" dirty="0"/>
              <a:t>Low Risk</a:t>
            </a:r>
          </a:p>
        </p:txBody>
      </p:sp>
      <p:sp>
        <p:nvSpPr>
          <p:cNvPr id="6" name="Star: 32 Points 5">
            <a:extLst>
              <a:ext uri="{FF2B5EF4-FFF2-40B4-BE49-F238E27FC236}">
                <a16:creationId xmlns:a16="http://schemas.microsoft.com/office/drawing/2014/main" id="{1754C391-3149-1847-2BCA-2C479A72AC33}"/>
              </a:ext>
            </a:extLst>
          </p:cNvPr>
          <p:cNvSpPr/>
          <p:nvPr/>
        </p:nvSpPr>
        <p:spPr>
          <a:xfrm>
            <a:off x="9677400" y="167908"/>
            <a:ext cx="2667000" cy="2178784"/>
          </a:xfrm>
          <a:prstGeom prst="star3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Rates depend on assessment and sub-group</a:t>
            </a:r>
          </a:p>
        </p:txBody>
      </p:sp>
    </p:spTree>
    <p:extLst>
      <p:ext uri="{BB962C8B-B14F-4D97-AF65-F5344CB8AC3E}">
        <p14:creationId xmlns:p14="http://schemas.microsoft.com/office/powerpoint/2010/main" val="26683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A590-5226-6448-A299-6DCEEE3E962E}"/>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Risk – Implications</a:t>
            </a:r>
          </a:p>
        </p:txBody>
      </p:sp>
      <p:sp>
        <p:nvSpPr>
          <p:cNvPr id="5" name="TextBox 4">
            <a:extLst>
              <a:ext uri="{FF2B5EF4-FFF2-40B4-BE49-F238E27FC236}">
                <a16:creationId xmlns:a16="http://schemas.microsoft.com/office/drawing/2014/main" id="{DF476784-9185-9645-BAEE-ABBD278539BF}"/>
              </a:ext>
            </a:extLst>
          </p:cNvPr>
          <p:cNvSpPr txBox="1"/>
          <p:nvPr/>
        </p:nvSpPr>
        <p:spPr>
          <a:xfrm>
            <a:off x="990600" y="1828800"/>
            <a:ext cx="10210800" cy="3962400"/>
          </a:xfrm>
          <a:prstGeom prst="rect">
            <a:avLst/>
          </a:prstGeom>
          <a:noFill/>
        </p:spPr>
        <p:txBody>
          <a:bodyPr wrap="square" numCol="1" spcCol="182880" rtlCol="0">
            <a:noAutofit/>
          </a:bodyPr>
          <a:lstStyle/>
          <a:p>
            <a:pPr marL="457200" indent="-457200" fontAlgn="t">
              <a:spcAft>
                <a:spcPts val="600"/>
              </a:spcAft>
              <a:buFont typeface="Arial" panose="020B0604020202020204" pitchFamily="34" charset="0"/>
              <a:buChar char="•"/>
            </a:pPr>
            <a:r>
              <a:rPr lang="en-US" sz="2800" dirty="0">
                <a:solidFill>
                  <a:srgbClr val="5A5047"/>
                </a:solidFill>
                <a:latin typeface="Source Sans Pro" panose="020B0503030403020204" pitchFamily="34" charset="77"/>
              </a:rPr>
              <a:t>Why does categorizing matter? </a:t>
            </a:r>
          </a:p>
          <a:p>
            <a:pPr marL="457200" indent="-457200" fontAlgn="t">
              <a:spcAft>
                <a:spcPts val="600"/>
              </a:spcAft>
              <a:buFont typeface="Arial" panose="020B0604020202020204" pitchFamily="34" charset="0"/>
              <a:buChar char="•"/>
            </a:pPr>
            <a:endParaRPr lang="en-US" sz="2800" b="1" dirty="0">
              <a:solidFill>
                <a:srgbClr val="5A5047"/>
              </a:solidFill>
              <a:latin typeface="Source Sans Pro" panose="020B0503030403020204" pitchFamily="34" charset="77"/>
            </a:endParaRPr>
          </a:p>
        </p:txBody>
      </p:sp>
      <p:pic>
        <p:nvPicPr>
          <p:cNvPr id="7" name="Picture 6" descr="Logo&#10;&#10;Description automatically generated with medium confidence">
            <a:extLst>
              <a:ext uri="{FF2B5EF4-FFF2-40B4-BE49-F238E27FC236}">
                <a16:creationId xmlns:a16="http://schemas.microsoft.com/office/drawing/2014/main" id="{D34C11A2-C240-D942-A19F-B7D1799AC0BA}"/>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pic>
        <p:nvPicPr>
          <p:cNvPr id="6" name="Picture 5">
            <a:extLst>
              <a:ext uri="{FF2B5EF4-FFF2-40B4-BE49-F238E27FC236}">
                <a16:creationId xmlns:a16="http://schemas.microsoft.com/office/drawing/2014/main" id="{6E2C0C91-F278-C451-E75D-35D1605EC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87914"/>
            <a:ext cx="4741524" cy="355614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B7C7B6F-4CFB-789B-B72D-268B311C2DDA}"/>
              </a:ext>
            </a:extLst>
          </p:cNvPr>
          <p:cNvGrpSpPr/>
          <p:nvPr/>
        </p:nvGrpSpPr>
        <p:grpSpPr>
          <a:xfrm>
            <a:off x="6019800" y="3322960"/>
            <a:ext cx="6085367" cy="3324225"/>
            <a:chOff x="267829" y="2695574"/>
            <a:chExt cx="6085367" cy="3324225"/>
          </a:xfrm>
        </p:grpSpPr>
        <p:pic>
          <p:nvPicPr>
            <p:cNvPr id="9" name="Picture 8">
              <a:extLst>
                <a:ext uri="{FF2B5EF4-FFF2-40B4-BE49-F238E27FC236}">
                  <a16:creationId xmlns:a16="http://schemas.microsoft.com/office/drawing/2014/main" id="{00AC6590-FB42-7091-ED1C-8B6066BF8D89}"/>
                </a:ext>
              </a:extLst>
            </p:cNvPr>
            <p:cNvPicPr>
              <a:picLocks noChangeAspect="1"/>
            </p:cNvPicPr>
            <p:nvPr/>
          </p:nvPicPr>
          <p:blipFill>
            <a:blip r:embed="rId5"/>
            <a:stretch>
              <a:fillRect/>
            </a:stretch>
          </p:blipFill>
          <p:spPr>
            <a:xfrm>
              <a:off x="267829" y="2695574"/>
              <a:ext cx="6085367" cy="3324225"/>
            </a:xfrm>
            <a:prstGeom prst="rect">
              <a:avLst/>
            </a:prstGeom>
          </p:spPr>
        </p:pic>
        <p:cxnSp>
          <p:nvCxnSpPr>
            <p:cNvPr id="8" name="Straight Arrow Connector 7">
              <a:extLst>
                <a:ext uri="{FF2B5EF4-FFF2-40B4-BE49-F238E27FC236}">
                  <a16:creationId xmlns:a16="http://schemas.microsoft.com/office/drawing/2014/main" id="{F64E2FDB-122D-284D-3348-DB186B5A1BF3}"/>
                </a:ext>
              </a:extLst>
            </p:cNvPr>
            <p:cNvCxnSpPr>
              <a:cxnSpLocks/>
            </p:cNvCxnSpPr>
            <p:nvPr/>
          </p:nvCxnSpPr>
          <p:spPr>
            <a:xfrm>
              <a:off x="2209800" y="3276600"/>
              <a:ext cx="1828800" cy="762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73832A9-2379-712A-8EAF-E21C8BE557DC}"/>
                </a:ext>
              </a:extLst>
            </p:cNvPr>
            <p:cNvCxnSpPr>
              <a:cxnSpLocks/>
            </p:cNvCxnSpPr>
            <p:nvPr/>
          </p:nvCxnSpPr>
          <p:spPr>
            <a:xfrm flipV="1">
              <a:off x="2895600" y="4101680"/>
              <a:ext cx="1905000" cy="6989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133091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A590-5226-6448-A299-6DCEEE3E962E}"/>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Risk Principle</a:t>
            </a:r>
          </a:p>
        </p:txBody>
      </p:sp>
      <p:pic>
        <p:nvPicPr>
          <p:cNvPr id="7" name="Picture 6" descr="Logo&#10;&#10;Description automatically generated with medium confidence">
            <a:extLst>
              <a:ext uri="{FF2B5EF4-FFF2-40B4-BE49-F238E27FC236}">
                <a16:creationId xmlns:a16="http://schemas.microsoft.com/office/drawing/2014/main" id="{D34C11A2-C240-D942-A19F-B7D1799AC0BA}"/>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graphicFrame>
        <p:nvGraphicFramePr>
          <p:cNvPr id="9" name="TextBox 4">
            <a:extLst>
              <a:ext uri="{FF2B5EF4-FFF2-40B4-BE49-F238E27FC236}">
                <a16:creationId xmlns:a16="http://schemas.microsoft.com/office/drawing/2014/main" id="{61A76508-A2F1-07BA-C2F3-D68FDEDD7D7A}"/>
              </a:ext>
            </a:extLst>
          </p:cNvPr>
          <p:cNvGraphicFramePr/>
          <p:nvPr/>
        </p:nvGraphicFramePr>
        <p:xfrm>
          <a:off x="952500" y="2057399"/>
          <a:ext cx="102108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976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80CA-2A63-CD71-E511-8852600A0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8E110-7280-C7BF-1131-5E34DE143850}"/>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Criminogenic Needs = dynamic Risk Factors</a:t>
            </a:r>
          </a:p>
        </p:txBody>
      </p:sp>
      <p:pic>
        <p:nvPicPr>
          <p:cNvPr id="7" name="Picture 6" descr="Logo&#10;&#10;Description automatically generated with medium confidence">
            <a:extLst>
              <a:ext uri="{FF2B5EF4-FFF2-40B4-BE49-F238E27FC236}">
                <a16:creationId xmlns:a16="http://schemas.microsoft.com/office/drawing/2014/main" id="{9CF69221-DF8D-E0C6-22F0-0A9A1D16E288}"/>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graphicFrame>
        <p:nvGraphicFramePr>
          <p:cNvPr id="4" name="Content Placeholder 8">
            <a:extLst>
              <a:ext uri="{FF2B5EF4-FFF2-40B4-BE49-F238E27FC236}">
                <a16:creationId xmlns:a16="http://schemas.microsoft.com/office/drawing/2014/main" id="{BF472F33-31E8-D99E-982C-39083307B1BA}"/>
              </a:ext>
            </a:extLst>
          </p:cNvPr>
          <p:cNvGraphicFramePr>
            <a:graphicFrameLocks/>
          </p:cNvGraphicFramePr>
          <p:nvPr/>
        </p:nvGraphicFramePr>
        <p:xfrm>
          <a:off x="685800" y="2438400"/>
          <a:ext cx="5558287" cy="324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check mark on a black background&#10;&#10;Description automatically generated">
            <a:extLst>
              <a:ext uri="{FF2B5EF4-FFF2-40B4-BE49-F238E27FC236}">
                <a16:creationId xmlns:a16="http://schemas.microsoft.com/office/drawing/2014/main" id="{AB24B07C-6C5E-9A6F-3D64-D569EA473AB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733800" y="1381791"/>
            <a:ext cx="2209800" cy="2418018"/>
          </a:xfrm>
          <a:prstGeom prst="rect">
            <a:avLst/>
          </a:prstGeom>
        </p:spPr>
      </p:pic>
      <p:sp>
        <p:nvSpPr>
          <p:cNvPr id="12" name="TextBox 11">
            <a:extLst>
              <a:ext uri="{FF2B5EF4-FFF2-40B4-BE49-F238E27FC236}">
                <a16:creationId xmlns:a16="http://schemas.microsoft.com/office/drawing/2014/main" id="{7545D0B7-D864-0E50-0823-0124124324C4}"/>
              </a:ext>
            </a:extLst>
          </p:cNvPr>
          <p:cNvSpPr txBox="1"/>
          <p:nvPr/>
        </p:nvSpPr>
        <p:spPr>
          <a:xfrm rot="18036957">
            <a:off x="3967731" y="2647242"/>
            <a:ext cx="1557680" cy="369332"/>
          </a:xfrm>
          <a:prstGeom prst="rect">
            <a:avLst/>
          </a:prstGeom>
          <a:noFill/>
        </p:spPr>
        <p:txBody>
          <a:bodyPr wrap="square" rtlCol="0">
            <a:spAutoFit/>
          </a:bodyPr>
          <a:lstStyle/>
          <a:p>
            <a:r>
              <a:rPr lang="en-US" dirty="0"/>
              <a:t>Risk Principle</a:t>
            </a:r>
          </a:p>
        </p:txBody>
      </p:sp>
      <p:sp>
        <p:nvSpPr>
          <p:cNvPr id="13" name="&quot;Not Allowed&quot; Symbol 12">
            <a:extLst>
              <a:ext uri="{FF2B5EF4-FFF2-40B4-BE49-F238E27FC236}">
                <a16:creationId xmlns:a16="http://schemas.microsoft.com/office/drawing/2014/main" id="{3117AFF4-9289-5A47-A2E8-C2B2FC423DEA}"/>
              </a:ext>
            </a:extLst>
          </p:cNvPr>
          <p:cNvSpPr/>
          <p:nvPr/>
        </p:nvSpPr>
        <p:spPr>
          <a:xfrm>
            <a:off x="1200150" y="2286000"/>
            <a:ext cx="1447800" cy="1462625"/>
          </a:xfrm>
          <a:prstGeom prst="noSmoking">
            <a:avLst>
              <a:gd name="adj" fmla="val 4811"/>
            </a:avLst>
          </a:prstGeom>
          <a:solidFill>
            <a:schemeClr val="dk1">
              <a:alpha val="4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6EE7EB17-FA18-035E-1517-2E8A736DAA3D}"/>
              </a:ext>
            </a:extLst>
          </p:cNvPr>
          <p:cNvSpPr/>
          <p:nvPr/>
        </p:nvSpPr>
        <p:spPr>
          <a:xfrm>
            <a:off x="704850" y="3906324"/>
            <a:ext cx="2438400" cy="2327030"/>
          </a:xfrm>
          <a:prstGeom prst="donut">
            <a:avLst>
              <a:gd name="adj" fmla="val 12214"/>
            </a:avLst>
          </a:prstGeom>
          <a:solidFill>
            <a:schemeClr val="accent6">
              <a:alpha val="33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2639D37-42AD-E987-7FA0-1643E6132FF4}"/>
              </a:ext>
            </a:extLst>
          </p:cNvPr>
          <p:cNvSpPr txBox="1"/>
          <p:nvPr/>
        </p:nvSpPr>
        <p:spPr>
          <a:xfrm>
            <a:off x="6093843" y="1752600"/>
            <a:ext cx="5393307" cy="4832092"/>
          </a:xfrm>
          <a:prstGeom prst="rect">
            <a:avLst/>
          </a:prstGeom>
          <a:noFill/>
        </p:spPr>
        <p:txBody>
          <a:bodyPr wrap="square" rtlCol="0">
            <a:spAutoFit/>
          </a:bodyPr>
          <a:lstStyle/>
          <a:p>
            <a:r>
              <a:rPr lang="en-US" sz="2800" dirty="0"/>
              <a:t>Dynamic Risk = </a:t>
            </a:r>
            <a:r>
              <a:rPr lang="en-US" sz="2800" b="1" u="sng" dirty="0"/>
              <a:t>Criminogenic Needs </a:t>
            </a:r>
          </a:p>
          <a:p>
            <a:endParaRPr lang="en-US" sz="2800" dirty="0"/>
          </a:p>
          <a:p>
            <a:pPr marL="742950" lvl="1" indent="-285750">
              <a:buFont typeface="Arial" panose="020B0604020202020204" pitchFamily="34" charset="0"/>
              <a:buChar char="•"/>
            </a:pPr>
            <a:r>
              <a:rPr lang="en-US" sz="2800" dirty="0"/>
              <a:t>Criminogenic</a:t>
            </a:r>
          </a:p>
          <a:p>
            <a:pPr marL="1200150" lvl="2" indent="-285750">
              <a:buFont typeface="Arial" panose="020B0604020202020204" pitchFamily="34" charset="0"/>
              <a:buChar char="•"/>
            </a:pPr>
            <a:r>
              <a:rPr lang="en-US" sz="2800" dirty="0"/>
              <a:t>Traits that are most closely linked to likelihood of criminal behavior</a:t>
            </a:r>
          </a:p>
          <a:p>
            <a:pPr marL="742950" lvl="1" indent="-285750">
              <a:buFont typeface="Arial" panose="020B0604020202020204" pitchFamily="34" charset="0"/>
              <a:buChar char="•"/>
            </a:pPr>
            <a:r>
              <a:rPr lang="en-US" sz="2800" dirty="0"/>
              <a:t>Needs</a:t>
            </a:r>
          </a:p>
          <a:p>
            <a:pPr marL="1200150" lvl="2" indent="-285750">
              <a:buFont typeface="Arial" panose="020B0604020202020204" pitchFamily="34" charset="0"/>
              <a:buChar char="•"/>
            </a:pPr>
            <a:r>
              <a:rPr lang="en-US" sz="2800" dirty="0"/>
              <a:t>Factors that can be changed which result in decreasing risk of recidivism</a:t>
            </a:r>
          </a:p>
        </p:txBody>
      </p:sp>
    </p:spTree>
    <p:extLst>
      <p:ext uri="{BB962C8B-B14F-4D97-AF65-F5344CB8AC3E}">
        <p14:creationId xmlns:p14="http://schemas.microsoft.com/office/powerpoint/2010/main" val="1652051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A590-5226-6448-A299-6DCEEE3E962E}"/>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Top criminogenic needs</a:t>
            </a:r>
          </a:p>
        </p:txBody>
      </p:sp>
      <p:pic>
        <p:nvPicPr>
          <p:cNvPr id="7" name="Picture 6" descr="Logo&#10;&#10;Description automatically generated with medium confidence">
            <a:extLst>
              <a:ext uri="{FF2B5EF4-FFF2-40B4-BE49-F238E27FC236}">
                <a16:creationId xmlns:a16="http://schemas.microsoft.com/office/drawing/2014/main" id="{D34C11A2-C240-D942-A19F-B7D1799AC0BA}"/>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graphicFrame>
        <p:nvGraphicFramePr>
          <p:cNvPr id="4" name="Content Placeholder 6">
            <a:extLst>
              <a:ext uri="{FF2B5EF4-FFF2-40B4-BE49-F238E27FC236}">
                <a16:creationId xmlns:a16="http://schemas.microsoft.com/office/drawing/2014/main" id="{32EE0FC8-0B4C-B165-279B-6602482F5A17}"/>
              </a:ext>
            </a:extLst>
          </p:cNvPr>
          <p:cNvGraphicFramePr>
            <a:graphicFrameLocks/>
          </p:cNvGraphicFramePr>
          <p:nvPr/>
        </p:nvGraphicFramePr>
        <p:xfrm>
          <a:off x="1096963" y="1846263"/>
          <a:ext cx="10058400" cy="4380834"/>
        </p:xfrm>
        <a:graphic>
          <a:graphicData uri="http://schemas.openxmlformats.org/drawingml/2006/table">
            <a:tbl>
              <a:tblPr firstRow="1" bandRow="1">
                <a:tableStyleId>{21E4AEA4-8DFA-4A89-87EB-49C32662AFE0}</a:tableStyleId>
              </a:tblPr>
              <a:tblGrid>
                <a:gridCol w="3551237">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773363">
                  <a:extLst>
                    <a:ext uri="{9D8B030D-6E8A-4147-A177-3AD203B41FA5}">
                      <a16:colId xmlns:a16="http://schemas.microsoft.com/office/drawing/2014/main" val="20002"/>
                    </a:ext>
                  </a:extLst>
                </a:gridCol>
              </a:tblGrid>
              <a:tr h="513115">
                <a:tc>
                  <a:txBody>
                    <a:bodyPr/>
                    <a:lstStyle/>
                    <a:p>
                      <a:pPr algn="ctr"/>
                      <a:r>
                        <a:rPr lang="en-US" sz="2400" dirty="0"/>
                        <a:t>Primary</a:t>
                      </a:r>
                    </a:p>
                  </a:txBody>
                  <a:tcPr/>
                </a:tc>
                <a:tc>
                  <a:txBody>
                    <a:bodyPr/>
                    <a:lstStyle/>
                    <a:p>
                      <a:pPr algn="ctr"/>
                      <a:r>
                        <a:rPr lang="en-US" sz="2400" dirty="0"/>
                        <a:t>Derivative</a:t>
                      </a:r>
                    </a:p>
                  </a:txBody>
                  <a:tcPr/>
                </a:tc>
                <a:tc>
                  <a:txBody>
                    <a:bodyPr/>
                    <a:lstStyle/>
                    <a:p>
                      <a:pPr algn="ctr"/>
                      <a:r>
                        <a:rPr lang="en-US" sz="2400" dirty="0"/>
                        <a:t>Non-Criminogenic</a:t>
                      </a:r>
                    </a:p>
                  </a:txBody>
                  <a:tcPr/>
                </a:tc>
                <a:extLst>
                  <a:ext uri="{0D108BD9-81ED-4DB2-BD59-A6C34878D82A}">
                    <a16:rowId xmlns:a16="http://schemas.microsoft.com/office/drawing/2014/main" val="10000"/>
                  </a:ext>
                </a:extLst>
              </a:tr>
              <a:tr h="859783">
                <a:tc>
                  <a:txBody>
                    <a:bodyPr/>
                    <a:lstStyle/>
                    <a:p>
                      <a:r>
                        <a:rPr lang="en-US" sz="2400" dirty="0"/>
                        <a:t>Antisocial Cognition (Thoughts &amp; Beliefs)</a:t>
                      </a:r>
                    </a:p>
                  </a:txBody>
                  <a:tcPr>
                    <a:solidFill>
                      <a:schemeClr val="accent2">
                        <a:lumMod val="60000"/>
                        <a:lumOff val="40000"/>
                      </a:schemeClr>
                    </a:solidFill>
                  </a:tcPr>
                </a:tc>
                <a:tc>
                  <a:txBody>
                    <a:bodyPr/>
                    <a:lstStyle/>
                    <a:p>
                      <a:r>
                        <a:rPr lang="en-US" sz="2400" dirty="0"/>
                        <a:t>Substance Abuse</a:t>
                      </a:r>
                    </a:p>
                  </a:txBody>
                  <a:tcPr>
                    <a:solidFill>
                      <a:schemeClr val="accent2">
                        <a:lumMod val="40000"/>
                        <a:lumOff val="60000"/>
                      </a:schemeClr>
                    </a:solidFill>
                  </a:tcPr>
                </a:tc>
                <a:tc>
                  <a:txBody>
                    <a:bodyPr/>
                    <a:lstStyle/>
                    <a:p>
                      <a:r>
                        <a:rPr lang="en-US" sz="2400" dirty="0"/>
                        <a:t>Health Issues</a:t>
                      </a:r>
                    </a:p>
                  </a:txBody>
                  <a:tcPr>
                    <a:solidFill>
                      <a:schemeClr val="accent6">
                        <a:lumMod val="20000"/>
                        <a:lumOff val="80000"/>
                      </a:schemeClr>
                    </a:solidFill>
                  </a:tcPr>
                </a:tc>
                <a:extLst>
                  <a:ext uri="{0D108BD9-81ED-4DB2-BD59-A6C34878D82A}">
                    <a16:rowId xmlns:a16="http://schemas.microsoft.com/office/drawing/2014/main" val="10001"/>
                  </a:ext>
                </a:extLst>
              </a:tr>
              <a:tr h="594360">
                <a:tc rowSpan="2">
                  <a:txBody>
                    <a:bodyPr/>
                    <a:lstStyle/>
                    <a:p>
                      <a:r>
                        <a:rPr lang="en-US" sz="2400" dirty="0"/>
                        <a:t>Antisocial</a:t>
                      </a:r>
                      <a:r>
                        <a:rPr lang="en-US" sz="2400" baseline="0" dirty="0"/>
                        <a:t> Personality Patterns (Coping, Self-Control Skills)</a:t>
                      </a:r>
                      <a:endParaRPr lang="en-US" sz="2400" dirty="0"/>
                    </a:p>
                  </a:txBody>
                  <a:tcPr>
                    <a:solidFill>
                      <a:schemeClr val="accent2">
                        <a:lumMod val="60000"/>
                        <a:lumOff val="40000"/>
                      </a:schemeClr>
                    </a:solidFill>
                  </a:tcPr>
                </a:tc>
                <a:tc rowSpan="2">
                  <a:txBody>
                    <a:bodyPr/>
                    <a:lstStyle/>
                    <a:p>
                      <a:r>
                        <a:rPr lang="en-US" sz="2400" dirty="0"/>
                        <a:t>Employment</a:t>
                      </a:r>
                    </a:p>
                  </a:txBody>
                  <a:tcPr>
                    <a:solidFill>
                      <a:schemeClr val="accent2">
                        <a:lumMod val="40000"/>
                        <a:lumOff val="60000"/>
                      </a:schemeClr>
                    </a:solidFill>
                  </a:tcPr>
                </a:tc>
                <a:tc>
                  <a:txBody>
                    <a:bodyPr/>
                    <a:lstStyle/>
                    <a:p>
                      <a:r>
                        <a:rPr lang="en-US" sz="2400" dirty="0"/>
                        <a:t>Mental Health</a:t>
                      </a:r>
                    </a:p>
                  </a:txBody>
                  <a:tcPr>
                    <a:solidFill>
                      <a:schemeClr val="accent6">
                        <a:lumMod val="20000"/>
                        <a:lumOff val="80000"/>
                      </a:schemeClr>
                    </a:solidFill>
                  </a:tcPr>
                </a:tc>
                <a:extLst>
                  <a:ext uri="{0D108BD9-81ED-4DB2-BD59-A6C34878D82A}">
                    <a16:rowId xmlns:a16="http://schemas.microsoft.com/office/drawing/2014/main" val="10002"/>
                  </a:ext>
                </a:extLst>
              </a:tr>
              <a:tr h="594360">
                <a:tc vMerge="1">
                  <a:txBody>
                    <a:bodyPr/>
                    <a:lstStyle/>
                    <a:p>
                      <a:endParaRPr lang="en-US"/>
                    </a:p>
                  </a:txBody>
                  <a:tcPr/>
                </a:tc>
                <a:tc vMerge="1">
                  <a:txBody>
                    <a:bodyPr/>
                    <a:lstStyle/>
                    <a:p>
                      <a:endParaRPr lang="en-US"/>
                    </a:p>
                  </a:txBody>
                  <a:tcPr/>
                </a:tc>
                <a:tc>
                  <a:txBody>
                    <a:bodyPr/>
                    <a:lstStyle/>
                    <a:p>
                      <a:r>
                        <a:rPr lang="en-US" sz="2400" dirty="0"/>
                        <a:t>Trauma History</a:t>
                      </a:r>
                    </a:p>
                  </a:txBody>
                  <a:tcPr>
                    <a:solidFill>
                      <a:schemeClr val="accent6">
                        <a:lumMod val="20000"/>
                        <a:lumOff val="80000"/>
                      </a:schemeClr>
                    </a:solidFill>
                  </a:tcPr>
                </a:tc>
                <a:extLst>
                  <a:ext uri="{0D108BD9-81ED-4DB2-BD59-A6C34878D82A}">
                    <a16:rowId xmlns:a16="http://schemas.microsoft.com/office/drawing/2014/main" val="1138866722"/>
                  </a:ext>
                </a:extLst>
              </a:tr>
              <a:tr h="498128">
                <a:tc>
                  <a:txBody>
                    <a:bodyPr/>
                    <a:lstStyle/>
                    <a:p>
                      <a:r>
                        <a:rPr lang="en-US" sz="2400" dirty="0"/>
                        <a:t>Antisocial</a:t>
                      </a:r>
                      <a:r>
                        <a:rPr lang="en-US" sz="2400" baseline="0" dirty="0"/>
                        <a:t> Associates (Peers)</a:t>
                      </a:r>
                      <a:endParaRPr lang="en-US" sz="2400" dirty="0"/>
                    </a:p>
                  </a:txBody>
                  <a:tcPr>
                    <a:solidFill>
                      <a:schemeClr val="accent2">
                        <a:lumMod val="60000"/>
                        <a:lumOff val="40000"/>
                      </a:schemeClr>
                    </a:solidFill>
                  </a:tcPr>
                </a:tc>
                <a:tc>
                  <a:txBody>
                    <a:bodyPr/>
                    <a:lstStyle/>
                    <a:p>
                      <a:r>
                        <a:rPr lang="en-US" sz="2400" dirty="0"/>
                        <a:t>Education</a:t>
                      </a:r>
                    </a:p>
                  </a:txBody>
                  <a:tcPr>
                    <a:solidFill>
                      <a:schemeClr val="accent2">
                        <a:lumMod val="40000"/>
                        <a:lumOff val="60000"/>
                      </a:schemeClr>
                    </a:solidFill>
                  </a:tcPr>
                </a:tc>
                <a:tc>
                  <a:txBody>
                    <a:bodyPr/>
                    <a:lstStyle/>
                    <a:p>
                      <a:r>
                        <a:rPr lang="en-US" sz="2400" dirty="0"/>
                        <a:t>Intelligence</a:t>
                      </a:r>
                    </a:p>
                  </a:txBody>
                  <a:tcPr>
                    <a:solidFill>
                      <a:schemeClr val="accent6">
                        <a:lumMod val="20000"/>
                        <a:lumOff val="80000"/>
                      </a:schemeClr>
                    </a:solidFill>
                  </a:tcPr>
                </a:tc>
                <a:extLst>
                  <a:ext uri="{0D108BD9-81ED-4DB2-BD59-A6C34878D82A}">
                    <a16:rowId xmlns:a16="http://schemas.microsoft.com/office/drawing/2014/main" val="10003"/>
                  </a:ext>
                </a:extLst>
              </a:tr>
              <a:tr h="498128">
                <a:tc>
                  <a:txBody>
                    <a:bodyPr/>
                    <a:lstStyle/>
                    <a:p>
                      <a:r>
                        <a:rPr lang="en-US" sz="2400" dirty="0"/>
                        <a:t>Family/Marital Issues</a:t>
                      </a:r>
                    </a:p>
                  </a:txBody>
                  <a:tcPr>
                    <a:solidFill>
                      <a:schemeClr val="accent2">
                        <a:lumMod val="60000"/>
                        <a:lumOff val="40000"/>
                      </a:schemeClr>
                    </a:solidFill>
                  </a:tcPr>
                </a:tc>
                <a:tc>
                  <a:txBody>
                    <a:bodyPr/>
                    <a:lstStyle/>
                    <a:p>
                      <a:r>
                        <a:rPr lang="en-US" sz="2400" dirty="0"/>
                        <a:t>Leisure</a:t>
                      </a:r>
                    </a:p>
                  </a:txBody>
                  <a:tcPr>
                    <a:solidFill>
                      <a:schemeClr val="accent2">
                        <a:lumMod val="40000"/>
                        <a:lumOff val="60000"/>
                      </a:schemeClr>
                    </a:solidFill>
                  </a:tcPr>
                </a:tc>
                <a:tc>
                  <a:txBody>
                    <a:bodyPr/>
                    <a:lstStyle/>
                    <a:p>
                      <a:r>
                        <a:rPr lang="en-US" sz="2400" dirty="0"/>
                        <a:t>Self-Esteem</a:t>
                      </a:r>
                    </a:p>
                  </a:txBody>
                  <a:tcPr>
                    <a:solidFill>
                      <a:schemeClr val="accent6">
                        <a:lumMod val="20000"/>
                        <a:lumOff val="80000"/>
                      </a:schemeClr>
                    </a:solidFill>
                  </a:tcPr>
                </a:tc>
                <a:extLst>
                  <a:ext uri="{0D108BD9-81ED-4DB2-BD59-A6C34878D82A}">
                    <a16:rowId xmlns:a16="http://schemas.microsoft.com/office/drawing/2014/main" val="10004"/>
                  </a:ext>
                </a:extLst>
              </a:tr>
              <a:tr h="498128">
                <a:tc>
                  <a:txBody>
                    <a:bodyPr/>
                    <a:lstStyle/>
                    <a:p>
                      <a:endParaRPr lang="en-US" sz="2400" dirty="0"/>
                    </a:p>
                  </a:txBody>
                  <a:tcPr>
                    <a:solidFill>
                      <a:schemeClr val="accent2">
                        <a:lumMod val="60000"/>
                        <a:lumOff val="40000"/>
                      </a:schemeClr>
                    </a:solidFill>
                  </a:tcPr>
                </a:tc>
                <a:tc>
                  <a:txBody>
                    <a:bodyPr/>
                    <a:lstStyle/>
                    <a:p>
                      <a:endParaRPr lang="en-US" sz="2400" dirty="0"/>
                    </a:p>
                  </a:txBody>
                  <a:tcPr>
                    <a:solidFill>
                      <a:schemeClr val="accent2">
                        <a:lumMod val="40000"/>
                        <a:lumOff val="60000"/>
                      </a:schemeClr>
                    </a:solidFill>
                  </a:tcPr>
                </a:tc>
                <a:tc>
                  <a:txBody>
                    <a:bodyPr/>
                    <a:lstStyle/>
                    <a:p>
                      <a:r>
                        <a:rPr lang="en-US" sz="2400" dirty="0"/>
                        <a:t>Personal</a:t>
                      </a:r>
                      <a:r>
                        <a:rPr lang="en-US" sz="2400" baseline="0" dirty="0"/>
                        <a:t> Distress</a:t>
                      </a:r>
                      <a:endParaRPr lang="en-US" sz="2400" dirty="0"/>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18883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A76C3-4BE6-7229-709C-F6A588BCE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C12C1-484E-FE98-9B3B-C033EF36489A}"/>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Need Principle</a:t>
            </a:r>
          </a:p>
        </p:txBody>
      </p:sp>
      <p:pic>
        <p:nvPicPr>
          <p:cNvPr id="7" name="Picture 6" descr="Logo&#10;&#10;Description automatically generated with medium confidence">
            <a:extLst>
              <a:ext uri="{FF2B5EF4-FFF2-40B4-BE49-F238E27FC236}">
                <a16:creationId xmlns:a16="http://schemas.microsoft.com/office/drawing/2014/main" id="{FCDB17A4-71E6-E3AF-5362-70FA2E766D64}"/>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graphicFrame>
        <p:nvGraphicFramePr>
          <p:cNvPr id="9" name="TextBox 4">
            <a:extLst>
              <a:ext uri="{FF2B5EF4-FFF2-40B4-BE49-F238E27FC236}">
                <a16:creationId xmlns:a16="http://schemas.microsoft.com/office/drawing/2014/main" id="{4B0C6136-BA09-DABA-D5C9-1CA7C1114857}"/>
              </a:ext>
            </a:extLst>
          </p:cNvPr>
          <p:cNvGraphicFramePr/>
          <p:nvPr/>
        </p:nvGraphicFramePr>
        <p:xfrm>
          <a:off x="952500" y="2057399"/>
          <a:ext cx="102108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7624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B908-D984-F7DF-5938-9B63F05E8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CF3BB-0C97-9547-0E81-54882D57C75B}"/>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Responsivity</a:t>
            </a:r>
          </a:p>
        </p:txBody>
      </p:sp>
      <p:pic>
        <p:nvPicPr>
          <p:cNvPr id="7" name="Picture 6" descr="Logo&#10;&#10;Description automatically generated with medium confidence">
            <a:extLst>
              <a:ext uri="{FF2B5EF4-FFF2-40B4-BE49-F238E27FC236}">
                <a16:creationId xmlns:a16="http://schemas.microsoft.com/office/drawing/2014/main" id="{CE6AF817-B0BD-3426-809D-5A0422A1FBF8}"/>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sp>
        <p:nvSpPr>
          <p:cNvPr id="4" name="Content Placeholder 3">
            <a:extLst>
              <a:ext uri="{FF2B5EF4-FFF2-40B4-BE49-F238E27FC236}">
                <a16:creationId xmlns:a16="http://schemas.microsoft.com/office/drawing/2014/main" id="{DF68F2A4-33FB-556B-31FB-7DFDF16DBE81}"/>
              </a:ext>
            </a:extLst>
          </p:cNvPr>
          <p:cNvSpPr txBox="1">
            <a:spLocks/>
          </p:cNvSpPr>
          <p:nvPr/>
        </p:nvSpPr>
        <p:spPr>
          <a:xfrm>
            <a:off x="838200" y="1825625"/>
            <a:ext cx="5181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u="sng" dirty="0"/>
              <a:t>Definition:</a:t>
            </a:r>
            <a:r>
              <a:rPr lang="en-US" b="1" i="1" dirty="0"/>
              <a:t> </a:t>
            </a:r>
            <a:r>
              <a:rPr lang="en-US" dirty="0"/>
              <a:t>What is required to maximize an individual’s ability to benefit from a habilitative intervention by using best practices AND tailoring the intervention to the individual’s barriers, environment, learning style, motivation, abilities, and strengths.</a:t>
            </a:r>
          </a:p>
          <a:p>
            <a:pPr marL="0" indent="0">
              <a:buFont typeface="Arial" panose="020B0604020202020204" pitchFamily="34" charset="0"/>
              <a:buNone/>
            </a:pPr>
            <a:endParaRPr lang="en-US" dirty="0"/>
          </a:p>
          <a:p>
            <a:r>
              <a:rPr lang="en-US" dirty="0"/>
              <a:t>Responsivity is NOT part of Risk</a:t>
            </a:r>
          </a:p>
        </p:txBody>
      </p:sp>
      <p:graphicFrame>
        <p:nvGraphicFramePr>
          <p:cNvPr id="6" name="Content Placeholder 4">
            <a:extLst>
              <a:ext uri="{FF2B5EF4-FFF2-40B4-BE49-F238E27FC236}">
                <a16:creationId xmlns:a16="http://schemas.microsoft.com/office/drawing/2014/main" id="{03D3925F-E20A-8A3C-9D86-314197B67E51}"/>
              </a:ext>
            </a:extLst>
          </p:cNvPr>
          <p:cNvGraphicFramePr>
            <a:graphicFrameLocks/>
          </p:cNvGraphicFramePr>
          <p:nvPr/>
        </p:nvGraphicFramePr>
        <p:xfrm>
          <a:off x="5425440" y="1645920"/>
          <a:ext cx="6309360" cy="4754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844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F1F26-EFC6-CF89-5B47-663B8BC87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BC92C-4B86-203C-4E39-FE66EE96E177}"/>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General responsivity</a:t>
            </a:r>
          </a:p>
        </p:txBody>
      </p:sp>
      <p:sp>
        <p:nvSpPr>
          <p:cNvPr id="5" name="TextBox 4">
            <a:extLst>
              <a:ext uri="{FF2B5EF4-FFF2-40B4-BE49-F238E27FC236}">
                <a16:creationId xmlns:a16="http://schemas.microsoft.com/office/drawing/2014/main" id="{499E1C5C-34C5-B4BC-FB4B-6663E0E705D3}"/>
              </a:ext>
            </a:extLst>
          </p:cNvPr>
          <p:cNvSpPr txBox="1"/>
          <p:nvPr/>
        </p:nvSpPr>
        <p:spPr>
          <a:xfrm>
            <a:off x="990600" y="1828800"/>
            <a:ext cx="10210800" cy="3962400"/>
          </a:xfrm>
          <a:prstGeom prst="rect">
            <a:avLst/>
          </a:prstGeom>
          <a:noFill/>
        </p:spPr>
        <p:txBody>
          <a:bodyPr wrap="square" numCol="1" spcCol="182880" rtlCol="0">
            <a:noAutofit/>
          </a:bodyPr>
          <a:lstStyle/>
          <a:p>
            <a:pPr marL="457200" indent="-457200" fontAlgn="t">
              <a:spcAft>
                <a:spcPts val="600"/>
              </a:spcAft>
              <a:buFont typeface="Arial" panose="020B0604020202020204" pitchFamily="34" charset="0"/>
              <a:buChar char="•"/>
            </a:pPr>
            <a:r>
              <a:rPr lang="en-US" sz="2800" dirty="0">
                <a:solidFill>
                  <a:srgbClr val="5A5047"/>
                </a:solidFill>
                <a:latin typeface="Source Sans Pro" panose="020B0503030403020204" pitchFamily="34" charset="77"/>
              </a:rPr>
              <a:t>Use evidence-based practices that have been shown to be effective across diverse client populations. </a:t>
            </a:r>
          </a:p>
          <a:p>
            <a:pPr marL="457200" indent="-457200" fontAlgn="t">
              <a:spcAft>
                <a:spcPts val="600"/>
              </a:spcAft>
              <a:buFont typeface="Arial" panose="020B0604020202020204" pitchFamily="34" charset="0"/>
              <a:buChar char="•"/>
            </a:pPr>
            <a:endParaRPr lang="en-US" sz="2800" dirty="0">
              <a:solidFill>
                <a:srgbClr val="5A5047"/>
              </a:solidFill>
              <a:latin typeface="Source Sans Pro" panose="020B0503030403020204" pitchFamily="34" charset="77"/>
            </a:endParaRPr>
          </a:p>
        </p:txBody>
      </p:sp>
      <p:pic>
        <p:nvPicPr>
          <p:cNvPr id="7" name="Picture 6" descr="Logo&#10;&#10;Description automatically generated with medium confidence">
            <a:extLst>
              <a:ext uri="{FF2B5EF4-FFF2-40B4-BE49-F238E27FC236}">
                <a16:creationId xmlns:a16="http://schemas.microsoft.com/office/drawing/2014/main" id="{FF94A448-B366-F5AB-DA9A-77888DE0FDB4}"/>
              </a:ext>
            </a:extLst>
          </p:cNvPr>
          <p:cNvPicPr>
            <a:picLocks noChangeAspect="1"/>
          </p:cNvPicPr>
          <p:nvPr/>
        </p:nvPicPr>
        <p:blipFill rotWithShape="1">
          <a:blip r:embed="rId2"/>
          <a:srcRect l="20697" t="38452" r="19507"/>
          <a:stretch/>
        </p:blipFill>
        <p:spPr>
          <a:xfrm>
            <a:off x="10287000" y="6477000"/>
            <a:ext cx="1676400" cy="386862"/>
          </a:xfrm>
          <a:prstGeom prst="rect">
            <a:avLst/>
          </a:prstGeom>
        </p:spPr>
      </p:pic>
      <p:graphicFrame>
        <p:nvGraphicFramePr>
          <p:cNvPr id="4" name="Diagram 3">
            <a:extLst>
              <a:ext uri="{FF2B5EF4-FFF2-40B4-BE49-F238E27FC236}">
                <a16:creationId xmlns:a16="http://schemas.microsoft.com/office/drawing/2014/main" id="{4C5D063F-A632-8C75-5197-251182B71C19}"/>
              </a:ext>
            </a:extLst>
          </p:cNvPr>
          <p:cNvGraphicFramePr/>
          <p:nvPr/>
        </p:nvGraphicFramePr>
        <p:xfrm>
          <a:off x="1104900" y="3124200"/>
          <a:ext cx="10020300" cy="3174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766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1905000" y="533400"/>
            <a:ext cx="8229600" cy="1066800"/>
          </a:xfrm>
        </p:spPr>
        <p:txBody>
          <a:bodyPr/>
          <a:lstStyle/>
          <a:p>
            <a:pPr eaLnBrk="1" hangingPunct="1"/>
            <a:r>
              <a:rPr lang="en-US" b="1" dirty="0">
                <a:solidFill>
                  <a:srgbClr val="C00000"/>
                </a:solidFill>
              </a:rPr>
              <a:t>Why EBDM?</a:t>
            </a:r>
          </a:p>
        </p:txBody>
      </p:sp>
      <p:sp>
        <p:nvSpPr>
          <p:cNvPr id="7172" name="Content Placeholder 2"/>
          <p:cNvSpPr>
            <a:spLocks noGrp="1"/>
          </p:cNvSpPr>
          <p:nvPr>
            <p:ph idx="1"/>
          </p:nvPr>
        </p:nvSpPr>
        <p:spPr>
          <a:xfrm>
            <a:off x="2133600" y="1752600"/>
            <a:ext cx="8305800" cy="4254500"/>
          </a:xfrm>
        </p:spPr>
        <p:txBody>
          <a:bodyPr>
            <a:normAutofit/>
          </a:bodyPr>
          <a:lstStyle/>
          <a:p>
            <a:pPr eaLnBrk="1" hangingPunct="1"/>
            <a:r>
              <a:rPr lang="en-US" sz="2600" dirty="0"/>
              <a:t>Growing body of evidence that can (and does) inform justice system agencies’ performance and increase effectiveness</a:t>
            </a:r>
          </a:p>
          <a:p>
            <a:pPr eaLnBrk="1" hangingPunct="1"/>
            <a:r>
              <a:rPr lang="en-US" sz="2600" dirty="0"/>
              <a:t>Historically, there have been demonstrations of successful approaches/changes within</a:t>
            </a:r>
            <a:r>
              <a:rPr lang="en-US" sz="2600" i="1" dirty="0"/>
              <a:t> individual </a:t>
            </a:r>
            <a:r>
              <a:rPr lang="en-US" sz="2600" dirty="0"/>
              <a:t>operating agencies around the country, </a:t>
            </a:r>
            <a:r>
              <a:rPr lang="en-US" sz="2600" i="1" dirty="0"/>
              <a:t>not system-wide</a:t>
            </a:r>
          </a:p>
          <a:p>
            <a:r>
              <a:rPr lang="en-US" sz="2600" dirty="0"/>
              <a:t>A primary perceived barrier is the lack of system collaboration around a common set of outcomes and principles</a:t>
            </a:r>
          </a:p>
          <a:p>
            <a:pPr eaLnBrk="1" hangingPunct="1"/>
            <a:endParaRPr lang="en-US" sz="2600" dirty="0"/>
          </a:p>
        </p:txBody>
      </p:sp>
    </p:spTree>
    <p:extLst>
      <p:ext uri="{BB962C8B-B14F-4D97-AF65-F5344CB8AC3E}">
        <p14:creationId xmlns:p14="http://schemas.microsoft.com/office/powerpoint/2010/main" val="1541344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751E0-AB99-2EC5-49D4-770568889E72}"/>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5F2F734E-D8EC-BB59-4282-5C6780A3B6B1}"/>
              </a:ext>
            </a:extLst>
          </p:cNvPr>
          <p:cNvGrpSpPr/>
          <p:nvPr/>
        </p:nvGrpSpPr>
        <p:grpSpPr>
          <a:xfrm>
            <a:off x="7859710" y="1600200"/>
            <a:ext cx="2637352" cy="5070231"/>
            <a:chOff x="12577501" y="1129633"/>
            <a:chExt cx="2845963" cy="5471279"/>
          </a:xfrm>
        </p:grpSpPr>
        <p:sp>
          <p:nvSpPr>
            <p:cNvPr id="16" name="Freeform: Shape 15">
              <a:extLst>
                <a:ext uri="{FF2B5EF4-FFF2-40B4-BE49-F238E27FC236}">
                  <a16:creationId xmlns:a16="http://schemas.microsoft.com/office/drawing/2014/main" id="{D59361FB-F50E-F4D0-B33F-C6A7F20E7FE2}"/>
                </a:ext>
              </a:extLst>
            </p:cNvPr>
            <p:cNvSpPr/>
            <p:nvPr/>
          </p:nvSpPr>
          <p:spPr>
            <a:xfrm>
              <a:off x="12577501" y="1853080"/>
              <a:ext cx="366853" cy="457630"/>
            </a:xfrm>
            <a:custGeom>
              <a:avLst/>
              <a:gdLst>
                <a:gd name="csX0" fmla="*/ 0 w 366853"/>
                <a:gd name="csY0" fmla="*/ 91526 h 457630"/>
                <a:gd name="csX1" fmla="*/ 183427 w 366853"/>
                <a:gd name="csY1" fmla="*/ 91526 h 457630"/>
                <a:gd name="csX2" fmla="*/ 183427 w 366853"/>
                <a:gd name="csY2" fmla="*/ 0 h 457630"/>
                <a:gd name="csX3" fmla="*/ 366853 w 366853"/>
                <a:gd name="csY3" fmla="*/ 228815 h 457630"/>
                <a:gd name="csX4" fmla="*/ 183427 w 366853"/>
                <a:gd name="csY4" fmla="*/ 457630 h 457630"/>
                <a:gd name="csX5" fmla="*/ 183427 w 366853"/>
                <a:gd name="csY5" fmla="*/ 366104 h 457630"/>
                <a:gd name="csX6" fmla="*/ 0 w 366853"/>
                <a:gd name="csY6" fmla="*/ 366104 h 457630"/>
                <a:gd name="csX7" fmla="*/ 0 w 366853"/>
                <a:gd name="csY7" fmla="*/ 91526 h 457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66853" h="457630">
                  <a:moveTo>
                    <a:pt x="0" y="91526"/>
                  </a:moveTo>
                  <a:lnTo>
                    <a:pt x="183427" y="91526"/>
                  </a:lnTo>
                  <a:lnTo>
                    <a:pt x="183427" y="0"/>
                  </a:lnTo>
                  <a:lnTo>
                    <a:pt x="366853" y="228815"/>
                  </a:lnTo>
                  <a:lnTo>
                    <a:pt x="183427" y="457630"/>
                  </a:lnTo>
                  <a:lnTo>
                    <a:pt x="183427" y="366104"/>
                  </a:lnTo>
                  <a:lnTo>
                    <a:pt x="0" y="366104"/>
                  </a:lnTo>
                  <a:lnTo>
                    <a:pt x="0" y="91526"/>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91526" rIns="110056" bIns="91526"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7" name="Rectangle: Rounded Corners 16" descr="Body builder with solid fill">
              <a:extLst>
                <a:ext uri="{FF2B5EF4-FFF2-40B4-BE49-F238E27FC236}">
                  <a16:creationId xmlns:a16="http://schemas.microsoft.com/office/drawing/2014/main" id="{AD0EBEEF-F5D9-83D3-6859-09D2376572EF}"/>
                </a:ext>
              </a:extLst>
            </p:cNvPr>
            <p:cNvSpPr/>
            <p:nvPr/>
          </p:nvSpPr>
          <p:spPr>
            <a:xfrm>
              <a:off x="13258800" y="1129633"/>
              <a:ext cx="1904523" cy="1904523"/>
            </a:xfrm>
            <a:prstGeom prst="roundRect">
              <a:avLst>
                <a:gd name="adj" fmla="val 10000"/>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880662"/>
                <a:satOff val="-76170"/>
                <a:lumOff val="8755"/>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A896F0B5-71B0-C985-1FDD-76648A83F64E}"/>
                </a:ext>
              </a:extLst>
            </p:cNvPr>
            <p:cNvSpPr/>
            <p:nvPr/>
          </p:nvSpPr>
          <p:spPr>
            <a:xfrm>
              <a:off x="13518941" y="2424938"/>
              <a:ext cx="1904523" cy="3124485"/>
            </a:xfrm>
            <a:custGeom>
              <a:avLst/>
              <a:gdLst>
                <a:gd name="csX0" fmla="*/ 0 w 1904523"/>
                <a:gd name="csY0" fmla="*/ 190452 h 3124485"/>
                <a:gd name="csX1" fmla="*/ 190452 w 1904523"/>
                <a:gd name="csY1" fmla="*/ 0 h 3124485"/>
                <a:gd name="csX2" fmla="*/ 1714071 w 1904523"/>
                <a:gd name="csY2" fmla="*/ 0 h 3124485"/>
                <a:gd name="csX3" fmla="*/ 1904523 w 1904523"/>
                <a:gd name="csY3" fmla="*/ 190452 h 3124485"/>
                <a:gd name="csX4" fmla="*/ 1904523 w 1904523"/>
                <a:gd name="csY4" fmla="*/ 2934033 h 3124485"/>
                <a:gd name="csX5" fmla="*/ 1714071 w 1904523"/>
                <a:gd name="csY5" fmla="*/ 3124485 h 3124485"/>
                <a:gd name="csX6" fmla="*/ 190452 w 1904523"/>
                <a:gd name="csY6" fmla="*/ 3124485 h 3124485"/>
                <a:gd name="csX7" fmla="*/ 0 w 1904523"/>
                <a:gd name="csY7" fmla="*/ 2934033 h 3124485"/>
                <a:gd name="csX8" fmla="*/ 0 w 1904523"/>
                <a:gd name="csY8" fmla="*/ 190452 h 31244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04523" h="3124485">
                  <a:moveTo>
                    <a:pt x="0" y="190452"/>
                  </a:moveTo>
                  <a:cubicBezTo>
                    <a:pt x="0" y="85268"/>
                    <a:pt x="85268" y="0"/>
                    <a:pt x="190452" y="0"/>
                  </a:cubicBezTo>
                  <a:lnTo>
                    <a:pt x="1714071" y="0"/>
                  </a:lnTo>
                  <a:cubicBezTo>
                    <a:pt x="1819255" y="0"/>
                    <a:pt x="1904523" y="85268"/>
                    <a:pt x="1904523" y="190452"/>
                  </a:cubicBezTo>
                  <a:lnTo>
                    <a:pt x="1904523" y="2934033"/>
                  </a:lnTo>
                  <a:cubicBezTo>
                    <a:pt x="1904523" y="3039217"/>
                    <a:pt x="1819255" y="3124485"/>
                    <a:pt x="1714071" y="3124485"/>
                  </a:cubicBezTo>
                  <a:lnTo>
                    <a:pt x="190452" y="3124485"/>
                  </a:lnTo>
                  <a:cubicBezTo>
                    <a:pt x="85268" y="3124485"/>
                    <a:pt x="0" y="3039217"/>
                    <a:pt x="0" y="2934033"/>
                  </a:cubicBezTo>
                  <a:lnTo>
                    <a:pt x="0" y="190452"/>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39602" tIns="139602" rIns="139602" bIns="139602" numCol="1" spcCol="1270" anchor="t" anchorCtr="0">
              <a:noAutofit/>
            </a:bodyPr>
            <a:lstStyle/>
            <a:p>
              <a:pPr marL="0" lvl="0" indent="0" algn="l" defTabSz="977900">
                <a:lnSpc>
                  <a:spcPct val="90000"/>
                </a:lnSpc>
                <a:spcBef>
                  <a:spcPct val="0"/>
                </a:spcBef>
                <a:spcAft>
                  <a:spcPct val="35000"/>
                </a:spcAft>
                <a:buNone/>
              </a:pPr>
              <a:r>
                <a:rPr lang="en-US" sz="2200" kern="1200" dirty="0"/>
                <a:t>Strengths</a:t>
              </a:r>
            </a:p>
            <a:p>
              <a:pPr marL="171450" lvl="1" indent="-171450" algn="l" defTabSz="755650">
                <a:lnSpc>
                  <a:spcPct val="90000"/>
                </a:lnSpc>
                <a:spcBef>
                  <a:spcPct val="0"/>
                </a:spcBef>
                <a:spcAft>
                  <a:spcPct val="15000"/>
                </a:spcAft>
                <a:buChar char="•"/>
              </a:pPr>
              <a:r>
                <a:rPr lang="en-US" sz="1700" kern="1200" dirty="0"/>
                <a:t>Pro-Social Family/Peers</a:t>
              </a:r>
            </a:p>
            <a:p>
              <a:pPr marL="171450" lvl="1" indent="-171450" algn="l" defTabSz="755650">
                <a:lnSpc>
                  <a:spcPct val="90000"/>
                </a:lnSpc>
                <a:spcBef>
                  <a:spcPct val="0"/>
                </a:spcBef>
                <a:spcAft>
                  <a:spcPct val="15000"/>
                </a:spcAft>
                <a:buChar char="•"/>
              </a:pPr>
              <a:r>
                <a:rPr lang="en-US" sz="1700" kern="1200" dirty="0"/>
                <a:t>Community Connections</a:t>
              </a:r>
            </a:p>
            <a:p>
              <a:pPr marL="171450" lvl="1" indent="-171450" algn="l" defTabSz="755650">
                <a:lnSpc>
                  <a:spcPct val="90000"/>
                </a:lnSpc>
                <a:spcBef>
                  <a:spcPct val="0"/>
                </a:spcBef>
                <a:spcAft>
                  <a:spcPct val="15000"/>
                </a:spcAft>
                <a:buChar char="•"/>
              </a:pPr>
              <a:r>
                <a:rPr lang="en-US" sz="1700" kern="1200" dirty="0"/>
                <a:t>Skills</a:t>
              </a:r>
            </a:p>
            <a:p>
              <a:pPr marL="171450" lvl="1" indent="-171450" algn="l" defTabSz="755650">
                <a:lnSpc>
                  <a:spcPct val="90000"/>
                </a:lnSpc>
                <a:spcBef>
                  <a:spcPct val="0"/>
                </a:spcBef>
                <a:spcAft>
                  <a:spcPct val="15000"/>
                </a:spcAft>
                <a:buChar char="•"/>
              </a:pPr>
              <a:r>
                <a:rPr lang="en-US" sz="1700" kern="1200" dirty="0"/>
                <a:t>Interests</a:t>
              </a:r>
            </a:p>
            <a:p>
              <a:pPr marL="171450" lvl="1" indent="-171450" algn="l" defTabSz="755650">
                <a:lnSpc>
                  <a:spcPct val="90000"/>
                </a:lnSpc>
                <a:spcBef>
                  <a:spcPct val="0"/>
                </a:spcBef>
                <a:spcAft>
                  <a:spcPct val="15000"/>
                </a:spcAft>
                <a:buChar char="•"/>
              </a:pPr>
              <a:r>
                <a:rPr lang="en-US" sz="1700" kern="1200" dirty="0"/>
                <a:t>Prior Successes</a:t>
              </a:r>
            </a:p>
            <a:p>
              <a:pPr marL="171450" lvl="1" indent="-171450" algn="l" defTabSz="755650">
                <a:lnSpc>
                  <a:spcPct val="90000"/>
                </a:lnSpc>
                <a:spcBef>
                  <a:spcPct val="0"/>
                </a:spcBef>
                <a:spcAft>
                  <a:spcPct val="15000"/>
                </a:spcAft>
                <a:buChar char="•"/>
              </a:pPr>
              <a:r>
                <a:rPr lang="en-US" sz="1700" kern="1200" dirty="0"/>
                <a:t>Learning Style</a:t>
              </a:r>
            </a:p>
          </p:txBody>
        </p:sp>
        <p:sp>
          <p:nvSpPr>
            <p:cNvPr id="23" name="Freeform: Shape 22">
              <a:extLst>
                <a:ext uri="{FF2B5EF4-FFF2-40B4-BE49-F238E27FC236}">
                  <a16:creationId xmlns:a16="http://schemas.microsoft.com/office/drawing/2014/main" id="{1E9BFAD9-AB5E-B2EE-B088-305FFCD12737}"/>
                </a:ext>
              </a:extLst>
            </p:cNvPr>
            <p:cNvSpPr/>
            <p:nvPr/>
          </p:nvSpPr>
          <p:spPr>
            <a:xfrm>
              <a:off x="12588109" y="4955920"/>
              <a:ext cx="371526" cy="529526"/>
            </a:xfrm>
            <a:custGeom>
              <a:avLst/>
              <a:gdLst>
                <a:gd name="csX0" fmla="*/ 0 w 371526"/>
                <a:gd name="csY0" fmla="*/ 105905 h 529526"/>
                <a:gd name="csX1" fmla="*/ 185763 w 371526"/>
                <a:gd name="csY1" fmla="*/ 105905 h 529526"/>
                <a:gd name="csX2" fmla="*/ 185763 w 371526"/>
                <a:gd name="csY2" fmla="*/ 0 h 529526"/>
                <a:gd name="csX3" fmla="*/ 371526 w 371526"/>
                <a:gd name="csY3" fmla="*/ 264763 h 529526"/>
                <a:gd name="csX4" fmla="*/ 185763 w 371526"/>
                <a:gd name="csY4" fmla="*/ 529526 h 529526"/>
                <a:gd name="csX5" fmla="*/ 185763 w 371526"/>
                <a:gd name="csY5" fmla="*/ 423621 h 529526"/>
                <a:gd name="csX6" fmla="*/ 0 w 371526"/>
                <a:gd name="csY6" fmla="*/ 423621 h 529526"/>
                <a:gd name="csX7" fmla="*/ 0 w 371526"/>
                <a:gd name="csY7" fmla="*/ 105905 h 5295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71526" h="529526">
                  <a:moveTo>
                    <a:pt x="0" y="105905"/>
                  </a:moveTo>
                  <a:lnTo>
                    <a:pt x="185763" y="105905"/>
                  </a:lnTo>
                  <a:lnTo>
                    <a:pt x="185763" y="0"/>
                  </a:lnTo>
                  <a:lnTo>
                    <a:pt x="371526" y="264763"/>
                  </a:lnTo>
                  <a:lnTo>
                    <a:pt x="185763" y="529526"/>
                  </a:lnTo>
                  <a:lnTo>
                    <a:pt x="185763" y="423621"/>
                  </a:lnTo>
                  <a:lnTo>
                    <a:pt x="0" y="423621"/>
                  </a:lnTo>
                  <a:lnTo>
                    <a:pt x="0" y="105905"/>
                  </a:lnTo>
                  <a:close/>
                </a:path>
              </a:pathLst>
            </a:custGeom>
            <a:solidFill>
              <a:srgbClr val="A5A5A5"/>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5904" rIns="111457" bIns="105905"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4" name="Freeform: Shape 23">
              <a:extLst>
                <a:ext uri="{FF2B5EF4-FFF2-40B4-BE49-F238E27FC236}">
                  <a16:creationId xmlns:a16="http://schemas.microsoft.com/office/drawing/2014/main" id="{02376DF0-9208-5301-D9F7-97B8DD49C667}"/>
                </a:ext>
              </a:extLst>
            </p:cNvPr>
            <p:cNvSpPr/>
            <p:nvPr/>
          </p:nvSpPr>
          <p:spPr>
            <a:xfrm>
              <a:off x="12773872" y="5793330"/>
              <a:ext cx="2135187" cy="807582"/>
            </a:xfrm>
            <a:custGeom>
              <a:avLst/>
              <a:gdLst>
                <a:gd name="csX0" fmla="*/ 0 w 2135187"/>
                <a:gd name="csY0" fmla="*/ 80758 h 807582"/>
                <a:gd name="csX1" fmla="*/ 80758 w 2135187"/>
                <a:gd name="csY1" fmla="*/ 0 h 807582"/>
                <a:gd name="csX2" fmla="*/ 2054429 w 2135187"/>
                <a:gd name="csY2" fmla="*/ 0 h 807582"/>
                <a:gd name="csX3" fmla="*/ 2135187 w 2135187"/>
                <a:gd name="csY3" fmla="*/ 80758 h 807582"/>
                <a:gd name="csX4" fmla="*/ 2135187 w 2135187"/>
                <a:gd name="csY4" fmla="*/ 726824 h 807582"/>
                <a:gd name="csX5" fmla="*/ 2054429 w 2135187"/>
                <a:gd name="csY5" fmla="*/ 807582 h 807582"/>
                <a:gd name="csX6" fmla="*/ 80758 w 2135187"/>
                <a:gd name="csY6" fmla="*/ 807582 h 807582"/>
                <a:gd name="csX7" fmla="*/ 0 w 2135187"/>
                <a:gd name="csY7" fmla="*/ 726824 h 807582"/>
                <a:gd name="csX8" fmla="*/ 0 w 2135187"/>
                <a:gd name="csY8" fmla="*/ 80758 h 807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35187" h="807582">
                  <a:moveTo>
                    <a:pt x="0" y="80758"/>
                  </a:moveTo>
                  <a:cubicBezTo>
                    <a:pt x="0" y="36157"/>
                    <a:pt x="36157" y="0"/>
                    <a:pt x="80758" y="0"/>
                  </a:cubicBezTo>
                  <a:lnTo>
                    <a:pt x="2054429" y="0"/>
                  </a:lnTo>
                  <a:cubicBezTo>
                    <a:pt x="2099030" y="0"/>
                    <a:pt x="2135187" y="36157"/>
                    <a:pt x="2135187" y="80758"/>
                  </a:cubicBezTo>
                  <a:lnTo>
                    <a:pt x="2135187" y="726824"/>
                  </a:lnTo>
                  <a:cubicBezTo>
                    <a:pt x="2135187" y="771425"/>
                    <a:pt x="2099030" y="807582"/>
                    <a:pt x="2054429" y="807582"/>
                  </a:cubicBezTo>
                  <a:lnTo>
                    <a:pt x="80758" y="807582"/>
                  </a:lnTo>
                  <a:cubicBezTo>
                    <a:pt x="36157" y="807582"/>
                    <a:pt x="0" y="771425"/>
                    <a:pt x="0" y="726824"/>
                  </a:cubicBezTo>
                  <a:lnTo>
                    <a:pt x="0" y="80758"/>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803" tIns="80803" rIns="80803" bIns="80803" numCol="1" spcCol="1270" anchor="ctr" anchorCtr="0">
              <a:noAutofit/>
            </a:bodyPr>
            <a:lstStyle/>
            <a:p>
              <a:pPr marL="0" lvl="0" indent="0" algn="ctr" defTabSz="666750">
                <a:lnSpc>
                  <a:spcPct val="90000"/>
                </a:lnSpc>
                <a:spcBef>
                  <a:spcPct val="0"/>
                </a:spcBef>
                <a:spcAft>
                  <a:spcPct val="35000"/>
                </a:spcAft>
                <a:buNone/>
              </a:pPr>
              <a:r>
                <a:rPr lang="en-US" sz="1500" kern="1200" dirty="0"/>
                <a:t>Incorporate into programming choices whenever possible</a:t>
              </a:r>
            </a:p>
          </p:txBody>
        </p:sp>
      </p:grpSp>
      <p:sp>
        <p:nvSpPr>
          <p:cNvPr id="2" name="Title 1">
            <a:extLst>
              <a:ext uri="{FF2B5EF4-FFF2-40B4-BE49-F238E27FC236}">
                <a16:creationId xmlns:a16="http://schemas.microsoft.com/office/drawing/2014/main" id="{D0B186A2-0916-B5C3-5CAD-02598613E6A4}"/>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Specific Responsivity factors</a:t>
            </a:r>
          </a:p>
        </p:txBody>
      </p:sp>
      <p:pic>
        <p:nvPicPr>
          <p:cNvPr id="7" name="Picture 6" descr="Logo&#10;&#10;Description automatically generated with medium confidence">
            <a:extLst>
              <a:ext uri="{FF2B5EF4-FFF2-40B4-BE49-F238E27FC236}">
                <a16:creationId xmlns:a16="http://schemas.microsoft.com/office/drawing/2014/main" id="{6C631759-ACE4-0EF3-5E64-729243A4EB4F}"/>
              </a:ext>
            </a:extLst>
          </p:cNvPr>
          <p:cNvPicPr>
            <a:picLocks noChangeAspect="1"/>
          </p:cNvPicPr>
          <p:nvPr/>
        </p:nvPicPr>
        <p:blipFill rotWithShape="1">
          <a:blip r:embed="rId5"/>
          <a:srcRect l="20697" t="38452" r="19507"/>
          <a:stretch/>
        </p:blipFill>
        <p:spPr>
          <a:xfrm>
            <a:off x="10287000" y="6477000"/>
            <a:ext cx="1676400" cy="386862"/>
          </a:xfrm>
          <a:prstGeom prst="rect">
            <a:avLst/>
          </a:prstGeom>
        </p:spPr>
      </p:pic>
      <p:grpSp>
        <p:nvGrpSpPr>
          <p:cNvPr id="27" name="Group 26">
            <a:extLst>
              <a:ext uri="{FF2B5EF4-FFF2-40B4-BE49-F238E27FC236}">
                <a16:creationId xmlns:a16="http://schemas.microsoft.com/office/drawing/2014/main" id="{B71833D1-0938-443C-21A5-78298AD460F5}"/>
              </a:ext>
            </a:extLst>
          </p:cNvPr>
          <p:cNvGrpSpPr/>
          <p:nvPr/>
        </p:nvGrpSpPr>
        <p:grpSpPr>
          <a:xfrm>
            <a:off x="1066800" y="1703491"/>
            <a:ext cx="5613082" cy="4889931"/>
            <a:chOff x="1828792" y="1606479"/>
            <a:chExt cx="5613082" cy="4889931"/>
          </a:xfrm>
        </p:grpSpPr>
        <p:sp>
          <p:nvSpPr>
            <p:cNvPr id="11" name="Rectangle: Rounded Corners 10" descr="Construction Barricade with solid fill">
              <a:extLst>
                <a:ext uri="{FF2B5EF4-FFF2-40B4-BE49-F238E27FC236}">
                  <a16:creationId xmlns:a16="http://schemas.microsoft.com/office/drawing/2014/main" id="{377C5C13-6119-5026-A851-4720690B1735}"/>
                </a:ext>
              </a:extLst>
            </p:cNvPr>
            <p:cNvSpPr/>
            <p:nvPr/>
          </p:nvSpPr>
          <p:spPr>
            <a:xfrm>
              <a:off x="1828792" y="1606479"/>
              <a:ext cx="1904523" cy="1904523"/>
            </a:xfrm>
            <a:prstGeom prst="roundRect">
              <a:avLst>
                <a:gd name="adj" fmla="val 10000"/>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74679CE7-C0DF-9CF3-8328-3F50EF6DB2DD}"/>
                </a:ext>
              </a:extLst>
            </p:cNvPr>
            <p:cNvSpPr/>
            <p:nvPr/>
          </p:nvSpPr>
          <p:spPr>
            <a:xfrm>
              <a:off x="2082285" y="2901784"/>
              <a:ext cx="1904523" cy="3124485"/>
            </a:xfrm>
            <a:custGeom>
              <a:avLst/>
              <a:gdLst>
                <a:gd name="csX0" fmla="*/ 0 w 1904523"/>
                <a:gd name="csY0" fmla="*/ 190452 h 3124485"/>
                <a:gd name="csX1" fmla="*/ 190452 w 1904523"/>
                <a:gd name="csY1" fmla="*/ 0 h 3124485"/>
                <a:gd name="csX2" fmla="*/ 1714071 w 1904523"/>
                <a:gd name="csY2" fmla="*/ 0 h 3124485"/>
                <a:gd name="csX3" fmla="*/ 1904523 w 1904523"/>
                <a:gd name="csY3" fmla="*/ 190452 h 3124485"/>
                <a:gd name="csX4" fmla="*/ 1904523 w 1904523"/>
                <a:gd name="csY4" fmla="*/ 2934033 h 3124485"/>
                <a:gd name="csX5" fmla="*/ 1714071 w 1904523"/>
                <a:gd name="csY5" fmla="*/ 3124485 h 3124485"/>
                <a:gd name="csX6" fmla="*/ 190452 w 1904523"/>
                <a:gd name="csY6" fmla="*/ 3124485 h 3124485"/>
                <a:gd name="csX7" fmla="*/ 0 w 1904523"/>
                <a:gd name="csY7" fmla="*/ 2934033 h 3124485"/>
                <a:gd name="csX8" fmla="*/ 0 w 1904523"/>
                <a:gd name="csY8" fmla="*/ 190452 h 31244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04523" h="3124485">
                  <a:moveTo>
                    <a:pt x="0" y="190452"/>
                  </a:moveTo>
                  <a:cubicBezTo>
                    <a:pt x="0" y="85268"/>
                    <a:pt x="85268" y="0"/>
                    <a:pt x="190452" y="0"/>
                  </a:cubicBezTo>
                  <a:lnTo>
                    <a:pt x="1714071" y="0"/>
                  </a:lnTo>
                  <a:cubicBezTo>
                    <a:pt x="1819255" y="0"/>
                    <a:pt x="1904523" y="85268"/>
                    <a:pt x="1904523" y="190452"/>
                  </a:cubicBezTo>
                  <a:lnTo>
                    <a:pt x="1904523" y="2934033"/>
                  </a:lnTo>
                  <a:cubicBezTo>
                    <a:pt x="1904523" y="3039217"/>
                    <a:pt x="1819255" y="3124485"/>
                    <a:pt x="1714071" y="3124485"/>
                  </a:cubicBezTo>
                  <a:lnTo>
                    <a:pt x="190452" y="3124485"/>
                  </a:lnTo>
                  <a:cubicBezTo>
                    <a:pt x="85268" y="3124485"/>
                    <a:pt x="0" y="3039217"/>
                    <a:pt x="0" y="2934033"/>
                  </a:cubicBezTo>
                  <a:lnTo>
                    <a:pt x="0" y="1904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3412" tIns="143412" rIns="143412" bIns="143412" numCol="1" spcCol="1270" anchor="t" anchorCtr="0">
              <a:noAutofit/>
            </a:bodyPr>
            <a:lstStyle/>
            <a:p>
              <a:pPr marL="0" lvl="0" indent="0" algn="l" defTabSz="1022350">
                <a:lnSpc>
                  <a:spcPct val="90000"/>
                </a:lnSpc>
                <a:spcBef>
                  <a:spcPct val="0"/>
                </a:spcBef>
                <a:spcAft>
                  <a:spcPct val="35000"/>
                </a:spcAft>
                <a:buNone/>
              </a:pPr>
              <a:r>
                <a:rPr lang="en-US" sz="2300" kern="1200" dirty="0"/>
                <a:t>Barriers</a:t>
              </a:r>
            </a:p>
            <a:p>
              <a:pPr marL="171450" lvl="1" indent="-171450" algn="l" defTabSz="800100">
                <a:lnSpc>
                  <a:spcPct val="90000"/>
                </a:lnSpc>
                <a:spcBef>
                  <a:spcPct val="0"/>
                </a:spcBef>
                <a:spcAft>
                  <a:spcPct val="15000"/>
                </a:spcAft>
                <a:buChar char="•"/>
              </a:pPr>
              <a:r>
                <a:rPr lang="en-US" sz="1800" kern="1200" dirty="0"/>
                <a:t>Severe Mental Health</a:t>
              </a:r>
            </a:p>
            <a:p>
              <a:pPr marL="171450" lvl="1" indent="-171450" algn="l" defTabSz="800100">
                <a:lnSpc>
                  <a:spcPct val="90000"/>
                </a:lnSpc>
                <a:spcBef>
                  <a:spcPct val="0"/>
                </a:spcBef>
                <a:spcAft>
                  <a:spcPct val="15000"/>
                </a:spcAft>
                <a:buChar char="•"/>
              </a:pPr>
              <a:r>
                <a:rPr lang="en-US" sz="1800" kern="1200" dirty="0"/>
                <a:t>Substance Dependance</a:t>
              </a:r>
            </a:p>
            <a:p>
              <a:pPr marL="171450" lvl="1" indent="-171450" algn="l" defTabSz="800100">
                <a:lnSpc>
                  <a:spcPct val="90000"/>
                </a:lnSpc>
                <a:spcBef>
                  <a:spcPct val="0"/>
                </a:spcBef>
                <a:spcAft>
                  <a:spcPct val="15000"/>
                </a:spcAft>
                <a:buChar char="•"/>
              </a:pPr>
              <a:r>
                <a:rPr lang="en-US" sz="1800" kern="1200" dirty="0"/>
                <a:t>Homelessness</a:t>
              </a:r>
            </a:p>
            <a:p>
              <a:pPr marL="171450" lvl="1" indent="-171450" algn="l" defTabSz="800100">
                <a:lnSpc>
                  <a:spcPct val="90000"/>
                </a:lnSpc>
                <a:spcBef>
                  <a:spcPct val="0"/>
                </a:spcBef>
                <a:spcAft>
                  <a:spcPct val="15000"/>
                </a:spcAft>
                <a:buChar char="•"/>
              </a:pPr>
              <a:r>
                <a:rPr lang="en-US" sz="1800" kern="1200" dirty="0"/>
                <a:t>Etc.</a:t>
              </a:r>
            </a:p>
          </p:txBody>
        </p:sp>
        <p:sp>
          <p:nvSpPr>
            <p:cNvPr id="13" name="Freeform: Shape 12">
              <a:extLst>
                <a:ext uri="{FF2B5EF4-FFF2-40B4-BE49-F238E27FC236}">
                  <a16:creationId xmlns:a16="http://schemas.microsoft.com/office/drawing/2014/main" id="{EE43AF89-8666-03C7-BE55-97937380DE8F}"/>
                </a:ext>
              </a:extLst>
            </p:cNvPr>
            <p:cNvSpPr/>
            <p:nvPr/>
          </p:nvSpPr>
          <p:spPr>
            <a:xfrm>
              <a:off x="4082391" y="2329926"/>
              <a:ext cx="349075" cy="457630"/>
            </a:xfrm>
            <a:custGeom>
              <a:avLst/>
              <a:gdLst>
                <a:gd name="csX0" fmla="*/ 0 w 349075"/>
                <a:gd name="csY0" fmla="*/ 91526 h 457630"/>
                <a:gd name="csX1" fmla="*/ 174538 w 349075"/>
                <a:gd name="csY1" fmla="*/ 91526 h 457630"/>
                <a:gd name="csX2" fmla="*/ 174538 w 349075"/>
                <a:gd name="csY2" fmla="*/ 0 h 457630"/>
                <a:gd name="csX3" fmla="*/ 349075 w 349075"/>
                <a:gd name="csY3" fmla="*/ 228815 h 457630"/>
                <a:gd name="csX4" fmla="*/ 174538 w 349075"/>
                <a:gd name="csY4" fmla="*/ 457630 h 457630"/>
                <a:gd name="csX5" fmla="*/ 174538 w 349075"/>
                <a:gd name="csY5" fmla="*/ 366104 h 457630"/>
                <a:gd name="csX6" fmla="*/ 0 w 349075"/>
                <a:gd name="csY6" fmla="*/ 366104 h 457630"/>
                <a:gd name="csX7" fmla="*/ 0 w 349075"/>
                <a:gd name="csY7" fmla="*/ 91526 h 457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49075" h="457630">
                  <a:moveTo>
                    <a:pt x="0" y="91526"/>
                  </a:moveTo>
                  <a:lnTo>
                    <a:pt x="174538" y="91526"/>
                  </a:lnTo>
                  <a:lnTo>
                    <a:pt x="174538" y="0"/>
                  </a:lnTo>
                  <a:lnTo>
                    <a:pt x="349075" y="228815"/>
                  </a:lnTo>
                  <a:lnTo>
                    <a:pt x="174538" y="457630"/>
                  </a:lnTo>
                  <a:lnTo>
                    <a:pt x="174538" y="366104"/>
                  </a:lnTo>
                  <a:lnTo>
                    <a:pt x="0" y="366104"/>
                  </a:lnTo>
                  <a:lnTo>
                    <a:pt x="0" y="9152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1526" rIns="104722" bIns="91526"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4" name="Rectangle: Rounded Corners 13" descr="Climbing with solid fill">
              <a:extLst>
                <a:ext uri="{FF2B5EF4-FFF2-40B4-BE49-F238E27FC236}">
                  <a16:creationId xmlns:a16="http://schemas.microsoft.com/office/drawing/2014/main" id="{9D0A616E-5B6F-E0E8-7C7C-B93D250BAA03}"/>
                </a:ext>
              </a:extLst>
            </p:cNvPr>
            <p:cNvSpPr/>
            <p:nvPr/>
          </p:nvSpPr>
          <p:spPr>
            <a:xfrm>
              <a:off x="4730674" y="1606479"/>
              <a:ext cx="1904523" cy="1904523"/>
            </a:xfrm>
            <a:prstGeom prst="roundRect">
              <a:avLst>
                <a:gd name="adj" fmla="val 10000"/>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440331"/>
                <a:satOff val="-38085"/>
                <a:lumOff val="4377"/>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398AEEF1-F58D-8A44-1066-4D1A84B13CF0}"/>
                </a:ext>
              </a:extLst>
            </p:cNvPr>
            <p:cNvSpPr/>
            <p:nvPr/>
          </p:nvSpPr>
          <p:spPr>
            <a:xfrm>
              <a:off x="5034961" y="2901784"/>
              <a:ext cx="1904523" cy="3124485"/>
            </a:xfrm>
            <a:custGeom>
              <a:avLst/>
              <a:gdLst>
                <a:gd name="csX0" fmla="*/ 0 w 1904523"/>
                <a:gd name="csY0" fmla="*/ 190452 h 3124485"/>
                <a:gd name="csX1" fmla="*/ 190452 w 1904523"/>
                <a:gd name="csY1" fmla="*/ 0 h 3124485"/>
                <a:gd name="csX2" fmla="*/ 1714071 w 1904523"/>
                <a:gd name="csY2" fmla="*/ 0 h 3124485"/>
                <a:gd name="csX3" fmla="*/ 1904523 w 1904523"/>
                <a:gd name="csY3" fmla="*/ 190452 h 3124485"/>
                <a:gd name="csX4" fmla="*/ 1904523 w 1904523"/>
                <a:gd name="csY4" fmla="*/ 2934033 h 3124485"/>
                <a:gd name="csX5" fmla="*/ 1714071 w 1904523"/>
                <a:gd name="csY5" fmla="*/ 3124485 h 3124485"/>
                <a:gd name="csX6" fmla="*/ 190452 w 1904523"/>
                <a:gd name="csY6" fmla="*/ 3124485 h 3124485"/>
                <a:gd name="csX7" fmla="*/ 0 w 1904523"/>
                <a:gd name="csY7" fmla="*/ 2934033 h 3124485"/>
                <a:gd name="csX8" fmla="*/ 0 w 1904523"/>
                <a:gd name="csY8" fmla="*/ 190452 h 31244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04523" h="3124485">
                  <a:moveTo>
                    <a:pt x="0" y="190452"/>
                  </a:moveTo>
                  <a:cubicBezTo>
                    <a:pt x="0" y="85268"/>
                    <a:pt x="85268" y="0"/>
                    <a:pt x="190452" y="0"/>
                  </a:cubicBezTo>
                  <a:lnTo>
                    <a:pt x="1714071" y="0"/>
                  </a:lnTo>
                  <a:cubicBezTo>
                    <a:pt x="1819255" y="0"/>
                    <a:pt x="1904523" y="85268"/>
                    <a:pt x="1904523" y="190452"/>
                  </a:cubicBezTo>
                  <a:lnTo>
                    <a:pt x="1904523" y="2934033"/>
                  </a:lnTo>
                  <a:cubicBezTo>
                    <a:pt x="1904523" y="3039217"/>
                    <a:pt x="1819255" y="3124485"/>
                    <a:pt x="1714071" y="3124485"/>
                  </a:cubicBezTo>
                  <a:lnTo>
                    <a:pt x="190452" y="3124485"/>
                  </a:lnTo>
                  <a:cubicBezTo>
                    <a:pt x="85268" y="3124485"/>
                    <a:pt x="0" y="3039217"/>
                    <a:pt x="0" y="2934033"/>
                  </a:cubicBezTo>
                  <a:lnTo>
                    <a:pt x="0" y="190452"/>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39602" tIns="139602" rIns="139602" bIns="139602" numCol="1" spcCol="1270" anchor="t" anchorCtr="0">
              <a:noAutofit/>
            </a:bodyPr>
            <a:lstStyle/>
            <a:p>
              <a:pPr marL="0" lvl="0" indent="0" algn="l" defTabSz="977900">
                <a:lnSpc>
                  <a:spcPct val="90000"/>
                </a:lnSpc>
                <a:spcBef>
                  <a:spcPct val="0"/>
                </a:spcBef>
                <a:spcAft>
                  <a:spcPct val="35000"/>
                </a:spcAft>
                <a:buNone/>
              </a:pPr>
              <a:r>
                <a:rPr lang="en-US" sz="2200" kern="1200" dirty="0"/>
                <a:t>Challenges</a:t>
              </a:r>
            </a:p>
            <a:p>
              <a:pPr marL="171450" lvl="1" indent="-171450" algn="l" defTabSz="755650">
                <a:lnSpc>
                  <a:spcPct val="90000"/>
                </a:lnSpc>
                <a:spcBef>
                  <a:spcPct val="0"/>
                </a:spcBef>
                <a:spcAft>
                  <a:spcPct val="15000"/>
                </a:spcAft>
                <a:buChar char="•"/>
              </a:pPr>
              <a:r>
                <a:rPr lang="en-US" sz="1700" kern="1200" dirty="0"/>
                <a:t>Moderate Mental Health</a:t>
              </a:r>
            </a:p>
            <a:p>
              <a:pPr marL="171450" lvl="1" indent="-171450" algn="l" defTabSz="755650">
                <a:lnSpc>
                  <a:spcPct val="90000"/>
                </a:lnSpc>
                <a:spcBef>
                  <a:spcPct val="0"/>
                </a:spcBef>
                <a:spcAft>
                  <a:spcPct val="15000"/>
                </a:spcAft>
                <a:buChar char="•"/>
              </a:pPr>
              <a:r>
                <a:rPr lang="en-US" sz="1700" dirty="0"/>
                <a:t>Substance Abuse</a:t>
              </a:r>
              <a:endParaRPr lang="en-US" sz="1700" kern="1200" dirty="0"/>
            </a:p>
            <a:p>
              <a:pPr marL="171450" lvl="1" indent="-171450" algn="l" defTabSz="755650">
                <a:lnSpc>
                  <a:spcPct val="90000"/>
                </a:lnSpc>
                <a:spcBef>
                  <a:spcPct val="0"/>
                </a:spcBef>
                <a:spcAft>
                  <a:spcPct val="15000"/>
                </a:spcAft>
                <a:buChar char="•"/>
              </a:pPr>
              <a:r>
                <a:rPr lang="en-US" sz="1700" kern="1200" dirty="0"/>
                <a:t>Trauma History</a:t>
              </a:r>
            </a:p>
            <a:p>
              <a:pPr marL="171450" lvl="1" indent="-171450" algn="l" defTabSz="755650">
                <a:lnSpc>
                  <a:spcPct val="90000"/>
                </a:lnSpc>
                <a:spcBef>
                  <a:spcPct val="0"/>
                </a:spcBef>
                <a:spcAft>
                  <a:spcPct val="15000"/>
                </a:spcAft>
                <a:buChar char="•"/>
              </a:pPr>
              <a:r>
                <a:rPr lang="en-US" sz="1700" kern="1200" dirty="0"/>
                <a:t>Low Motivation</a:t>
              </a:r>
            </a:p>
            <a:p>
              <a:pPr marL="171450" lvl="1" indent="-171450" algn="l" defTabSz="755650">
                <a:lnSpc>
                  <a:spcPct val="90000"/>
                </a:lnSpc>
                <a:spcBef>
                  <a:spcPct val="0"/>
                </a:spcBef>
                <a:spcAft>
                  <a:spcPct val="15000"/>
                </a:spcAft>
                <a:buChar char="•"/>
              </a:pPr>
              <a:r>
                <a:rPr lang="en-US" sz="1700" kern="1200" dirty="0"/>
                <a:t>Transportation</a:t>
              </a:r>
            </a:p>
            <a:p>
              <a:pPr marL="171450" lvl="1" indent="-171450" algn="l" defTabSz="755650">
                <a:lnSpc>
                  <a:spcPct val="90000"/>
                </a:lnSpc>
                <a:spcBef>
                  <a:spcPct val="0"/>
                </a:spcBef>
                <a:spcAft>
                  <a:spcPct val="15000"/>
                </a:spcAft>
                <a:buChar char="•"/>
              </a:pPr>
              <a:r>
                <a:rPr lang="en-US" sz="1700" kern="1200" dirty="0"/>
                <a:t>Etc.</a:t>
              </a:r>
            </a:p>
          </p:txBody>
        </p:sp>
        <p:sp>
          <p:nvSpPr>
            <p:cNvPr id="20" name="Freeform: Shape 19">
              <a:extLst>
                <a:ext uri="{FF2B5EF4-FFF2-40B4-BE49-F238E27FC236}">
                  <a16:creationId xmlns:a16="http://schemas.microsoft.com/office/drawing/2014/main" id="{AF604920-3DBA-7E39-A2B2-D2CD3B30F8AC}"/>
                </a:ext>
              </a:extLst>
            </p:cNvPr>
            <p:cNvSpPr/>
            <p:nvPr/>
          </p:nvSpPr>
          <p:spPr>
            <a:xfrm>
              <a:off x="2317425" y="5688828"/>
              <a:ext cx="2135187" cy="807582"/>
            </a:xfrm>
            <a:custGeom>
              <a:avLst/>
              <a:gdLst>
                <a:gd name="csX0" fmla="*/ 0 w 2135187"/>
                <a:gd name="csY0" fmla="*/ 80758 h 807582"/>
                <a:gd name="csX1" fmla="*/ 80758 w 2135187"/>
                <a:gd name="csY1" fmla="*/ 0 h 807582"/>
                <a:gd name="csX2" fmla="*/ 2054429 w 2135187"/>
                <a:gd name="csY2" fmla="*/ 0 h 807582"/>
                <a:gd name="csX3" fmla="*/ 2135187 w 2135187"/>
                <a:gd name="csY3" fmla="*/ 80758 h 807582"/>
                <a:gd name="csX4" fmla="*/ 2135187 w 2135187"/>
                <a:gd name="csY4" fmla="*/ 726824 h 807582"/>
                <a:gd name="csX5" fmla="*/ 2054429 w 2135187"/>
                <a:gd name="csY5" fmla="*/ 807582 h 807582"/>
                <a:gd name="csX6" fmla="*/ 80758 w 2135187"/>
                <a:gd name="csY6" fmla="*/ 807582 h 807582"/>
                <a:gd name="csX7" fmla="*/ 0 w 2135187"/>
                <a:gd name="csY7" fmla="*/ 726824 h 807582"/>
                <a:gd name="csX8" fmla="*/ 0 w 2135187"/>
                <a:gd name="csY8" fmla="*/ 80758 h 807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35187" h="807582">
                  <a:moveTo>
                    <a:pt x="0" y="80758"/>
                  </a:moveTo>
                  <a:cubicBezTo>
                    <a:pt x="0" y="36157"/>
                    <a:pt x="36157" y="0"/>
                    <a:pt x="80758" y="0"/>
                  </a:cubicBezTo>
                  <a:lnTo>
                    <a:pt x="2054429" y="0"/>
                  </a:lnTo>
                  <a:cubicBezTo>
                    <a:pt x="2099030" y="0"/>
                    <a:pt x="2135187" y="36157"/>
                    <a:pt x="2135187" y="80758"/>
                  </a:cubicBezTo>
                  <a:lnTo>
                    <a:pt x="2135187" y="726824"/>
                  </a:lnTo>
                  <a:cubicBezTo>
                    <a:pt x="2135187" y="771425"/>
                    <a:pt x="2099030" y="807582"/>
                    <a:pt x="2054429" y="807582"/>
                  </a:cubicBezTo>
                  <a:lnTo>
                    <a:pt x="80758" y="807582"/>
                  </a:lnTo>
                  <a:cubicBezTo>
                    <a:pt x="36157" y="807582"/>
                    <a:pt x="0" y="771425"/>
                    <a:pt x="0" y="726824"/>
                  </a:cubicBezTo>
                  <a:lnTo>
                    <a:pt x="0" y="80758"/>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803" tIns="80803" rIns="80803" bIns="80803" numCol="1" spcCol="1270" anchor="ctr" anchorCtr="0">
              <a:noAutofit/>
            </a:bodyPr>
            <a:lstStyle/>
            <a:p>
              <a:pPr marL="0" lvl="0" indent="0" algn="l" defTabSz="666750">
                <a:lnSpc>
                  <a:spcPct val="90000"/>
                </a:lnSpc>
                <a:spcBef>
                  <a:spcPct val="0"/>
                </a:spcBef>
                <a:spcAft>
                  <a:spcPct val="35000"/>
                </a:spcAft>
                <a:buNone/>
              </a:pPr>
              <a:r>
                <a:rPr lang="en-US" sz="1500" kern="1200" dirty="0"/>
                <a:t>Must stabilize </a:t>
              </a:r>
              <a:r>
                <a:rPr lang="en-US" sz="1500" i="1" u="sng" kern="1200" dirty="0"/>
                <a:t>before</a:t>
              </a:r>
              <a:r>
                <a:rPr lang="en-US" sz="1500" kern="1200" dirty="0"/>
                <a:t> treatment progress (refer out)</a:t>
              </a:r>
            </a:p>
          </p:txBody>
        </p:sp>
        <p:sp>
          <p:nvSpPr>
            <p:cNvPr id="21" name="Freeform: Shape 20">
              <a:extLst>
                <a:ext uri="{FF2B5EF4-FFF2-40B4-BE49-F238E27FC236}">
                  <a16:creationId xmlns:a16="http://schemas.microsoft.com/office/drawing/2014/main" id="{27FF87C0-431B-DB35-7203-36DF3F76C530}"/>
                </a:ext>
              </a:extLst>
            </p:cNvPr>
            <p:cNvSpPr/>
            <p:nvPr/>
          </p:nvSpPr>
          <p:spPr>
            <a:xfrm>
              <a:off x="4666131" y="5827856"/>
              <a:ext cx="452659" cy="529526"/>
            </a:xfrm>
            <a:custGeom>
              <a:avLst/>
              <a:gdLst>
                <a:gd name="csX0" fmla="*/ 0 w 452659"/>
                <a:gd name="csY0" fmla="*/ 105905 h 529526"/>
                <a:gd name="csX1" fmla="*/ 226330 w 452659"/>
                <a:gd name="csY1" fmla="*/ 105905 h 529526"/>
                <a:gd name="csX2" fmla="*/ 226330 w 452659"/>
                <a:gd name="csY2" fmla="*/ 0 h 529526"/>
                <a:gd name="csX3" fmla="*/ 452659 w 452659"/>
                <a:gd name="csY3" fmla="*/ 264763 h 529526"/>
                <a:gd name="csX4" fmla="*/ 226330 w 452659"/>
                <a:gd name="csY4" fmla="*/ 529526 h 529526"/>
                <a:gd name="csX5" fmla="*/ 226330 w 452659"/>
                <a:gd name="csY5" fmla="*/ 423621 h 529526"/>
                <a:gd name="csX6" fmla="*/ 0 w 452659"/>
                <a:gd name="csY6" fmla="*/ 423621 h 529526"/>
                <a:gd name="csX7" fmla="*/ 0 w 452659"/>
                <a:gd name="csY7" fmla="*/ 105905 h 5295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2" name="Freeform: Shape 21">
              <a:extLst>
                <a:ext uri="{FF2B5EF4-FFF2-40B4-BE49-F238E27FC236}">
                  <a16:creationId xmlns:a16="http://schemas.microsoft.com/office/drawing/2014/main" id="{72033A2F-81A8-6D0A-B7F2-0458F62DFE3C}"/>
                </a:ext>
              </a:extLst>
            </p:cNvPr>
            <p:cNvSpPr/>
            <p:nvPr/>
          </p:nvSpPr>
          <p:spPr>
            <a:xfrm>
              <a:off x="5306687" y="5688828"/>
              <a:ext cx="2135187" cy="807582"/>
            </a:xfrm>
            <a:custGeom>
              <a:avLst/>
              <a:gdLst>
                <a:gd name="csX0" fmla="*/ 0 w 2135187"/>
                <a:gd name="csY0" fmla="*/ 80758 h 807582"/>
                <a:gd name="csX1" fmla="*/ 80758 w 2135187"/>
                <a:gd name="csY1" fmla="*/ 0 h 807582"/>
                <a:gd name="csX2" fmla="*/ 2054429 w 2135187"/>
                <a:gd name="csY2" fmla="*/ 0 h 807582"/>
                <a:gd name="csX3" fmla="*/ 2135187 w 2135187"/>
                <a:gd name="csY3" fmla="*/ 80758 h 807582"/>
                <a:gd name="csX4" fmla="*/ 2135187 w 2135187"/>
                <a:gd name="csY4" fmla="*/ 726824 h 807582"/>
                <a:gd name="csX5" fmla="*/ 2054429 w 2135187"/>
                <a:gd name="csY5" fmla="*/ 807582 h 807582"/>
                <a:gd name="csX6" fmla="*/ 80758 w 2135187"/>
                <a:gd name="csY6" fmla="*/ 807582 h 807582"/>
                <a:gd name="csX7" fmla="*/ 0 w 2135187"/>
                <a:gd name="csY7" fmla="*/ 726824 h 807582"/>
                <a:gd name="csX8" fmla="*/ 0 w 2135187"/>
                <a:gd name="csY8" fmla="*/ 80758 h 807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35187" h="807582">
                  <a:moveTo>
                    <a:pt x="0" y="80758"/>
                  </a:moveTo>
                  <a:cubicBezTo>
                    <a:pt x="0" y="36157"/>
                    <a:pt x="36157" y="0"/>
                    <a:pt x="80758" y="0"/>
                  </a:cubicBezTo>
                  <a:lnTo>
                    <a:pt x="2054429" y="0"/>
                  </a:lnTo>
                  <a:cubicBezTo>
                    <a:pt x="2099030" y="0"/>
                    <a:pt x="2135187" y="36157"/>
                    <a:pt x="2135187" y="80758"/>
                  </a:cubicBezTo>
                  <a:lnTo>
                    <a:pt x="2135187" y="726824"/>
                  </a:lnTo>
                  <a:cubicBezTo>
                    <a:pt x="2135187" y="771425"/>
                    <a:pt x="2099030" y="807582"/>
                    <a:pt x="2054429" y="807582"/>
                  </a:cubicBezTo>
                  <a:lnTo>
                    <a:pt x="80758" y="807582"/>
                  </a:lnTo>
                  <a:cubicBezTo>
                    <a:pt x="36157" y="807582"/>
                    <a:pt x="0" y="771425"/>
                    <a:pt x="0" y="726824"/>
                  </a:cubicBezTo>
                  <a:lnTo>
                    <a:pt x="0" y="80758"/>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803" tIns="80803" rIns="80803" bIns="80803" numCol="1" spcCol="1270" anchor="ctr" anchorCtr="0">
              <a:noAutofit/>
            </a:bodyPr>
            <a:lstStyle/>
            <a:p>
              <a:pPr marL="0" lvl="0" indent="0" algn="ctr" defTabSz="666750">
                <a:lnSpc>
                  <a:spcPct val="90000"/>
                </a:lnSpc>
                <a:spcBef>
                  <a:spcPct val="0"/>
                </a:spcBef>
                <a:spcAft>
                  <a:spcPct val="35000"/>
                </a:spcAft>
                <a:buNone/>
              </a:pPr>
              <a:r>
                <a:rPr lang="en-US" sz="1500" kern="1200" dirty="0"/>
                <a:t>Must address (refer out) or accommodate </a:t>
              </a:r>
              <a:r>
                <a:rPr lang="en-US" sz="1500" i="1" u="sng" kern="1200" dirty="0"/>
                <a:t>during</a:t>
              </a:r>
              <a:r>
                <a:rPr lang="en-US" sz="1500" kern="1200" dirty="0"/>
                <a:t> programming</a:t>
              </a:r>
            </a:p>
          </p:txBody>
        </p:sp>
        <p:sp>
          <p:nvSpPr>
            <p:cNvPr id="5" name="Arrow: Left-Right 4">
              <a:extLst>
                <a:ext uri="{FF2B5EF4-FFF2-40B4-BE49-F238E27FC236}">
                  <a16:creationId xmlns:a16="http://schemas.microsoft.com/office/drawing/2014/main" id="{FF6D1C9B-B006-1DFD-4A12-CA392A8CDE56}"/>
                </a:ext>
              </a:extLst>
            </p:cNvPr>
            <p:cNvSpPr/>
            <p:nvPr/>
          </p:nvSpPr>
          <p:spPr>
            <a:xfrm>
              <a:off x="4000500" y="4584700"/>
              <a:ext cx="990600" cy="304800"/>
            </a:xfrm>
            <a:prstGeom prst="leftRightArrow">
              <a:avLst/>
            </a:prstGeom>
            <a:solidFill>
              <a:srgbClr val="FF93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onfused person with solid fill">
              <a:extLst>
                <a:ext uri="{FF2B5EF4-FFF2-40B4-BE49-F238E27FC236}">
                  <a16:creationId xmlns:a16="http://schemas.microsoft.com/office/drawing/2014/main" id="{76E2BE70-0948-E017-E743-F900ADA22A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76700" y="3644900"/>
              <a:ext cx="914400" cy="914400"/>
            </a:xfrm>
            <a:prstGeom prst="rect">
              <a:avLst/>
            </a:prstGeom>
          </p:spPr>
        </p:pic>
      </p:grpSp>
    </p:spTree>
    <p:extLst>
      <p:ext uri="{BB962C8B-B14F-4D97-AF65-F5344CB8AC3E}">
        <p14:creationId xmlns:p14="http://schemas.microsoft.com/office/powerpoint/2010/main" val="4249327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4EDB60-62C2-9FC1-C6CA-D1E305E26410}"/>
              </a:ext>
            </a:extLst>
          </p:cNvPr>
          <p:cNvPicPr>
            <a:picLocks noChangeAspect="1"/>
          </p:cNvPicPr>
          <p:nvPr/>
        </p:nvPicPr>
        <p:blipFill>
          <a:blip r:embed="rId3"/>
          <a:stretch>
            <a:fillRect/>
          </a:stretch>
        </p:blipFill>
        <p:spPr>
          <a:xfrm>
            <a:off x="990600" y="1752600"/>
            <a:ext cx="10210800" cy="4981575"/>
          </a:xfrm>
          <a:prstGeom prst="rect">
            <a:avLst/>
          </a:prstGeom>
        </p:spPr>
      </p:pic>
      <p:sp>
        <p:nvSpPr>
          <p:cNvPr id="2" name="Title 1">
            <a:extLst>
              <a:ext uri="{FF2B5EF4-FFF2-40B4-BE49-F238E27FC236}">
                <a16:creationId xmlns:a16="http://schemas.microsoft.com/office/drawing/2014/main" id="{4CDAA590-5226-6448-A299-6DCEEE3E962E}"/>
              </a:ext>
            </a:extLst>
          </p:cNvPr>
          <p:cNvSpPr>
            <a:spLocks noGrp="1"/>
          </p:cNvSpPr>
          <p:nvPr>
            <p:ph type="title"/>
          </p:nvPr>
        </p:nvSpPr>
        <p:spPr>
          <a:xfrm>
            <a:off x="990600" y="914400"/>
            <a:ext cx="10363200" cy="685800"/>
          </a:xfrm>
        </p:spPr>
        <p:txBody>
          <a:bodyPr>
            <a:normAutofit/>
          </a:bodyPr>
          <a:lstStyle/>
          <a:p>
            <a:r>
              <a:rPr lang="en-US" sz="3200" b="1" cap="all" dirty="0">
                <a:latin typeface="Domine" panose="02040503040403060204" pitchFamily="18" charset="0"/>
              </a:rPr>
              <a:t>Responsivity and priority</a:t>
            </a:r>
          </a:p>
        </p:txBody>
      </p:sp>
      <p:pic>
        <p:nvPicPr>
          <p:cNvPr id="7" name="Picture 6" descr="Logo&#10;&#10;Description automatically generated with medium confidence">
            <a:extLst>
              <a:ext uri="{FF2B5EF4-FFF2-40B4-BE49-F238E27FC236}">
                <a16:creationId xmlns:a16="http://schemas.microsoft.com/office/drawing/2014/main" id="{D34C11A2-C240-D942-A19F-B7D1799AC0BA}"/>
              </a:ext>
            </a:extLst>
          </p:cNvPr>
          <p:cNvPicPr>
            <a:picLocks noChangeAspect="1"/>
          </p:cNvPicPr>
          <p:nvPr/>
        </p:nvPicPr>
        <p:blipFill rotWithShape="1">
          <a:blip r:embed="rId4"/>
          <a:srcRect l="20697" t="38452" r="19507"/>
          <a:stretch/>
        </p:blipFill>
        <p:spPr>
          <a:xfrm>
            <a:off x="10287000" y="6477000"/>
            <a:ext cx="1676400" cy="386862"/>
          </a:xfrm>
          <a:prstGeom prst="rect">
            <a:avLst/>
          </a:prstGeom>
        </p:spPr>
      </p:pic>
      <p:sp>
        <p:nvSpPr>
          <p:cNvPr id="4" name="Thought Bubble: Cloud 3">
            <a:extLst>
              <a:ext uri="{FF2B5EF4-FFF2-40B4-BE49-F238E27FC236}">
                <a16:creationId xmlns:a16="http://schemas.microsoft.com/office/drawing/2014/main" id="{134D6E3D-CE51-A955-EE43-A1EC37C7474A}"/>
              </a:ext>
            </a:extLst>
          </p:cNvPr>
          <p:cNvSpPr/>
          <p:nvPr/>
        </p:nvSpPr>
        <p:spPr>
          <a:xfrm>
            <a:off x="8191500" y="304802"/>
            <a:ext cx="2362200" cy="1371598"/>
          </a:xfrm>
          <a:prstGeom prst="cloudCallout">
            <a:avLst>
              <a:gd name="adj1" fmla="val -24485"/>
              <a:gd name="adj2" fmla="val 6627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Reassess at every meeting</a:t>
            </a:r>
          </a:p>
        </p:txBody>
      </p:sp>
    </p:spTree>
    <p:extLst>
      <p:ext uri="{BB962C8B-B14F-4D97-AF65-F5344CB8AC3E}">
        <p14:creationId xmlns:p14="http://schemas.microsoft.com/office/powerpoint/2010/main" val="187960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AACC-62B8-D485-D6CB-3A092A3DF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E246B-C5EE-E184-1E82-58DB40A2401D}"/>
              </a:ext>
            </a:extLst>
          </p:cNvPr>
          <p:cNvSpPr>
            <a:spLocks noGrp="1"/>
          </p:cNvSpPr>
          <p:nvPr>
            <p:ph type="title"/>
          </p:nvPr>
        </p:nvSpPr>
        <p:spPr>
          <a:xfrm>
            <a:off x="990600" y="914400"/>
            <a:ext cx="10363200" cy="685800"/>
          </a:xfrm>
        </p:spPr>
        <p:txBody>
          <a:bodyPr>
            <a:normAutofit/>
          </a:bodyPr>
          <a:lstStyle/>
          <a:p>
            <a:r>
              <a:rPr lang="en-US" sz="3200" b="1" cap="all" dirty="0">
                <a:solidFill>
                  <a:srgbClr val="FF9350"/>
                </a:solidFill>
                <a:latin typeface="Domine" panose="02040503040403060204" pitchFamily="18" charset="0"/>
              </a:rPr>
              <a:t>responsivity Principle</a:t>
            </a:r>
          </a:p>
        </p:txBody>
      </p:sp>
      <p:cxnSp>
        <p:nvCxnSpPr>
          <p:cNvPr id="3" name="Straight Connector 2">
            <a:extLst>
              <a:ext uri="{FF2B5EF4-FFF2-40B4-BE49-F238E27FC236}">
                <a16:creationId xmlns:a16="http://schemas.microsoft.com/office/drawing/2014/main" id="{F0575372-C2DB-2522-EB3A-5E72D696A223}"/>
              </a:ext>
            </a:extLst>
          </p:cNvPr>
          <p:cNvCxnSpPr>
            <a:cxnSpLocks/>
          </p:cNvCxnSpPr>
          <p:nvPr/>
        </p:nvCxnSpPr>
        <p:spPr>
          <a:xfrm>
            <a:off x="1066800" y="1600200"/>
            <a:ext cx="10058400" cy="0"/>
          </a:xfrm>
          <a:prstGeom prst="line">
            <a:avLst/>
          </a:prstGeom>
          <a:ln w="57150">
            <a:solidFill>
              <a:srgbClr val="FF9350"/>
            </a:solidFill>
          </a:ln>
        </p:spPr>
        <p:style>
          <a:lnRef idx="3">
            <a:schemeClr val="accent6"/>
          </a:lnRef>
          <a:fillRef idx="0">
            <a:schemeClr val="accent6"/>
          </a:fillRef>
          <a:effectRef idx="2">
            <a:schemeClr val="accent6"/>
          </a:effectRef>
          <a:fontRef idx="minor">
            <a:schemeClr val="tx1"/>
          </a:fontRef>
        </p:style>
      </p:cxnSp>
      <p:pic>
        <p:nvPicPr>
          <p:cNvPr id="7" name="Picture 6" descr="Logo&#10;&#10;Description automatically generated with medium confidence">
            <a:extLst>
              <a:ext uri="{FF2B5EF4-FFF2-40B4-BE49-F238E27FC236}">
                <a16:creationId xmlns:a16="http://schemas.microsoft.com/office/drawing/2014/main" id="{DB51F98F-3B4C-A1EE-91C2-7EC46795029A}"/>
              </a:ext>
            </a:extLst>
          </p:cNvPr>
          <p:cNvPicPr>
            <a:picLocks noChangeAspect="1"/>
          </p:cNvPicPr>
          <p:nvPr/>
        </p:nvPicPr>
        <p:blipFill rotWithShape="1">
          <a:blip r:embed="rId3"/>
          <a:srcRect l="20697" t="38452" r="19507"/>
          <a:stretch/>
        </p:blipFill>
        <p:spPr>
          <a:xfrm>
            <a:off x="10287000" y="6477000"/>
            <a:ext cx="1676400" cy="386862"/>
          </a:xfrm>
          <a:prstGeom prst="rect">
            <a:avLst/>
          </a:prstGeom>
        </p:spPr>
      </p:pic>
      <p:graphicFrame>
        <p:nvGraphicFramePr>
          <p:cNvPr id="9" name="TextBox 4">
            <a:extLst>
              <a:ext uri="{FF2B5EF4-FFF2-40B4-BE49-F238E27FC236}">
                <a16:creationId xmlns:a16="http://schemas.microsoft.com/office/drawing/2014/main" id="{5F9EAE02-B6A0-08E0-DD4B-A4830C57A119}"/>
              </a:ext>
            </a:extLst>
          </p:cNvPr>
          <p:cNvGraphicFramePr/>
          <p:nvPr/>
        </p:nvGraphicFramePr>
        <p:xfrm>
          <a:off x="952500" y="2057399"/>
          <a:ext cx="102108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5310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F18E-8507-316C-F62C-DD359425949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48F6746-8644-0659-CEA2-D768A8CD33BB}"/>
              </a:ext>
            </a:extLst>
          </p:cNvPr>
          <p:cNvSpPr/>
          <p:nvPr/>
        </p:nvSpPr>
        <p:spPr>
          <a:xfrm>
            <a:off x="533400" y="533400"/>
            <a:ext cx="11125200" cy="5791200"/>
          </a:xfrm>
          <a:prstGeom prst="rect">
            <a:avLst/>
          </a:prstGeom>
          <a:solidFill>
            <a:srgbClr val="6E655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972A75C0-7741-5E17-C893-13DC31D6CE7F}"/>
              </a:ext>
            </a:extLst>
          </p:cNvPr>
          <p:cNvPicPr>
            <a:picLocks noChangeAspect="1"/>
          </p:cNvPicPr>
          <p:nvPr/>
        </p:nvPicPr>
        <p:blipFill rotWithShape="1">
          <a:blip r:embed="rId3">
            <a:alphaModFix amt="21000"/>
          </a:blip>
          <a:srcRect l="38125" r="27834"/>
          <a:stretch/>
        </p:blipFill>
        <p:spPr>
          <a:xfrm>
            <a:off x="533399" y="533399"/>
            <a:ext cx="11658601" cy="4584768"/>
          </a:xfrm>
          <a:prstGeom prst="rect">
            <a:avLst/>
          </a:prstGeom>
        </p:spPr>
      </p:pic>
      <p:sp>
        <p:nvSpPr>
          <p:cNvPr id="2" name="Title 1">
            <a:extLst>
              <a:ext uri="{FF2B5EF4-FFF2-40B4-BE49-F238E27FC236}">
                <a16:creationId xmlns:a16="http://schemas.microsoft.com/office/drawing/2014/main" id="{C10920D3-F28D-2402-2EB9-CE44E8A03FFE}"/>
              </a:ext>
            </a:extLst>
          </p:cNvPr>
          <p:cNvSpPr>
            <a:spLocks noGrp="1"/>
          </p:cNvSpPr>
          <p:nvPr>
            <p:ph type="title"/>
          </p:nvPr>
        </p:nvSpPr>
        <p:spPr>
          <a:xfrm>
            <a:off x="831850" y="-197499"/>
            <a:ext cx="10356850" cy="1719262"/>
          </a:xfrm>
        </p:spPr>
        <p:txBody>
          <a:bodyPr>
            <a:normAutofit/>
          </a:bodyPr>
          <a:lstStyle/>
          <a:p>
            <a:r>
              <a:rPr lang="en-US" sz="4500" dirty="0">
                <a:solidFill>
                  <a:srgbClr val="FF9350"/>
                </a:solidFill>
                <a:latin typeface="Domine" panose="02040503040403060204" pitchFamily="18" charset="0"/>
              </a:rPr>
              <a:t>RNR – The core principles</a:t>
            </a:r>
          </a:p>
        </p:txBody>
      </p:sp>
      <p:pic>
        <p:nvPicPr>
          <p:cNvPr id="8" name="Picture 7" descr="Logo&#10;&#10;Description automatically generated with medium confidence">
            <a:extLst>
              <a:ext uri="{FF2B5EF4-FFF2-40B4-BE49-F238E27FC236}">
                <a16:creationId xmlns:a16="http://schemas.microsoft.com/office/drawing/2014/main" id="{ADC5C583-49D0-96B4-0040-A8FC3E3C7F97}"/>
              </a:ext>
            </a:extLst>
          </p:cNvPr>
          <p:cNvPicPr>
            <a:picLocks noChangeAspect="1"/>
          </p:cNvPicPr>
          <p:nvPr/>
        </p:nvPicPr>
        <p:blipFill rotWithShape="1">
          <a:blip r:embed="rId4"/>
          <a:srcRect l="20697" t="38452" r="19507"/>
          <a:stretch/>
        </p:blipFill>
        <p:spPr>
          <a:xfrm>
            <a:off x="10287000" y="6477000"/>
            <a:ext cx="1676400" cy="386862"/>
          </a:xfrm>
          <a:prstGeom prst="rect">
            <a:avLst/>
          </a:prstGeom>
        </p:spPr>
      </p:pic>
      <p:graphicFrame>
        <p:nvGraphicFramePr>
          <p:cNvPr id="5" name="Diagram 4">
            <a:extLst>
              <a:ext uri="{FF2B5EF4-FFF2-40B4-BE49-F238E27FC236}">
                <a16:creationId xmlns:a16="http://schemas.microsoft.com/office/drawing/2014/main" id="{1272D920-0E8B-5D3E-EADB-AFCC2688F17F}"/>
              </a:ext>
            </a:extLst>
          </p:cNvPr>
          <p:cNvGraphicFramePr/>
          <p:nvPr/>
        </p:nvGraphicFramePr>
        <p:xfrm>
          <a:off x="2032000" y="1597963"/>
          <a:ext cx="8128000" cy="4919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9329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6BBC-BF54-45CC-AA20-27BEBEDDEF83}"/>
              </a:ext>
            </a:extLst>
          </p:cNvPr>
          <p:cNvSpPr>
            <a:spLocks noGrp="1"/>
          </p:cNvSpPr>
          <p:nvPr>
            <p:ph type="ctrTitle"/>
          </p:nvPr>
        </p:nvSpPr>
        <p:spPr>
          <a:xfrm>
            <a:off x="1524000" y="1547665"/>
            <a:ext cx="9144000" cy="2387600"/>
          </a:xfrm>
        </p:spPr>
        <p:txBody>
          <a:bodyPr>
            <a:normAutofit/>
          </a:bodyPr>
          <a:lstStyle/>
          <a:p>
            <a:r>
              <a:rPr lang="en-US" sz="9600" dirty="0"/>
              <a:t>BREAK</a:t>
            </a:r>
          </a:p>
        </p:txBody>
      </p:sp>
    </p:spTree>
    <p:extLst>
      <p:ext uri="{BB962C8B-B14F-4D97-AF65-F5344CB8AC3E}">
        <p14:creationId xmlns:p14="http://schemas.microsoft.com/office/powerpoint/2010/main" val="3790277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5D71E-9DC2-4C27-96AA-D05822B7CC4B}"/>
              </a:ext>
            </a:extLst>
          </p:cNvPr>
          <p:cNvPicPr>
            <a:picLocks noChangeAspect="1"/>
          </p:cNvPicPr>
          <p:nvPr/>
        </p:nvPicPr>
        <p:blipFill>
          <a:blip r:embed="rId2">
            <a:alphaModFix amt="19000"/>
          </a:blip>
          <a:stretch>
            <a:fillRect/>
          </a:stretch>
        </p:blipFill>
        <p:spPr>
          <a:xfrm>
            <a:off x="2137143" y="315015"/>
            <a:ext cx="8314661" cy="6227969"/>
          </a:xfrm>
          <a:prstGeom prst="rect">
            <a:avLst/>
          </a:prstGeom>
        </p:spPr>
      </p:pic>
      <p:sp>
        <p:nvSpPr>
          <p:cNvPr id="2" name="Title 1">
            <a:extLst>
              <a:ext uri="{FF2B5EF4-FFF2-40B4-BE49-F238E27FC236}">
                <a16:creationId xmlns:a16="http://schemas.microsoft.com/office/drawing/2014/main" id="{2CD3A4B8-2C5C-463F-B888-E07504F22194}"/>
              </a:ext>
            </a:extLst>
          </p:cNvPr>
          <p:cNvSpPr>
            <a:spLocks noGrp="1"/>
          </p:cNvSpPr>
          <p:nvPr>
            <p:ph type="title"/>
          </p:nvPr>
        </p:nvSpPr>
        <p:spPr/>
        <p:txBody>
          <a:bodyPr/>
          <a:lstStyle/>
          <a:p>
            <a:pPr algn="ctr"/>
            <a:r>
              <a:rPr lang="en-US" dirty="0"/>
              <a:t>Putting It All Together!</a:t>
            </a:r>
          </a:p>
        </p:txBody>
      </p:sp>
      <p:sp>
        <p:nvSpPr>
          <p:cNvPr id="3" name="Text Placeholder 2">
            <a:extLst>
              <a:ext uri="{FF2B5EF4-FFF2-40B4-BE49-F238E27FC236}">
                <a16:creationId xmlns:a16="http://schemas.microsoft.com/office/drawing/2014/main" id="{B7915F37-C736-4DD4-B209-954DBDBE5035}"/>
              </a:ext>
            </a:extLst>
          </p:cNvPr>
          <p:cNvSpPr>
            <a:spLocks noGrp="1"/>
          </p:cNvSpPr>
          <p:nvPr>
            <p:ph type="body" idx="1"/>
          </p:nvPr>
        </p:nvSpPr>
        <p:spPr/>
        <p:txBody>
          <a:bodyPr/>
          <a:lstStyle/>
          <a:p>
            <a:pPr algn="ctr"/>
            <a:r>
              <a:rPr lang="en-US" dirty="0"/>
              <a:t>Heather Kierzek, Evidence-Based Program Manager</a:t>
            </a:r>
          </a:p>
          <a:p>
            <a:pPr algn="ctr"/>
            <a:r>
              <a:rPr lang="en-US" dirty="0"/>
              <a:t>Director of State Courts</a:t>
            </a:r>
          </a:p>
        </p:txBody>
      </p:sp>
    </p:spTree>
    <p:extLst>
      <p:ext uri="{BB962C8B-B14F-4D97-AF65-F5344CB8AC3E}">
        <p14:creationId xmlns:p14="http://schemas.microsoft.com/office/powerpoint/2010/main" val="852542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0</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Community Services</a:t>
            </a:r>
          </a:p>
        </p:txBody>
      </p:sp>
      <p:pic>
        <p:nvPicPr>
          <p:cNvPr id="4" name="Picture 3">
            <a:extLst>
              <a:ext uri="{FF2B5EF4-FFF2-40B4-BE49-F238E27FC236}">
                <a16:creationId xmlns:a16="http://schemas.microsoft.com/office/drawing/2014/main" id="{4FFD0033-B76C-48D3-9AFC-2BE8875D639F}"/>
              </a:ext>
            </a:extLst>
          </p:cNvPr>
          <p:cNvPicPr>
            <a:picLocks noChangeAspect="1"/>
          </p:cNvPicPr>
          <p:nvPr/>
        </p:nvPicPr>
        <p:blipFill>
          <a:blip r:embed="rId2"/>
          <a:stretch>
            <a:fillRect/>
          </a:stretch>
        </p:blipFill>
        <p:spPr>
          <a:xfrm>
            <a:off x="6177384" y="0"/>
            <a:ext cx="3048264" cy="6822015"/>
          </a:xfrm>
          <a:prstGeom prst="rect">
            <a:avLst/>
          </a:prstGeom>
        </p:spPr>
      </p:pic>
    </p:spTree>
    <p:extLst>
      <p:ext uri="{BB962C8B-B14F-4D97-AF65-F5344CB8AC3E}">
        <p14:creationId xmlns:p14="http://schemas.microsoft.com/office/powerpoint/2010/main" val="3792901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3"/>
          <a:stretch>
            <a:fillRect/>
          </a:stretch>
        </p:blipFill>
        <p:spPr>
          <a:xfrm>
            <a:off x="1592087" y="895173"/>
            <a:ext cx="9156682" cy="5067654"/>
          </a:xfrm>
          <a:prstGeom prst="rect">
            <a:avLst/>
          </a:prstGeom>
        </p:spPr>
      </p:pic>
      <p:sp>
        <p:nvSpPr>
          <p:cNvPr id="3" name="Oval 2">
            <a:extLst>
              <a:ext uri="{FF2B5EF4-FFF2-40B4-BE49-F238E27FC236}">
                <a16:creationId xmlns:a16="http://schemas.microsoft.com/office/drawing/2014/main" id="{1F9CFE31-CF93-4E2D-8859-29FB5B617DD6}"/>
              </a:ext>
            </a:extLst>
          </p:cNvPr>
          <p:cNvSpPr/>
          <p:nvPr/>
        </p:nvSpPr>
        <p:spPr>
          <a:xfrm>
            <a:off x="1743740" y="2392326"/>
            <a:ext cx="8856173" cy="3987209"/>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3505A24-035F-42BE-B6A3-944DD6FF16B7}"/>
              </a:ext>
            </a:extLst>
          </p:cNvPr>
          <p:cNvCxnSpPr>
            <a:cxnSpLocks/>
          </p:cNvCxnSpPr>
          <p:nvPr/>
        </p:nvCxnSpPr>
        <p:spPr>
          <a:xfrm flipV="1">
            <a:off x="3413051" y="2838893"/>
            <a:ext cx="5507665" cy="3123935"/>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5143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sz="2800" dirty="0">
                <a:solidFill>
                  <a:srgbClr val="0A0A0A"/>
                </a:solidFill>
                <a:effectLst/>
                <a:latin typeface="Arial" panose="020B0604020202020204" pitchFamily="34" charset="0"/>
                <a:ea typeface="Calibri" panose="020F0502020204030204" pitchFamily="34" charset="0"/>
              </a:rPr>
              <a:t>Community Providers</a:t>
            </a:r>
          </a:p>
          <a:p>
            <a:r>
              <a:rPr lang="en-US" dirty="0">
                <a:solidFill>
                  <a:srgbClr val="0A0A0A"/>
                </a:solidFill>
                <a:latin typeface="Arial" panose="020B0604020202020204" pitchFamily="34" charset="0"/>
              </a:rPr>
              <a:t>Emergency Dispatchers</a:t>
            </a:r>
          </a:p>
          <a:p>
            <a:r>
              <a:rPr lang="en-US" dirty="0">
                <a:solidFill>
                  <a:srgbClr val="0A0A0A"/>
                </a:solidFill>
                <a:latin typeface="Arial" panose="020B0604020202020204" pitchFamily="34" charset="0"/>
              </a:rPr>
              <a:t>Emergency Room Providers</a:t>
            </a:r>
          </a:p>
          <a:p>
            <a:r>
              <a:rPr lang="en-US" dirty="0">
                <a:solidFill>
                  <a:srgbClr val="0A0A0A"/>
                </a:solidFill>
                <a:latin typeface="Arial" panose="020B0604020202020204" pitchFamily="34" charset="0"/>
              </a:rPr>
              <a:t>Crisis Teams</a:t>
            </a:r>
          </a:p>
          <a:p>
            <a:r>
              <a:rPr lang="en-US" dirty="0">
                <a:solidFill>
                  <a:srgbClr val="0A0A0A"/>
                </a:solidFill>
                <a:latin typeface="Arial" panose="020B0604020202020204" pitchFamily="34" charset="0"/>
              </a:rPr>
              <a:t>First Responders</a:t>
            </a:r>
          </a:p>
        </p:txBody>
      </p:sp>
    </p:spTree>
    <p:extLst>
      <p:ext uri="{BB962C8B-B14F-4D97-AF65-F5344CB8AC3E}">
        <p14:creationId xmlns:p14="http://schemas.microsoft.com/office/powerpoint/2010/main" val="4243395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sp>
        <p:nvSpPr>
          <p:cNvPr id="10" name="Rectangle 9">
            <a:extLst>
              <a:ext uri="{FF2B5EF4-FFF2-40B4-BE49-F238E27FC236}">
                <a16:creationId xmlns:a16="http://schemas.microsoft.com/office/drawing/2014/main" id="{5727F39A-722E-4042-91AC-B712A69B41F7}"/>
              </a:ext>
            </a:extLst>
          </p:cNvPr>
          <p:cNvSpPr/>
          <p:nvPr/>
        </p:nvSpPr>
        <p:spPr>
          <a:xfrm>
            <a:off x="6779028" y="4671753"/>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7916E7-8A2A-4DC2-8A6A-667C493C5CC3}"/>
              </a:ext>
            </a:extLst>
          </p:cNvPr>
          <p:cNvPicPr>
            <a:picLocks noChangeAspect="1"/>
          </p:cNvPicPr>
          <p:nvPr/>
        </p:nvPicPr>
        <p:blipFill>
          <a:blip r:embed="rId3"/>
          <a:stretch>
            <a:fillRect/>
          </a:stretch>
        </p:blipFill>
        <p:spPr>
          <a:xfrm>
            <a:off x="2764465" y="97465"/>
            <a:ext cx="6772940" cy="6772940"/>
          </a:xfrm>
          <a:prstGeom prst="rect">
            <a:avLst/>
          </a:prstGeom>
        </p:spPr>
      </p:pic>
    </p:spTree>
    <p:extLst>
      <p:ext uri="{BB962C8B-B14F-4D97-AF65-F5344CB8AC3E}">
        <p14:creationId xmlns:p14="http://schemas.microsoft.com/office/powerpoint/2010/main" val="60276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1752600" y="609600"/>
            <a:ext cx="8686800" cy="1143000"/>
          </a:xfrm>
        </p:spPr>
        <p:txBody>
          <a:bodyPr/>
          <a:lstStyle/>
          <a:p>
            <a:pPr eaLnBrk="1" hangingPunct="1"/>
            <a:r>
              <a:rPr lang="en-US" b="1" dirty="0">
                <a:solidFill>
                  <a:srgbClr val="C00000"/>
                </a:solidFill>
              </a:rPr>
              <a:t>The Vision of the EBDM Initiative</a:t>
            </a:r>
          </a:p>
        </p:txBody>
      </p:sp>
      <p:sp>
        <p:nvSpPr>
          <p:cNvPr id="8196" name="Content Placeholder 2"/>
          <p:cNvSpPr>
            <a:spLocks noGrp="1"/>
          </p:cNvSpPr>
          <p:nvPr>
            <p:ph idx="1"/>
          </p:nvPr>
        </p:nvSpPr>
        <p:spPr>
          <a:xfrm>
            <a:off x="1752600" y="1981200"/>
            <a:ext cx="8610600" cy="3581400"/>
          </a:xfrm>
          <a:ln>
            <a:noFill/>
          </a:ln>
        </p:spPr>
        <p:txBody>
          <a:bodyPr>
            <a:normAutofit/>
          </a:bodyPr>
          <a:lstStyle/>
          <a:p>
            <a:pPr eaLnBrk="1" hangingPunct="1"/>
            <a:r>
              <a:rPr lang="en-US" dirty="0"/>
              <a:t>What if we create and test a “Framework” for evidence-based decision making that</a:t>
            </a:r>
          </a:p>
          <a:p>
            <a:pPr lvl="1"/>
            <a:r>
              <a:rPr lang="en-US" dirty="0"/>
              <a:t>brings partners together in a new way, a truly collaborative way?</a:t>
            </a:r>
          </a:p>
          <a:p>
            <a:pPr lvl="1"/>
            <a:r>
              <a:rPr lang="en-US" dirty="0"/>
              <a:t>encourages these partners to find consensus around what the justice system in their community – however large or small – hopes to achieve?</a:t>
            </a:r>
          </a:p>
          <a:p>
            <a:pPr lvl="1"/>
            <a:r>
              <a:rPr lang="en-US" dirty="0"/>
              <a:t>led to a new way of making decisions – about individuals and about the system itself?</a:t>
            </a:r>
          </a:p>
        </p:txBody>
      </p:sp>
    </p:spTree>
    <p:extLst>
      <p:ext uri="{BB962C8B-B14F-4D97-AF65-F5344CB8AC3E}">
        <p14:creationId xmlns:p14="http://schemas.microsoft.com/office/powerpoint/2010/main" val="28800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a:xfrm>
            <a:off x="838200" y="1421027"/>
            <a:ext cx="10515600" cy="5165124"/>
          </a:xfrm>
        </p:spPr>
        <p:txBody>
          <a:bodyPr/>
          <a:lstStyle/>
          <a:p>
            <a:r>
              <a:rPr lang="en-US" dirty="0"/>
              <a:t>Frequent Crisis Calls</a:t>
            </a:r>
          </a:p>
          <a:p>
            <a:r>
              <a:rPr lang="en-US" dirty="0"/>
              <a:t>Frequent Police Contacts</a:t>
            </a:r>
          </a:p>
          <a:p>
            <a:r>
              <a:rPr lang="en-US" dirty="0"/>
              <a:t>Frequent Overdose Calls</a:t>
            </a:r>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2"/>
          <a:stretch>
            <a:fillRect/>
          </a:stretch>
        </p:blipFill>
        <p:spPr>
          <a:xfrm>
            <a:off x="8972443" y="5006975"/>
            <a:ext cx="3028950" cy="1485900"/>
          </a:xfrm>
          <a:prstGeom prst="rect">
            <a:avLst/>
          </a:prstGeom>
        </p:spPr>
      </p:pic>
    </p:spTree>
    <p:extLst>
      <p:ext uri="{BB962C8B-B14F-4D97-AF65-F5344CB8AC3E}">
        <p14:creationId xmlns:p14="http://schemas.microsoft.com/office/powerpoint/2010/main" val="4209736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3301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normAutofit lnSpcReduction="10000"/>
          </a:bodyPr>
          <a:lstStyle/>
          <a:p>
            <a:pPr marL="342900" marR="0" lvl="0" indent="-342900">
              <a:lnSpc>
                <a:spcPct val="90000"/>
              </a:lnSpc>
              <a:spcBef>
                <a:spcPts val="0"/>
              </a:spcBef>
              <a:spcAft>
                <a:spcPts val="600"/>
              </a:spcAft>
              <a:buFont typeface="Symbol" panose="05050102010706020507" pitchFamily="18"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Mobile crisis outreach teams and co-responders.</a:t>
            </a:r>
            <a:r>
              <a:rPr lang="en-US" dirty="0">
                <a:effectLst/>
                <a:latin typeface="Calibri" panose="020F0502020204030204" pitchFamily="34" charset="0"/>
                <a:ea typeface="MS Mincho" panose="02020609040205080304" pitchFamily="49" charset="-128"/>
                <a:cs typeface="Times New Roman" panose="02020603050405020304" pitchFamily="18" charset="0"/>
              </a:rPr>
              <a:t> Behavioral health practitioners who can respond to people experiencing a mental health or substance use crisis or co-respond to a police encounter.</a:t>
            </a:r>
          </a:p>
          <a:p>
            <a:pPr marL="342900" marR="0" lvl="0" indent="-342900">
              <a:lnSpc>
                <a:spcPct val="90000"/>
              </a:lnSpc>
              <a:spcBef>
                <a:spcPts val="0"/>
              </a:spcBef>
              <a:spcAft>
                <a:spcPts val="600"/>
              </a:spcAft>
              <a:buFont typeface="Symbol" panose="05050102010706020507" pitchFamily="18"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Emergency department diversion.</a:t>
            </a:r>
            <a:r>
              <a:rPr lang="en-US" dirty="0">
                <a:effectLst/>
                <a:latin typeface="Calibri" panose="020F0502020204030204" pitchFamily="34" charset="0"/>
                <a:ea typeface="MS Mincho" panose="02020609040205080304" pitchFamily="49" charset="-128"/>
                <a:cs typeface="Times New Roman" panose="02020603050405020304" pitchFamily="18" charset="0"/>
              </a:rPr>
              <a:t> Emergency departments (EDs) can provide triage with behavioral health providers, embedded mobile crisis staff, and/or peer specialist staff to provide support to people in crisis.</a:t>
            </a:r>
          </a:p>
          <a:p>
            <a:pPr marL="342900" marR="0" lvl="0" indent="-342900">
              <a:lnSpc>
                <a:spcPct val="90000"/>
              </a:lnSpc>
              <a:spcBef>
                <a:spcPts val="0"/>
              </a:spcBef>
              <a:spcAft>
                <a:spcPts val="600"/>
              </a:spcAft>
              <a:buFont typeface="Symbol" panose="05050102010706020507" pitchFamily="18"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Police-behavioral health collaborations.</a:t>
            </a:r>
            <a:r>
              <a:rPr lang="en-US" dirty="0">
                <a:effectLst/>
                <a:latin typeface="Calibri" panose="020F0502020204030204" pitchFamily="34" charset="0"/>
                <a:ea typeface="MS Mincho" panose="02020609040205080304" pitchFamily="49" charset="-128"/>
                <a:cs typeface="Times New Roman" panose="02020603050405020304" pitchFamily="18" charset="0"/>
              </a:rPr>
              <a:t> Police officers can build partnerships with behavioral health agencies along with the community and learn how to interact with individuals experiencing a crisis.</a:t>
            </a:r>
          </a:p>
          <a:p>
            <a:pPr marL="457200" lvl="1" indent="0">
              <a:buNone/>
            </a:pPr>
            <a:endParaRPr lang="en-US" dirty="0"/>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2"/>
          <a:stretch>
            <a:fillRect/>
          </a:stretch>
        </p:blipFill>
        <p:spPr>
          <a:xfrm>
            <a:off x="9241052" y="0"/>
            <a:ext cx="2619375" cy="1743075"/>
          </a:xfrm>
          <a:prstGeom prst="rect">
            <a:avLst/>
          </a:prstGeom>
        </p:spPr>
      </p:pic>
    </p:spTree>
    <p:extLst>
      <p:ext uri="{BB962C8B-B14F-4D97-AF65-F5344CB8AC3E}">
        <p14:creationId xmlns:p14="http://schemas.microsoft.com/office/powerpoint/2010/main" val="3433309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C905-243C-47E3-9628-2BFA987082FB}"/>
              </a:ext>
            </a:extLst>
          </p:cNvPr>
          <p:cNvSpPr>
            <a:spLocks noGrp="1"/>
          </p:cNvSpPr>
          <p:nvPr>
            <p:ph type="title"/>
          </p:nvPr>
        </p:nvSpPr>
        <p:spPr>
          <a:xfrm>
            <a:off x="831850" y="3429000"/>
            <a:ext cx="10515600" cy="1133475"/>
          </a:xfrm>
        </p:spPr>
        <p:txBody>
          <a:bodyPr/>
          <a:lstStyle/>
          <a:p>
            <a:pPr algn="ctr"/>
            <a:r>
              <a:rPr lang="en-US" dirty="0"/>
              <a:t>Sauk County Deflection</a:t>
            </a:r>
          </a:p>
        </p:txBody>
      </p:sp>
      <p:sp>
        <p:nvSpPr>
          <p:cNvPr id="5" name="Text Placeholder 4">
            <a:extLst>
              <a:ext uri="{FF2B5EF4-FFF2-40B4-BE49-F238E27FC236}">
                <a16:creationId xmlns:a16="http://schemas.microsoft.com/office/drawing/2014/main" id="{42F2C064-DC6F-4684-BF68-48E9D985C07C}"/>
              </a:ext>
            </a:extLst>
          </p:cNvPr>
          <p:cNvSpPr>
            <a:spLocks noGrp="1"/>
          </p:cNvSpPr>
          <p:nvPr>
            <p:ph type="body" idx="1"/>
          </p:nvPr>
        </p:nvSpPr>
        <p:spPr/>
        <p:txBody>
          <a:bodyPr/>
          <a:lstStyle/>
          <a:p>
            <a:pPr algn="ctr"/>
            <a:r>
              <a:rPr lang="en-US" dirty="0"/>
              <a:t>Amanda Hanson - Justice, Diversion and Supports Program Manager</a:t>
            </a:r>
          </a:p>
          <a:p>
            <a:pPr algn="ctr"/>
            <a:r>
              <a:rPr lang="en-US" dirty="0"/>
              <a:t>Sauk County</a:t>
            </a:r>
          </a:p>
        </p:txBody>
      </p:sp>
      <p:pic>
        <p:nvPicPr>
          <p:cNvPr id="3" name="Picture 2">
            <a:extLst>
              <a:ext uri="{FF2B5EF4-FFF2-40B4-BE49-F238E27FC236}">
                <a16:creationId xmlns:a16="http://schemas.microsoft.com/office/drawing/2014/main" id="{3B9A750D-DE8C-477A-A12F-4E11B9E78AA0}"/>
              </a:ext>
            </a:extLst>
          </p:cNvPr>
          <p:cNvPicPr>
            <a:picLocks noChangeAspect="1"/>
          </p:cNvPicPr>
          <p:nvPr/>
        </p:nvPicPr>
        <p:blipFill>
          <a:blip r:embed="rId2"/>
          <a:stretch>
            <a:fillRect/>
          </a:stretch>
        </p:blipFill>
        <p:spPr>
          <a:xfrm>
            <a:off x="3672117" y="262620"/>
            <a:ext cx="4847765" cy="3225967"/>
          </a:xfrm>
          <a:prstGeom prst="rect">
            <a:avLst/>
          </a:prstGeom>
        </p:spPr>
      </p:pic>
    </p:spTree>
    <p:extLst>
      <p:ext uri="{BB962C8B-B14F-4D97-AF65-F5344CB8AC3E}">
        <p14:creationId xmlns:p14="http://schemas.microsoft.com/office/powerpoint/2010/main" val="3245728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1</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Law Enforcement</a:t>
            </a:r>
          </a:p>
        </p:txBody>
      </p:sp>
      <p:pic>
        <p:nvPicPr>
          <p:cNvPr id="4" name="Picture 3">
            <a:extLst>
              <a:ext uri="{FF2B5EF4-FFF2-40B4-BE49-F238E27FC236}">
                <a16:creationId xmlns:a16="http://schemas.microsoft.com/office/drawing/2014/main" id="{3DB45E64-0F4D-4B09-9DBF-D048FAEEDB23}"/>
              </a:ext>
            </a:extLst>
          </p:cNvPr>
          <p:cNvPicPr>
            <a:picLocks noChangeAspect="1"/>
          </p:cNvPicPr>
          <p:nvPr/>
        </p:nvPicPr>
        <p:blipFill>
          <a:blip r:embed="rId2"/>
          <a:stretch>
            <a:fillRect/>
          </a:stretch>
        </p:blipFill>
        <p:spPr>
          <a:xfrm>
            <a:off x="5770186" y="556195"/>
            <a:ext cx="4011516" cy="5907536"/>
          </a:xfrm>
          <a:prstGeom prst="rect">
            <a:avLst/>
          </a:prstGeom>
        </p:spPr>
      </p:pic>
    </p:spTree>
    <p:extLst>
      <p:ext uri="{BB962C8B-B14F-4D97-AF65-F5344CB8AC3E}">
        <p14:creationId xmlns:p14="http://schemas.microsoft.com/office/powerpoint/2010/main" val="1076814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2"/>
          <a:stretch>
            <a:fillRect/>
          </a:stretch>
        </p:blipFill>
        <p:spPr>
          <a:xfrm>
            <a:off x="1592087" y="895173"/>
            <a:ext cx="9156682" cy="5067654"/>
          </a:xfrm>
          <a:prstGeom prst="rect">
            <a:avLst/>
          </a:prstGeom>
        </p:spPr>
      </p:pic>
      <p:sp>
        <p:nvSpPr>
          <p:cNvPr id="5" name="Oval 4">
            <a:extLst>
              <a:ext uri="{FF2B5EF4-FFF2-40B4-BE49-F238E27FC236}">
                <a16:creationId xmlns:a16="http://schemas.microsoft.com/office/drawing/2014/main" id="{57EF70DD-7867-4350-898A-4746CBCDD031}"/>
              </a:ext>
            </a:extLst>
          </p:cNvPr>
          <p:cNvSpPr/>
          <p:nvPr/>
        </p:nvSpPr>
        <p:spPr>
          <a:xfrm>
            <a:off x="1889721" y="4749303"/>
            <a:ext cx="874744" cy="6733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0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sz="2800" dirty="0">
                <a:solidFill>
                  <a:srgbClr val="0A0A0A"/>
                </a:solidFill>
                <a:effectLst/>
                <a:latin typeface="Arial" panose="020B0604020202020204" pitchFamily="34" charset="0"/>
                <a:ea typeface="Calibri" panose="020F0502020204030204" pitchFamily="34" charset="0"/>
              </a:rPr>
              <a:t>Law Enforcement</a:t>
            </a:r>
            <a:endParaRPr lang="en-US" dirty="0"/>
          </a:p>
        </p:txBody>
      </p:sp>
      <p:pic>
        <p:nvPicPr>
          <p:cNvPr id="2050" name="Picture 2" descr="Law Enforcement PNG Transparent Images ...">
            <a:extLst>
              <a:ext uri="{FF2B5EF4-FFF2-40B4-BE49-F238E27FC236}">
                <a16:creationId xmlns:a16="http://schemas.microsoft.com/office/drawing/2014/main" id="{D915B3A8-6F6A-4C71-9F9D-560E99F1B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666" y="2585743"/>
            <a:ext cx="3726157" cy="372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81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C1D6-4825-4BDE-9BC0-1A1ED5B4CC9B}"/>
              </a:ext>
            </a:extLst>
          </p:cNvPr>
          <p:cNvSpPr>
            <a:spLocks noGrp="1"/>
          </p:cNvSpPr>
          <p:nvPr>
            <p:ph type="title"/>
          </p:nvPr>
        </p:nvSpPr>
        <p:spPr/>
        <p:txBody>
          <a:bodyPr/>
          <a:lstStyle/>
          <a:p>
            <a:r>
              <a:rPr lang="en-US" dirty="0"/>
              <a:t>Risk</a:t>
            </a:r>
          </a:p>
        </p:txBody>
      </p:sp>
      <p:sp>
        <p:nvSpPr>
          <p:cNvPr id="3" name="Content Placeholder 2">
            <a:extLst>
              <a:ext uri="{FF2B5EF4-FFF2-40B4-BE49-F238E27FC236}">
                <a16:creationId xmlns:a16="http://schemas.microsoft.com/office/drawing/2014/main" id="{ADD61F3B-80DA-4EB0-A507-1F38516E11CB}"/>
              </a:ext>
            </a:extLst>
          </p:cNvPr>
          <p:cNvSpPr>
            <a:spLocks noGrp="1"/>
          </p:cNvSpPr>
          <p:nvPr>
            <p:ph idx="1"/>
          </p:nvPr>
        </p:nvSpPr>
        <p:spPr>
          <a:xfrm>
            <a:off x="4199860" y="1966277"/>
            <a:ext cx="7153939" cy="3170988"/>
          </a:xfrm>
        </p:spPr>
        <p:txBody>
          <a:bodyPr>
            <a:normAutofit/>
          </a:bodyPr>
          <a:lstStyle/>
          <a:p>
            <a:r>
              <a:rPr lang="en-US" dirty="0"/>
              <a:t>Public Safety Risk</a:t>
            </a:r>
          </a:p>
          <a:p>
            <a:pPr lvl="1"/>
            <a:r>
              <a:rPr lang="en-US" dirty="0"/>
              <a:t>All risk levels will be present</a:t>
            </a:r>
          </a:p>
          <a:p>
            <a:r>
              <a:rPr lang="en-US" dirty="0"/>
              <a:t>Failure to Appear in Court</a:t>
            </a:r>
          </a:p>
        </p:txBody>
      </p:sp>
      <p:pic>
        <p:nvPicPr>
          <p:cNvPr id="6" name="Picture 5">
            <a:extLst>
              <a:ext uri="{FF2B5EF4-FFF2-40B4-BE49-F238E27FC236}">
                <a16:creationId xmlns:a16="http://schemas.microsoft.com/office/drawing/2014/main" id="{D3EFA91E-78BC-44B0-881D-63321317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2537254" cy="3805881"/>
          </a:xfrm>
          <a:prstGeom prst="rect">
            <a:avLst/>
          </a:prstGeom>
        </p:spPr>
      </p:pic>
    </p:spTree>
    <p:extLst>
      <p:ext uri="{BB962C8B-B14F-4D97-AF65-F5344CB8AC3E}">
        <p14:creationId xmlns:p14="http://schemas.microsoft.com/office/powerpoint/2010/main" val="1316443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pic>
        <p:nvPicPr>
          <p:cNvPr id="9" name="Picture 8">
            <a:extLst>
              <a:ext uri="{FF2B5EF4-FFF2-40B4-BE49-F238E27FC236}">
                <a16:creationId xmlns:a16="http://schemas.microsoft.com/office/drawing/2014/main" id="{0D2DC728-1356-4B5A-8A97-290422DD46F4}"/>
              </a:ext>
            </a:extLst>
          </p:cNvPr>
          <p:cNvPicPr>
            <a:picLocks noChangeAspect="1"/>
          </p:cNvPicPr>
          <p:nvPr/>
        </p:nvPicPr>
        <p:blipFill>
          <a:blip r:embed="rId3"/>
          <a:stretch>
            <a:fillRect/>
          </a:stretch>
        </p:blipFill>
        <p:spPr>
          <a:xfrm>
            <a:off x="4753083" y="841933"/>
            <a:ext cx="7030497" cy="4686998"/>
          </a:xfrm>
          <a:prstGeom prst="rect">
            <a:avLst/>
          </a:prstGeom>
        </p:spPr>
      </p:pic>
      <p:sp>
        <p:nvSpPr>
          <p:cNvPr id="10" name="Rectangle 9">
            <a:extLst>
              <a:ext uri="{FF2B5EF4-FFF2-40B4-BE49-F238E27FC236}">
                <a16:creationId xmlns:a16="http://schemas.microsoft.com/office/drawing/2014/main" id="{5727F39A-722E-4042-91AC-B712A69B41F7}"/>
              </a:ext>
            </a:extLst>
          </p:cNvPr>
          <p:cNvSpPr/>
          <p:nvPr/>
        </p:nvSpPr>
        <p:spPr>
          <a:xfrm>
            <a:off x="8114545" y="4172023"/>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30ECEF-5A31-4A4A-BEC0-DEFEBCF04B97}"/>
              </a:ext>
            </a:extLst>
          </p:cNvPr>
          <p:cNvPicPr>
            <a:picLocks noChangeAspect="1"/>
          </p:cNvPicPr>
          <p:nvPr/>
        </p:nvPicPr>
        <p:blipFill>
          <a:blip r:embed="rId4"/>
          <a:stretch>
            <a:fillRect/>
          </a:stretch>
        </p:blipFill>
        <p:spPr>
          <a:xfrm>
            <a:off x="563526" y="1543128"/>
            <a:ext cx="4518837" cy="4518837"/>
          </a:xfrm>
          <a:prstGeom prst="rect">
            <a:avLst/>
          </a:prstGeom>
        </p:spPr>
      </p:pic>
    </p:spTree>
    <p:extLst>
      <p:ext uri="{BB962C8B-B14F-4D97-AF65-F5344CB8AC3E}">
        <p14:creationId xmlns:p14="http://schemas.microsoft.com/office/powerpoint/2010/main" val="387676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a:xfrm>
            <a:off x="838200" y="1421027"/>
            <a:ext cx="10515600" cy="5165124"/>
          </a:xfrm>
        </p:spPr>
        <p:txBody>
          <a:bodyPr/>
          <a:lstStyle/>
          <a:p>
            <a:r>
              <a:rPr lang="en-US" dirty="0"/>
              <a:t>Risk Screening Tools</a:t>
            </a:r>
          </a:p>
          <a:p>
            <a:pPr lvl="1"/>
            <a:r>
              <a:rPr lang="en-US" dirty="0"/>
              <a:t>Hawaii PROXY</a:t>
            </a:r>
          </a:p>
          <a:p>
            <a:pPr lvl="1"/>
            <a:r>
              <a:rPr lang="en-US" dirty="0"/>
              <a:t>Level of Screening Inventory – Revised: Screening Version (LSI-R:SV)</a:t>
            </a:r>
          </a:p>
          <a:p>
            <a:pPr lvl="1"/>
            <a:endParaRPr lang="en-US" dirty="0"/>
          </a:p>
          <a:p>
            <a:r>
              <a:rPr lang="en-US" dirty="0"/>
              <a:t>Pretrial Assessment Tools</a:t>
            </a:r>
          </a:p>
          <a:p>
            <a:pPr lvl="1"/>
            <a:r>
              <a:rPr lang="en-US" dirty="0"/>
              <a:t>Public Safety Assessment (PSA)</a:t>
            </a:r>
          </a:p>
          <a:p>
            <a:pPr lvl="1"/>
            <a:r>
              <a:rPr lang="en-US" dirty="0"/>
              <a:t>Ohio Risk Assessment (ORAS) Pretrial Assessment Tool</a:t>
            </a:r>
          </a:p>
          <a:p>
            <a:pPr lvl="1"/>
            <a:r>
              <a:rPr lang="en-US" dirty="0"/>
              <a:t>Virginia Pretrial Risk Assessment Instrument (VPRAI)</a:t>
            </a:r>
          </a:p>
          <a:p>
            <a:pPr lvl="1"/>
            <a:endParaRPr lang="en-US" dirty="0"/>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2"/>
          <a:stretch>
            <a:fillRect/>
          </a:stretch>
        </p:blipFill>
        <p:spPr>
          <a:xfrm>
            <a:off x="8972443" y="5006975"/>
            <a:ext cx="3028950" cy="1485900"/>
          </a:xfrm>
          <a:prstGeom prst="rect">
            <a:avLst/>
          </a:prstGeom>
        </p:spPr>
      </p:pic>
    </p:spTree>
    <p:extLst>
      <p:ext uri="{BB962C8B-B14F-4D97-AF65-F5344CB8AC3E}">
        <p14:creationId xmlns:p14="http://schemas.microsoft.com/office/powerpoint/2010/main" val="125344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46313" y="533401"/>
            <a:ext cx="7772400" cy="1362075"/>
          </a:xfrm>
        </p:spPr>
        <p:txBody>
          <a:bodyPr/>
          <a:lstStyle/>
          <a:p>
            <a:r>
              <a:rPr lang="en-US" dirty="0">
                <a:solidFill>
                  <a:srgbClr val="C00000"/>
                </a:solidFill>
              </a:rPr>
              <a:t>EBDM Overarching Goal</a:t>
            </a:r>
          </a:p>
        </p:txBody>
      </p:sp>
      <p:sp>
        <p:nvSpPr>
          <p:cNvPr id="8" name="Text Placeholder 7"/>
          <p:cNvSpPr>
            <a:spLocks noGrp="1"/>
          </p:cNvSpPr>
          <p:nvPr>
            <p:ph type="body" idx="1"/>
          </p:nvPr>
        </p:nvSpPr>
        <p:spPr>
          <a:xfrm>
            <a:off x="2246313" y="1600200"/>
            <a:ext cx="7772400" cy="2133600"/>
          </a:xfrm>
        </p:spPr>
        <p:txBody>
          <a:bodyPr>
            <a:noAutofit/>
          </a:bodyPr>
          <a:lstStyle/>
          <a:p>
            <a:r>
              <a:rPr lang="en-US" b="1" dirty="0">
                <a:solidFill>
                  <a:schemeClr val="tx1">
                    <a:lumMod val="65000"/>
                    <a:lumOff val="35000"/>
                  </a:schemeClr>
                </a:solidFill>
              </a:rPr>
              <a:t>To create a framework for justice systems that will result in improved system outcomes </a:t>
            </a:r>
          </a:p>
          <a:p>
            <a:r>
              <a:rPr lang="en-US" b="1" dirty="0">
                <a:solidFill>
                  <a:schemeClr val="tx1">
                    <a:lumMod val="65000"/>
                    <a:lumOff val="35000"/>
                  </a:schemeClr>
                </a:solidFill>
              </a:rPr>
              <a:t>	</a:t>
            </a:r>
            <a:r>
              <a:rPr lang="en-US" b="1" i="1" dirty="0">
                <a:solidFill>
                  <a:schemeClr val="tx1">
                    <a:lumMod val="65000"/>
                    <a:lumOff val="35000"/>
                  </a:schemeClr>
                </a:solidFill>
              </a:rPr>
              <a:t>through true collaborative partnerships,</a:t>
            </a:r>
          </a:p>
          <a:p>
            <a:r>
              <a:rPr lang="en-US" b="1" dirty="0">
                <a:solidFill>
                  <a:schemeClr val="tx1">
                    <a:lumMod val="65000"/>
                    <a:lumOff val="35000"/>
                  </a:schemeClr>
                </a:solidFill>
              </a:rPr>
              <a:t>	</a:t>
            </a:r>
            <a:r>
              <a:rPr lang="en-US" b="1" i="1" dirty="0">
                <a:solidFill>
                  <a:schemeClr val="tx1">
                    <a:lumMod val="65000"/>
                    <a:lumOff val="35000"/>
                  </a:schemeClr>
                </a:solidFill>
              </a:rPr>
              <a:t>systematic use of research,</a:t>
            </a:r>
          </a:p>
          <a:p>
            <a:r>
              <a:rPr lang="en-US" b="1" dirty="0">
                <a:solidFill>
                  <a:schemeClr val="tx1">
                    <a:lumMod val="65000"/>
                    <a:lumOff val="35000"/>
                  </a:schemeClr>
                </a:solidFill>
              </a:rPr>
              <a:t>	</a:t>
            </a:r>
            <a:r>
              <a:rPr lang="en-US" b="1" i="1" dirty="0">
                <a:solidFill>
                  <a:schemeClr val="tx1">
                    <a:lumMod val="65000"/>
                    <a:lumOff val="35000"/>
                  </a:schemeClr>
                </a:solidFill>
              </a:rPr>
              <a:t>and a shared vision of desired outcomes.  </a:t>
            </a:r>
          </a:p>
        </p:txBody>
      </p:sp>
      <p:sp>
        <p:nvSpPr>
          <p:cNvPr id="5" name="Rectangle 4"/>
          <p:cNvSpPr/>
          <p:nvPr/>
        </p:nvSpPr>
        <p:spPr>
          <a:xfrm>
            <a:off x="2286000" y="4419601"/>
            <a:ext cx="7772400" cy="1200329"/>
          </a:xfrm>
          <a:prstGeom prst="rect">
            <a:avLst/>
          </a:prstGeom>
        </p:spPr>
        <p:txBody>
          <a:bodyPr wrap="square">
            <a:spAutoFit/>
          </a:bodyPr>
          <a:lstStyle/>
          <a:p>
            <a:pPr algn="ctr"/>
            <a:r>
              <a:rPr lang="en-US" sz="2400" dirty="0">
                <a:solidFill>
                  <a:srgbClr val="C00000"/>
                </a:solidFill>
              </a:rPr>
              <a:t>“A permanent shift in expectations about what is possible.”</a:t>
            </a:r>
          </a:p>
          <a:p>
            <a:pPr algn="ctr"/>
            <a:r>
              <a:rPr lang="en-US" sz="2400" i="1" dirty="0">
                <a:solidFill>
                  <a:srgbClr val="C00000"/>
                </a:solidFill>
              </a:rPr>
              <a:t>--Joe </a:t>
            </a:r>
            <a:r>
              <a:rPr lang="en-US" sz="2400" i="1" dirty="0" err="1">
                <a:solidFill>
                  <a:srgbClr val="C00000"/>
                </a:solidFill>
              </a:rPr>
              <a:t>McCannon</a:t>
            </a:r>
            <a:r>
              <a:rPr lang="en-US" sz="2400" i="1" dirty="0">
                <a:solidFill>
                  <a:srgbClr val="C00000"/>
                </a:solidFill>
              </a:rPr>
              <a:t>, Wisconsin EBDM Summit, Jan 2014</a:t>
            </a:r>
          </a:p>
        </p:txBody>
      </p:sp>
    </p:spTree>
    <p:extLst>
      <p:ext uri="{BB962C8B-B14F-4D97-AF65-F5344CB8AC3E}">
        <p14:creationId xmlns:p14="http://schemas.microsoft.com/office/powerpoint/2010/main" val="286728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down)">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177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normAutofit lnSpcReduction="10000"/>
          </a:bodyPr>
          <a:lstStyle/>
          <a:p>
            <a:pPr marL="342900" marR="27305"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Dispatcher training.</a:t>
            </a:r>
            <a:r>
              <a:rPr lang="en-US" dirty="0">
                <a:effectLst/>
                <a:latin typeface="Calibri" panose="020F0502020204030204" pitchFamily="34" charset="0"/>
                <a:ea typeface="MS Mincho" panose="02020609040205080304" pitchFamily="49" charset="-128"/>
                <a:cs typeface="Times New Roman" panose="02020603050405020304" pitchFamily="18" charset="0"/>
              </a:rPr>
              <a:t> Dispatchers can identify mental health or substance use crisis situations and pass that information along so that Crisis Intervention Team officers can respond to the call.</a:t>
            </a:r>
          </a:p>
          <a:p>
            <a:pPr marL="342900" marR="27305"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Specialized police responses.</a:t>
            </a:r>
            <a:r>
              <a:rPr lang="en-US" dirty="0">
                <a:effectLst/>
                <a:latin typeface="Calibri" panose="020F0502020204030204" pitchFamily="34" charset="0"/>
                <a:ea typeface="MS Mincho" panose="02020609040205080304" pitchFamily="49" charset="-128"/>
                <a:cs typeface="Times New Roman" panose="02020603050405020304" pitchFamily="18" charset="0"/>
              </a:rPr>
              <a:t> Police officers can learn how to interact with individuals experiencing a crisis in ways that promote engagement in treatment and build partnerships between law enforcement and the community.</a:t>
            </a:r>
          </a:p>
          <a:p>
            <a:pPr marL="342900" marR="27305"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Intervening with frequent utilizers and providing follow-up after the crisis.</a:t>
            </a:r>
            <a:r>
              <a:rPr lang="en-US" dirty="0">
                <a:effectLst/>
                <a:latin typeface="Calibri" panose="020F0502020204030204" pitchFamily="34" charset="0"/>
                <a:ea typeface="MS Mincho" panose="02020609040205080304" pitchFamily="49" charset="-128"/>
                <a:cs typeface="Times New Roman" panose="02020603050405020304" pitchFamily="18" charset="0"/>
              </a:rPr>
              <a:t> Police officers, crisis services, and hospitals can reduce frequent utilizers of 911 and ED services through specialized responses.</a:t>
            </a:r>
          </a:p>
          <a:p>
            <a:pPr marL="457200" lvl="1" indent="0">
              <a:buNone/>
            </a:pPr>
            <a:endParaRPr lang="en-US" dirty="0"/>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2"/>
          <a:stretch>
            <a:fillRect/>
          </a:stretch>
        </p:blipFill>
        <p:spPr>
          <a:xfrm>
            <a:off x="9241052" y="0"/>
            <a:ext cx="2619375" cy="1743075"/>
          </a:xfrm>
          <a:prstGeom prst="rect">
            <a:avLst/>
          </a:prstGeom>
        </p:spPr>
      </p:pic>
    </p:spTree>
    <p:extLst>
      <p:ext uri="{BB962C8B-B14F-4D97-AF65-F5344CB8AC3E}">
        <p14:creationId xmlns:p14="http://schemas.microsoft.com/office/powerpoint/2010/main" val="376990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2E7-4274-45C0-9EF9-B9675B09936A}"/>
              </a:ext>
            </a:extLst>
          </p:cNvPr>
          <p:cNvSpPr>
            <a:spLocks noGrp="1"/>
          </p:cNvSpPr>
          <p:nvPr>
            <p:ph type="ctrTitle"/>
          </p:nvPr>
        </p:nvSpPr>
        <p:spPr/>
        <p:txBody>
          <a:bodyPr/>
          <a:lstStyle/>
          <a:p>
            <a:pPr algn="l"/>
            <a:r>
              <a:rPr lang="en-US" dirty="0"/>
              <a:t>Intercept 2</a:t>
            </a:r>
          </a:p>
        </p:txBody>
      </p:sp>
      <p:sp>
        <p:nvSpPr>
          <p:cNvPr id="3" name="Subtitle 2">
            <a:extLst>
              <a:ext uri="{FF2B5EF4-FFF2-40B4-BE49-F238E27FC236}">
                <a16:creationId xmlns:a16="http://schemas.microsoft.com/office/drawing/2014/main" id="{A1B3F2CC-A4A2-41A8-B6B1-DD551FCD4A74}"/>
              </a:ext>
            </a:extLst>
          </p:cNvPr>
          <p:cNvSpPr>
            <a:spLocks noGrp="1"/>
          </p:cNvSpPr>
          <p:nvPr>
            <p:ph type="subTitle" idx="1"/>
          </p:nvPr>
        </p:nvSpPr>
        <p:spPr/>
        <p:txBody>
          <a:bodyPr/>
          <a:lstStyle/>
          <a:p>
            <a:pPr algn="l"/>
            <a:r>
              <a:rPr lang="en-US" dirty="0"/>
              <a:t>Initial Court Hearing/Initial Detention</a:t>
            </a:r>
          </a:p>
        </p:txBody>
      </p:sp>
      <p:pic>
        <p:nvPicPr>
          <p:cNvPr id="4" name="Picture 3">
            <a:extLst>
              <a:ext uri="{FF2B5EF4-FFF2-40B4-BE49-F238E27FC236}">
                <a16:creationId xmlns:a16="http://schemas.microsoft.com/office/drawing/2014/main" id="{FE0A99B7-C3DC-4BC9-B9F7-4713B8297299}"/>
              </a:ext>
            </a:extLst>
          </p:cNvPr>
          <p:cNvPicPr>
            <a:picLocks noChangeAspect="1"/>
          </p:cNvPicPr>
          <p:nvPr/>
        </p:nvPicPr>
        <p:blipFill>
          <a:blip r:embed="rId2"/>
          <a:stretch>
            <a:fillRect/>
          </a:stretch>
        </p:blipFill>
        <p:spPr>
          <a:xfrm>
            <a:off x="6719493" y="463330"/>
            <a:ext cx="4919898" cy="5761219"/>
          </a:xfrm>
          <a:prstGeom prst="rect">
            <a:avLst/>
          </a:prstGeom>
        </p:spPr>
      </p:pic>
    </p:spTree>
    <p:extLst>
      <p:ext uri="{BB962C8B-B14F-4D97-AF65-F5344CB8AC3E}">
        <p14:creationId xmlns:p14="http://schemas.microsoft.com/office/powerpoint/2010/main" val="3333866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7929F-59C8-4688-AAFB-9E7B73FA8A14}"/>
              </a:ext>
            </a:extLst>
          </p:cNvPr>
          <p:cNvPicPr>
            <a:picLocks noChangeAspect="1"/>
          </p:cNvPicPr>
          <p:nvPr/>
        </p:nvPicPr>
        <p:blipFill>
          <a:blip r:embed="rId2"/>
          <a:stretch>
            <a:fillRect/>
          </a:stretch>
        </p:blipFill>
        <p:spPr>
          <a:xfrm>
            <a:off x="1517659" y="895173"/>
            <a:ext cx="9156682" cy="5067654"/>
          </a:xfrm>
          <a:prstGeom prst="rect">
            <a:avLst/>
          </a:prstGeom>
        </p:spPr>
      </p:pic>
      <p:sp>
        <p:nvSpPr>
          <p:cNvPr id="5" name="Oval 4">
            <a:extLst>
              <a:ext uri="{FF2B5EF4-FFF2-40B4-BE49-F238E27FC236}">
                <a16:creationId xmlns:a16="http://schemas.microsoft.com/office/drawing/2014/main" id="{57EF70DD-7867-4350-898A-4746CBCDD031}"/>
              </a:ext>
            </a:extLst>
          </p:cNvPr>
          <p:cNvSpPr/>
          <p:nvPr/>
        </p:nvSpPr>
        <p:spPr>
          <a:xfrm>
            <a:off x="2570205" y="4547285"/>
            <a:ext cx="1977082" cy="111210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8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E576-DAE3-4EB5-B23F-C033E7B27282}"/>
              </a:ext>
            </a:extLst>
          </p:cNvPr>
          <p:cNvSpPr>
            <a:spLocks noGrp="1"/>
          </p:cNvSpPr>
          <p:nvPr>
            <p:ph type="title"/>
          </p:nvPr>
        </p:nvSpPr>
        <p:spPr/>
        <p:txBody>
          <a:bodyPr/>
          <a:lstStyle/>
          <a:p>
            <a:r>
              <a:rPr lang="en-US" dirty="0"/>
              <a:t>Key System Stakeholders</a:t>
            </a:r>
          </a:p>
        </p:txBody>
      </p:sp>
      <p:sp>
        <p:nvSpPr>
          <p:cNvPr id="3" name="Content Placeholder 2">
            <a:extLst>
              <a:ext uri="{FF2B5EF4-FFF2-40B4-BE49-F238E27FC236}">
                <a16:creationId xmlns:a16="http://schemas.microsoft.com/office/drawing/2014/main" id="{D564821A-6C3C-4EC5-9DC9-4249998C3473}"/>
              </a:ext>
            </a:extLst>
          </p:cNvPr>
          <p:cNvSpPr>
            <a:spLocks noGrp="1"/>
          </p:cNvSpPr>
          <p:nvPr>
            <p:ph idx="1"/>
          </p:nvPr>
        </p:nvSpPr>
        <p:spPr/>
        <p:txBody>
          <a:bodyPr/>
          <a:lstStyle/>
          <a:p>
            <a:r>
              <a:rPr lang="en-US" sz="2800" dirty="0">
                <a:solidFill>
                  <a:srgbClr val="0A0A0A"/>
                </a:solidFill>
                <a:effectLst/>
                <a:latin typeface="Arial" panose="020B0604020202020204" pitchFamily="34" charset="0"/>
                <a:ea typeface="Calibri" panose="020F0502020204030204" pitchFamily="34" charset="0"/>
              </a:rPr>
              <a:t>Judges/Court Commissioners</a:t>
            </a:r>
          </a:p>
          <a:p>
            <a:r>
              <a:rPr lang="en-US" dirty="0">
                <a:solidFill>
                  <a:srgbClr val="0A0A0A"/>
                </a:solidFill>
                <a:latin typeface="Arial" panose="020B0604020202020204" pitchFamily="34" charset="0"/>
                <a:ea typeface="Calibri" panose="020F0502020204030204" pitchFamily="34" charset="0"/>
              </a:rPr>
              <a:t>P</a:t>
            </a:r>
            <a:r>
              <a:rPr lang="en-US" sz="2800" dirty="0">
                <a:solidFill>
                  <a:srgbClr val="0A0A0A"/>
                </a:solidFill>
                <a:effectLst/>
                <a:latin typeface="Arial" panose="020B0604020202020204" pitchFamily="34" charset="0"/>
                <a:ea typeface="Calibri" panose="020F0502020204030204" pitchFamily="34" charset="0"/>
              </a:rPr>
              <a:t>rosecutors</a:t>
            </a:r>
          </a:p>
          <a:p>
            <a:r>
              <a:rPr lang="en-US" dirty="0">
                <a:solidFill>
                  <a:srgbClr val="0A0A0A"/>
                </a:solidFill>
                <a:latin typeface="Arial" panose="020B0604020202020204" pitchFamily="34" charset="0"/>
                <a:ea typeface="Calibri" panose="020F0502020204030204" pitchFamily="34" charset="0"/>
              </a:rPr>
              <a:t>D</a:t>
            </a:r>
            <a:r>
              <a:rPr lang="en-US" sz="2800" dirty="0">
                <a:solidFill>
                  <a:srgbClr val="0A0A0A"/>
                </a:solidFill>
                <a:effectLst/>
                <a:latin typeface="Arial" panose="020B0604020202020204" pitchFamily="34" charset="0"/>
                <a:ea typeface="Calibri" panose="020F0502020204030204" pitchFamily="34" charset="0"/>
              </a:rPr>
              <a:t>efense Attorneys</a:t>
            </a:r>
          </a:p>
          <a:p>
            <a:r>
              <a:rPr lang="en-US" dirty="0">
                <a:solidFill>
                  <a:srgbClr val="0A0A0A"/>
                </a:solidFill>
                <a:latin typeface="Arial" panose="020B0604020202020204" pitchFamily="34" charset="0"/>
                <a:ea typeface="Calibri" panose="020F0502020204030204" pitchFamily="34" charset="0"/>
              </a:rPr>
              <a:t>Diversion Coordinators</a:t>
            </a:r>
          </a:p>
          <a:p>
            <a:r>
              <a:rPr lang="en-US" dirty="0">
                <a:solidFill>
                  <a:srgbClr val="0A0A0A"/>
                </a:solidFill>
                <a:latin typeface="Arial" panose="020B0604020202020204" pitchFamily="34" charset="0"/>
              </a:rPr>
              <a:t>Pre-trial Supervision</a:t>
            </a:r>
            <a:endParaRPr lang="en-US" dirty="0"/>
          </a:p>
        </p:txBody>
      </p:sp>
      <p:pic>
        <p:nvPicPr>
          <p:cNvPr id="4" name="Picture 3">
            <a:extLst>
              <a:ext uri="{FF2B5EF4-FFF2-40B4-BE49-F238E27FC236}">
                <a16:creationId xmlns:a16="http://schemas.microsoft.com/office/drawing/2014/main" id="{A52B77EE-A2EB-4768-A705-ADBE208D6A1C}"/>
              </a:ext>
            </a:extLst>
          </p:cNvPr>
          <p:cNvPicPr>
            <a:picLocks noChangeAspect="1"/>
          </p:cNvPicPr>
          <p:nvPr/>
        </p:nvPicPr>
        <p:blipFill>
          <a:blip r:embed="rId2"/>
          <a:stretch>
            <a:fillRect/>
          </a:stretch>
        </p:blipFill>
        <p:spPr>
          <a:xfrm>
            <a:off x="7283303" y="3343158"/>
            <a:ext cx="4258450" cy="2833805"/>
          </a:xfrm>
          <a:prstGeom prst="rect">
            <a:avLst/>
          </a:prstGeom>
        </p:spPr>
      </p:pic>
    </p:spTree>
    <p:extLst>
      <p:ext uri="{BB962C8B-B14F-4D97-AF65-F5344CB8AC3E}">
        <p14:creationId xmlns:p14="http://schemas.microsoft.com/office/powerpoint/2010/main" val="133900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C1D6-4825-4BDE-9BC0-1A1ED5B4CC9B}"/>
              </a:ext>
            </a:extLst>
          </p:cNvPr>
          <p:cNvSpPr>
            <a:spLocks noGrp="1"/>
          </p:cNvSpPr>
          <p:nvPr>
            <p:ph type="title"/>
          </p:nvPr>
        </p:nvSpPr>
        <p:spPr/>
        <p:txBody>
          <a:bodyPr/>
          <a:lstStyle/>
          <a:p>
            <a:r>
              <a:rPr lang="en-US" dirty="0"/>
              <a:t>Risk</a:t>
            </a:r>
          </a:p>
        </p:txBody>
      </p:sp>
      <p:sp>
        <p:nvSpPr>
          <p:cNvPr id="3" name="Content Placeholder 2">
            <a:extLst>
              <a:ext uri="{FF2B5EF4-FFF2-40B4-BE49-F238E27FC236}">
                <a16:creationId xmlns:a16="http://schemas.microsoft.com/office/drawing/2014/main" id="{ADD61F3B-80DA-4EB0-A507-1F38516E11CB}"/>
              </a:ext>
            </a:extLst>
          </p:cNvPr>
          <p:cNvSpPr>
            <a:spLocks noGrp="1"/>
          </p:cNvSpPr>
          <p:nvPr>
            <p:ph idx="1"/>
          </p:nvPr>
        </p:nvSpPr>
        <p:spPr>
          <a:xfrm>
            <a:off x="4921134" y="1966277"/>
            <a:ext cx="6432665" cy="3170988"/>
          </a:xfrm>
        </p:spPr>
        <p:txBody>
          <a:bodyPr>
            <a:normAutofit/>
          </a:bodyPr>
          <a:lstStyle/>
          <a:p>
            <a:r>
              <a:rPr lang="en-US" dirty="0"/>
              <a:t>Criminal Recidivism</a:t>
            </a:r>
          </a:p>
          <a:p>
            <a:pPr lvl="1"/>
            <a:r>
              <a:rPr lang="en-US" dirty="0"/>
              <a:t>All risk levels will be present</a:t>
            </a:r>
          </a:p>
          <a:p>
            <a:pPr lvl="1"/>
            <a:r>
              <a:rPr lang="en-US" dirty="0"/>
              <a:t>This is usually the first chance to screen and assess for risk and need level</a:t>
            </a:r>
          </a:p>
          <a:p>
            <a:r>
              <a:rPr lang="en-US" dirty="0"/>
              <a:t>Pretrial Risk</a:t>
            </a:r>
          </a:p>
          <a:p>
            <a:pPr lvl="1"/>
            <a:r>
              <a:rPr lang="en-US" dirty="0"/>
              <a:t>Failure to Appear</a:t>
            </a:r>
          </a:p>
          <a:p>
            <a:pPr lvl="1"/>
            <a:r>
              <a:rPr lang="en-US" dirty="0"/>
              <a:t>Public Safety Risk</a:t>
            </a:r>
          </a:p>
          <a:p>
            <a:pPr lvl="1"/>
            <a:endParaRPr lang="en-US" dirty="0"/>
          </a:p>
        </p:txBody>
      </p:sp>
      <p:pic>
        <p:nvPicPr>
          <p:cNvPr id="6" name="Picture 5">
            <a:extLst>
              <a:ext uri="{FF2B5EF4-FFF2-40B4-BE49-F238E27FC236}">
                <a16:creationId xmlns:a16="http://schemas.microsoft.com/office/drawing/2014/main" id="{D3EFA91E-78BC-44B0-881D-63321317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2537254" cy="3805881"/>
          </a:xfrm>
          <a:prstGeom prst="rect">
            <a:avLst/>
          </a:prstGeom>
        </p:spPr>
      </p:pic>
    </p:spTree>
    <p:extLst>
      <p:ext uri="{BB962C8B-B14F-4D97-AF65-F5344CB8AC3E}">
        <p14:creationId xmlns:p14="http://schemas.microsoft.com/office/powerpoint/2010/main" val="2040052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353B-E583-47C3-90E3-3A6DA99EDDB5}"/>
              </a:ext>
            </a:extLst>
          </p:cNvPr>
          <p:cNvSpPr>
            <a:spLocks noGrp="1"/>
          </p:cNvSpPr>
          <p:nvPr>
            <p:ph type="title"/>
          </p:nvPr>
        </p:nvSpPr>
        <p:spPr/>
        <p:txBody>
          <a:bodyPr/>
          <a:lstStyle/>
          <a:p>
            <a:r>
              <a:rPr lang="en-US" dirty="0"/>
              <a:t>A Quick Word About Low Risk…</a:t>
            </a:r>
          </a:p>
        </p:txBody>
      </p:sp>
      <p:sp>
        <p:nvSpPr>
          <p:cNvPr id="3" name="Content Placeholder 2">
            <a:extLst>
              <a:ext uri="{FF2B5EF4-FFF2-40B4-BE49-F238E27FC236}">
                <a16:creationId xmlns:a16="http://schemas.microsoft.com/office/drawing/2014/main" id="{EFA869E4-F231-4B56-BE57-9CD5AE7D272A}"/>
              </a:ext>
            </a:extLst>
          </p:cNvPr>
          <p:cNvSpPr>
            <a:spLocks noGrp="1"/>
          </p:cNvSpPr>
          <p:nvPr>
            <p:ph idx="1"/>
          </p:nvPr>
        </p:nvSpPr>
        <p:spPr/>
        <p:txBody>
          <a:bodyPr/>
          <a:lstStyle/>
          <a:p>
            <a:r>
              <a:rPr lang="en-US" b="0" i="0" dirty="0">
                <a:solidFill>
                  <a:srgbClr val="0A0A0A"/>
                </a:solidFill>
                <a:effectLst/>
                <a:latin typeface="Google Sans"/>
              </a:rPr>
              <a:t>Low-risk individuals are generally defined as having no prior convictions, no history of violence, and stable employment or housing. </a:t>
            </a:r>
          </a:p>
          <a:p>
            <a:r>
              <a:rPr lang="en-US" dirty="0">
                <a:solidFill>
                  <a:srgbClr val="0A0A0A"/>
                </a:solidFill>
                <a:latin typeface="Google Sans"/>
              </a:rPr>
              <a:t>Studies consistently show over </a:t>
            </a:r>
            <a:r>
              <a:rPr lang="en-US" sz="4400" b="1" dirty="0">
                <a:solidFill>
                  <a:srgbClr val="0A0A0A"/>
                </a:solidFill>
                <a:latin typeface="Google Sans"/>
              </a:rPr>
              <a:t>70%</a:t>
            </a:r>
            <a:r>
              <a:rPr lang="en-US" dirty="0">
                <a:solidFill>
                  <a:srgbClr val="0A0A0A"/>
                </a:solidFill>
                <a:latin typeface="Google Sans"/>
              </a:rPr>
              <a:t> of low risk individuals will self-correct.</a:t>
            </a:r>
            <a:endParaRPr lang="en-US" b="1" dirty="0"/>
          </a:p>
        </p:txBody>
      </p:sp>
    </p:spTree>
    <p:extLst>
      <p:ext uri="{BB962C8B-B14F-4D97-AF65-F5344CB8AC3E}">
        <p14:creationId xmlns:p14="http://schemas.microsoft.com/office/powerpoint/2010/main" val="544686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Pretrial Detention</a:t>
            </a:r>
          </a:p>
        </p:txBody>
      </p:sp>
      <p:sp>
        <p:nvSpPr>
          <p:cNvPr id="3" name="Content Placeholder 2"/>
          <p:cNvSpPr>
            <a:spLocks noGrp="1"/>
          </p:cNvSpPr>
          <p:nvPr>
            <p:ph idx="1"/>
          </p:nvPr>
        </p:nvSpPr>
        <p:spPr>
          <a:xfrm>
            <a:off x="1103312" y="1582058"/>
            <a:ext cx="8946541" cy="4666342"/>
          </a:xfrm>
        </p:spPr>
        <p:txBody>
          <a:bodyPr/>
          <a:lstStyle/>
          <a:p>
            <a:r>
              <a:rPr lang="en-US" dirty="0"/>
              <a:t>Increase in new criminal arrest pretrial</a:t>
            </a:r>
          </a:p>
          <a:p>
            <a:pPr marL="0" indent="0">
              <a:buNone/>
            </a:pPr>
            <a:endParaRPr lang="en-US" dirty="0"/>
          </a:p>
        </p:txBody>
      </p:sp>
      <p:graphicFrame>
        <p:nvGraphicFramePr>
          <p:cNvPr id="14" name="Chart 13"/>
          <p:cNvGraphicFramePr/>
          <p:nvPr/>
        </p:nvGraphicFramePr>
        <p:xfrm>
          <a:off x="943428" y="2064327"/>
          <a:ext cx="9724571" cy="409105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866FFDC8-8BA1-404A-BDEE-724A2DD225CB}"/>
              </a:ext>
            </a:extLst>
          </p:cNvPr>
          <p:cNvSpPr>
            <a:spLocks noGrp="1"/>
          </p:cNvSpPr>
          <p:nvPr>
            <p:ph type="sldNum" sz="quarter" idx="12"/>
          </p:nvPr>
        </p:nvSpPr>
        <p:spPr/>
        <p:txBody>
          <a:bodyPr/>
          <a:lstStyle/>
          <a:p>
            <a:fld id="{3A98EE3D-8CD1-4C3F-BD1C-C98C9596463C}" type="slidenum">
              <a:rPr lang="en-US" smtClean="0"/>
              <a:t>67</a:t>
            </a:fld>
            <a:endParaRPr lang="en-US" dirty="0"/>
          </a:p>
        </p:txBody>
      </p:sp>
      <p:sp>
        <p:nvSpPr>
          <p:cNvPr id="8" name="TextBox 7">
            <a:extLst>
              <a:ext uri="{FF2B5EF4-FFF2-40B4-BE49-F238E27FC236}">
                <a16:creationId xmlns:a16="http://schemas.microsoft.com/office/drawing/2014/main" id="{5F45C5E5-F335-8FDC-2AF8-18A477704C8D}"/>
              </a:ext>
            </a:extLst>
          </p:cNvPr>
          <p:cNvSpPr txBox="1"/>
          <p:nvPr/>
        </p:nvSpPr>
        <p:spPr>
          <a:xfrm>
            <a:off x="418408" y="6464427"/>
            <a:ext cx="109007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Arial"/>
                <a:ea typeface="Arial"/>
                <a:cs typeface="Arial"/>
                <a:sym typeface="Arial"/>
              </a:rPr>
              <a:t>Lowenkamp, C.T., VanNostrand, M., &amp; Holsinger, A. (2013). The Hidden Costs of Pretrial Detention. Laura and John Arnold Foundation. New York City, NY</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343447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Pretrial Detention</a:t>
            </a:r>
          </a:p>
        </p:txBody>
      </p:sp>
      <p:sp>
        <p:nvSpPr>
          <p:cNvPr id="3" name="Content Placeholder 2"/>
          <p:cNvSpPr>
            <a:spLocks noGrp="1"/>
          </p:cNvSpPr>
          <p:nvPr>
            <p:ph idx="1"/>
          </p:nvPr>
        </p:nvSpPr>
        <p:spPr>
          <a:xfrm>
            <a:off x="997527" y="1898073"/>
            <a:ext cx="10158153" cy="4240260"/>
          </a:xfrm>
        </p:spPr>
        <p:txBody>
          <a:bodyPr/>
          <a:lstStyle/>
          <a:p>
            <a:r>
              <a:rPr lang="en-US" dirty="0"/>
              <a:t>Increase in 2-Year Recidivism</a:t>
            </a:r>
          </a:p>
          <a:p>
            <a:pPr marL="0" indent="0">
              <a:buNone/>
            </a:pPr>
            <a:endParaRPr lang="en-US" dirty="0"/>
          </a:p>
        </p:txBody>
      </p:sp>
      <p:graphicFrame>
        <p:nvGraphicFramePr>
          <p:cNvPr id="14" name="Chart 13"/>
          <p:cNvGraphicFramePr/>
          <p:nvPr/>
        </p:nvGraphicFramePr>
        <p:xfrm>
          <a:off x="2031999" y="2377442"/>
          <a:ext cx="8206509" cy="376089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6AEBD9EC-5412-7108-5D4E-065BBBCDA543}"/>
              </a:ext>
            </a:extLst>
          </p:cNvPr>
          <p:cNvSpPr>
            <a:spLocks noGrp="1"/>
          </p:cNvSpPr>
          <p:nvPr>
            <p:ph type="sldNum" sz="quarter" idx="12"/>
          </p:nvPr>
        </p:nvSpPr>
        <p:spPr/>
        <p:txBody>
          <a:bodyPr/>
          <a:lstStyle/>
          <a:p>
            <a:fld id="{3A98EE3D-8CD1-4C3F-BD1C-C98C9596463C}" type="slidenum">
              <a:rPr lang="en-US" smtClean="0"/>
              <a:t>68</a:t>
            </a:fld>
            <a:endParaRPr lang="en-US" dirty="0"/>
          </a:p>
        </p:txBody>
      </p:sp>
      <p:sp>
        <p:nvSpPr>
          <p:cNvPr id="6" name="TextBox 5">
            <a:extLst>
              <a:ext uri="{FF2B5EF4-FFF2-40B4-BE49-F238E27FC236}">
                <a16:creationId xmlns:a16="http://schemas.microsoft.com/office/drawing/2014/main" id="{0D7DD4B2-805D-9142-362D-E919D4DFDAC6}"/>
              </a:ext>
            </a:extLst>
          </p:cNvPr>
          <p:cNvSpPr txBox="1"/>
          <p:nvPr/>
        </p:nvSpPr>
        <p:spPr>
          <a:xfrm>
            <a:off x="418408" y="6453574"/>
            <a:ext cx="10575174" cy="369332"/>
          </a:xfrm>
          <a:prstGeom prst="rect">
            <a:avLst/>
          </a:prstGeom>
          <a:noFill/>
        </p:spPr>
        <p:txBody>
          <a:bodyPr wrap="square">
            <a:spAutoFit/>
          </a:bodyPr>
          <a:lstStyle/>
          <a:p>
            <a:r>
              <a:rPr lang="en-US" baseline="30000" dirty="0">
                <a:solidFill>
                  <a:schemeClr val="bg1"/>
                </a:solidFill>
                <a:effectLst>
                  <a:outerShdw blurRad="38100" dist="38100" dir="2700000" algn="tl">
                    <a:srgbClr val="000000">
                      <a:alpha val="43137"/>
                    </a:srgbClr>
                  </a:outerShdw>
                </a:effectLst>
                <a:latin typeface="Arial"/>
                <a:ea typeface="Arial"/>
                <a:cs typeface="Arial"/>
                <a:sym typeface="Arial"/>
              </a:rPr>
              <a:t>Lowenkamp, C.T., VanNostrand, M., &amp; Holsinger, A. (2013). The Hidden Costs of Pretrial Detention. Laura and John Arnold Foundation. New York City, NY</a:t>
            </a:r>
            <a:endParaRPr lang="en-US" dirty="0">
              <a:solidFill>
                <a:schemeClr val="bg1"/>
              </a:solidFill>
            </a:endParaRPr>
          </a:p>
        </p:txBody>
      </p:sp>
    </p:spTree>
    <p:extLst>
      <p:ext uri="{BB962C8B-B14F-4D97-AF65-F5344CB8AC3E}">
        <p14:creationId xmlns:p14="http://schemas.microsoft.com/office/powerpoint/2010/main" val="2141912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388-7626-471D-BFC0-4BFD9E881EAB}"/>
              </a:ext>
            </a:extLst>
          </p:cNvPr>
          <p:cNvSpPr>
            <a:spLocks noGrp="1"/>
          </p:cNvSpPr>
          <p:nvPr>
            <p:ph type="title"/>
          </p:nvPr>
        </p:nvSpPr>
        <p:spPr/>
        <p:txBody>
          <a:bodyPr/>
          <a:lstStyle/>
          <a:p>
            <a:r>
              <a:rPr lang="en-US" dirty="0"/>
              <a:t>Need</a:t>
            </a:r>
          </a:p>
        </p:txBody>
      </p:sp>
      <p:pic>
        <p:nvPicPr>
          <p:cNvPr id="9" name="Picture 8">
            <a:extLst>
              <a:ext uri="{FF2B5EF4-FFF2-40B4-BE49-F238E27FC236}">
                <a16:creationId xmlns:a16="http://schemas.microsoft.com/office/drawing/2014/main" id="{0D2DC728-1356-4B5A-8A97-290422DD46F4}"/>
              </a:ext>
            </a:extLst>
          </p:cNvPr>
          <p:cNvPicPr>
            <a:picLocks noChangeAspect="1"/>
          </p:cNvPicPr>
          <p:nvPr/>
        </p:nvPicPr>
        <p:blipFill>
          <a:blip r:embed="rId3"/>
          <a:stretch>
            <a:fillRect/>
          </a:stretch>
        </p:blipFill>
        <p:spPr>
          <a:xfrm>
            <a:off x="4031622" y="819362"/>
            <a:ext cx="8160378" cy="5440252"/>
          </a:xfrm>
          <a:prstGeom prst="rect">
            <a:avLst/>
          </a:prstGeom>
        </p:spPr>
      </p:pic>
      <p:sp>
        <p:nvSpPr>
          <p:cNvPr id="10" name="Rectangle 9">
            <a:extLst>
              <a:ext uri="{FF2B5EF4-FFF2-40B4-BE49-F238E27FC236}">
                <a16:creationId xmlns:a16="http://schemas.microsoft.com/office/drawing/2014/main" id="{5727F39A-722E-4042-91AC-B712A69B41F7}"/>
              </a:ext>
            </a:extLst>
          </p:cNvPr>
          <p:cNvSpPr/>
          <p:nvPr/>
        </p:nvSpPr>
        <p:spPr>
          <a:xfrm>
            <a:off x="8051199" y="4639855"/>
            <a:ext cx="30757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05414B-0055-4A5B-9183-A805D932442C}"/>
              </a:ext>
            </a:extLst>
          </p:cNvPr>
          <p:cNvPicPr>
            <a:picLocks noChangeAspect="1"/>
          </p:cNvPicPr>
          <p:nvPr/>
        </p:nvPicPr>
        <p:blipFill>
          <a:blip r:embed="rId4"/>
          <a:stretch>
            <a:fillRect/>
          </a:stretch>
        </p:blipFill>
        <p:spPr>
          <a:xfrm>
            <a:off x="372514" y="1521110"/>
            <a:ext cx="4523624" cy="4517528"/>
          </a:xfrm>
          <a:prstGeom prst="rect">
            <a:avLst/>
          </a:prstGeom>
        </p:spPr>
      </p:pic>
    </p:spTree>
    <p:extLst>
      <p:ext uri="{BB962C8B-B14F-4D97-AF65-F5344CB8AC3E}">
        <p14:creationId xmlns:p14="http://schemas.microsoft.com/office/powerpoint/2010/main" val="24778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4800601"/>
          </a:xfrm>
        </p:spPr>
        <p:txBody>
          <a:bodyPr>
            <a:normAutofit/>
          </a:bodyPr>
          <a:lstStyle/>
          <a:p>
            <a:pPr marL="0" indent="0">
              <a:buNone/>
            </a:pPr>
            <a:r>
              <a:rPr lang="en-US" dirty="0"/>
              <a:t>“To reach their full potential, </a:t>
            </a:r>
            <a:r>
              <a:rPr lang="en-US" dirty="0">
                <a:solidFill>
                  <a:srgbClr val="C00000"/>
                </a:solidFill>
              </a:rPr>
              <a:t>evidence-based practices</a:t>
            </a:r>
            <a:r>
              <a:rPr lang="en-US" dirty="0"/>
              <a:t> cannot simply be placed alongside past practice or through the piecemeal exchange of one past practice for a new one. Instead, an </a:t>
            </a:r>
            <a:r>
              <a:rPr lang="en-US" dirty="0">
                <a:solidFill>
                  <a:srgbClr val="C00000"/>
                </a:solidFill>
              </a:rPr>
              <a:t>evidence-based decision making process</a:t>
            </a:r>
            <a:r>
              <a:rPr lang="en-US" dirty="0"/>
              <a:t>—a systemic approach that uses research to inform decisions at all levels—offers the greatest promise for harm and risk reduction and the potential for a tremendous return…” 				</a:t>
            </a:r>
          </a:p>
          <a:p>
            <a:pPr marL="0" indent="0">
              <a:buNone/>
            </a:pPr>
            <a:r>
              <a:rPr lang="en-US" i="1" dirty="0"/>
              <a:t>				–EBDM Framework, p. 39</a:t>
            </a:r>
          </a:p>
        </p:txBody>
      </p:sp>
    </p:spTree>
    <p:extLst>
      <p:ext uri="{BB962C8B-B14F-4D97-AF65-F5344CB8AC3E}">
        <p14:creationId xmlns:p14="http://schemas.microsoft.com/office/powerpoint/2010/main" val="17876347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8C8-3CAD-4BDA-BBEA-62F97DBE27C8}"/>
              </a:ext>
            </a:extLst>
          </p:cNvPr>
          <p:cNvSpPr>
            <a:spLocks noGrp="1"/>
          </p:cNvSpPr>
          <p:nvPr>
            <p:ph type="title"/>
          </p:nvPr>
        </p:nvSpPr>
        <p:spPr/>
        <p:txBody>
          <a:bodyPr/>
          <a:lstStyle/>
          <a:p>
            <a:r>
              <a:rPr lang="en-US" dirty="0"/>
              <a:t>How Do We Determine Risk and Need?</a:t>
            </a:r>
          </a:p>
        </p:txBody>
      </p:sp>
      <p:sp>
        <p:nvSpPr>
          <p:cNvPr id="3" name="Content Placeholder 2">
            <a:extLst>
              <a:ext uri="{FF2B5EF4-FFF2-40B4-BE49-F238E27FC236}">
                <a16:creationId xmlns:a16="http://schemas.microsoft.com/office/drawing/2014/main" id="{72BF596A-39A1-4321-A82B-2AFA84586615}"/>
              </a:ext>
            </a:extLst>
          </p:cNvPr>
          <p:cNvSpPr>
            <a:spLocks noGrp="1"/>
          </p:cNvSpPr>
          <p:nvPr>
            <p:ph idx="1"/>
          </p:nvPr>
        </p:nvSpPr>
        <p:spPr>
          <a:xfrm>
            <a:off x="838200" y="1421027"/>
            <a:ext cx="10515600" cy="5165124"/>
          </a:xfrm>
        </p:spPr>
        <p:txBody>
          <a:bodyPr/>
          <a:lstStyle/>
          <a:p>
            <a:r>
              <a:rPr lang="en-US" dirty="0"/>
              <a:t>Risk Screening/Assessment Tools</a:t>
            </a:r>
          </a:p>
          <a:p>
            <a:pPr lvl="1"/>
            <a:r>
              <a:rPr lang="en-US" dirty="0"/>
              <a:t>Pretrial Risk</a:t>
            </a:r>
          </a:p>
          <a:p>
            <a:pPr lvl="2"/>
            <a:r>
              <a:rPr lang="en-US" dirty="0"/>
              <a:t>Public Safety Assessment (PSA)</a:t>
            </a:r>
          </a:p>
          <a:p>
            <a:pPr lvl="2"/>
            <a:r>
              <a:rPr lang="en-US" dirty="0"/>
              <a:t>Ohio Risk Assessment (ORAS) Pretrial Assessment Tool</a:t>
            </a:r>
          </a:p>
          <a:p>
            <a:pPr lvl="2"/>
            <a:r>
              <a:rPr lang="en-US" dirty="0"/>
              <a:t>Virginia Pretrial Risk Assessment Instrument (VPRAI)</a:t>
            </a:r>
          </a:p>
          <a:p>
            <a:pPr lvl="1"/>
            <a:r>
              <a:rPr lang="en-US" dirty="0"/>
              <a:t>General Risk</a:t>
            </a:r>
          </a:p>
          <a:p>
            <a:pPr lvl="2"/>
            <a:r>
              <a:rPr lang="en-US" dirty="0"/>
              <a:t>ORAS</a:t>
            </a:r>
          </a:p>
          <a:p>
            <a:pPr lvl="3"/>
            <a:r>
              <a:rPr lang="en-US" dirty="0"/>
              <a:t>Misdemeanor Screening Tool and  Misdemeanor Assessment Tool</a:t>
            </a:r>
          </a:p>
          <a:p>
            <a:pPr lvl="2"/>
            <a:r>
              <a:rPr lang="en-US" dirty="0"/>
              <a:t>Level of Screening Inventory – Revised: Screening Version (LSI-R:SV)</a:t>
            </a:r>
          </a:p>
          <a:p>
            <a:pPr lvl="1"/>
            <a:r>
              <a:rPr lang="en-US" dirty="0"/>
              <a:t>General Need</a:t>
            </a:r>
          </a:p>
          <a:p>
            <a:pPr lvl="2"/>
            <a:r>
              <a:rPr lang="en-US" dirty="0"/>
              <a:t>Screening, Brief Intervention and Referral to Treatment (SBIRT)</a:t>
            </a:r>
          </a:p>
          <a:p>
            <a:pPr lvl="2"/>
            <a:r>
              <a:rPr lang="en-US" dirty="0"/>
              <a:t>Brief Jail Mental Health Screen</a:t>
            </a:r>
          </a:p>
          <a:p>
            <a:pPr lvl="2"/>
            <a:r>
              <a:rPr lang="en-US" dirty="0"/>
              <a:t>Texas Christian University Drug Screen V  (TCU-V)</a:t>
            </a:r>
          </a:p>
          <a:p>
            <a:pPr lvl="3"/>
            <a:endParaRPr lang="en-US" dirty="0"/>
          </a:p>
          <a:p>
            <a:pPr lvl="1"/>
            <a:endParaRPr lang="en-US" dirty="0"/>
          </a:p>
        </p:txBody>
      </p:sp>
      <p:pic>
        <p:nvPicPr>
          <p:cNvPr id="4" name="Picture 3">
            <a:extLst>
              <a:ext uri="{FF2B5EF4-FFF2-40B4-BE49-F238E27FC236}">
                <a16:creationId xmlns:a16="http://schemas.microsoft.com/office/drawing/2014/main" id="{153974B7-2B8E-49F6-A9F2-192087DEFD2F}"/>
              </a:ext>
            </a:extLst>
          </p:cNvPr>
          <p:cNvPicPr>
            <a:picLocks noChangeAspect="1"/>
          </p:cNvPicPr>
          <p:nvPr/>
        </p:nvPicPr>
        <p:blipFill>
          <a:blip r:embed="rId3"/>
          <a:stretch>
            <a:fillRect/>
          </a:stretch>
        </p:blipFill>
        <p:spPr>
          <a:xfrm>
            <a:off x="8972443" y="5006975"/>
            <a:ext cx="3028950" cy="1485900"/>
          </a:xfrm>
          <a:prstGeom prst="rect">
            <a:avLst/>
          </a:prstGeom>
        </p:spPr>
      </p:pic>
    </p:spTree>
    <p:extLst>
      <p:ext uri="{BB962C8B-B14F-4D97-AF65-F5344CB8AC3E}">
        <p14:creationId xmlns:p14="http://schemas.microsoft.com/office/powerpoint/2010/main" val="4244686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33619E-DAC9-A826-F397-C0B63C8E9CAC}"/>
              </a:ext>
            </a:extLst>
          </p:cNvPr>
          <p:cNvSpPr txBox="1"/>
          <p:nvPr/>
        </p:nvSpPr>
        <p:spPr>
          <a:xfrm>
            <a:off x="510038" y="2172334"/>
            <a:ext cx="4968005" cy="1569660"/>
          </a:xfrm>
          <a:prstGeom prst="rect">
            <a:avLst/>
          </a:prstGeom>
          <a:noFill/>
        </p:spPr>
        <p:txBody>
          <a:bodyPr wrap="square" rtlCol="0">
            <a:spAutoFit/>
          </a:bodyPr>
          <a:lstStyle/>
          <a:p>
            <a:r>
              <a:rPr lang="en-US" sz="4800" dirty="0"/>
              <a:t>PSA Report</a:t>
            </a:r>
          </a:p>
          <a:p>
            <a:r>
              <a:rPr lang="en-US" sz="4800" dirty="0"/>
              <a:t>Example</a:t>
            </a:r>
          </a:p>
        </p:txBody>
      </p:sp>
      <p:pic>
        <p:nvPicPr>
          <p:cNvPr id="5" name="Picture 4">
            <a:extLst>
              <a:ext uri="{FF2B5EF4-FFF2-40B4-BE49-F238E27FC236}">
                <a16:creationId xmlns:a16="http://schemas.microsoft.com/office/drawing/2014/main" id="{F8A79B72-86B0-4358-8E5C-3BA07E557976}"/>
              </a:ext>
            </a:extLst>
          </p:cNvPr>
          <p:cNvPicPr>
            <a:picLocks noChangeAspect="1"/>
          </p:cNvPicPr>
          <p:nvPr/>
        </p:nvPicPr>
        <p:blipFill>
          <a:blip r:embed="rId3"/>
          <a:stretch>
            <a:fillRect/>
          </a:stretch>
        </p:blipFill>
        <p:spPr>
          <a:xfrm>
            <a:off x="5478043" y="333632"/>
            <a:ext cx="5760075" cy="6190735"/>
          </a:xfrm>
          <a:prstGeom prst="rect">
            <a:avLst/>
          </a:prstGeom>
        </p:spPr>
      </p:pic>
    </p:spTree>
    <p:extLst>
      <p:ext uri="{BB962C8B-B14F-4D97-AF65-F5344CB8AC3E}">
        <p14:creationId xmlns:p14="http://schemas.microsoft.com/office/powerpoint/2010/main" val="201781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5DA0-89FC-4DAE-A09E-14E1CD81955D}"/>
              </a:ext>
            </a:extLst>
          </p:cNvPr>
          <p:cNvSpPr>
            <a:spLocks noGrp="1"/>
          </p:cNvSpPr>
          <p:nvPr>
            <p:ph type="title"/>
          </p:nvPr>
        </p:nvSpPr>
        <p:spPr/>
        <p:txBody>
          <a:bodyPr/>
          <a:lstStyle/>
          <a:p>
            <a:r>
              <a:rPr lang="en-US" dirty="0"/>
              <a:t>Responsivity</a:t>
            </a:r>
          </a:p>
        </p:txBody>
      </p:sp>
      <p:graphicFrame>
        <p:nvGraphicFramePr>
          <p:cNvPr id="4" name="Content Placeholder 3">
            <a:extLst>
              <a:ext uri="{FF2B5EF4-FFF2-40B4-BE49-F238E27FC236}">
                <a16:creationId xmlns:a16="http://schemas.microsoft.com/office/drawing/2014/main" id="{C0E57FBD-0678-432A-A4C7-C0BDA5B18681}"/>
              </a:ext>
            </a:extLst>
          </p:cNvPr>
          <p:cNvGraphicFramePr>
            <a:graphicFrameLocks noGrp="1"/>
          </p:cNvGraphicFramePr>
          <p:nvPr>
            <p:ph idx="1"/>
          </p:nvPr>
        </p:nvGraphicFramePr>
        <p:xfrm>
          <a:off x="698269" y="1363286"/>
          <a:ext cx="11188931" cy="526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1374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DB82-1C4F-4F42-936F-837ACF2BCF8A}"/>
              </a:ext>
            </a:extLst>
          </p:cNvPr>
          <p:cNvSpPr>
            <a:spLocks noGrp="1"/>
          </p:cNvSpPr>
          <p:nvPr>
            <p:ph type="title"/>
          </p:nvPr>
        </p:nvSpPr>
        <p:spPr/>
        <p:txBody>
          <a:bodyPr/>
          <a:lstStyle/>
          <a:p>
            <a:r>
              <a:rPr lang="en-US" dirty="0"/>
              <a:t>Additional Interventions</a:t>
            </a:r>
          </a:p>
        </p:txBody>
      </p:sp>
      <p:sp>
        <p:nvSpPr>
          <p:cNvPr id="3" name="Content Placeholder 2">
            <a:extLst>
              <a:ext uri="{FF2B5EF4-FFF2-40B4-BE49-F238E27FC236}">
                <a16:creationId xmlns:a16="http://schemas.microsoft.com/office/drawing/2014/main" id="{9331B8A3-6B68-4311-B029-89F787BF2F58}"/>
              </a:ext>
            </a:extLst>
          </p:cNvPr>
          <p:cNvSpPr>
            <a:spLocks noGrp="1"/>
          </p:cNvSpPr>
          <p:nvPr>
            <p:ph idx="1"/>
          </p:nvPr>
        </p:nvSpPr>
        <p:spPr/>
        <p:txBody>
          <a:bodyPr/>
          <a:lstStyle/>
          <a:p>
            <a:pPr marL="342900" marR="0"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Screening for mental health and substance use disorders. </a:t>
            </a:r>
            <a:r>
              <a:rPr lang="en-US" dirty="0">
                <a:effectLst/>
                <a:latin typeface="Calibri" panose="020F0502020204030204" pitchFamily="34" charset="0"/>
                <a:ea typeface="MS Mincho" panose="02020609040205080304" pitchFamily="49" charset="-128"/>
                <a:cs typeface="Times New Roman" panose="02020603050405020304" pitchFamily="18" charset="0"/>
              </a:rPr>
              <a:t>Brief screens can be administered universally by non-clinical staff at jail booking, police holding cells, court lock ups, and prior to the first court appearance.</a:t>
            </a:r>
          </a:p>
          <a:p>
            <a:pPr marL="342900" marR="0"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Data-matching initiatives between the jail and community-based behavioral health providers.</a:t>
            </a:r>
            <a:endParaRPr lang="en-US"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90000"/>
              </a:lnSpc>
              <a:spcBef>
                <a:spcPts val="0"/>
              </a:spcBef>
              <a:spcAft>
                <a:spcPts val="800"/>
              </a:spcAft>
              <a:buClr>
                <a:srgbClr val="1F497D"/>
              </a:buClr>
              <a:buSzPts val="1000"/>
              <a:buFont typeface="Wingdings" panose="05000000000000000000" pitchFamily="2" charset="2"/>
              <a:buChar char=""/>
            </a:pPr>
            <a:r>
              <a:rPr lang="en-US" b="1" dirty="0">
                <a:effectLst/>
                <a:latin typeface="Calibri" panose="020F0502020204030204" pitchFamily="34" charset="0"/>
                <a:ea typeface="MS Mincho" panose="02020609040205080304" pitchFamily="49" charset="-128"/>
                <a:cs typeface="Times New Roman" panose="02020603050405020304" pitchFamily="18" charset="0"/>
              </a:rPr>
              <a:t>Pretrial supervision and diversion services to reduce episodes of incarceration. </a:t>
            </a:r>
            <a:r>
              <a:rPr lang="en-US" dirty="0">
                <a:effectLst/>
                <a:latin typeface="Calibri" panose="020F0502020204030204" pitchFamily="34" charset="0"/>
                <a:ea typeface="MS Mincho" panose="02020609040205080304" pitchFamily="49" charset="-128"/>
                <a:cs typeface="Times New Roman" panose="02020603050405020304" pitchFamily="18" charset="0"/>
              </a:rPr>
              <a:t>Risk-based pre-trial services can reduce incarceration of defendants with low risk of criminal behavior or failure to appear in court.</a:t>
            </a:r>
          </a:p>
          <a:p>
            <a:pPr marL="457200" lvl="1" indent="0">
              <a:buNone/>
            </a:pPr>
            <a:endParaRPr lang="en-US" dirty="0"/>
          </a:p>
        </p:txBody>
      </p:sp>
      <p:pic>
        <p:nvPicPr>
          <p:cNvPr id="4" name="Picture 3">
            <a:extLst>
              <a:ext uri="{FF2B5EF4-FFF2-40B4-BE49-F238E27FC236}">
                <a16:creationId xmlns:a16="http://schemas.microsoft.com/office/drawing/2014/main" id="{857A1144-1326-49C2-8BC0-92E64DA3C546}"/>
              </a:ext>
            </a:extLst>
          </p:cNvPr>
          <p:cNvPicPr>
            <a:picLocks noChangeAspect="1"/>
          </p:cNvPicPr>
          <p:nvPr/>
        </p:nvPicPr>
        <p:blipFill>
          <a:blip r:embed="rId2"/>
          <a:stretch>
            <a:fillRect/>
          </a:stretch>
        </p:blipFill>
        <p:spPr>
          <a:xfrm>
            <a:off x="9241052" y="0"/>
            <a:ext cx="2619375" cy="1743075"/>
          </a:xfrm>
          <a:prstGeom prst="rect">
            <a:avLst/>
          </a:prstGeom>
        </p:spPr>
      </p:pic>
    </p:spTree>
    <p:extLst>
      <p:ext uri="{BB962C8B-B14F-4D97-AF65-F5344CB8AC3E}">
        <p14:creationId xmlns:p14="http://schemas.microsoft.com/office/powerpoint/2010/main" val="923697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9EB29-F415-40FF-A523-E5CA7D27C9BD}"/>
              </a:ext>
            </a:extLst>
          </p:cNvPr>
          <p:cNvPicPr>
            <a:picLocks noChangeAspect="1"/>
          </p:cNvPicPr>
          <p:nvPr/>
        </p:nvPicPr>
        <p:blipFill>
          <a:blip r:embed="rId2"/>
          <a:stretch>
            <a:fillRect/>
          </a:stretch>
        </p:blipFill>
        <p:spPr>
          <a:xfrm>
            <a:off x="4297371" y="202019"/>
            <a:ext cx="3597257" cy="3486815"/>
          </a:xfrm>
          <a:prstGeom prst="rect">
            <a:avLst/>
          </a:prstGeom>
        </p:spPr>
      </p:pic>
      <p:sp>
        <p:nvSpPr>
          <p:cNvPr id="4" name="Title 3">
            <a:extLst>
              <a:ext uri="{FF2B5EF4-FFF2-40B4-BE49-F238E27FC236}">
                <a16:creationId xmlns:a16="http://schemas.microsoft.com/office/drawing/2014/main" id="{213C03AC-6302-49B6-AD00-7139A0439522}"/>
              </a:ext>
            </a:extLst>
          </p:cNvPr>
          <p:cNvSpPr>
            <a:spLocks noGrp="1"/>
          </p:cNvSpPr>
          <p:nvPr>
            <p:ph type="title"/>
          </p:nvPr>
        </p:nvSpPr>
        <p:spPr/>
        <p:txBody>
          <a:bodyPr/>
          <a:lstStyle/>
          <a:p>
            <a:pPr algn="ctr"/>
            <a:r>
              <a:rPr lang="en-US" dirty="0"/>
              <a:t>Pretrial Supervision</a:t>
            </a:r>
          </a:p>
        </p:txBody>
      </p:sp>
      <p:sp>
        <p:nvSpPr>
          <p:cNvPr id="5" name="Text Placeholder 4">
            <a:extLst>
              <a:ext uri="{FF2B5EF4-FFF2-40B4-BE49-F238E27FC236}">
                <a16:creationId xmlns:a16="http://schemas.microsoft.com/office/drawing/2014/main" id="{441F5AE5-A56C-43C4-B01C-34BDAC582DA2}"/>
              </a:ext>
            </a:extLst>
          </p:cNvPr>
          <p:cNvSpPr>
            <a:spLocks noGrp="1"/>
          </p:cNvSpPr>
          <p:nvPr>
            <p:ph type="body" idx="1"/>
          </p:nvPr>
        </p:nvSpPr>
        <p:spPr/>
        <p:txBody>
          <a:bodyPr/>
          <a:lstStyle/>
          <a:p>
            <a:pPr algn="ctr"/>
            <a:r>
              <a:rPr lang="en-US" dirty="0"/>
              <a:t>Elizabeth Pohlman-McQuillen - Justice Systems Strategist</a:t>
            </a:r>
          </a:p>
          <a:p>
            <a:pPr algn="ctr"/>
            <a:r>
              <a:rPr lang="en-US" dirty="0"/>
              <a:t>Rock County</a:t>
            </a:r>
          </a:p>
        </p:txBody>
      </p:sp>
    </p:spTree>
    <p:extLst>
      <p:ext uri="{BB962C8B-B14F-4D97-AF65-F5344CB8AC3E}">
        <p14:creationId xmlns:p14="http://schemas.microsoft.com/office/powerpoint/2010/main" val="2353270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
            <a:extLst>
              <a:ext uri="{FF2B5EF4-FFF2-40B4-BE49-F238E27FC236}">
                <a16:creationId xmlns:a16="http://schemas.microsoft.com/office/drawing/2014/main" id="{4FD32B29-2ED3-1111-7A14-5421492BBF62}"/>
              </a:ext>
            </a:extLst>
          </p:cNvPr>
          <p:cNvGraphicFramePr>
            <a:graphicFrameLocks noGrp="1"/>
          </p:cNvGraphicFramePr>
          <p:nvPr>
            <p:ph idx="1"/>
          </p:nvPr>
        </p:nvGraphicFramePr>
        <p:xfrm>
          <a:off x="1981200" y="1312862"/>
          <a:ext cx="8229600" cy="5095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981200" y="169862"/>
            <a:ext cx="8229600" cy="1143000"/>
          </a:xfrm>
        </p:spPr>
        <p:txBody>
          <a:bodyPr/>
          <a:lstStyle/>
          <a:p>
            <a:r>
              <a:rPr lang="en-US">
                <a:solidFill>
                  <a:schemeClr val="accent1"/>
                </a:solidFill>
              </a:rPr>
              <a:t>Goals of Pretrial</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856E13-519B-42B2-9AC1-071BA2390A3A}"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24761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52650" y="365126"/>
            <a:ext cx="7886700" cy="1325563"/>
          </a:xfrm>
        </p:spPr>
        <p:txBody>
          <a:bodyPr>
            <a:normAutofit/>
          </a:bodyPr>
          <a:lstStyle/>
          <a:p>
            <a:r>
              <a:rPr lang="en-US" b="1">
                <a:solidFill>
                  <a:schemeClr val="tx1"/>
                </a:solidFill>
              </a:rPr>
              <a:t>Two Purposes of Pretrial</a:t>
            </a:r>
          </a:p>
        </p:txBody>
      </p:sp>
      <p:graphicFrame>
        <p:nvGraphicFramePr>
          <p:cNvPr id="15" name="Content Placeholder 1">
            <a:extLst>
              <a:ext uri="{FF2B5EF4-FFF2-40B4-BE49-F238E27FC236}">
                <a16:creationId xmlns:a16="http://schemas.microsoft.com/office/drawing/2014/main" id="{FDC4F515-3FB6-79C2-F902-4E6D00366645}"/>
              </a:ext>
            </a:extLst>
          </p:cNvPr>
          <p:cNvGraphicFramePr>
            <a:graphicFrameLocks noGrp="1"/>
          </p:cNvGraphicFramePr>
          <p:nvPr>
            <p:ph idx="1"/>
          </p:nvPr>
        </p:nvGraphicFramePr>
        <p:xfrm>
          <a:off x="2258616" y="1825625"/>
          <a:ext cx="767476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076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3912-2E7E-054E-BD5F-AC44BB9A93F1}"/>
              </a:ext>
            </a:extLst>
          </p:cNvPr>
          <p:cNvSpPr>
            <a:spLocks noGrp="1"/>
          </p:cNvSpPr>
          <p:nvPr>
            <p:ph type="title"/>
          </p:nvPr>
        </p:nvSpPr>
        <p:spPr>
          <a:xfrm>
            <a:off x="2152650" y="365126"/>
            <a:ext cx="7886700" cy="1325563"/>
          </a:xfrm>
        </p:spPr>
        <p:txBody>
          <a:bodyPr>
            <a:normAutofit/>
          </a:bodyPr>
          <a:lstStyle/>
          <a:p>
            <a:r>
              <a:rPr lang="en-US">
                <a:solidFill>
                  <a:schemeClr val="tx1"/>
                </a:solidFill>
              </a:rPr>
              <a:t>Pretrial Assessments</a:t>
            </a:r>
          </a:p>
        </p:txBody>
      </p:sp>
      <p:graphicFrame>
        <p:nvGraphicFramePr>
          <p:cNvPr id="5" name="Content Placeholder 2">
            <a:extLst>
              <a:ext uri="{FF2B5EF4-FFF2-40B4-BE49-F238E27FC236}">
                <a16:creationId xmlns:a16="http://schemas.microsoft.com/office/drawing/2014/main" id="{330B8CF5-3156-2947-26F6-7F07E97481C5}"/>
              </a:ext>
            </a:extLst>
          </p:cNvPr>
          <p:cNvGraphicFramePr>
            <a:graphicFrameLocks noGrp="1"/>
          </p:cNvGraphicFramePr>
          <p:nvPr>
            <p:ph idx="1"/>
          </p:nvPr>
        </p:nvGraphicFramePr>
        <p:xfrm>
          <a:off x="2258616" y="1825625"/>
          <a:ext cx="767476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6634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6832-10AC-DC45-AA57-546F429EABBE}"/>
              </a:ext>
            </a:extLst>
          </p:cNvPr>
          <p:cNvSpPr>
            <a:spLocks noGrp="1"/>
          </p:cNvSpPr>
          <p:nvPr>
            <p:ph type="title"/>
          </p:nvPr>
        </p:nvSpPr>
        <p:spPr>
          <a:xfrm>
            <a:off x="1493520" y="1349681"/>
            <a:ext cx="2714886" cy="4449541"/>
          </a:xfrm>
        </p:spPr>
        <p:txBody>
          <a:bodyPr anchor="t">
            <a:normAutofit/>
          </a:bodyPr>
          <a:lstStyle/>
          <a:p>
            <a:r>
              <a:rPr lang="en-US" sz="3300" dirty="0">
                <a:solidFill>
                  <a:schemeClr val="tx1"/>
                </a:solidFill>
              </a:rPr>
              <a:t>Release Conditions Matrix</a:t>
            </a:r>
          </a:p>
        </p:txBody>
      </p:sp>
      <p:graphicFrame>
        <p:nvGraphicFramePr>
          <p:cNvPr id="10" name="Content Placeholder 2">
            <a:extLst>
              <a:ext uri="{FF2B5EF4-FFF2-40B4-BE49-F238E27FC236}">
                <a16:creationId xmlns:a16="http://schemas.microsoft.com/office/drawing/2014/main" id="{957E4A18-A032-1141-E479-90D1E64E87A3}"/>
              </a:ext>
            </a:extLst>
          </p:cNvPr>
          <p:cNvGraphicFramePr>
            <a:graphicFrameLocks noGrp="1"/>
          </p:cNvGraphicFramePr>
          <p:nvPr>
            <p:ph idx="1"/>
          </p:nvPr>
        </p:nvGraphicFramePr>
        <p:xfrm>
          <a:off x="5020579" y="640076"/>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250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09B993-8FEB-46DC-9CD7-69C95E2C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D9C7211-71A3-2B22-F090-15F45518C184}"/>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Pretrial in Rock County</a:t>
            </a:r>
          </a:p>
        </p:txBody>
      </p:sp>
      <p:sp>
        <p:nvSpPr>
          <p:cNvPr id="7" name="Freeform 11">
            <a:extLst>
              <a:ext uri="{FF2B5EF4-FFF2-40B4-BE49-F238E27FC236}">
                <a16:creationId xmlns:a16="http://schemas.microsoft.com/office/drawing/2014/main" id="{1E9821DA-CF82-4DA7-A2E9-77C49ECD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8" name="Rectangle 7">
            <a:extLst>
              <a:ext uri="{FF2B5EF4-FFF2-40B4-BE49-F238E27FC236}">
                <a16:creationId xmlns:a16="http://schemas.microsoft.com/office/drawing/2014/main" id="{67F90B71-DFD0-4AAD-BD8F-3D4A022F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0" name="Content Placeholder 2">
            <a:extLst>
              <a:ext uri="{FF2B5EF4-FFF2-40B4-BE49-F238E27FC236}">
                <a16:creationId xmlns:a16="http://schemas.microsoft.com/office/drawing/2014/main" id="{A2C36293-23BC-F199-BABC-426B847FFF0B}"/>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602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792162"/>
          </a:xfrm>
        </p:spPr>
        <p:txBody>
          <a:bodyPr>
            <a:noAutofit/>
          </a:bodyPr>
          <a:lstStyle/>
          <a:p>
            <a:r>
              <a:rPr lang="en-US" sz="3200" b="1" dirty="0">
                <a:solidFill>
                  <a:srgbClr val="C00000"/>
                </a:solidFill>
              </a:rPr>
              <a:t>EBDM Principles</a:t>
            </a:r>
            <a:endParaRPr lang="en-US" sz="3200" b="1" dirty="0">
              <a:solidFill>
                <a:srgbClr val="C00000"/>
              </a:solidFill>
              <a:latin typeface="Kalinga" pitchFamily="34" charset="0"/>
              <a:cs typeface="Kalinga" pitchFamily="34" charset="0"/>
            </a:endParaRPr>
          </a:p>
        </p:txBody>
      </p:sp>
      <p:sp>
        <p:nvSpPr>
          <p:cNvPr id="5" name="Content Placeholder 2"/>
          <p:cNvSpPr>
            <a:spLocks noGrp="1"/>
          </p:cNvSpPr>
          <p:nvPr>
            <p:ph idx="1"/>
          </p:nvPr>
        </p:nvSpPr>
        <p:spPr>
          <a:xfrm>
            <a:off x="2209800" y="914400"/>
            <a:ext cx="8229600" cy="3352800"/>
          </a:xfrm>
        </p:spPr>
        <p:txBody>
          <a:bodyPr>
            <a:noAutofit/>
          </a:bodyPr>
          <a:lstStyle/>
          <a:p>
            <a:pPr marL="0" indent="0">
              <a:buNone/>
            </a:pPr>
            <a:r>
              <a:rPr lang="en-US" sz="2200" dirty="0"/>
              <a:t>EBDM Principle 1:  The professional judgment of criminal justice system decision makers is enhanced when informed by evidence-based knowledge.</a:t>
            </a:r>
          </a:p>
          <a:p>
            <a:endParaRPr lang="en-US" sz="2200" dirty="0"/>
          </a:p>
          <a:p>
            <a:pPr marL="0" indent="0">
              <a:buNone/>
            </a:pPr>
            <a:r>
              <a:rPr lang="en-US" sz="2200" dirty="0"/>
              <a:t>EBDM Principle 2:  Every interaction within the criminal justice system offers an opportunity to contribute to harm reduction.</a:t>
            </a:r>
          </a:p>
          <a:p>
            <a:endParaRPr lang="en-US" sz="2200" dirty="0"/>
          </a:p>
          <a:p>
            <a:pPr marL="0" indent="0">
              <a:buNone/>
            </a:pPr>
            <a:r>
              <a:rPr lang="en-US" sz="2200" dirty="0"/>
              <a:t>EBDM Principle 3:  Systems achieve better outcomes when they operate collaboratively.</a:t>
            </a:r>
          </a:p>
          <a:p>
            <a:endParaRPr lang="en-US" sz="2200" dirty="0"/>
          </a:p>
          <a:p>
            <a:pPr marL="0" indent="0">
              <a:buNone/>
            </a:pPr>
            <a:r>
              <a:rPr lang="en-US" sz="2200" dirty="0"/>
              <a:t>EBDM Principle 4:  The criminal justice system will continually learn and improve when professionals make decisions based on the collection, analysis, and use of data and information.</a:t>
            </a:r>
          </a:p>
          <a:p>
            <a:endParaRPr lang="en-US" sz="2200" dirty="0"/>
          </a:p>
        </p:txBody>
      </p:sp>
    </p:spTree>
    <p:extLst>
      <p:ext uri="{BB962C8B-B14F-4D97-AF65-F5344CB8AC3E}">
        <p14:creationId xmlns:p14="http://schemas.microsoft.com/office/powerpoint/2010/main" val="3448974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1C0BA4DF-F094-5E92-8C4A-428D7574C897}"/>
              </a:ext>
            </a:extLst>
          </p:cNvPr>
          <p:cNvSpPr>
            <a:spLocks noGrp="1"/>
          </p:cNvSpPr>
          <p:nvPr>
            <p:ph type="title"/>
          </p:nvPr>
        </p:nvSpPr>
        <p:spPr>
          <a:xfrm>
            <a:off x="7839756" y="1159566"/>
            <a:ext cx="3662939" cy="4568264"/>
          </a:xfrm>
        </p:spPr>
        <p:txBody>
          <a:bodyPr anchor="ctr">
            <a:normAutofit/>
          </a:bodyPr>
          <a:lstStyle/>
          <a:p>
            <a:r>
              <a:rPr lang="en-US" dirty="0">
                <a:solidFill>
                  <a:schemeClr val="tx1"/>
                </a:solidFill>
              </a:rPr>
              <a:t>Pretrial Statistics </a:t>
            </a:r>
            <a:r>
              <a:rPr lang="en-US" sz="1600" dirty="0">
                <a:solidFill>
                  <a:schemeClr val="tx1"/>
                </a:solidFill>
              </a:rPr>
              <a:t>as of March 1, 2026</a:t>
            </a:r>
            <a:endParaRPr lang="en-US" dirty="0">
              <a:solidFill>
                <a:schemeClr val="tx1"/>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37B752B7-D5FB-06A1-B554-02F7D1598C48}"/>
              </a:ext>
            </a:extLst>
          </p:cNvPr>
          <p:cNvSpPr>
            <a:spLocks noGrp="1"/>
          </p:cNvSpPr>
          <p:nvPr>
            <p:ph idx="1"/>
          </p:nvPr>
        </p:nvSpPr>
        <p:spPr>
          <a:xfrm>
            <a:off x="637310" y="1286934"/>
            <a:ext cx="5292436" cy="4284134"/>
          </a:xfrm>
        </p:spPr>
        <p:txBody>
          <a:bodyPr anchor="ctr">
            <a:normAutofit/>
          </a:bodyPr>
          <a:lstStyle/>
          <a:p>
            <a:r>
              <a:rPr lang="en-US" sz="2400" dirty="0">
                <a:solidFill>
                  <a:srgbClr val="FFFFFF"/>
                </a:solidFill>
              </a:rPr>
              <a:t>2026 Appearance Rate:  95%</a:t>
            </a:r>
          </a:p>
          <a:p>
            <a:r>
              <a:rPr lang="en-US" sz="2400" dirty="0">
                <a:solidFill>
                  <a:srgbClr val="FFFFFF"/>
                </a:solidFill>
              </a:rPr>
              <a:t>2026 Safety Rate:  81%</a:t>
            </a:r>
          </a:p>
          <a:p>
            <a:r>
              <a:rPr lang="en-US" sz="2400" dirty="0">
                <a:solidFill>
                  <a:srgbClr val="FFFFFF"/>
                </a:solidFill>
              </a:rPr>
              <a:t>Electronic Monitoring: 49/50 units (SCRAM &amp; GPS)</a:t>
            </a:r>
          </a:p>
          <a:p>
            <a:r>
              <a:rPr lang="en-US" sz="2400" dirty="0">
                <a:solidFill>
                  <a:srgbClr val="FFFFFF"/>
                </a:solidFill>
              </a:rPr>
              <a:t>2026 Jail Bed Days Averted: 4,762</a:t>
            </a:r>
          </a:p>
          <a:p>
            <a:r>
              <a:rPr lang="en-US" sz="2400" dirty="0">
                <a:solidFill>
                  <a:srgbClr val="FFFFFF"/>
                </a:solidFill>
              </a:rPr>
              <a:t>Total Jail Bed Days Averted (2022-March 1, 2026): 187,332 </a:t>
            </a:r>
            <a:r>
              <a:rPr lang="en-US" sz="2000" dirty="0">
                <a:solidFill>
                  <a:srgbClr val="FFFFFF"/>
                </a:solidFill>
              </a:rPr>
              <a:t>(Jail Bed Day cost established by the County Board is $135.95)</a:t>
            </a:r>
            <a:endParaRPr lang="en-US" sz="2400" dirty="0">
              <a:solidFill>
                <a:srgbClr val="FFFFFF"/>
              </a:solidFill>
            </a:endParaRPr>
          </a:p>
        </p:txBody>
      </p:sp>
    </p:spTree>
    <p:extLst>
      <p:ext uri="{BB962C8B-B14F-4D97-AF65-F5344CB8AC3E}">
        <p14:creationId xmlns:p14="http://schemas.microsoft.com/office/powerpoint/2010/main" val="2779437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C905-243C-47E3-9628-2BFA987082FB}"/>
              </a:ext>
            </a:extLst>
          </p:cNvPr>
          <p:cNvSpPr>
            <a:spLocks noGrp="1"/>
          </p:cNvSpPr>
          <p:nvPr>
            <p:ph type="title"/>
          </p:nvPr>
        </p:nvSpPr>
        <p:spPr>
          <a:xfrm>
            <a:off x="831850" y="3429000"/>
            <a:ext cx="10515600" cy="1133475"/>
          </a:xfrm>
        </p:spPr>
        <p:txBody>
          <a:bodyPr/>
          <a:lstStyle/>
          <a:p>
            <a:pPr algn="ctr"/>
            <a:r>
              <a:rPr lang="en-US" dirty="0"/>
              <a:t>Marathon County Diversion</a:t>
            </a:r>
          </a:p>
        </p:txBody>
      </p:sp>
      <p:sp>
        <p:nvSpPr>
          <p:cNvPr id="5" name="Text Placeholder 4">
            <a:extLst>
              <a:ext uri="{FF2B5EF4-FFF2-40B4-BE49-F238E27FC236}">
                <a16:creationId xmlns:a16="http://schemas.microsoft.com/office/drawing/2014/main" id="{42F2C064-DC6F-4684-BF68-48E9D985C07C}"/>
              </a:ext>
            </a:extLst>
          </p:cNvPr>
          <p:cNvSpPr>
            <a:spLocks noGrp="1"/>
          </p:cNvSpPr>
          <p:nvPr>
            <p:ph type="body" idx="1"/>
          </p:nvPr>
        </p:nvSpPr>
        <p:spPr/>
        <p:txBody>
          <a:bodyPr/>
          <a:lstStyle/>
          <a:p>
            <a:pPr algn="ctr"/>
            <a:r>
              <a:rPr lang="en-US" dirty="0"/>
              <a:t>Ruth Heinzl - Diversion Supervisor</a:t>
            </a:r>
          </a:p>
          <a:p>
            <a:pPr algn="ctr"/>
            <a:r>
              <a:rPr lang="en-US" dirty="0"/>
              <a:t>Marathon County</a:t>
            </a:r>
          </a:p>
        </p:txBody>
      </p:sp>
      <p:pic>
        <p:nvPicPr>
          <p:cNvPr id="6" name="Picture 5">
            <a:extLst>
              <a:ext uri="{FF2B5EF4-FFF2-40B4-BE49-F238E27FC236}">
                <a16:creationId xmlns:a16="http://schemas.microsoft.com/office/drawing/2014/main" id="{B85F2D23-19C2-47FA-A73C-E960E1B537CA}"/>
              </a:ext>
            </a:extLst>
          </p:cNvPr>
          <p:cNvPicPr>
            <a:picLocks noChangeAspect="1"/>
          </p:cNvPicPr>
          <p:nvPr/>
        </p:nvPicPr>
        <p:blipFill>
          <a:blip r:embed="rId2"/>
          <a:stretch>
            <a:fillRect/>
          </a:stretch>
        </p:blipFill>
        <p:spPr>
          <a:xfrm>
            <a:off x="4065495" y="396676"/>
            <a:ext cx="4048309" cy="3032324"/>
          </a:xfrm>
          <a:prstGeom prst="rect">
            <a:avLst/>
          </a:prstGeom>
        </p:spPr>
      </p:pic>
    </p:spTree>
    <p:extLst>
      <p:ext uri="{BB962C8B-B14F-4D97-AF65-F5344CB8AC3E}">
        <p14:creationId xmlns:p14="http://schemas.microsoft.com/office/powerpoint/2010/main" val="3718455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1A19-AE33-6E43-16DD-69C47456B610}"/>
              </a:ext>
            </a:extLst>
          </p:cNvPr>
          <p:cNvSpPr>
            <a:spLocks noGrp="1"/>
          </p:cNvSpPr>
          <p:nvPr>
            <p:ph type="title"/>
          </p:nvPr>
        </p:nvSpPr>
        <p:spPr>
          <a:xfrm>
            <a:off x="838197" y="730196"/>
            <a:ext cx="10515600" cy="811233"/>
          </a:xfrm>
        </p:spPr>
        <p:txBody>
          <a:bodyPr>
            <a:normAutofit/>
          </a:bodyPr>
          <a:lstStyle/>
          <a:p>
            <a:r>
              <a:rPr lang="en-US" dirty="0">
                <a:latin typeface="Source Sans Pro" panose="020B0503030403020204" pitchFamily="34" charset="0"/>
                <a:ea typeface="Source Sans Pro" panose="020B0503030403020204" pitchFamily="34" charset="0"/>
              </a:rPr>
              <a:t>Marathon County</a:t>
            </a:r>
          </a:p>
        </p:txBody>
      </p:sp>
      <p:sp>
        <p:nvSpPr>
          <p:cNvPr id="5" name="Subtitle 4">
            <a:extLst>
              <a:ext uri="{FF2B5EF4-FFF2-40B4-BE49-F238E27FC236}">
                <a16:creationId xmlns:a16="http://schemas.microsoft.com/office/drawing/2014/main" id="{A9271B3B-A178-F564-EB5F-A4395B5A7BE9}"/>
              </a:ext>
            </a:extLst>
          </p:cNvPr>
          <p:cNvSpPr>
            <a:spLocks noGrp="1"/>
          </p:cNvSpPr>
          <p:nvPr>
            <p:ph type="subTitle" idx="1"/>
          </p:nvPr>
        </p:nvSpPr>
        <p:spPr>
          <a:xfrm>
            <a:off x="1523997" y="1627136"/>
            <a:ext cx="9144000" cy="451183"/>
          </a:xfrm>
        </p:spPr>
        <p:txBody>
          <a:bodyPr>
            <a:normAutofit fontScale="92500" lnSpcReduction="20000"/>
          </a:bodyPr>
          <a:lstStyle/>
          <a:p>
            <a:r>
              <a:rPr lang="en-US" sz="3200" dirty="0">
                <a:latin typeface="Source Sans Pro" panose="020B0503030403020204" pitchFamily="34" charset="0"/>
                <a:ea typeface="Source Sans Pro" panose="020B0503030403020204" pitchFamily="34" charset="0"/>
              </a:rPr>
              <a:t>Prosecutor-Led Diversion Programs</a:t>
            </a:r>
            <a:endParaRPr lang="en-US" sz="3200" dirty="0"/>
          </a:p>
        </p:txBody>
      </p:sp>
    </p:spTree>
    <p:extLst>
      <p:ext uri="{BB962C8B-B14F-4D97-AF65-F5344CB8AC3E}">
        <p14:creationId xmlns:p14="http://schemas.microsoft.com/office/powerpoint/2010/main" val="3643595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9836-9C27-82FA-A45D-D3666383EB3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542ADD8-CA21-F374-3B7E-55481D09E10F}"/>
              </a:ext>
            </a:extLst>
          </p:cNvPr>
          <p:cNvSpPr/>
          <p:nvPr/>
        </p:nvSpPr>
        <p:spPr>
          <a:xfrm>
            <a:off x="9792557" y="4382946"/>
            <a:ext cx="2290538" cy="212020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E4323E07-6E41-ABD9-3F05-64F299436E36}"/>
              </a:ext>
            </a:extLst>
          </p:cNvPr>
          <p:cNvSpPr>
            <a:spLocks noGrp="1"/>
          </p:cNvSpPr>
          <p:nvPr>
            <p:ph type="title"/>
          </p:nvPr>
        </p:nvSpPr>
        <p:spPr>
          <a:xfrm>
            <a:off x="411982" y="273558"/>
            <a:ext cx="11671113" cy="1325563"/>
          </a:xfrm>
        </p:spPr>
        <p:txBody>
          <a:bodyPr>
            <a:normAutofit/>
          </a:bodyPr>
          <a:lstStyle/>
          <a:p>
            <a:r>
              <a:rPr lang="en-US" sz="4400" b="0" dirty="0"/>
              <a:t>DEFLECTION ≠ DIVERSION</a:t>
            </a:r>
          </a:p>
        </p:txBody>
      </p:sp>
      <p:sp>
        <p:nvSpPr>
          <p:cNvPr id="10" name="TextBox 9">
            <a:extLst>
              <a:ext uri="{FF2B5EF4-FFF2-40B4-BE49-F238E27FC236}">
                <a16:creationId xmlns:a16="http://schemas.microsoft.com/office/drawing/2014/main" id="{98195BED-FF6F-AFEC-C629-0ECE0AA9E059}"/>
              </a:ext>
            </a:extLst>
          </p:cNvPr>
          <p:cNvSpPr txBox="1"/>
          <p:nvPr/>
        </p:nvSpPr>
        <p:spPr>
          <a:xfrm>
            <a:off x="2201808" y="1635292"/>
            <a:ext cx="19417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15243D"/>
                </a:solidFill>
                <a:effectLst/>
                <a:uLnTx/>
                <a:uFillTx/>
                <a:latin typeface="Calibri" panose="020F0502020204030204"/>
                <a:ea typeface="+mn-ea"/>
                <a:cs typeface="+mn-cs"/>
              </a:rPr>
              <a:t>Deflection</a:t>
            </a:r>
          </a:p>
        </p:txBody>
      </p:sp>
      <p:sp>
        <p:nvSpPr>
          <p:cNvPr id="11" name="TextBox 10">
            <a:extLst>
              <a:ext uri="{FF2B5EF4-FFF2-40B4-BE49-F238E27FC236}">
                <a16:creationId xmlns:a16="http://schemas.microsoft.com/office/drawing/2014/main" id="{656D51AE-E290-84A6-B8F0-96DDA06EAA22}"/>
              </a:ext>
            </a:extLst>
          </p:cNvPr>
          <p:cNvSpPr txBox="1"/>
          <p:nvPr/>
        </p:nvSpPr>
        <p:spPr>
          <a:xfrm>
            <a:off x="8441211" y="1645785"/>
            <a:ext cx="1839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15243D"/>
                </a:solidFill>
                <a:effectLst/>
                <a:uLnTx/>
                <a:uFillTx/>
                <a:latin typeface="Calibri" panose="020F0502020204030204"/>
                <a:ea typeface="+mn-ea"/>
                <a:cs typeface="+mn-cs"/>
              </a:rPr>
              <a:t>Diversion</a:t>
            </a:r>
            <a:endParaRPr kumimoji="0" lang="en-US" sz="3200" b="0" i="0" u="none" strike="noStrike" kern="1200" cap="none" spc="0" normalizeH="0" baseline="0" noProof="0" dirty="0">
              <a:ln>
                <a:noFill/>
              </a:ln>
              <a:solidFill>
                <a:srgbClr val="15243D"/>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1106A0DA-66F1-1CCE-A6A1-DC950E1D3FA0}"/>
              </a:ext>
            </a:extLst>
          </p:cNvPr>
          <p:cNvSpPr/>
          <p:nvPr/>
        </p:nvSpPr>
        <p:spPr>
          <a:xfrm>
            <a:off x="6569945" y="5315757"/>
            <a:ext cx="1737360" cy="914400"/>
          </a:xfrm>
          <a:prstGeom prst="rightArrow">
            <a:avLst/>
          </a:prstGeom>
          <a:solidFill>
            <a:schemeClr val="accent4">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Public Safety</a:t>
            </a:r>
          </a:p>
        </p:txBody>
      </p:sp>
      <p:sp>
        <p:nvSpPr>
          <p:cNvPr id="15" name="Arrow: Right 14">
            <a:extLst>
              <a:ext uri="{FF2B5EF4-FFF2-40B4-BE49-F238E27FC236}">
                <a16:creationId xmlns:a16="http://schemas.microsoft.com/office/drawing/2014/main" id="{8B41F104-396D-C9FA-0B01-09121B1DC2BA}"/>
              </a:ext>
            </a:extLst>
          </p:cNvPr>
          <p:cNvSpPr/>
          <p:nvPr/>
        </p:nvSpPr>
        <p:spPr>
          <a:xfrm>
            <a:off x="6569945" y="4144152"/>
            <a:ext cx="1737360" cy="914400"/>
          </a:xfrm>
          <a:prstGeom prst="rightArrow">
            <a:avLst/>
          </a:prstGeom>
          <a:solidFill>
            <a:schemeClr val="accent4">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Offender</a:t>
            </a:r>
          </a:p>
        </p:txBody>
      </p:sp>
      <p:sp>
        <p:nvSpPr>
          <p:cNvPr id="19" name="Arrow: Right 18">
            <a:extLst>
              <a:ext uri="{FF2B5EF4-FFF2-40B4-BE49-F238E27FC236}">
                <a16:creationId xmlns:a16="http://schemas.microsoft.com/office/drawing/2014/main" id="{BAA77D41-BC61-0DB9-5B25-F1019551B209}"/>
              </a:ext>
            </a:extLst>
          </p:cNvPr>
          <p:cNvSpPr/>
          <p:nvPr/>
        </p:nvSpPr>
        <p:spPr>
          <a:xfrm>
            <a:off x="619961" y="5359364"/>
            <a:ext cx="1769831" cy="975138"/>
          </a:xfrm>
          <a:prstGeom prst="rightArrow">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Social</a:t>
            </a:r>
          </a:p>
        </p:txBody>
      </p:sp>
      <p:sp>
        <p:nvSpPr>
          <p:cNvPr id="18" name="Arrow: Right 17">
            <a:extLst>
              <a:ext uri="{FF2B5EF4-FFF2-40B4-BE49-F238E27FC236}">
                <a16:creationId xmlns:a16="http://schemas.microsoft.com/office/drawing/2014/main" id="{89C57991-2A87-09E3-B679-BAE943103289}"/>
              </a:ext>
            </a:extLst>
          </p:cNvPr>
          <p:cNvSpPr/>
          <p:nvPr/>
        </p:nvSpPr>
        <p:spPr>
          <a:xfrm>
            <a:off x="617807" y="4144152"/>
            <a:ext cx="1771985" cy="975138"/>
          </a:xfrm>
          <a:prstGeom prst="rightArrow">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Personal</a:t>
            </a:r>
          </a:p>
        </p:txBody>
      </p:sp>
      <p:sp>
        <p:nvSpPr>
          <p:cNvPr id="23" name="TextBox 22">
            <a:extLst>
              <a:ext uri="{FF2B5EF4-FFF2-40B4-BE49-F238E27FC236}">
                <a16:creationId xmlns:a16="http://schemas.microsoft.com/office/drawing/2014/main" id="{B363EA6B-A96E-B017-8144-F63AA4B1D87D}"/>
              </a:ext>
            </a:extLst>
          </p:cNvPr>
          <p:cNvSpPr txBox="1"/>
          <p:nvPr/>
        </p:nvSpPr>
        <p:spPr>
          <a:xfrm>
            <a:off x="2569400" y="4270832"/>
            <a:ext cx="2081110"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Coping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Thinking Patterns</a:t>
            </a:r>
            <a:endParaRPr kumimoji="0" lang="en-US" sz="1400" b="0" i="0" u="none" strike="noStrike" kern="1200" cap="none" spc="0" normalizeH="0" baseline="0" noProof="0">
              <a:ln>
                <a:noFill/>
              </a:ln>
              <a:solidFill>
                <a:srgbClr val="15243D"/>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5243D"/>
                </a:solidFill>
                <a:effectLst/>
                <a:uLnTx/>
                <a:uFillTx/>
                <a:latin typeface="Calibri" panose="020F0502020204030204"/>
                <a:ea typeface="Calibri"/>
                <a:cs typeface="Calibri"/>
              </a:rPr>
              <a:t>Individualized Treatment</a:t>
            </a:r>
          </a:p>
        </p:txBody>
      </p:sp>
      <p:sp>
        <p:nvSpPr>
          <p:cNvPr id="20" name="TextBox 19">
            <a:extLst>
              <a:ext uri="{FF2B5EF4-FFF2-40B4-BE49-F238E27FC236}">
                <a16:creationId xmlns:a16="http://schemas.microsoft.com/office/drawing/2014/main" id="{EC5374CD-9A56-D4C3-1843-C0D5F494CF89}"/>
              </a:ext>
            </a:extLst>
          </p:cNvPr>
          <p:cNvSpPr txBox="1"/>
          <p:nvPr/>
        </p:nvSpPr>
        <p:spPr>
          <a:xfrm>
            <a:off x="2569400" y="2953375"/>
            <a:ext cx="2957154"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Employment</a:t>
            </a:r>
            <a:endParaRPr kumimoji="0" lang="en-US" sz="1400" b="0" i="0" u="none" strike="noStrike" kern="1200" cap="none" spc="0" normalizeH="0" baseline="0" noProof="0">
              <a:ln>
                <a:noFill/>
              </a:ln>
              <a:solidFill>
                <a:srgbClr val="15243D"/>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Healthcare</a:t>
            </a:r>
            <a:endParaRPr kumimoji="0" lang="en-US" sz="1400" b="0" i="0" u="none" strike="noStrike" kern="1200" cap="none" spc="0" normalizeH="0" baseline="0" noProof="0">
              <a:ln>
                <a:noFill/>
              </a:ln>
              <a:solidFill>
                <a:srgbClr val="15243D"/>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Food Security</a:t>
            </a:r>
            <a:endParaRPr kumimoji="0" lang="en-US" sz="1400" b="0" i="0" u="none" strike="noStrike" kern="1200" cap="none" spc="0" normalizeH="0" baseline="0" noProof="0">
              <a:ln>
                <a:noFill/>
              </a:ln>
              <a:solidFill>
                <a:srgbClr val="15243D"/>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Clothing &amp; Basic Supplies</a:t>
            </a:r>
          </a:p>
        </p:txBody>
      </p:sp>
      <p:sp>
        <p:nvSpPr>
          <p:cNvPr id="26" name="TextBox 25">
            <a:extLst>
              <a:ext uri="{FF2B5EF4-FFF2-40B4-BE49-F238E27FC236}">
                <a16:creationId xmlns:a16="http://schemas.microsoft.com/office/drawing/2014/main" id="{D0CC3B2D-CD3A-6D3A-D91D-2D74A49E6F28}"/>
              </a:ext>
            </a:extLst>
          </p:cNvPr>
          <p:cNvSpPr txBox="1"/>
          <p:nvPr/>
        </p:nvSpPr>
        <p:spPr>
          <a:xfrm>
            <a:off x="289949" y="2454027"/>
            <a:ext cx="3853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243D"/>
                </a:solidFill>
                <a:effectLst/>
                <a:uLnTx/>
                <a:uFillTx/>
                <a:latin typeface="Calibri" panose="020F0502020204030204"/>
                <a:ea typeface="+mn-ea"/>
                <a:cs typeface="+mn-cs"/>
              </a:rPr>
              <a:t>Build Recovery Capital</a:t>
            </a:r>
          </a:p>
        </p:txBody>
      </p:sp>
      <p:sp>
        <p:nvSpPr>
          <p:cNvPr id="27" name="TextBox 26">
            <a:extLst>
              <a:ext uri="{FF2B5EF4-FFF2-40B4-BE49-F238E27FC236}">
                <a16:creationId xmlns:a16="http://schemas.microsoft.com/office/drawing/2014/main" id="{77CB4165-BAF5-EC1B-48BF-7BC34BD7A508}"/>
              </a:ext>
            </a:extLst>
          </p:cNvPr>
          <p:cNvSpPr txBox="1"/>
          <p:nvPr/>
        </p:nvSpPr>
        <p:spPr>
          <a:xfrm>
            <a:off x="1990835" y="6370153"/>
            <a:ext cx="2957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Law Enforcement Led</a:t>
            </a:r>
          </a:p>
        </p:txBody>
      </p:sp>
      <p:sp>
        <p:nvSpPr>
          <p:cNvPr id="28" name="TextBox 27">
            <a:extLst>
              <a:ext uri="{FF2B5EF4-FFF2-40B4-BE49-F238E27FC236}">
                <a16:creationId xmlns:a16="http://schemas.microsoft.com/office/drawing/2014/main" id="{1E700020-E8F0-DEC5-428B-ADD42E039314}"/>
              </a:ext>
            </a:extLst>
          </p:cNvPr>
          <p:cNvSpPr txBox="1"/>
          <p:nvPr/>
        </p:nvSpPr>
        <p:spPr>
          <a:xfrm>
            <a:off x="8412946" y="6423650"/>
            <a:ext cx="17698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243D"/>
                </a:solidFill>
                <a:effectLst/>
                <a:uLnTx/>
                <a:uFillTx/>
                <a:latin typeface="Calibri" panose="020F0502020204030204"/>
                <a:ea typeface="+mn-ea"/>
                <a:cs typeface="+mn-cs"/>
              </a:rPr>
              <a:t>Prosecutor Led</a:t>
            </a:r>
          </a:p>
        </p:txBody>
      </p:sp>
      <p:sp>
        <p:nvSpPr>
          <p:cNvPr id="29" name="TextBox 28">
            <a:extLst>
              <a:ext uri="{FF2B5EF4-FFF2-40B4-BE49-F238E27FC236}">
                <a16:creationId xmlns:a16="http://schemas.microsoft.com/office/drawing/2014/main" id="{99DCFFD0-710A-6187-AB3F-7C95608DFF28}"/>
              </a:ext>
            </a:extLst>
          </p:cNvPr>
          <p:cNvSpPr txBox="1"/>
          <p:nvPr/>
        </p:nvSpPr>
        <p:spPr>
          <a:xfrm>
            <a:off x="6466855" y="2153901"/>
            <a:ext cx="56620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“Reduce system costs and reoffending through accountability and support.”</a:t>
            </a:r>
            <a:endParaRPr kumimoji="0" lang="en-US" sz="1400" b="1" i="0" u="none" strike="noStrike" kern="1200" cap="none" spc="0" normalizeH="0" baseline="0" noProof="0" dirty="0">
              <a:ln>
                <a:noFill/>
              </a:ln>
              <a:solidFill>
                <a:srgbClr val="15243D"/>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1895A866-8893-2DA3-77C3-66126540A7BE}"/>
              </a:ext>
            </a:extLst>
          </p:cNvPr>
          <p:cNvSpPr/>
          <p:nvPr/>
        </p:nvSpPr>
        <p:spPr>
          <a:xfrm>
            <a:off x="6569945" y="2974927"/>
            <a:ext cx="1737360" cy="914400"/>
          </a:xfrm>
          <a:prstGeom prst="rightArrow">
            <a:avLst/>
          </a:prstGeom>
          <a:solidFill>
            <a:schemeClr val="accent4">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Victims</a:t>
            </a:r>
          </a:p>
        </p:txBody>
      </p:sp>
      <p:sp>
        <p:nvSpPr>
          <p:cNvPr id="32" name="TextBox 31">
            <a:extLst>
              <a:ext uri="{FF2B5EF4-FFF2-40B4-BE49-F238E27FC236}">
                <a16:creationId xmlns:a16="http://schemas.microsoft.com/office/drawing/2014/main" id="{21BC65C8-C56A-7647-087F-1A2336F6AA4C}"/>
              </a:ext>
            </a:extLst>
          </p:cNvPr>
          <p:cNvSpPr txBox="1"/>
          <p:nvPr/>
        </p:nvSpPr>
        <p:spPr>
          <a:xfrm>
            <a:off x="8441211" y="3026908"/>
            <a:ext cx="204949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Restitution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Repair Harm</a:t>
            </a:r>
          </a:p>
        </p:txBody>
      </p:sp>
      <p:sp>
        <p:nvSpPr>
          <p:cNvPr id="36" name="TextBox 35">
            <a:extLst>
              <a:ext uri="{FF2B5EF4-FFF2-40B4-BE49-F238E27FC236}">
                <a16:creationId xmlns:a16="http://schemas.microsoft.com/office/drawing/2014/main" id="{388DF491-8285-BC88-3686-0DCB0128753E}"/>
              </a:ext>
            </a:extLst>
          </p:cNvPr>
          <p:cNvSpPr txBox="1"/>
          <p:nvPr/>
        </p:nvSpPr>
        <p:spPr>
          <a:xfrm>
            <a:off x="8483170" y="5517691"/>
            <a:ext cx="14034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Recidivism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Crime Education</a:t>
            </a:r>
          </a:p>
        </p:txBody>
      </p:sp>
      <p:sp>
        <p:nvSpPr>
          <p:cNvPr id="38" name="TextBox 37">
            <a:extLst>
              <a:ext uri="{FF2B5EF4-FFF2-40B4-BE49-F238E27FC236}">
                <a16:creationId xmlns:a16="http://schemas.microsoft.com/office/drawing/2014/main" id="{1730C3F9-35A2-4C72-A43E-71B6A252C2BA}"/>
              </a:ext>
            </a:extLst>
          </p:cNvPr>
          <p:cNvSpPr txBox="1"/>
          <p:nvPr/>
        </p:nvSpPr>
        <p:spPr>
          <a:xfrm>
            <a:off x="8441211" y="4262389"/>
            <a:ext cx="26654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Natural Consequence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Address Root Cause</a:t>
            </a:r>
          </a:p>
        </p:txBody>
      </p:sp>
      <p:sp>
        <p:nvSpPr>
          <p:cNvPr id="44" name="TextBox 43">
            <a:extLst>
              <a:ext uri="{FF2B5EF4-FFF2-40B4-BE49-F238E27FC236}">
                <a16:creationId xmlns:a16="http://schemas.microsoft.com/office/drawing/2014/main" id="{11503724-44F3-BE62-888E-E74DA82F5DFF}"/>
              </a:ext>
            </a:extLst>
          </p:cNvPr>
          <p:cNvSpPr txBox="1"/>
          <p:nvPr/>
        </p:nvSpPr>
        <p:spPr>
          <a:xfrm>
            <a:off x="429823" y="2146250"/>
            <a:ext cx="54893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“Build recovery capital and reduce law enforcement repeat encounters.”</a:t>
            </a:r>
          </a:p>
        </p:txBody>
      </p:sp>
      <p:sp>
        <p:nvSpPr>
          <p:cNvPr id="46" name="TextBox 45">
            <a:extLst>
              <a:ext uri="{FF2B5EF4-FFF2-40B4-BE49-F238E27FC236}">
                <a16:creationId xmlns:a16="http://schemas.microsoft.com/office/drawing/2014/main" id="{E5B6DF06-D864-F168-5C91-7638238DC3E5}"/>
              </a:ext>
            </a:extLst>
          </p:cNvPr>
          <p:cNvSpPr txBox="1"/>
          <p:nvPr/>
        </p:nvSpPr>
        <p:spPr>
          <a:xfrm>
            <a:off x="6397439" y="2457984"/>
            <a:ext cx="32197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243D"/>
                </a:solidFill>
                <a:effectLst/>
                <a:uLnTx/>
                <a:uFillTx/>
                <a:latin typeface="Calibri" panose="020F0502020204030204"/>
                <a:ea typeface="+mn-ea"/>
                <a:cs typeface="+mn-cs"/>
              </a:rPr>
              <a:t>Smart Prosecution</a:t>
            </a:r>
          </a:p>
        </p:txBody>
      </p:sp>
      <p:sp>
        <p:nvSpPr>
          <p:cNvPr id="48" name="TextBox 47">
            <a:extLst>
              <a:ext uri="{FF2B5EF4-FFF2-40B4-BE49-F238E27FC236}">
                <a16:creationId xmlns:a16="http://schemas.microsoft.com/office/drawing/2014/main" id="{33B1FB53-F9B5-BC05-C255-48A63CEBCAFE}"/>
              </a:ext>
            </a:extLst>
          </p:cNvPr>
          <p:cNvSpPr txBox="1"/>
          <p:nvPr/>
        </p:nvSpPr>
        <p:spPr>
          <a:xfrm>
            <a:off x="2569400" y="5517691"/>
            <a:ext cx="24353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Prosocial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Peer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243D"/>
                </a:solidFill>
                <a:effectLst/>
                <a:uLnTx/>
                <a:uFillTx/>
                <a:latin typeface="Calibri" panose="020F0502020204030204"/>
                <a:ea typeface="+mn-ea"/>
                <a:cs typeface="+mn-cs"/>
              </a:rPr>
              <a:t>Recovery Groups</a:t>
            </a:r>
          </a:p>
        </p:txBody>
      </p:sp>
      <p:sp>
        <p:nvSpPr>
          <p:cNvPr id="17" name="Oval 16">
            <a:extLst>
              <a:ext uri="{FF2B5EF4-FFF2-40B4-BE49-F238E27FC236}">
                <a16:creationId xmlns:a16="http://schemas.microsoft.com/office/drawing/2014/main" id="{B5066DBC-D2C9-98B9-BBF0-41D668ABA785}"/>
              </a:ext>
            </a:extLst>
          </p:cNvPr>
          <p:cNvSpPr/>
          <p:nvPr/>
        </p:nvSpPr>
        <p:spPr>
          <a:xfrm>
            <a:off x="593845" y="2928940"/>
            <a:ext cx="1771985" cy="975138"/>
          </a:xfrm>
          <a:prstGeom prst="rightArrow">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243D"/>
                </a:solidFill>
                <a:effectLst/>
                <a:uLnTx/>
                <a:uFillTx/>
                <a:latin typeface="Calibri" panose="020F0502020204030204"/>
                <a:ea typeface="+mn-ea"/>
                <a:cs typeface="+mn-cs"/>
              </a:rPr>
              <a:t>Community</a:t>
            </a:r>
          </a:p>
        </p:txBody>
      </p:sp>
    </p:spTree>
    <p:extLst>
      <p:ext uri="{BB962C8B-B14F-4D97-AF65-F5344CB8AC3E}">
        <p14:creationId xmlns:p14="http://schemas.microsoft.com/office/powerpoint/2010/main" val="630471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6FE3-A5CD-C027-0019-9030F57DE11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522A348-E64E-84D5-F96D-2A0B740A1166}"/>
              </a:ext>
            </a:extLst>
          </p:cNvPr>
          <p:cNvSpPr/>
          <p:nvPr/>
        </p:nvSpPr>
        <p:spPr>
          <a:xfrm>
            <a:off x="10049774" y="4477109"/>
            <a:ext cx="1779355" cy="2015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86E78F-F1CE-F795-602E-6A390466BA64}"/>
              </a:ext>
            </a:extLst>
          </p:cNvPr>
          <p:cNvSpPr>
            <a:spLocks noGrp="1"/>
          </p:cNvSpPr>
          <p:nvPr>
            <p:ph type="title"/>
          </p:nvPr>
        </p:nvSpPr>
        <p:spPr>
          <a:xfrm>
            <a:off x="773782" y="163645"/>
            <a:ext cx="10982325" cy="1527044"/>
          </a:xfrm>
        </p:spPr>
        <p:txBody>
          <a:bodyPr>
            <a:normAutofit fontScale="90000"/>
          </a:bodyPr>
          <a:lstStyle/>
          <a:p>
            <a:r>
              <a:rPr lang="en-US" sz="4200" b="0"/>
              <a:t>DEFLECTION/DIVERSION &amp; THE</a:t>
            </a:r>
            <a:br>
              <a:rPr lang="en-US" sz="4200" b="0"/>
            </a:br>
            <a:r>
              <a:rPr lang="en-US" sz="4200" b="0"/>
              <a:t>SEQUENTIAL INTERCEPT MODEL (SIM)</a:t>
            </a:r>
          </a:p>
        </p:txBody>
      </p:sp>
      <p:grpSp>
        <p:nvGrpSpPr>
          <p:cNvPr id="14" name="Group 13">
            <a:extLst>
              <a:ext uri="{FF2B5EF4-FFF2-40B4-BE49-F238E27FC236}">
                <a16:creationId xmlns:a16="http://schemas.microsoft.com/office/drawing/2014/main" id="{9C08C31F-8D04-59C8-8416-0DA2ACF66FF3}"/>
              </a:ext>
            </a:extLst>
          </p:cNvPr>
          <p:cNvGrpSpPr/>
          <p:nvPr/>
        </p:nvGrpSpPr>
        <p:grpSpPr>
          <a:xfrm>
            <a:off x="773782" y="1965208"/>
            <a:ext cx="10644435" cy="4788356"/>
            <a:chOff x="773782" y="1965208"/>
            <a:chExt cx="10644435" cy="4788356"/>
          </a:xfrm>
        </p:grpSpPr>
        <p:grpSp>
          <p:nvGrpSpPr>
            <p:cNvPr id="4" name="Group 3">
              <a:extLst>
                <a:ext uri="{FF2B5EF4-FFF2-40B4-BE49-F238E27FC236}">
                  <a16:creationId xmlns:a16="http://schemas.microsoft.com/office/drawing/2014/main" id="{98D296FA-56E8-6517-C48C-F62EAF6E2DA0}"/>
                </a:ext>
              </a:extLst>
            </p:cNvPr>
            <p:cNvGrpSpPr/>
            <p:nvPr/>
          </p:nvGrpSpPr>
          <p:grpSpPr>
            <a:xfrm>
              <a:off x="773782" y="1965208"/>
              <a:ext cx="10644435" cy="4788356"/>
              <a:chOff x="1147613" y="1793063"/>
              <a:chExt cx="10352575" cy="4657064"/>
            </a:xfrm>
          </p:grpSpPr>
          <p:pic>
            <p:nvPicPr>
              <p:cNvPr id="5" name="Picture 4">
                <a:extLst>
                  <a:ext uri="{FF2B5EF4-FFF2-40B4-BE49-F238E27FC236}">
                    <a16:creationId xmlns:a16="http://schemas.microsoft.com/office/drawing/2014/main" id="{68CB40D2-8A78-A38E-9EC8-2532916C09ED}"/>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1147613" y="6012943"/>
                <a:ext cx="2260162" cy="437184"/>
              </a:xfrm>
              <a:prstGeom prst="rect">
                <a:avLst/>
              </a:prstGeom>
            </p:spPr>
          </p:pic>
          <p:pic>
            <p:nvPicPr>
              <p:cNvPr id="6" name="Picture 5">
                <a:extLst>
                  <a:ext uri="{FF2B5EF4-FFF2-40B4-BE49-F238E27FC236}">
                    <a16:creationId xmlns:a16="http://schemas.microsoft.com/office/drawing/2014/main" id="{0F80A876-87E2-414D-48DD-1ACE0C6CB518}"/>
                  </a:ext>
                </a:extLst>
              </p:cNvPr>
              <p:cNvPicPr>
                <a:picLocks noChangeAspect="1"/>
              </p:cNvPicPr>
              <p:nvPr/>
            </p:nvPicPr>
            <p:blipFill>
              <a:blip r:embed="rId4">
                <a:alphaModFix amt="85000"/>
              </a:blip>
              <a:stretch>
                <a:fillRect/>
              </a:stretch>
            </p:blipFill>
            <p:spPr>
              <a:xfrm>
                <a:off x="1254822" y="3429000"/>
                <a:ext cx="10245366" cy="2707033"/>
              </a:xfrm>
              <a:prstGeom prst="rect">
                <a:avLst/>
              </a:prstGeom>
              <a:ln>
                <a:solidFill>
                  <a:schemeClr val="tx2"/>
                </a:solidFill>
              </a:ln>
            </p:spPr>
          </p:pic>
          <p:pic>
            <p:nvPicPr>
              <p:cNvPr id="7" name="Picture 6">
                <a:extLst>
                  <a:ext uri="{FF2B5EF4-FFF2-40B4-BE49-F238E27FC236}">
                    <a16:creationId xmlns:a16="http://schemas.microsoft.com/office/drawing/2014/main" id="{9AB7E2D3-6D4F-2ED3-FBDD-F58C36C3F6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3370" y="1793063"/>
                <a:ext cx="7885430" cy="1485174"/>
              </a:xfrm>
              <a:prstGeom prst="rect">
                <a:avLst/>
              </a:prstGeom>
            </p:spPr>
          </p:pic>
          <p:cxnSp>
            <p:nvCxnSpPr>
              <p:cNvPr id="8" name="Straight Arrow Connector 7">
                <a:extLst>
                  <a:ext uri="{FF2B5EF4-FFF2-40B4-BE49-F238E27FC236}">
                    <a16:creationId xmlns:a16="http://schemas.microsoft.com/office/drawing/2014/main" id="{B0A7B654-75F7-E0CB-B8B5-CD90C61DB3E4}"/>
                  </a:ext>
                </a:extLst>
              </p:cNvPr>
              <p:cNvCxnSpPr>
                <a:cxnSpLocks/>
              </p:cNvCxnSpPr>
              <p:nvPr/>
            </p:nvCxnSpPr>
            <p:spPr>
              <a:xfrm>
                <a:off x="36576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B4596069-BEB2-FC4E-0CFC-935D3AD0249F}"/>
                  </a:ext>
                </a:extLst>
              </p:cNvPr>
              <p:cNvCxnSpPr>
                <a:cxnSpLocks/>
              </p:cNvCxnSpPr>
              <p:nvPr/>
            </p:nvCxnSpPr>
            <p:spPr>
              <a:xfrm rot="16200000" flipH="1">
                <a:off x="2171014" y="3084386"/>
                <a:ext cx="274320" cy="365760"/>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B37FE80-22AC-8711-7F41-7F7635E1DDC1}"/>
                  </a:ext>
                </a:extLst>
              </p:cNvPr>
              <p:cNvCxnSpPr>
                <a:cxnSpLocks/>
              </p:cNvCxnSpPr>
              <p:nvPr/>
            </p:nvCxnSpPr>
            <p:spPr>
              <a:xfrm>
                <a:off x="54102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9B87C1B9-3509-4CAA-0CE3-7A5FD3AC3D1A}"/>
                  </a:ext>
                </a:extLst>
              </p:cNvPr>
              <p:cNvCxnSpPr>
                <a:cxnSpLocks/>
              </p:cNvCxnSpPr>
              <p:nvPr/>
            </p:nvCxnSpPr>
            <p:spPr>
              <a:xfrm rot="5400000">
                <a:off x="8595360" y="3084385"/>
                <a:ext cx="274320" cy="365760"/>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C18C2A-49B3-2D79-0328-3083DA080139}"/>
                  </a:ext>
                </a:extLst>
              </p:cNvPr>
              <p:cNvCxnSpPr>
                <a:cxnSpLocks/>
              </p:cNvCxnSpPr>
              <p:nvPr/>
            </p:nvCxnSpPr>
            <p:spPr>
              <a:xfrm>
                <a:off x="72390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8D2D698-3DD6-16A5-D85B-FD8864D1B897}"/>
                </a:ext>
              </a:extLst>
            </p:cNvPr>
            <p:cNvSpPr txBox="1"/>
            <p:nvPr/>
          </p:nvSpPr>
          <p:spPr>
            <a:xfrm>
              <a:off x="8103783" y="2728730"/>
              <a:ext cx="131355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rPr>
                <a:t>Specialty Courts</a:t>
              </a:r>
            </a:p>
          </p:txBody>
        </p:sp>
      </p:grpSp>
    </p:spTree>
    <p:extLst>
      <p:ext uri="{BB962C8B-B14F-4D97-AF65-F5344CB8AC3E}">
        <p14:creationId xmlns:p14="http://schemas.microsoft.com/office/powerpoint/2010/main" val="19027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A590-5226-6448-A299-6DCEEE3E962E}"/>
              </a:ext>
            </a:extLst>
          </p:cNvPr>
          <p:cNvSpPr>
            <a:spLocks noGrp="1"/>
          </p:cNvSpPr>
          <p:nvPr>
            <p:ph type="title"/>
          </p:nvPr>
        </p:nvSpPr>
        <p:spPr>
          <a:xfrm>
            <a:off x="351692" y="568712"/>
            <a:ext cx="11544300" cy="685800"/>
          </a:xfrm>
        </p:spPr>
        <p:txBody>
          <a:bodyPr>
            <a:noAutofit/>
          </a:bodyPr>
          <a:lstStyle/>
          <a:p>
            <a:r>
              <a:rPr lang="en-US" sz="3600" b="0" cap="all" dirty="0">
                <a:latin typeface="Source Sans Pro" panose="020B0503030403020204" pitchFamily="34" charset="77"/>
              </a:rPr>
              <a:t>Understanding the problem: intercept 2 &amp; 3</a:t>
            </a:r>
          </a:p>
        </p:txBody>
      </p:sp>
      <p:sp>
        <p:nvSpPr>
          <p:cNvPr id="6" name="TextBox 5">
            <a:extLst>
              <a:ext uri="{FF2B5EF4-FFF2-40B4-BE49-F238E27FC236}">
                <a16:creationId xmlns:a16="http://schemas.microsoft.com/office/drawing/2014/main" id="{F442337D-F45B-AA93-C5FC-0AECFF50B1D0}"/>
              </a:ext>
            </a:extLst>
          </p:cNvPr>
          <p:cNvSpPr txBox="1"/>
          <p:nvPr/>
        </p:nvSpPr>
        <p:spPr>
          <a:xfrm>
            <a:off x="990600" y="1842730"/>
            <a:ext cx="1036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Prosecutor perspective</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How can we best serve victims?</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Can we connect people with the right systems?</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Can we prevent recidivism through smart prosecution?</a:t>
            </a:r>
            <a:endParaRPr kumimoji="0" lang="en-US" sz="2800" b="0" i="0" u="none" strike="noStrike" kern="1200" cap="none" spc="0" normalizeH="0" baseline="0" noProof="0">
              <a:ln>
                <a:noFill/>
              </a:ln>
              <a:solidFill>
                <a:srgbClr val="15243D"/>
              </a:solidFill>
              <a:effectLst/>
              <a:uLnTx/>
              <a:uFillTx/>
              <a:latin typeface="Calibri" panose="020F0502020204030204"/>
              <a:ea typeface="Calibri" panose="020F0502020204030204"/>
              <a:cs typeface="Calibri" panose="020F0502020204030204"/>
            </a:endParaRP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Calibri" panose="020F0502020204030204"/>
              </a:rPr>
              <a:t>Preservation of resources</a:t>
            </a:r>
          </a:p>
          <a:p>
            <a:pPr marL="914400" marR="0" lvl="1" indent="-457200" algn="l" defTabSz="914400" rtl="0" eaLnBrk="1" fontAlgn="auto" latinLnBrk="0" hangingPunct="1">
              <a:lnSpc>
                <a:spcPct val="100000"/>
              </a:lnSpc>
              <a:spcBef>
                <a:spcPts val="0"/>
              </a:spcBef>
              <a:spcAft>
                <a:spcPts val="600"/>
              </a:spcAft>
              <a:buClrTx/>
              <a:buSzTx/>
              <a:buFont typeface="Arial,Sans-Serif"/>
              <a:buChar char="•"/>
              <a:tabLst/>
              <a:defRPr/>
            </a:pPr>
            <a:endParaRPr kumimoji="0" lang="en-US" sz="2400" b="0" i="0" u="none" strike="noStrike" kern="1200" cap="none" spc="0" normalizeH="0" baseline="0" noProof="0">
              <a:ln>
                <a:noFill/>
              </a:ln>
              <a:solidFill>
                <a:srgbClr val="15243D"/>
              </a:solidFill>
              <a:effectLst/>
              <a:uLnTx/>
              <a:uFillTx/>
              <a:latin typeface="Source Sans Pro"/>
              <a:ea typeface="Source Sans Pro"/>
              <a:cs typeface="Calibri" panose="020F0502020204030204"/>
            </a:endParaRPr>
          </a:p>
        </p:txBody>
      </p:sp>
      <p:pic>
        <p:nvPicPr>
          <p:cNvPr id="3" name="Picture 2">
            <a:extLst>
              <a:ext uri="{FF2B5EF4-FFF2-40B4-BE49-F238E27FC236}">
                <a16:creationId xmlns:a16="http://schemas.microsoft.com/office/drawing/2014/main" id="{EBD58E82-BA8A-78CF-9CDA-2B95D088DB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5121906"/>
            <a:ext cx="8107736" cy="1527044"/>
          </a:xfrm>
          <a:prstGeom prst="rect">
            <a:avLst/>
          </a:prstGeom>
        </p:spPr>
      </p:pic>
      <p:sp>
        <p:nvSpPr>
          <p:cNvPr id="5" name="Rectangle: Rounded Corners 4">
            <a:extLst>
              <a:ext uri="{FF2B5EF4-FFF2-40B4-BE49-F238E27FC236}">
                <a16:creationId xmlns:a16="http://schemas.microsoft.com/office/drawing/2014/main" id="{3A2810AB-AA7A-62E1-9297-1CB0919ECEDB}"/>
              </a:ext>
            </a:extLst>
          </p:cNvPr>
          <p:cNvSpPr/>
          <p:nvPr/>
        </p:nvSpPr>
        <p:spPr>
          <a:xfrm>
            <a:off x="4283426" y="5032696"/>
            <a:ext cx="3267808" cy="1616254"/>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505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1F842-EA6B-DEC9-5CD5-EF7484A44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BFDBA-FD92-7EB6-348C-B0D8B7B8F4E9}"/>
              </a:ext>
            </a:extLst>
          </p:cNvPr>
          <p:cNvSpPr>
            <a:spLocks noGrp="1"/>
          </p:cNvSpPr>
          <p:nvPr>
            <p:ph type="title"/>
          </p:nvPr>
        </p:nvSpPr>
        <p:spPr/>
        <p:txBody>
          <a:bodyPr>
            <a:normAutofit/>
          </a:bodyPr>
          <a:lstStyle/>
          <a:p>
            <a:r>
              <a:rPr lang="en-US" b="0" cap="all" dirty="0">
                <a:latin typeface="Source Sans Pro" panose="020B0503030403020204" pitchFamily="34" charset="77"/>
              </a:rPr>
              <a:t>Participant Contracts</a:t>
            </a:r>
            <a:endParaRPr lang="en-US" dirty="0"/>
          </a:p>
        </p:txBody>
      </p:sp>
      <p:sp>
        <p:nvSpPr>
          <p:cNvPr id="5" name="Content Placeholder 4">
            <a:extLst>
              <a:ext uri="{FF2B5EF4-FFF2-40B4-BE49-F238E27FC236}">
                <a16:creationId xmlns:a16="http://schemas.microsoft.com/office/drawing/2014/main" id="{8D692033-096F-052B-B818-71774C5E15DD}"/>
              </a:ext>
            </a:extLst>
          </p:cNvPr>
          <p:cNvSpPr>
            <a:spLocks noGrp="1"/>
          </p:cNvSpPr>
          <p:nvPr>
            <p:ph sz="half" idx="1"/>
          </p:nvPr>
        </p:nvSpPr>
        <p:spPr>
          <a:xfrm>
            <a:off x="0" y="1966911"/>
            <a:ext cx="5765800" cy="4068763"/>
          </a:xfrm>
        </p:spPr>
        <p:txBody>
          <a:bodyPr>
            <a:normAutofit/>
          </a:bodyPr>
          <a:lstStyle/>
          <a:p>
            <a:pPr marL="457200" lvl="1" indent="0">
              <a:lnSpc>
                <a:spcPct val="120000"/>
              </a:lnSpc>
              <a:spcBef>
                <a:spcPts val="0"/>
              </a:spcBef>
              <a:spcAft>
                <a:spcPts val="600"/>
              </a:spcAft>
              <a:buNone/>
            </a:pPr>
            <a:r>
              <a:rPr lang="en-US" sz="2800">
                <a:latin typeface="Helvetica" panose="020B0604020202020204" pitchFamily="34" charset="0"/>
                <a:ea typeface="Source Sans Pro"/>
                <a:cs typeface="Helvetica" panose="020B0604020202020204" pitchFamily="34" charset="0"/>
              </a:rPr>
              <a:t>Screening Tool: Justice Systems Assessment</a:t>
            </a:r>
          </a:p>
          <a:p>
            <a:pPr marL="1371600" lvl="2" indent="-457200">
              <a:lnSpc>
                <a:spcPct val="120000"/>
              </a:lnSpc>
              <a:spcBef>
                <a:spcPts val="0"/>
              </a:spcBef>
              <a:spcAft>
                <a:spcPts val="600"/>
              </a:spcAft>
            </a:pPr>
            <a:r>
              <a:rPr lang="en-US" sz="2000">
                <a:latin typeface="Helvetica" panose="020B0604020202020204" pitchFamily="34" charset="0"/>
                <a:ea typeface="Source Sans Pro"/>
                <a:cs typeface="Helvetica" panose="020B0604020202020204" pitchFamily="34" charset="0"/>
              </a:rPr>
              <a:t>Risk/Need</a:t>
            </a:r>
          </a:p>
          <a:p>
            <a:pPr marL="1371600" lvl="2" indent="-457200">
              <a:lnSpc>
                <a:spcPct val="120000"/>
              </a:lnSpc>
              <a:spcBef>
                <a:spcPts val="0"/>
              </a:spcBef>
              <a:spcAft>
                <a:spcPts val="600"/>
              </a:spcAft>
            </a:pPr>
            <a:r>
              <a:rPr lang="en-US" sz="2000">
                <a:latin typeface="Helvetica" panose="020B0604020202020204" pitchFamily="34" charset="0"/>
                <a:ea typeface="Source Sans Pro"/>
                <a:cs typeface="Helvetica" panose="020B0604020202020204" pitchFamily="34" charset="0"/>
              </a:rPr>
              <a:t>Mental Health</a:t>
            </a:r>
          </a:p>
          <a:p>
            <a:pPr marL="1371600" lvl="2" indent="-457200">
              <a:lnSpc>
                <a:spcPct val="120000"/>
              </a:lnSpc>
              <a:spcBef>
                <a:spcPts val="0"/>
              </a:spcBef>
              <a:spcAft>
                <a:spcPts val="600"/>
              </a:spcAft>
            </a:pPr>
            <a:r>
              <a:rPr lang="en-US" sz="2000">
                <a:latin typeface="Helvetica" panose="020B0604020202020204" pitchFamily="34" charset="0"/>
                <a:ea typeface="Source Sans Pro"/>
                <a:cs typeface="Helvetica" panose="020B0604020202020204" pitchFamily="34" charset="0"/>
              </a:rPr>
              <a:t>Substance Use</a:t>
            </a:r>
          </a:p>
          <a:p>
            <a:pPr marL="457200" lvl="1" indent="0">
              <a:lnSpc>
                <a:spcPct val="120000"/>
              </a:lnSpc>
              <a:spcBef>
                <a:spcPts val="0"/>
              </a:spcBef>
              <a:spcAft>
                <a:spcPts val="600"/>
              </a:spcAft>
              <a:buNone/>
            </a:pPr>
            <a:r>
              <a:rPr lang="en-US" sz="2800">
                <a:latin typeface="Helvetica" panose="020B0604020202020204" pitchFamily="34" charset="0"/>
                <a:ea typeface="Source Sans Pro"/>
                <a:cs typeface="Helvetica" panose="020B0604020202020204" pitchFamily="34" charset="0"/>
              </a:rPr>
              <a:t>Individualized Plans</a:t>
            </a:r>
          </a:p>
          <a:p>
            <a:pPr marL="457200" lvl="1" indent="0">
              <a:lnSpc>
                <a:spcPct val="120000"/>
              </a:lnSpc>
              <a:spcBef>
                <a:spcPts val="0"/>
              </a:spcBef>
              <a:spcAft>
                <a:spcPts val="600"/>
              </a:spcAft>
              <a:buNone/>
            </a:pPr>
            <a:r>
              <a:rPr lang="en-US" sz="2800">
                <a:latin typeface="Helvetica" panose="020B0604020202020204" pitchFamily="34" charset="0"/>
                <a:ea typeface="Source Sans Pro"/>
                <a:cs typeface="Helvetica" panose="020B0604020202020204" pitchFamily="34" charset="0"/>
              </a:rPr>
              <a:t>Victim Restoration</a:t>
            </a:r>
          </a:p>
          <a:p>
            <a:pPr>
              <a:spcBef>
                <a:spcPts val="0"/>
              </a:spcBef>
            </a:pPr>
            <a:endParaRPr lang="en-US"/>
          </a:p>
        </p:txBody>
      </p:sp>
      <p:sp>
        <p:nvSpPr>
          <p:cNvPr id="6" name="Content Placeholder 5">
            <a:extLst>
              <a:ext uri="{FF2B5EF4-FFF2-40B4-BE49-F238E27FC236}">
                <a16:creationId xmlns:a16="http://schemas.microsoft.com/office/drawing/2014/main" id="{5A00001A-B5FC-D4E2-1769-E837F303ABB3}"/>
              </a:ext>
            </a:extLst>
          </p:cNvPr>
          <p:cNvSpPr>
            <a:spLocks noGrp="1"/>
          </p:cNvSpPr>
          <p:nvPr>
            <p:ph sz="half" idx="2"/>
          </p:nvPr>
        </p:nvSpPr>
        <p:spPr>
          <a:xfrm>
            <a:off x="5156200" y="1825624"/>
            <a:ext cx="6197600" cy="4351338"/>
          </a:xfrm>
        </p:spPr>
        <p:txBody>
          <a:bodyPr>
            <a:normAutofit/>
          </a:bodyPr>
          <a:lstStyle/>
          <a:p>
            <a:pPr marL="457200" lvl="1" indent="0">
              <a:lnSpc>
                <a:spcPct val="120000"/>
              </a:lnSpc>
              <a:spcAft>
                <a:spcPts val="600"/>
              </a:spcAft>
              <a:buNone/>
            </a:pPr>
            <a:r>
              <a:rPr lang="en-US" sz="2800">
                <a:latin typeface="Helvetica" panose="020B0604020202020204" pitchFamily="34" charset="0"/>
                <a:ea typeface="Source Sans Pro"/>
                <a:cs typeface="Helvetica" panose="020B0604020202020204" pitchFamily="34" charset="0"/>
              </a:rPr>
              <a:t>Common Contract Conditions</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Substance Use Assessment</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Mental Health Assessment</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Restitution</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Letters of Apology</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Cognitive and Decision-Making Skills Coursework; </a:t>
            </a:r>
          </a:p>
          <a:p>
            <a:pPr marL="1371600" lvl="2" indent="-457200">
              <a:lnSpc>
                <a:spcPct val="120000"/>
              </a:lnSpc>
              <a:spcBef>
                <a:spcPts val="0"/>
              </a:spcBef>
            </a:pPr>
            <a:r>
              <a:rPr lang="en-US" sz="2000">
                <a:latin typeface="Helvetica" panose="020B0604020202020204" pitchFamily="34" charset="0"/>
                <a:ea typeface="Source Sans Pro"/>
                <a:cs typeface="Helvetica" panose="020B0604020202020204" pitchFamily="34" charset="0"/>
              </a:rPr>
              <a:t>Parenting Coursework</a:t>
            </a:r>
          </a:p>
          <a:p>
            <a:endParaRPr lang="en-US"/>
          </a:p>
        </p:txBody>
      </p:sp>
    </p:spTree>
    <p:extLst>
      <p:ext uri="{BB962C8B-B14F-4D97-AF65-F5344CB8AC3E}">
        <p14:creationId xmlns:p14="http://schemas.microsoft.com/office/powerpoint/2010/main" val="1055077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499B4-DFA5-B95B-ECB8-28B411BDB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E3F1D-8A76-DF62-38D4-7ED090E34A80}"/>
              </a:ext>
            </a:extLst>
          </p:cNvPr>
          <p:cNvSpPr>
            <a:spLocks noGrp="1"/>
          </p:cNvSpPr>
          <p:nvPr>
            <p:ph type="title"/>
          </p:nvPr>
        </p:nvSpPr>
        <p:spPr>
          <a:xfrm>
            <a:off x="838200" y="370334"/>
            <a:ext cx="10515600" cy="1325563"/>
          </a:xfrm>
        </p:spPr>
        <p:txBody>
          <a:bodyPr/>
          <a:lstStyle/>
          <a:p>
            <a:r>
              <a:rPr lang="en-US" b="0"/>
              <a:t>PRE-CHARGE DIVERSION</a:t>
            </a:r>
          </a:p>
        </p:txBody>
      </p:sp>
      <p:sp>
        <p:nvSpPr>
          <p:cNvPr id="3" name="TextBox 2">
            <a:extLst>
              <a:ext uri="{FF2B5EF4-FFF2-40B4-BE49-F238E27FC236}">
                <a16:creationId xmlns:a16="http://schemas.microsoft.com/office/drawing/2014/main" id="{4FF56C82-3FEA-8080-EA97-C697B66DCBB1}"/>
              </a:ext>
            </a:extLst>
          </p:cNvPr>
          <p:cNvSpPr txBox="1"/>
          <p:nvPr/>
        </p:nvSpPr>
        <p:spPr>
          <a:xfrm>
            <a:off x="838200" y="2451809"/>
            <a:ext cx="4067175" cy="2108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15243D"/>
                </a:solidFill>
                <a:effectLst/>
                <a:uLnTx/>
                <a:uFillTx/>
                <a:latin typeface="Calibri" panose="020F0502020204030204"/>
                <a:ea typeface="+mn-ea"/>
                <a:cs typeface="+mn-cs"/>
              </a:rPr>
              <a:t>Pre-Charge Diversion</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First-time Offender</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OAR/OWL Program</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Truancy Program </a:t>
            </a:r>
          </a:p>
        </p:txBody>
      </p:sp>
      <p:sp>
        <p:nvSpPr>
          <p:cNvPr id="7" name="TextBox 6">
            <a:extLst>
              <a:ext uri="{FF2B5EF4-FFF2-40B4-BE49-F238E27FC236}">
                <a16:creationId xmlns:a16="http://schemas.microsoft.com/office/drawing/2014/main" id="{7E2580DA-137A-8DCA-EB09-4CC3E7EF8A89}"/>
              </a:ext>
            </a:extLst>
          </p:cNvPr>
          <p:cNvSpPr txBox="1"/>
          <p:nvPr/>
        </p:nvSpPr>
        <p:spPr>
          <a:xfrm>
            <a:off x="6096000" y="2436375"/>
            <a:ext cx="5647765"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15243D"/>
                </a:solidFill>
                <a:effectLst/>
                <a:uLnTx/>
                <a:uFillTx/>
                <a:latin typeface="Calibri" panose="020F0502020204030204"/>
                <a:ea typeface="+mn-ea"/>
                <a:cs typeface="+mn-cs"/>
              </a:rPr>
              <a:t>Benefits</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No CCAP/Arrest Record</a:t>
            </a:r>
          </a:p>
          <a:p>
            <a:pPr marL="1028700" marR="0" lvl="1"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Faster </a:t>
            </a:r>
          </a:p>
          <a:p>
            <a:pPr marL="1485900" marR="0" lvl="2"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Connection to Treatment</a:t>
            </a:r>
          </a:p>
          <a:p>
            <a:pPr marL="1485900" marR="0" lvl="2"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15243D"/>
                </a:solidFill>
                <a:effectLst/>
                <a:uLnTx/>
                <a:uFillTx/>
                <a:latin typeface="Calibri" panose="020F0502020204030204"/>
                <a:ea typeface="+mn-ea"/>
                <a:cs typeface="+mn-cs"/>
              </a:rPr>
              <a:t>Victim Repair </a:t>
            </a:r>
          </a:p>
        </p:txBody>
      </p:sp>
      <p:pic>
        <p:nvPicPr>
          <p:cNvPr id="4" name="Picture 3" descr="A person smiling for the camera&#10;&#10;AI-generated content may be incorrect.">
            <a:extLst>
              <a:ext uri="{FF2B5EF4-FFF2-40B4-BE49-F238E27FC236}">
                <a16:creationId xmlns:a16="http://schemas.microsoft.com/office/drawing/2014/main" id="{6A6E82AB-90CE-6229-CD51-597E0D02C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817124"/>
            <a:ext cx="1632303" cy="2040876"/>
          </a:xfrm>
          <a:prstGeom prst="rect">
            <a:avLst/>
          </a:prstGeom>
        </p:spPr>
      </p:pic>
      <p:sp>
        <p:nvSpPr>
          <p:cNvPr id="9" name="Content Placeholder 2">
            <a:extLst>
              <a:ext uri="{FF2B5EF4-FFF2-40B4-BE49-F238E27FC236}">
                <a16:creationId xmlns:a16="http://schemas.microsoft.com/office/drawing/2014/main" id="{E9277A5F-0F02-FF43-7A8D-A33CC5FA6B9C}"/>
              </a:ext>
            </a:extLst>
          </p:cNvPr>
          <p:cNvSpPr txBox="1">
            <a:spLocks/>
          </p:cNvSpPr>
          <p:nvPr/>
        </p:nvSpPr>
        <p:spPr>
          <a:xfrm>
            <a:off x="2634961" y="6304816"/>
            <a:ext cx="2622811" cy="3656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srgbClr val="15243D"/>
                </a:solidFill>
                <a:effectLst/>
                <a:uLnTx/>
                <a:uFillTx/>
                <a:latin typeface="Helvetica"/>
                <a:ea typeface="Tahoma"/>
                <a:cs typeface="Tahoma"/>
              </a:rPr>
              <a:t>Nikki Delatolas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59666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2722-E943-A914-FB4A-20A0B4B6E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61367-07E0-E5AF-3444-C261D7B1BA77}"/>
              </a:ext>
            </a:extLst>
          </p:cNvPr>
          <p:cNvSpPr>
            <a:spLocks noGrp="1"/>
          </p:cNvSpPr>
          <p:nvPr>
            <p:ph type="title"/>
          </p:nvPr>
        </p:nvSpPr>
        <p:spPr>
          <a:xfrm>
            <a:off x="685800" y="342900"/>
            <a:ext cx="11506200" cy="1243014"/>
          </a:xfrm>
        </p:spPr>
        <p:txBody>
          <a:bodyPr>
            <a:normAutofit/>
          </a:bodyPr>
          <a:lstStyle/>
          <a:p>
            <a:r>
              <a:rPr lang="en-US" b="0"/>
              <a:t>FIRST-TIME OFFENDER</a:t>
            </a:r>
          </a:p>
        </p:txBody>
      </p:sp>
      <p:pic>
        <p:nvPicPr>
          <p:cNvPr id="4" name="Picture 3" descr="French bulldog wearing gold party hat">
            <a:extLst>
              <a:ext uri="{FF2B5EF4-FFF2-40B4-BE49-F238E27FC236}">
                <a16:creationId xmlns:a16="http://schemas.microsoft.com/office/drawing/2014/main" id="{4E5B631A-B8FA-D0E0-037B-ABE17E42635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20000" y="1737359"/>
            <a:ext cx="4572000" cy="5120641"/>
          </a:xfrm>
          <a:prstGeom prst="rect">
            <a:avLst/>
          </a:prstGeom>
        </p:spPr>
      </p:pic>
      <p:sp>
        <p:nvSpPr>
          <p:cNvPr id="5" name="Content Placeholder 2">
            <a:extLst>
              <a:ext uri="{FF2B5EF4-FFF2-40B4-BE49-F238E27FC236}">
                <a16:creationId xmlns:a16="http://schemas.microsoft.com/office/drawing/2014/main" id="{A7F91707-9749-82B7-3750-F6AAD0A7D393}"/>
              </a:ext>
            </a:extLst>
          </p:cNvPr>
          <p:cNvSpPr txBox="1">
            <a:spLocks/>
          </p:cNvSpPr>
          <p:nvPr/>
        </p:nvSpPr>
        <p:spPr>
          <a:xfrm>
            <a:off x="685800" y="2136775"/>
            <a:ext cx="6781801" cy="31703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Most Crimes Eligible</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All Ages – Mostly Young Adult</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Short Length</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Natural Consequences</a:t>
            </a:r>
          </a:p>
        </p:txBody>
      </p:sp>
    </p:spTree>
    <p:extLst>
      <p:ext uri="{BB962C8B-B14F-4D97-AF65-F5344CB8AC3E}">
        <p14:creationId xmlns:p14="http://schemas.microsoft.com/office/powerpoint/2010/main" val="2445394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F9BE5-C90D-5E29-268D-72C87D9E0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B961D-1780-8093-27C1-78A0BED1C3AC}"/>
              </a:ext>
            </a:extLst>
          </p:cNvPr>
          <p:cNvSpPr>
            <a:spLocks noGrp="1"/>
          </p:cNvSpPr>
          <p:nvPr>
            <p:ph type="title"/>
          </p:nvPr>
        </p:nvSpPr>
        <p:spPr>
          <a:xfrm>
            <a:off x="685800" y="361950"/>
            <a:ext cx="11506200" cy="1243014"/>
          </a:xfrm>
        </p:spPr>
        <p:txBody>
          <a:bodyPr>
            <a:normAutofit/>
          </a:bodyPr>
          <a:lstStyle/>
          <a:p>
            <a:r>
              <a:rPr lang="en-US" b="0"/>
              <a:t>OAR/OWL PROGRAM</a:t>
            </a:r>
          </a:p>
        </p:txBody>
      </p:sp>
      <p:pic>
        <p:nvPicPr>
          <p:cNvPr id="4" name="Picture 3" descr="Teenager during driving lesson">
            <a:extLst>
              <a:ext uri="{FF2B5EF4-FFF2-40B4-BE49-F238E27FC236}">
                <a16:creationId xmlns:a16="http://schemas.microsoft.com/office/drawing/2014/main" id="{0DC6EF89-35D0-7B1C-8686-F9FE2FFB3ED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737076"/>
            <a:ext cx="4857750" cy="5120924"/>
          </a:xfrm>
          <a:prstGeom prst="rect">
            <a:avLst/>
          </a:prstGeom>
        </p:spPr>
      </p:pic>
      <p:sp>
        <p:nvSpPr>
          <p:cNvPr id="5" name="Content Placeholder 2">
            <a:extLst>
              <a:ext uri="{FF2B5EF4-FFF2-40B4-BE49-F238E27FC236}">
                <a16:creationId xmlns:a16="http://schemas.microsoft.com/office/drawing/2014/main" id="{63C8E47D-7FAC-5C91-7BBB-AC80ED99462B}"/>
              </a:ext>
            </a:extLst>
          </p:cNvPr>
          <p:cNvSpPr txBox="1">
            <a:spLocks/>
          </p:cNvSpPr>
          <p:nvPr/>
        </p:nvSpPr>
        <p:spPr>
          <a:xfrm>
            <a:off x="5061024" y="2003200"/>
            <a:ext cx="6736528" cy="37073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200" b="0" i="0" u="none" strike="noStrike" kern="1200" cap="none" spc="300" normalizeH="0" baseline="0" noProof="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20% of Attorney Caseload</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200" b="0" i="0" u="none" strike="noStrike" kern="1200" cap="none" spc="300" normalizeH="0" baseline="0" noProof="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Obtain Valid License</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200" b="0" i="0" u="none" strike="noStrike" kern="1200" cap="none" spc="300" normalizeH="0" baseline="0" noProof="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Assist with Navigating System</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200" b="0" i="0" u="none" strike="noStrike" kern="1200" cap="none" spc="300" normalizeH="0" baseline="0" noProof="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Budgeting</a:t>
            </a:r>
          </a:p>
        </p:txBody>
      </p:sp>
    </p:spTree>
    <p:extLst>
      <p:ext uri="{BB962C8B-B14F-4D97-AF65-F5344CB8AC3E}">
        <p14:creationId xmlns:p14="http://schemas.microsoft.com/office/powerpoint/2010/main" val="259470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0"/>
            <a:ext cx="8229600" cy="1143000"/>
          </a:xfrm>
        </p:spPr>
        <p:txBody>
          <a:bodyPr>
            <a:normAutofit fontScale="90000"/>
          </a:bodyPr>
          <a:lstStyle/>
          <a:p>
            <a:r>
              <a:rPr lang="en-US" b="1" dirty="0">
                <a:solidFill>
                  <a:srgbClr val="C00000"/>
                </a:solidFill>
              </a:rPr>
              <a:t>EBP vs. EBDM </a:t>
            </a:r>
            <a:br>
              <a:rPr lang="en-US" b="1" dirty="0">
                <a:solidFill>
                  <a:srgbClr val="C00000"/>
                </a:solidFill>
              </a:rPr>
            </a:br>
            <a:endParaRPr lang="en-US" b="1" dirty="0">
              <a:solidFill>
                <a:srgbClr val="C00000"/>
              </a:solidFill>
            </a:endParaRPr>
          </a:p>
        </p:txBody>
      </p:sp>
      <p:sp>
        <p:nvSpPr>
          <p:cNvPr id="5" name="Content Placeholder 4"/>
          <p:cNvSpPr>
            <a:spLocks noGrp="1"/>
          </p:cNvSpPr>
          <p:nvPr>
            <p:ph sz="half" idx="1"/>
          </p:nvPr>
        </p:nvSpPr>
        <p:spPr/>
        <p:txBody>
          <a:bodyPr>
            <a:normAutofit/>
          </a:bodyPr>
          <a:lstStyle/>
          <a:p>
            <a:r>
              <a:rPr lang="en-US" dirty="0"/>
              <a:t>EBPs are policies, practices, and/or interventions supported by research</a:t>
            </a:r>
          </a:p>
          <a:p>
            <a:pPr lvl="1"/>
            <a:r>
              <a:rPr lang="en-US" dirty="0"/>
              <a:t>Research finding:  empirically-based tools predict risk better than professional judgment alone</a:t>
            </a:r>
          </a:p>
          <a:p>
            <a:pPr lvl="1"/>
            <a:r>
              <a:rPr lang="en-US" dirty="0"/>
              <a:t>EB practice: use of a risk tool to determine appropriate amount of intervention</a:t>
            </a:r>
          </a:p>
        </p:txBody>
      </p:sp>
      <p:sp>
        <p:nvSpPr>
          <p:cNvPr id="6" name="Content Placeholder 5"/>
          <p:cNvSpPr>
            <a:spLocks noGrp="1"/>
          </p:cNvSpPr>
          <p:nvPr>
            <p:ph sz="half" idx="2"/>
          </p:nvPr>
        </p:nvSpPr>
        <p:spPr/>
        <p:txBody>
          <a:bodyPr>
            <a:normAutofit/>
          </a:bodyPr>
          <a:lstStyle/>
          <a:p>
            <a:r>
              <a:rPr lang="en-US" dirty="0"/>
              <a:t>EBDM is a disciplined approach to using data and research to inform and guide decision making across the justice system</a:t>
            </a:r>
          </a:p>
          <a:p>
            <a:pPr lvl="1"/>
            <a:r>
              <a:rPr lang="en-US" dirty="0"/>
              <a:t>Who do we divert?</a:t>
            </a:r>
          </a:p>
          <a:p>
            <a:pPr lvl="1"/>
            <a:r>
              <a:rPr lang="en-US" dirty="0"/>
              <a:t>What do we want to achieve by diverting?</a:t>
            </a:r>
          </a:p>
          <a:p>
            <a:pPr lvl="1"/>
            <a:r>
              <a:rPr lang="en-US" dirty="0"/>
              <a:t>What does the research tell us about the most effective method of achieving our goal?</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Tree>
    <p:extLst>
      <p:ext uri="{BB962C8B-B14F-4D97-AF65-F5344CB8AC3E}">
        <p14:creationId xmlns:p14="http://schemas.microsoft.com/office/powerpoint/2010/main" val="3842671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FEB9-DD28-90FE-A44B-909641DBF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DC00C-B9CC-4509-E46D-8B10FF787ABF}"/>
              </a:ext>
            </a:extLst>
          </p:cNvPr>
          <p:cNvSpPr>
            <a:spLocks noGrp="1"/>
          </p:cNvSpPr>
          <p:nvPr>
            <p:ph type="title"/>
          </p:nvPr>
        </p:nvSpPr>
        <p:spPr>
          <a:xfrm>
            <a:off x="685800" y="361950"/>
            <a:ext cx="11506200" cy="1243014"/>
          </a:xfrm>
        </p:spPr>
        <p:txBody>
          <a:bodyPr>
            <a:normAutofit/>
          </a:bodyPr>
          <a:lstStyle/>
          <a:p>
            <a:r>
              <a:rPr lang="en-US" b="0"/>
              <a:t>TRUANCY PROGRAM</a:t>
            </a:r>
          </a:p>
        </p:txBody>
      </p:sp>
      <p:pic>
        <p:nvPicPr>
          <p:cNvPr id="4" name="Picture 3" descr="Child with backpack entering school bus on a sunny morning">
            <a:extLst>
              <a:ext uri="{FF2B5EF4-FFF2-40B4-BE49-F238E27FC236}">
                <a16:creationId xmlns:a16="http://schemas.microsoft.com/office/drawing/2014/main" id="{C40C77B1-86B6-ED1D-BFCB-9B13A45AB7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97091" y="1740198"/>
            <a:ext cx="6294909" cy="5117802"/>
          </a:xfrm>
          <a:prstGeom prst="rect">
            <a:avLst/>
          </a:prstGeom>
        </p:spPr>
      </p:pic>
      <p:sp>
        <p:nvSpPr>
          <p:cNvPr id="5" name="Content Placeholder 2">
            <a:extLst>
              <a:ext uri="{FF2B5EF4-FFF2-40B4-BE49-F238E27FC236}">
                <a16:creationId xmlns:a16="http://schemas.microsoft.com/office/drawing/2014/main" id="{9A02C9B1-D9DE-BDB9-AB9C-8220525A023E}"/>
              </a:ext>
            </a:extLst>
          </p:cNvPr>
          <p:cNvSpPr txBox="1">
            <a:spLocks/>
          </p:cNvSpPr>
          <p:nvPr/>
        </p:nvSpPr>
        <p:spPr>
          <a:xfrm>
            <a:off x="685800" y="2433956"/>
            <a:ext cx="4789170" cy="11071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Faster Connection to </a:t>
            </a:r>
            <a:b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b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Needed Resources</a:t>
            </a:r>
          </a:p>
        </p:txBody>
      </p:sp>
      <p:sp>
        <p:nvSpPr>
          <p:cNvPr id="3" name="Content Placeholder 2">
            <a:extLst>
              <a:ext uri="{FF2B5EF4-FFF2-40B4-BE49-F238E27FC236}">
                <a16:creationId xmlns:a16="http://schemas.microsoft.com/office/drawing/2014/main" id="{D580989C-E9C0-0E31-76A6-670B57C9C2CC}"/>
              </a:ext>
            </a:extLst>
          </p:cNvPr>
          <p:cNvSpPr txBox="1">
            <a:spLocks/>
          </p:cNvSpPr>
          <p:nvPr/>
        </p:nvSpPr>
        <p:spPr>
          <a:xfrm>
            <a:off x="685800" y="3948243"/>
            <a:ext cx="5078506" cy="701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Swifter Accountability</a:t>
            </a:r>
          </a:p>
        </p:txBody>
      </p:sp>
    </p:spTree>
    <p:extLst>
      <p:ext uri="{BB962C8B-B14F-4D97-AF65-F5344CB8AC3E}">
        <p14:creationId xmlns:p14="http://schemas.microsoft.com/office/powerpoint/2010/main" val="3326430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08CF-2BBC-5BB6-8256-33CF2A338C9E}"/>
              </a:ext>
            </a:extLst>
          </p:cNvPr>
          <p:cNvSpPr>
            <a:spLocks noGrp="1"/>
          </p:cNvSpPr>
          <p:nvPr>
            <p:ph type="title"/>
          </p:nvPr>
        </p:nvSpPr>
        <p:spPr>
          <a:xfrm>
            <a:off x="708134" y="120070"/>
            <a:ext cx="10515600" cy="1325563"/>
          </a:xfrm>
        </p:spPr>
        <p:txBody>
          <a:bodyPr>
            <a:normAutofit/>
          </a:bodyPr>
          <a:lstStyle/>
          <a:p>
            <a:r>
              <a:rPr lang="en-US" sz="4400" b="0">
                <a:latin typeface="Source Sans Pro" panose="020B0503030403020204" pitchFamily="34" charset="0"/>
                <a:ea typeface="Source Sans Pro" panose="020B0503030403020204" pitchFamily="34" charset="0"/>
              </a:rPr>
              <a:t>PRE-CHARGE DATA</a:t>
            </a:r>
          </a:p>
        </p:txBody>
      </p:sp>
      <p:sp>
        <p:nvSpPr>
          <p:cNvPr id="4" name="Rectangle: Rounded Corners 3">
            <a:extLst>
              <a:ext uri="{FF2B5EF4-FFF2-40B4-BE49-F238E27FC236}">
                <a16:creationId xmlns:a16="http://schemas.microsoft.com/office/drawing/2014/main" id="{14929028-B588-D6D3-1980-6E1A06352735}"/>
              </a:ext>
            </a:extLst>
          </p:cNvPr>
          <p:cNvSpPr/>
          <p:nvPr/>
        </p:nvSpPr>
        <p:spPr>
          <a:xfrm>
            <a:off x="708135" y="1865720"/>
            <a:ext cx="3471041" cy="17867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Restitution Collected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$162,147.12</a:t>
            </a:r>
            <a:endParaRPr kumimoji="0" lang="en-US" sz="16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5" name="Rectangle: Rounded Corners 4">
            <a:extLst>
              <a:ext uri="{FF2B5EF4-FFF2-40B4-BE49-F238E27FC236}">
                <a16:creationId xmlns:a16="http://schemas.microsoft.com/office/drawing/2014/main" id="{05DDA185-E8D2-9188-2B0D-704922351562}"/>
              </a:ext>
            </a:extLst>
          </p:cNvPr>
          <p:cNvSpPr/>
          <p:nvPr/>
        </p:nvSpPr>
        <p:spPr>
          <a:xfrm>
            <a:off x="4360480" y="1865720"/>
            <a:ext cx="3471041" cy="1786758"/>
          </a:xfrm>
          <a:prstGeom prst="roundRect">
            <a:avLst/>
          </a:prstGeom>
        </p:spPr>
        <p:style>
          <a:lnRef idx="3">
            <a:schemeClr val="lt1"/>
          </a:lnRef>
          <a:fillRef idx="1">
            <a:schemeClr val="accent4"/>
          </a:fillRef>
          <a:effectRef idx="1">
            <a:schemeClr val="accent4"/>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Success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73%</a:t>
            </a:r>
            <a:endParaRPr kumimoji="0" lang="en-US" sz="48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6" name="Rectangle: Rounded Corners 5">
            <a:extLst>
              <a:ext uri="{FF2B5EF4-FFF2-40B4-BE49-F238E27FC236}">
                <a16:creationId xmlns:a16="http://schemas.microsoft.com/office/drawing/2014/main" id="{EFB67BB5-87C4-478C-86A6-19B17B7A007B}"/>
              </a:ext>
            </a:extLst>
          </p:cNvPr>
          <p:cNvSpPr/>
          <p:nvPr/>
        </p:nvSpPr>
        <p:spPr>
          <a:xfrm>
            <a:off x="8012825" y="1865720"/>
            <a:ext cx="3471041" cy="17867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Average Recidivism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16%</a:t>
            </a:r>
            <a:endParaRPr kumimoji="0" lang="en-US" sz="16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7" name="Rectangle: Rounded Corners 6">
            <a:extLst>
              <a:ext uri="{FF2B5EF4-FFF2-40B4-BE49-F238E27FC236}">
                <a16:creationId xmlns:a16="http://schemas.microsoft.com/office/drawing/2014/main" id="{EA0E0546-0DDC-8BBF-731F-CF720D6ECD2F}"/>
              </a:ext>
            </a:extLst>
          </p:cNvPr>
          <p:cNvSpPr/>
          <p:nvPr/>
        </p:nvSpPr>
        <p:spPr>
          <a:xfrm>
            <a:off x="708134" y="4141209"/>
            <a:ext cx="1590575" cy="2052649"/>
          </a:xfrm>
          <a:prstGeom prst="roundRect">
            <a:avLst/>
          </a:prstGeom>
        </p:spPr>
        <p:style>
          <a:lnRef idx="3">
            <a:schemeClr val="lt1"/>
          </a:lnRef>
          <a:fillRef idx="1">
            <a:schemeClr val="accent3"/>
          </a:fillRef>
          <a:effectRef idx="1">
            <a:schemeClr val="accent3"/>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243D"/>
                </a:solidFill>
                <a:effectLst/>
                <a:uLnTx/>
                <a:uFillTx/>
                <a:latin typeface="Helvetica" panose="020B0500000000000000" pitchFamily="34" charset="0"/>
                <a:ea typeface="+mn-ea"/>
                <a:cs typeface="+mn-cs"/>
              </a:rPr>
              <a:t>Active Cases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5243D"/>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243D"/>
                </a:solidFill>
                <a:effectLst/>
                <a:uLnTx/>
                <a:uFillTx/>
                <a:latin typeface="Helvetica" panose="020B0500000000000000" pitchFamily="34" charset="0"/>
                <a:ea typeface="+mn-ea"/>
                <a:cs typeface="+mn-cs"/>
              </a:rPr>
              <a:t>219</a:t>
            </a:r>
            <a:endParaRPr kumimoji="0" lang="en-US" sz="4800" b="1" i="0" u="none" strike="noStrike" kern="1200" cap="none" spc="0" normalizeH="0" baseline="0" noProof="0">
              <a:ln>
                <a:noFill/>
              </a:ln>
              <a:solidFill>
                <a:srgbClr val="15243D"/>
              </a:solidFill>
              <a:effectLst/>
              <a:uLnTx/>
              <a:uFillTx/>
              <a:latin typeface="Helvetica" panose="020B0500000000000000" pitchFamily="34" charset="0"/>
              <a:ea typeface="+mn-ea"/>
              <a:cs typeface="+mn-cs"/>
            </a:endParaRPr>
          </a:p>
        </p:txBody>
      </p:sp>
      <p:graphicFrame>
        <p:nvGraphicFramePr>
          <p:cNvPr id="8" name="Chart 7">
            <a:extLst>
              <a:ext uri="{FF2B5EF4-FFF2-40B4-BE49-F238E27FC236}">
                <a16:creationId xmlns:a16="http://schemas.microsoft.com/office/drawing/2014/main" id="{D4A09012-2638-B46B-36BF-09CE231E8771}"/>
              </a:ext>
            </a:extLst>
          </p:cNvPr>
          <p:cNvGraphicFramePr>
            <a:graphicFrameLocks/>
          </p:cNvGraphicFramePr>
          <p:nvPr/>
        </p:nvGraphicFramePr>
        <p:xfrm>
          <a:off x="2517342" y="4486399"/>
          <a:ext cx="7211614" cy="168034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7">
            <a:extLst>
              <a:ext uri="{FF2B5EF4-FFF2-40B4-BE49-F238E27FC236}">
                <a16:creationId xmlns:a16="http://schemas.microsoft.com/office/drawing/2014/main" id="{CA925275-19F0-C881-C095-25E800EDDDFA}"/>
              </a:ext>
            </a:extLst>
          </p:cNvPr>
          <p:cNvSpPr txBox="1"/>
          <p:nvPr/>
        </p:nvSpPr>
        <p:spPr>
          <a:xfrm>
            <a:off x="4744106" y="3910376"/>
            <a:ext cx="2703787" cy="46166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243D"/>
                </a:solidFill>
                <a:effectLst/>
                <a:uLnTx/>
                <a:uFillTx/>
                <a:latin typeface="Calibri" panose="020F0502020204030204"/>
                <a:ea typeface="+mn-ea"/>
                <a:cs typeface="+mn-cs"/>
              </a:rPr>
              <a:t>Annual Referrals</a:t>
            </a:r>
          </a:p>
        </p:txBody>
      </p:sp>
      <p:sp>
        <p:nvSpPr>
          <p:cNvPr id="11" name="TextBox 8">
            <a:extLst>
              <a:ext uri="{FF2B5EF4-FFF2-40B4-BE49-F238E27FC236}">
                <a16:creationId xmlns:a16="http://schemas.microsoft.com/office/drawing/2014/main" id="{FC7E7AB3-FBE6-1F5E-5883-C7D1915D14AA}"/>
              </a:ext>
            </a:extLst>
          </p:cNvPr>
          <p:cNvSpPr txBox="1"/>
          <p:nvPr/>
        </p:nvSpPr>
        <p:spPr>
          <a:xfrm>
            <a:off x="5190307" y="5326573"/>
            <a:ext cx="1811383" cy="338554"/>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Average = 293</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541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F5C1D-810E-E149-AA6C-C9E899A19B9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226E88B-B52D-A288-2782-AC8AE2D087F6}"/>
              </a:ext>
            </a:extLst>
          </p:cNvPr>
          <p:cNvSpPr/>
          <p:nvPr/>
        </p:nvSpPr>
        <p:spPr>
          <a:xfrm>
            <a:off x="10049774" y="4477109"/>
            <a:ext cx="1779355" cy="2015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11BD71-8553-6DB3-3BC7-9632C71C743E}"/>
              </a:ext>
            </a:extLst>
          </p:cNvPr>
          <p:cNvSpPr>
            <a:spLocks noGrp="1"/>
          </p:cNvSpPr>
          <p:nvPr>
            <p:ph type="title"/>
          </p:nvPr>
        </p:nvSpPr>
        <p:spPr>
          <a:xfrm>
            <a:off x="773782" y="163645"/>
            <a:ext cx="10982325" cy="1527044"/>
          </a:xfrm>
        </p:spPr>
        <p:txBody>
          <a:bodyPr>
            <a:normAutofit fontScale="90000"/>
          </a:bodyPr>
          <a:lstStyle/>
          <a:p>
            <a:r>
              <a:rPr lang="en-US" sz="4200" b="0"/>
              <a:t>DEFLECTION/DIVERSION &amp; THE</a:t>
            </a:r>
            <a:br>
              <a:rPr lang="en-US" sz="4200" b="0"/>
            </a:br>
            <a:r>
              <a:rPr lang="en-US" sz="4200" b="0"/>
              <a:t>SEQUENTIAL INTERCEPT MODEL (SIM)</a:t>
            </a:r>
          </a:p>
        </p:txBody>
      </p:sp>
      <p:grpSp>
        <p:nvGrpSpPr>
          <p:cNvPr id="14" name="Group 13">
            <a:extLst>
              <a:ext uri="{FF2B5EF4-FFF2-40B4-BE49-F238E27FC236}">
                <a16:creationId xmlns:a16="http://schemas.microsoft.com/office/drawing/2014/main" id="{1773A180-7D0E-F329-B934-75AD6B7FB222}"/>
              </a:ext>
            </a:extLst>
          </p:cNvPr>
          <p:cNvGrpSpPr/>
          <p:nvPr/>
        </p:nvGrpSpPr>
        <p:grpSpPr>
          <a:xfrm>
            <a:off x="773782" y="1965208"/>
            <a:ext cx="10644435" cy="4788356"/>
            <a:chOff x="773782" y="1965208"/>
            <a:chExt cx="10644435" cy="4788356"/>
          </a:xfrm>
        </p:grpSpPr>
        <p:grpSp>
          <p:nvGrpSpPr>
            <p:cNvPr id="4" name="Group 3">
              <a:extLst>
                <a:ext uri="{FF2B5EF4-FFF2-40B4-BE49-F238E27FC236}">
                  <a16:creationId xmlns:a16="http://schemas.microsoft.com/office/drawing/2014/main" id="{8048D574-904C-FB0F-57DD-C6222CBEE8F6}"/>
                </a:ext>
              </a:extLst>
            </p:cNvPr>
            <p:cNvGrpSpPr/>
            <p:nvPr/>
          </p:nvGrpSpPr>
          <p:grpSpPr>
            <a:xfrm>
              <a:off x="773782" y="1965208"/>
              <a:ext cx="10644435" cy="4788356"/>
              <a:chOff x="1147613" y="1793063"/>
              <a:chExt cx="10352575" cy="4657064"/>
            </a:xfrm>
          </p:grpSpPr>
          <p:pic>
            <p:nvPicPr>
              <p:cNvPr id="5" name="Picture 4">
                <a:extLst>
                  <a:ext uri="{FF2B5EF4-FFF2-40B4-BE49-F238E27FC236}">
                    <a16:creationId xmlns:a16="http://schemas.microsoft.com/office/drawing/2014/main" id="{1F3A46BD-F1D4-6C53-8223-BD89F416C04F}"/>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1147613" y="6012943"/>
                <a:ext cx="2260162" cy="437184"/>
              </a:xfrm>
              <a:prstGeom prst="rect">
                <a:avLst/>
              </a:prstGeom>
            </p:spPr>
          </p:pic>
          <p:pic>
            <p:nvPicPr>
              <p:cNvPr id="6" name="Picture 5">
                <a:extLst>
                  <a:ext uri="{FF2B5EF4-FFF2-40B4-BE49-F238E27FC236}">
                    <a16:creationId xmlns:a16="http://schemas.microsoft.com/office/drawing/2014/main" id="{82F74459-E92D-5FDD-E0E3-4786926BBDC4}"/>
                  </a:ext>
                </a:extLst>
              </p:cNvPr>
              <p:cNvPicPr>
                <a:picLocks noChangeAspect="1"/>
              </p:cNvPicPr>
              <p:nvPr/>
            </p:nvPicPr>
            <p:blipFill>
              <a:blip r:embed="rId4">
                <a:alphaModFix amt="85000"/>
              </a:blip>
              <a:stretch>
                <a:fillRect/>
              </a:stretch>
            </p:blipFill>
            <p:spPr>
              <a:xfrm>
                <a:off x="1254822" y="3429000"/>
                <a:ext cx="10245366" cy="2707033"/>
              </a:xfrm>
              <a:prstGeom prst="rect">
                <a:avLst/>
              </a:prstGeom>
              <a:ln>
                <a:solidFill>
                  <a:schemeClr val="tx2"/>
                </a:solidFill>
              </a:ln>
            </p:spPr>
          </p:pic>
          <p:pic>
            <p:nvPicPr>
              <p:cNvPr id="7" name="Picture 6">
                <a:extLst>
                  <a:ext uri="{FF2B5EF4-FFF2-40B4-BE49-F238E27FC236}">
                    <a16:creationId xmlns:a16="http://schemas.microsoft.com/office/drawing/2014/main" id="{9953D831-1D48-9DA5-CB9B-8B379CB292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3370" y="1793063"/>
                <a:ext cx="7885430" cy="1485174"/>
              </a:xfrm>
              <a:prstGeom prst="rect">
                <a:avLst/>
              </a:prstGeom>
            </p:spPr>
          </p:pic>
          <p:cxnSp>
            <p:nvCxnSpPr>
              <p:cNvPr id="8" name="Straight Arrow Connector 7">
                <a:extLst>
                  <a:ext uri="{FF2B5EF4-FFF2-40B4-BE49-F238E27FC236}">
                    <a16:creationId xmlns:a16="http://schemas.microsoft.com/office/drawing/2014/main" id="{C3C55099-D6EA-993F-84A0-74067B4800A0}"/>
                  </a:ext>
                </a:extLst>
              </p:cNvPr>
              <p:cNvCxnSpPr>
                <a:cxnSpLocks/>
              </p:cNvCxnSpPr>
              <p:nvPr/>
            </p:nvCxnSpPr>
            <p:spPr>
              <a:xfrm>
                <a:off x="36576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A8AA9CA-8EAF-C987-EE79-A157867A3CEA}"/>
                  </a:ext>
                </a:extLst>
              </p:cNvPr>
              <p:cNvCxnSpPr>
                <a:cxnSpLocks/>
              </p:cNvCxnSpPr>
              <p:nvPr/>
            </p:nvCxnSpPr>
            <p:spPr>
              <a:xfrm rot="16200000" flipH="1">
                <a:off x="2171014" y="3084386"/>
                <a:ext cx="274320" cy="365760"/>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783E16-2E26-C23B-46FF-A54E7EC9116A}"/>
                  </a:ext>
                </a:extLst>
              </p:cNvPr>
              <p:cNvCxnSpPr>
                <a:cxnSpLocks/>
              </p:cNvCxnSpPr>
              <p:nvPr/>
            </p:nvCxnSpPr>
            <p:spPr>
              <a:xfrm>
                <a:off x="54102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199A09F0-6F8D-8360-615C-EC22D6F51339}"/>
                  </a:ext>
                </a:extLst>
              </p:cNvPr>
              <p:cNvCxnSpPr>
                <a:cxnSpLocks/>
              </p:cNvCxnSpPr>
              <p:nvPr/>
            </p:nvCxnSpPr>
            <p:spPr>
              <a:xfrm rot="5400000">
                <a:off x="8595360" y="3084385"/>
                <a:ext cx="274320" cy="365760"/>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F799CF-685E-5D23-5120-D209756D5067}"/>
                  </a:ext>
                </a:extLst>
              </p:cNvPr>
              <p:cNvCxnSpPr>
                <a:cxnSpLocks/>
              </p:cNvCxnSpPr>
              <p:nvPr/>
            </p:nvCxnSpPr>
            <p:spPr>
              <a:xfrm>
                <a:off x="7239000" y="3130105"/>
                <a:ext cx="0" cy="2743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C5A2B1E8-57E2-228B-6D94-CB2122832175}"/>
                </a:ext>
              </a:extLst>
            </p:cNvPr>
            <p:cNvSpPr txBox="1"/>
            <p:nvPr/>
          </p:nvSpPr>
          <p:spPr>
            <a:xfrm>
              <a:off x="8103783" y="2728730"/>
              <a:ext cx="131355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rPr>
                <a:t>Specialty Courts</a:t>
              </a:r>
            </a:p>
          </p:txBody>
        </p:sp>
      </p:grpSp>
    </p:spTree>
    <p:extLst>
      <p:ext uri="{BB962C8B-B14F-4D97-AF65-F5344CB8AC3E}">
        <p14:creationId xmlns:p14="http://schemas.microsoft.com/office/powerpoint/2010/main" val="40438719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F50C-9353-0932-656A-A61098EB0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94FBB7-DA03-9418-9881-EAD7D54C491D}"/>
              </a:ext>
            </a:extLst>
          </p:cNvPr>
          <p:cNvSpPr>
            <a:spLocks noGrp="1"/>
          </p:cNvSpPr>
          <p:nvPr>
            <p:ph type="title"/>
          </p:nvPr>
        </p:nvSpPr>
        <p:spPr>
          <a:xfrm>
            <a:off x="351692" y="568712"/>
            <a:ext cx="11544300" cy="685800"/>
          </a:xfrm>
        </p:spPr>
        <p:txBody>
          <a:bodyPr>
            <a:noAutofit/>
          </a:bodyPr>
          <a:lstStyle/>
          <a:p>
            <a:r>
              <a:rPr lang="en-US" sz="3600" b="0" cap="all" dirty="0">
                <a:latin typeface="Source Sans Pro" panose="020B0503030403020204" pitchFamily="34" charset="77"/>
              </a:rPr>
              <a:t>Understanding the problem: intercept 2 &amp; 3</a:t>
            </a:r>
          </a:p>
        </p:txBody>
      </p:sp>
      <p:sp>
        <p:nvSpPr>
          <p:cNvPr id="6" name="TextBox 5">
            <a:extLst>
              <a:ext uri="{FF2B5EF4-FFF2-40B4-BE49-F238E27FC236}">
                <a16:creationId xmlns:a16="http://schemas.microsoft.com/office/drawing/2014/main" id="{D75A4FBF-DBE7-87BF-BABD-0BEE8583F421}"/>
              </a:ext>
            </a:extLst>
          </p:cNvPr>
          <p:cNvSpPr txBox="1"/>
          <p:nvPr/>
        </p:nvSpPr>
        <p:spPr>
          <a:xfrm>
            <a:off x="990600" y="1842730"/>
            <a:ext cx="1036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Prosecutor perspective</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How can we best serve victims?</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Can we connect people with the right systems?</a:t>
            </a: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Can we prevent recidivism through smart prosecution?</a:t>
            </a:r>
            <a:endParaRPr kumimoji="0" lang="en-US" sz="2800" b="0" i="0" u="none" strike="noStrike" kern="1200" cap="none" spc="0" normalizeH="0" baseline="0" noProof="0">
              <a:ln>
                <a:noFill/>
              </a:ln>
              <a:solidFill>
                <a:srgbClr val="15243D"/>
              </a:solidFill>
              <a:effectLst/>
              <a:uLnTx/>
              <a:uFillTx/>
              <a:latin typeface="Calibri" panose="020F0502020204030204"/>
              <a:ea typeface="Calibri" panose="020F0502020204030204"/>
              <a:cs typeface="Calibri" panose="020F0502020204030204"/>
            </a:endParaRPr>
          </a:p>
          <a:p>
            <a:pPr marL="914400" marR="0" lvl="1"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Calibri" panose="020F0502020204030204"/>
              </a:rPr>
              <a:t>Preservation of resources</a:t>
            </a:r>
          </a:p>
          <a:p>
            <a:pPr marL="914400" marR="0" lvl="1" indent="-457200" algn="l" defTabSz="914400" rtl="0" eaLnBrk="1" fontAlgn="auto" latinLnBrk="0" hangingPunct="1">
              <a:lnSpc>
                <a:spcPct val="100000"/>
              </a:lnSpc>
              <a:spcBef>
                <a:spcPts val="0"/>
              </a:spcBef>
              <a:spcAft>
                <a:spcPts val="600"/>
              </a:spcAft>
              <a:buClrTx/>
              <a:buSzTx/>
              <a:buFont typeface="Arial,Sans-Serif"/>
              <a:buChar char="•"/>
              <a:tabLst/>
              <a:defRPr/>
            </a:pPr>
            <a:endParaRPr kumimoji="0" lang="en-US" sz="2400" b="0" i="0" u="none" strike="noStrike" kern="1200" cap="none" spc="0" normalizeH="0" baseline="0" noProof="0">
              <a:ln>
                <a:noFill/>
              </a:ln>
              <a:solidFill>
                <a:srgbClr val="15243D"/>
              </a:solidFill>
              <a:effectLst/>
              <a:uLnTx/>
              <a:uFillTx/>
              <a:latin typeface="Source Sans Pro"/>
              <a:ea typeface="Source Sans Pro"/>
              <a:cs typeface="Calibri" panose="020F0502020204030204"/>
            </a:endParaRPr>
          </a:p>
        </p:txBody>
      </p:sp>
      <p:pic>
        <p:nvPicPr>
          <p:cNvPr id="3" name="Picture 2">
            <a:extLst>
              <a:ext uri="{FF2B5EF4-FFF2-40B4-BE49-F238E27FC236}">
                <a16:creationId xmlns:a16="http://schemas.microsoft.com/office/drawing/2014/main" id="{65AF28D0-6F94-4463-6598-D993E92E19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5121906"/>
            <a:ext cx="8107736" cy="1527044"/>
          </a:xfrm>
          <a:prstGeom prst="rect">
            <a:avLst/>
          </a:prstGeom>
        </p:spPr>
      </p:pic>
      <p:sp>
        <p:nvSpPr>
          <p:cNvPr id="5" name="Rectangle: Rounded Corners 4">
            <a:extLst>
              <a:ext uri="{FF2B5EF4-FFF2-40B4-BE49-F238E27FC236}">
                <a16:creationId xmlns:a16="http://schemas.microsoft.com/office/drawing/2014/main" id="{353F1A8A-0CF6-CA1E-3FEA-3077615F5F16}"/>
              </a:ext>
            </a:extLst>
          </p:cNvPr>
          <p:cNvSpPr/>
          <p:nvPr/>
        </p:nvSpPr>
        <p:spPr>
          <a:xfrm>
            <a:off x="4283426" y="5032696"/>
            <a:ext cx="3267808" cy="1616254"/>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2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44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A556-26C7-D8D2-577D-A2ED0F916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0FF85-44FE-EA1A-DB86-D3C6C9DD3F74}"/>
              </a:ext>
            </a:extLst>
          </p:cNvPr>
          <p:cNvSpPr>
            <a:spLocks noGrp="1"/>
          </p:cNvSpPr>
          <p:nvPr>
            <p:ph type="title"/>
          </p:nvPr>
        </p:nvSpPr>
        <p:spPr>
          <a:xfrm>
            <a:off x="716692" y="365125"/>
            <a:ext cx="11180340" cy="1325563"/>
          </a:xfrm>
        </p:spPr>
        <p:txBody>
          <a:bodyPr>
            <a:normAutofit fontScale="90000"/>
          </a:bodyPr>
          <a:lstStyle/>
          <a:p>
            <a:r>
              <a:rPr lang="en-US" b="0" cap="all" dirty="0">
                <a:latin typeface="Source Sans Pro" panose="020B0503030403020204" pitchFamily="34" charset="77"/>
              </a:rPr>
              <a:t>Diversion: Post-Charge (Intercept 3)</a:t>
            </a:r>
            <a:endParaRPr lang="en-US" dirty="0"/>
          </a:p>
        </p:txBody>
      </p:sp>
      <p:sp>
        <p:nvSpPr>
          <p:cNvPr id="4" name="TextBox 3">
            <a:extLst>
              <a:ext uri="{FF2B5EF4-FFF2-40B4-BE49-F238E27FC236}">
                <a16:creationId xmlns:a16="http://schemas.microsoft.com/office/drawing/2014/main" id="{674DA7E0-8804-B5B8-97BB-15A24DC387BD}"/>
              </a:ext>
            </a:extLst>
          </p:cNvPr>
          <p:cNvSpPr txBox="1"/>
          <p:nvPr/>
        </p:nvSpPr>
        <p:spPr>
          <a:xfrm>
            <a:off x="295398" y="1917328"/>
            <a:ext cx="9595854" cy="4208170"/>
          </a:xfrm>
          <a:prstGeom prst="rect">
            <a:avLst/>
          </a:prstGeom>
          <a:noFill/>
        </p:spPr>
        <p:txBody>
          <a:bodyPr wrap="square" lIns="91440" tIns="45720" rIns="91440" bIns="45720" numCol="1" spcCol="182880" rtlCol="0" anchor="t">
            <a:no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243D"/>
                </a:solidFill>
                <a:effectLst/>
                <a:uLnTx/>
                <a:uFillTx/>
                <a:latin typeface="Source Sans Pro"/>
                <a:ea typeface="Source Sans Pro"/>
                <a:cs typeface="+mn-cs"/>
              </a:rPr>
              <a:t>Post-Charge/Pre-Conviction</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243D"/>
                </a:solidFill>
                <a:effectLst/>
                <a:uLnTx/>
                <a:uFillTx/>
                <a:latin typeface="Source Sans Pro"/>
                <a:ea typeface="Source Sans Pro"/>
                <a:cs typeface="+mn-cs"/>
              </a:rPr>
              <a:t>Traditionally for First-Time Offenders</a:t>
            </a:r>
          </a:p>
          <a:p>
            <a:pPr marL="13716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243D"/>
                </a:solidFill>
                <a:effectLst/>
                <a:uLnTx/>
                <a:uFillTx/>
                <a:latin typeface="Source Sans Pro"/>
                <a:ea typeface="Source Sans Pro"/>
                <a:cs typeface="+mn-cs"/>
              </a:rPr>
              <a:t>Consequences of a Criminal Record</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243D"/>
                </a:solidFill>
                <a:effectLst/>
                <a:uLnTx/>
                <a:uFillTx/>
                <a:latin typeface="Source Sans Pro"/>
                <a:ea typeface="Source Sans Pro"/>
                <a:cs typeface="+mn-cs"/>
              </a:rPr>
              <a:t>Defendant on Bond throughout Agreement</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243D"/>
                </a:solidFill>
                <a:effectLst/>
                <a:uLnTx/>
                <a:uFillTx/>
                <a:latin typeface="Source Sans Pro"/>
                <a:ea typeface="Source Sans Pro"/>
                <a:cs typeface="+mn-cs"/>
              </a:rPr>
              <a:t>Prosecutor Considerations</a:t>
            </a:r>
          </a:p>
          <a:p>
            <a:pPr marL="1371600" marR="0" lvl="2"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500" b="0" i="0" u="none" strike="noStrike" kern="1200" cap="none" spc="0" normalizeH="0" baseline="0" noProof="0" dirty="0">
                <a:ln>
                  <a:noFill/>
                </a:ln>
                <a:solidFill>
                  <a:srgbClr val="15243D"/>
                </a:solidFill>
                <a:effectLst/>
                <a:uLnTx/>
                <a:uFillTx/>
                <a:latin typeface="Source Sans Pro"/>
                <a:ea typeface="Source Sans Pro"/>
                <a:cs typeface="+mn-cs"/>
              </a:rPr>
              <a:t>How can we best serve victims?</a:t>
            </a:r>
          </a:p>
          <a:p>
            <a:pPr marL="1371600" marR="0" lvl="2"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500" b="0" i="0" u="none" strike="noStrike" kern="1200" cap="none" spc="0" normalizeH="0" baseline="0" noProof="0" dirty="0">
                <a:ln>
                  <a:noFill/>
                </a:ln>
                <a:solidFill>
                  <a:srgbClr val="15243D"/>
                </a:solidFill>
                <a:effectLst/>
                <a:uLnTx/>
                <a:uFillTx/>
                <a:latin typeface="Source Sans Pro"/>
                <a:ea typeface="Source Sans Pro"/>
                <a:cs typeface="+mn-cs"/>
              </a:rPr>
              <a:t>Is bond needed for safety?</a:t>
            </a:r>
          </a:p>
          <a:p>
            <a:pPr marL="1371600" marR="0" lvl="2" indent="-457200" algn="l" defTabSz="914400" rtl="0" eaLnBrk="1" fontAlgn="auto" latinLnBrk="0" hangingPunct="1">
              <a:lnSpc>
                <a:spcPct val="125000"/>
              </a:lnSpc>
              <a:spcBef>
                <a:spcPts val="0"/>
              </a:spcBef>
              <a:spcAft>
                <a:spcPts val="600"/>
              </a:spcAft>
              <a:buClrTx/>
              <a:buSzTx/>
              <a:buFont typeface="Arial,Sans-Serif"/>
              <a:buChar char="•"/>
              <a:tabLst/>
              <a:defRPr/>
            </a:pPr>
            <a:r>
              <a:rPr kumimoji="0" lang="en-US" sz="2500" b="0" i="0" u="none" strike="noStrike" kern="1200" cap="none" spc="0" normalizeH="0" baseline="0" noProof="0" dirty="0">
                <a:ln>
                  <a:noFill/>
                </a:ln>
                <a:solidFill>
                  <a:srgbClr val="15243D"/>
                </a:solidFill>
                <a:effectLst/>
                <a:uLnTx/>
                <a:uFillTx/>
                <a:latin typeface="Source Sans Pro"/>
                <a:ea typeface="Source Sans Pro"/>
                <a:cs typeface="+mn-cs"/>
              </a:rPr>
              <a:t>First-time felony? First-time misdemeanor/felony domestic?</a:t>
            </a:r>
          </a:p>
        </p:txBody>
      </p:sp>
    </p:spTree>
    <p:extLst>
      <p:ext uri="{BB962C8B-B14F-4D97-AF65-F5344CB8AC3E}">
        <p14:creationId xmlns:p14="http://schemas.microsoft.com/office/powerpoint/2010/main" val="3949249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FBC5-B9D8-EC33-8D3E-033070CC3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B26E2-4E6A-5E3F-1836-F2A0CB5BBCF9}"/>
              </a:ext>
            </a:extLst>
          </p:cNvPr>
          <p:cNvSpPr>
            <a:spLocks noGrp="1"/>
          </p:cNvSpPr>
          <p:nvPr>
            <p:ph type="title"/>
          </p:nvPr>
        </p:nvSpPr>
        <p:spPr/>
        <p:txBody>
          <a:bodyPr>
            <a:normAutofit/>
          </a:bodyPr>
          <a:lstStyle/>
          <a:p>
            <a:r>
              <a:rPr lang="en-US" b="0" cap="all" dirty="0">
                <a:latin typeface="Source Sans Pro" panose="020B0503030403020204" pitchFamily="34" charset="77"/>
              </a:rPr>
              <a:t>Participant Contracts</a:t>
            </a:r>
            <a:endParaRPr lang="en-US" dirty="0"/>
          </a:p>
        </p:txBody>
      </p:sp>
      <p:sp>
        <p:nvSpPr>
          <p:cNvPr id="4" name="TextBox 3">
            <a:extLst>
              <a:ext uri="{FF2B5EF4-FFF2-40B4-BE49-F238E27FC236}">
                <a16:creationId xmlns:a16="http://schemas.microsoft.com/office/drawing/2014/main" id="{DE218D1B-BC95-613A-3742-AD841A32ECD4}"/>
              </a:ext>
            </a:extLst>
          </p:cNvPr>
          <p:cNvSpPr txBox="1"/>
          <p:nvPr/>
        </p:nvSpPr>
        <p:spPr>
          <a:xfrm>
            <a:off x="238433" y="1436776"/>
            <a:ext cx="9711110" cy="3984448"/>
          </a:xfrm>
          <a:prstGeom prst="rect">
            <a:avLst/>
          </a:prstGeom>
          <a:noFill/>
        </p:spPr>
        <p:txBody>
          <a:bodyPr wrap="square" lIns="91440" tIns="45720" rIns="91440" bIns="45720" numCol="1" spcCol="18288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15243D"/>
              </a:solidFill>
              <a:effectLst/>
              <a:uLnTx/>
              <a:uFillTx/>
              <a:latin typeface="Source Sans Pro"/>
              <a:ea typeface="Source Sans Pro"/>
              <a:cs typeface="+mn-cs"/>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Screening Tool: Justice Systems Assessment</a:t>
            </a:r>
          </a:p>
          <a:p>
            <a:pPr marL="13716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Risk/Need; Mental Health; Substance Use</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Individualized Plans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Victim Restoration</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Common Contract Conditions</a:t>
            </a:r>
          </a:p>
          <a:p>
            <a:pPr marL="13716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243D"/>
                </a:solidFill>
                <a:effectLst/>
                <a:uLnTx/>
                <a:uFillTx/>
                <a:latin typeface="Source Sans Pro"/>
                <a:ea typeface="Source Sans Pro"/>
                <a:cs typeface="+mn-cs"/>
              </a:rPr>
              <a:t>Substance Use Assessment; Mental Health Assessment; Restitution; Batterer’s Intervention; Psychosexual</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5243D"/>
              </a:solidFill>
              <a:effectLst/>
              <a:uLnTx/>
              <a:uFillTx/>
              <a:latin typeface="Source Sans Pro"/>
              <a:ea typeface="Source Sans Pro"/>
              <a:cs typeface="+mn-cs"/>
            </a:endParaRPr>
          </a:p>
        </p:txBody>
      </p:sp>
    </p:spTree>
    <p:extLst>
      <p:ext uri="{BB962C8B-B14F-4D97-AF65-F5344CB8AC3E}">
        <p14:creationId xmlns:p14="http://schemas.microsoft.com/office/powerpoint/2010/main" val="39920186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0D7E-FA20-1413-8A21-77ECA2483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58BD6-36E6-E72A-5A88-76EFCC3AF17E}"/>
              </a:ext>
            </a:extLst>
          </p:cNvPr>
          <p:cNvSpPr>
            <a:spLocks noGrp="1"/>
          </p:cNvSpPr>
          <p:nvPr>
            <p:ph type="title"/>
          </p:nvPr>
        </p:nvSpPr>
        <p:spPr>
          <a:xfrm>
            <a:off x="685800" y="342900"/>
            <a:ext cx="11506200" cy="1243014"/>
          </a:xfrm>
        </p:spPr>
        <p:txBody>
          <a:bodyPr>
            <a:normAutofit/>
          </a:bodyPr>
          <a:lstStyle/>
          <a:p>
            <a:r>
              <a:rPr lang="en-US" sz="4200" b="0"/>
              <a:t>POST-CHARGE FIRST-TIME OFFENDER</a:t>
            </a:r>
          </a:p>
        </p:txBody>
      </p:sp>
      <p:pic>
        <p:nvPicPr>
          <p:cNvPr id="4" name="Picture 3" descr="Dog in party hat">
            <a:extLst>
              <a:ext uri="{FF2B5EF4-FFF2-40B4-BE49-F238E27FC236}">
                <a16:creationId xmlns:a16="http://schemas.microsoft.com/office/drawing/2014/main" id="{88B20E3E-FD23-F007-C19D-C80D9288F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37360"/>
            <a:ext cx="3840905" cy="5120640"/>
          </a:xfrm>
          <a:prstGeom prst="rect">
            <a:avLst/>
          </a:prstGeom>
        </p:spPr>
      </p:pic>
      <p:sp>
        <p:nvSpPr>
          <p:cNvPr id="5" name="Content Placeholder 2">
            <a:extLst>
              <a:ext uri="{FF2B5EF4-FFF2-40B4-BE49-F238E27FC236}">
                <a16:creationId xmlns:a16="http://schemas.microsoft.com/office/drawing/2014/main" id="{8745B2F2-A0F0-AB78-40A7-0409768DAF51}"/>
              </a:ext>
            </a:extLst>
          </p:cNvPr>
          <p:cNvSpPr txBox="1">
            <a:spLocks/>
          </p:cNvSpPr>
          <p:nvPr/>
        </p:nvSpPr>
        <p:spPr>
          <a:xfrm>
            <a:off x="4176880" y="2285365"/>
            <a:ext cx="6781801" cy="20123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Most Crimes Eligible</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All Ages – Mostly Young Adult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Bond Considerations</a:t>
            </a:r>
          </a:p>
        </p:txBody>
      </p:sp>
    </p:spTree>
    <p:extLst>
      <p:ext uri="{BB962C8B-B14F-4D97-AF65-F5344CB8AC3E}">
        <p14:creationId xmlns:p14="http://schemas.microsoft.com/office/powerpoint/2010/main" val="1599903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29D50-C930-EE1C-F4A3-5D0122D91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29A92-CF1F-F8F5-3169-08778665DD0F}"/>
              </a:ext>
            </a:extLst>
          </p:cNvPr>
          <p:cNvSpPr>
            <a:spLocks noGrp="1"/>
          </p:cNvSpPr>
          <p:nvPr>
            <p:ph type="title"/>
          </p:nvPr>
        </p:nvSpPr>
        <p:spPr>
          <a:xfrm>
            <a:off x="685800" y="342900"/>
            <a:ext cx="11506200" cy="1243014"/>
          </a:xfrm>
        </p:spPr>
        <p:txBody>
          <a:bodyPr>
            <a:normAutofit/>
          </a:bodyPr>
          <a:lstStyle/>
          <a:p>
            <a:r>
              <a:rPr lang="en-US" b="0"/>
              <a:t>FIRST-TIME FELONY</a:t>
            </a:r>
          </a:p>
        </p:txBody>
      </p:sp>
      <p:pic>
        <p:nvPicPr>
          <p:cNvPr id="3" name="Picture 2">
            <a:extLst>
              <a:ext uri="{FF2B5EF4-FFF2-40B4-BE49-F238E27FC236}">
                <a16:creationId xmlns:a16="http://schemas.microsoft.com/office/drawing/2014/main" id="{2792A0FF-FB52-2C01-D86E-2D0FDD9358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66610" y="1742588"/>
            <a:ext cx="5025390" cy="5115412"/>
          </a:xfrm>
          <a:prstGeom prst="rect">
            <a:avLst/>
          </a:prstGeom>
        </p:spPr>
      </p:pic>
      <p:sp>
        <p:nvSpPr>
          <p:cNvPr id="4" name="Content Placeholder 2">
            <a:extLst>
              <a:ext uri="{FF2B5EF4-FFF2-40B4-BE49-F238E27FC236}">
                <a16:creationId xmlns:a16="http://schemas.microsoft.com/office/drawing/2014/main" id="{3DCEBA7E-ABCC-A947-A108-F7B486648655}"/>
              </a:ext>
            </a:extLst>
          </p:cNvPr>
          <p:cNvSpPr txBox="1">
            <a:spLocks/>
          </p:cNvSpPr>
          <p:nvPr/>
        </p:nvSpPr>
        <p:spPr>
          <a:xfrm>
            <a:off x="685800" y="2422842"/>
            <a:ext cx="6781801" cy="22388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Most Crimes Eligible</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Misdemeanor Probation</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Minimal Involvement</a:t>
            </a:r>
          </a:p>
        </p:txBody>
      </p:sp>
    </p:spTree>
    <p:extLst>
      <p:ext uri="{BB962C8B-B14F-4D97-AF65-F5344CB8AC3E}">
        <p14:creationId xmlns:p14="http://schemas.microsoft.com/office/powerpoint/2010/main" val="1298757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7261E-5754-29ED-09D7-99D297D20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EC1FF-C405-38E5-A794-35D996CCF79A}"/>
              </a:ext>
            </a:extLst>
          </p:cNvPr>
          <p:cNvSpPr>
            <a:spLocks noGrp="1"/>
          </p:cNvSpPr>
          <p:nvPr>
            <p:ph type="title"/>
          </p:nvPr>
        </p:nvSpPr>
        <p:spPr>
          <a:xfrm>
            <a:off x="685800" y="342900"/>
            <a:ext cx="11506200" cy="1243014"/>
          </a:xfrm>
        </p:spPr>
        <p:txBody>
          <a:bodyPr>
            <a:normAutofit/>
          </a:bodyPr>
          <a:lstStyle/>
          <a:p>
            <a:r>
              <a:rPr lang="en-US" b="0" dirty="0"/>
              <a:t>OTHER SMART PROSECUTION</a:t>
            </a:r>
          </a:p>
        </p:txBody>
      </p:sp>
      <p:sp>
        <p:nvSpPr>
          <p:cNvPr id="4" name="Content Placeholder 2">
            <a:extLst>
              <a:ext uri="{FF2B5EF4-FFF2-40B4-BE49-F238E27FC236}">
                <a16:creationId xmlns:a16="http://schemas.microsoft.com/office/drawing/2014/main" id="{0818B9C0-0CC8-5EE1-009E-59659C88343A}"/>
              </a:ext>
            </a:extLst>
          </p:cNvPr>
          <p:cNvSpPr txBox="1">
            <a:spLocks/>
          </p:cNvSpPr>
          <p:nvPr/>
        </p:nvSpPr>
        <p:spPr>
          <a:xfrm>
            <a:off x="5246335" y="2077777"/>
            <a:ext cx="6781801" cy="3511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tx1"/>
                </a:solidFill>
                <a:latin typeface="Helvetica" panose="020B0500000000000000"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sng"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Best-Outcome </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Plea Negotiations</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3200" b="0" i="0" u="none" strike="noStrike" kern="1200" cap="none" spc="300" normalizeH="0" baseline="0" noProof="0" dirty="0">
                <a:ln>
                  <a:noFill/>
                </a:ln>
                <a:solidFill>
                  <a:srgbClr val="15243D"/>
                </a:solidFill>
                <a:effectLst/>
                <a:uLnTx/>
                <a:uFillTx/>
                <a:latin typeface="Helvetica" panose="020B0500000000000000" pitchFamily="34" charset="0"/>
                <a:ea typeface="Tahoma" panose="020B0604030504040204" pitchFamily="34" charset="0"/>
                <a:cs typeface="Tahoma" panose="020B0604030504040204" pitchFamily="34" charset="0"/>
              </a:rPr>
              <a:t>Victim Considerations</a:t>
            </a:r>
          </a:p>
        </p:txBody>
      </p:sp>
      <p:pic>
        <p:nvPicPr>
          <p:cNvPr id="17" name="Picture 16" descr="Books on a shelf">
            <a:extLst>
              <a:ext uri="{FF2B5EF4-FFF2-40B4-BE49-F238E27FC236}">
                <a16:creationId xmlns:a16="http://schemas.microsoft.com/office/drawing/2014/main" id="{6C9DCC54-644E-9B96-F9C3-C0341F776A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738648"/>
            <a:ext cx="4888600" cy="5077929"/>
          </a:xfrm>
          <a:prstGeom prst="rect">
            <a:avLst/>
          </a:prstGeom>
        </p:spPr>
      </p:pic>
    </p:spTree>
    <p:extLst>
      <p:ext uri="{BB962C8B-B14F-4D97-AF65-F5344CB8AC3E}">
        <p14:creationId xmlns:p14="http://schemas.microsoft.com/office/powerpoint/2010/main" val="2435544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FFFC-8E9D-196D-0E2A-66AC112B3A41}"/>
              </a:ext>
            </a:extLst>
          </p:cNvPr>
          <p:cNvSpPr>
            <a:spLocks noGrp="1"/>
          </p:cNvSpPr>
          <p:nvPr>
            <p:ph type="title"/>
          </p:nvPr>
        </p:nvSpPr>
        <p:spPr>
          <a:xfrm>
            <a:off x="635977" y="162902"/>
            <a:ext cx="10515600" cy="1325563"/>
          </a:xfrm>
        </p:spPr>
        <p:txBody>
          <a:bodyPr/>
          <a:lstStyle/>
          <a:p>
            <a:r>
              <a:rPr lang="en-US" b="0">
                <a:latin typeface="Source Sans Pro" panose="020B0503030403020204" pitchFamily="34" charset="0"/>
                <a:ea typeface="Source Sans Pro" panose="020B0503030403020204" pitchFamily="34" charset="0"/>
              </a:rPr>
              <a:t>POST-CHARGE DATA</a:t>
            </a:r>
          </a:p>
        </p:txBody>
      </p:sp>
      <p:sp>
        <p:nvSpPr>
          <p:cNvPr id="3" name="Rectangle: Rounded Corners 2">
            <a:extLst>
              <a:ext uri="{FF2B5EF4-FFF2-40B4-BE49-F238E27FC236}">
                <a16:creationId xmlns:a16="http://schemas.microsoft.com/office/drawing/2014/main" id="{027006B6-3565-13DD-0142-26D44CE92501}"/>
              </a:ext>
            </a:extLst>
          </p:cNvPr>
          <p:cNvSpPr/>
          <p:nvPr/>
        </p:nvSpPr>
        <p:spPr>
          <a:xfrm>
            <a:off x="838199" y="1933904"/>
            <a:ext cx="3471041" cy="17867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Restitution Collected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$976,620.41</a:t>
            </a:r>
            <a:endParaRPr kumimoji="0" lang="en-US" sz="16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4" name="Rectangle: Rounded Corners 3">
            <a:extLst>
              <a:ext uri="{FF2B5EF4-FFF2-40B4-BE49-F238E27FC236}">
                <a16:creationId xmlns:a16="http://schemas.microsoft.com/office/drawing/2014/main" id="{C3ACC05E-D929-3FCB-D68B-1B7462DE9F07}"/>
              </a:ext>
            </a:extLst>
          </p:cNvPr>
          <p:cNvSpPr/>
          <p:nvPr/>
        </p:nvSpPr>
        <p:spPr>
          <a:xfrm>
            <a:off x="4490544" y="1933904"/>
            <a:ext cx="3471041" cy="1786758"/>
          </a:xfrm>
          <a:prstGeom prst="roundRect">
            <a:avLst/>
          </a:prstGeom>
        </p:spPr>
        <p:style>
          <a:lnRef idx="3">
            <a:schemeClr val="lt1"/>
          </a:lnRef>
          <a:fillRef idx="1">
            <a:schemeClr val="accent4"/>
          </a:fillRef>
          <a:effectRef idx="1">
            <a:schemeClr val="accent4"/>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Success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73%</a:t>
            </a:r>
            <a:endPar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5" name="Rectangle: Rounded Corners 4">
            <a:extLst>
              <a:ext uri="{FF2B5EF4-FFF2-40B4-BE49-F238E27FC236}">
                <a16:creationId xmlns:a16="http://schemas.microsoft.com/office/drawing/2014/main" id="{84CD5682-3575-3399-88AE-77326D443A86}"/>
              </a:ext>
            </a:extLst>
          </p:cNvPr>
          <p:cNvSpPr/>
          <p:nvPr/>
        </p:nvSpPr>
        <p:spPr>
          <a:xfrm>
            <a:off x="8142889" y="1933904"/>
            <a:ext cx="3471041" cy="17867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Average Recidivism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 panose="020B0500000000000000" pitchFamily="34" charset="0"/>
                <a:ea typeface="+mn-ea"/>
                <a:cs typeface="+mn-cs"/>
              </a:rPr>
              <a:t>18%</a:t>
            </a:r>
            <a:endParaRPr kumimoji="0" lang="en-US" sz="16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p:txBody>
      </p:sp>
      <p:sp>
        <p:nvSpPr>
          <p:cNvPr id="6" name="Rectangle: Rounded Corners 5">
            <a:extLst>
              <a:ext uri="{FF2B5EF4-FFF2-40B4-BE49-F238E27FC236}">
                <a16:creationId xmlns:a16="http://schemas.microsoft.com/office/drawing/2014/main" id="{033D3F6B-CC73-3093-2B21-56B0E4037C4A}"/>
              </a:ext>
            </a:extLst>
          </p:cNvPr>
          <p:cNvSpPr/>
          <p:nvPr/>
        </p:nvSpPr>
        <p:spPr>
          <a:xfrm>
            <a:off x="838199" y="4197532"/>
            <a:ext cx="1566268" cy="2085342"/>
          </a:xfrm>
          <a:prstGeom prst="roundRect">
            <a:avLst/>
          </a:prstGeom>
        </p:spPr>
        <p:style>
          <a:lnRef idx="3">
            <a:schemeClr val="lt1"/>
          </a:lnRef>
          <a:fillRef idx="1">
            <a:schemeClr val="accent3"/>
          </a:fillRef>
          <a:effectRef idx="1">
            <a:schemeClr val="accent3"/>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243D"/>
                </a:solidFill>
                <a:effectLst/>
                <a:uLnTx/>
                <a:uFillTx/>
                <a:latin typeface="Helvetica" panose="020B0500000000000000" pitchFamily="34" charset="0"/>
                <a:ea typeface="+mn-ea"/>
                <a:cs typeface="+mn-cs"/>
              </a:rPr>
              <a:t>Active Cases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5243D"/>
              </a:solidFill>
              <a:effectLst/>
              <a:uLnTx/>
              <a:uFillTx/>
              <a:latin typeface="Helvetica" panose="020B05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243D"/>
                </a:solidFill>
                <a:effectLst/>
                <a:uLnTx/>
                <a:uFillTx/>
                <a:latin typeface="Helvetica" panose="020B0500000000000000" pitchFamily="34" charset="0"/>
                <a:ea typeface="+mn-ea"/>
                <a:cs typeface="+mn-cs"/>
              </a:rPr>
              <a:t>401</a:t>
            </a:r>
            <a:endParaRPr kumimoji="0" lang="en-US" sz="2400" b="1" i="0" u="none" strike="noStrike" kern="1200" cap="none" spc="0" normalizeH="0" baseline="0" noProof="0">
              <a:ln>
                <a:noFill/>
              </a:ln>
              <a:solidFill>
                <a:srgbClr val="15243D"/>
              </a:solidFill>
              <a:effectLst/>
              <a:uLnTx/>
              <a:uFillTx/>
              <a:latin typeface="Helvetica" panose="020B0500000000000000" pitchFamily="34" charset="0"/>
              <a:ea typeface="+mn-ea"/>
              <a:cs typeface="+mn-cs"/>
            </a:endParaRPr>
          </a:p>
        </p:txBody>
      </p:sp>
      <p:sp>
        <p:nvSpPr>
          <p:cNvPr id="7" name="TextBox 6">
            <a:extLst>
              <a:ext uri="{FF2B5EF4-FFF2-40B4-BE49-F238E27FC236}">
                <a16:creationId xmlns:a16="http://schemas.microsoft.com/office/drawing/2014/main" id="{B680BCA3-AC5D-F118-0CC5-95AF8C1CABDD}"/>
              </a:ext>
            </a:extLst>
          </p:cNvPr>
          <p:cNvSpPr txBox="1"/>
          <p:nvPr/>
        </p:nvSpPr>
        <p:spPr>
          <a:xfrm>
            <a:off x="4874170" y="3963878"/>
            <a:ext cx="2703787" cy="46166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243D"/>
                </a:solidFill>
                <a:effectLst/>
                <a:uLnTx/>
                <a:uFillTx/>
                <a:latin typeface="Calibri" panose="020F0502020204030204"/>
                <a:ea typeface="+mn-ea"/>
                <a:cs typeface="+mn-cs"/>
              </a:rPr>
              <a:t>Annual Referrals</a:t>
            </a:r>
          </a:p>
        </p:txBody>
      </p:sp>
      <p:graphicFrame>
        <p:nvGraphicFramePr>
          <p:cNvPr id="8" name="Chart 7">
            <a:extLst>
              <a:ext uri="{FF2B5EF4-FFF2-40B4-BE49-F238E27FC236}">
                <a16:creationId xmlns:a16="http://schemas.microsoft.com/office/drawing/2014/main" id="{B4533193-ED09-26DA-1291-E03F01ED0362}"/>
              </a:ext>
            </a:extLst>
          </p:cNvPr>
          <p:cNvGraphicFramePr>
            <a:graphicFrameLocks/>
          </p:cNvGraphicFramePr>
          <p:nvPr/>
        </p:nvGraphicFramePr>
        <p:xfrm>
          <a:off x="2603864" y="4496115"/>
          <a:ext cx="7274546" cy="178675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2B136C28-D7EE-A712-64FF-ECCE8CC6CFCE}"/>
              </a:ext>
            </a:extLst>
          </p:cNvPr>
          <p:cNvSpPr txBox="1"/>
          <p:nvPr/>
        </p:nvSpPr>
        <p:spPr>
          <a:xfrm>
            <a:off x="5190308" y="5389494"/>
            <a:ext cx="1811383" cy="338554"/>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Average = 263</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634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3.xml><?xml version="1.0" encoding="utf-8"?>
<a:theme xmlns:a="http://schemas.openxmlformats.org/drawingml/2006/main" name="Custom Design">
  <a:themeElements>
    <a:clrScheme name="DA Logo Colors">
      <a:dk1>
        <a:srgbClr val="15243D"/>
      </a:dk1>
      <a:lt1>
        <a:srgbClr val="FFFFFF"/>
      </a:lt1>
      <a:dk2>
        <a:srgbClr val="3D3D3D"/>
      </a:dk2>
      <a:lt2>
        <a:srgbClr val="EBEBEB"/>
      </a:lt2>
      <a:accent1>
        <a:srgbClr val="15243D"/>
      </a:accent1>
      <a:accent2>
        <a:srgbClr val="87A5D5"/>
      </a:accent2>
      <a:accent3>
        <a:srgbClr val="E4BB7D"/>
      </a:accent3>
      <a:accent4>
        <a:srgbClr val="757437"/>
      </a:accent4>
      <a:accent5>
        <a:srgbClr val="CBD8ED"/>
      </a:accent5>
      <a:accent6>
        <a:srgbClr val="BAB86C"/>
      </a:accent6>
      <a:hlink>
        <a:srgbClr val="7030A0"/>
      </a:hlink>
      <a:folHlink>
        <a:srgbClr val="DBE8F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4DF861-CB6C-427B-9FDF-DE53BF54A62A}" vid="{A54A4923-56A4-4EB2-99E1-3937D326216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1613</TotalTime>
  <Words>9266</Words>
  <Application>Microsoft Office PowerPoint</Application>
  <PresentationFormat>Widescreen</PresentationFormat>
  <Paragraphs>1424</Paragraphs>
  <Slides>158</Slides>
  <Notes>70</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158</vt:i4>
      </vt:variant>
    </vt:vector>
  </HeadingPairs>
  <TitlesOfParts>
    <vt:vector size="180" baseType="lpstr">
      <vt:lpstr>Arial</vt:lpstr>
      <vt:lpstr>Arial,Sans-Serif</vt:lpstr>
      <vt:lpstr>Calibri</vt:lpstr>
      <vt:lpstr>Calibri Light</vt:lpstr>
      <vt:lpstr>Century Gothic</vt:lpstr>
      <vt:lpstr>Domine</vt:lpstr>
      <vt:lpstr>Franklin Gothic Book</vt:lpstr>
      <vt:lpstr>Google Sans</vt:lpstr>
      <vt:lpstr>Helvetica</vt:lpstr>
      <vt:lpstr>Inter Light</vt:lpstr>
      <vt:lpstr>Kalinga</vt:lpstr>
      <vt:lpstr>Lato</vt:lpstr>
      <vt:lpstr>Noto Sans Symbols</vt:lpstr>
      <vt:lpstr>Source Sans Pro</vt:lpstr>
      <vt:lpstr>Source Serif 4</vt:lpstr>
      <vt:lpstr>Symbol</vt:lpstr>
      <vt:lpstr>Wingdings</vt:lpstr>
      <vt:lpstr>Wingdings 3</vt:lpstr>
      <vt:lpstr>Office Theme</vt:lpstr>
      <vt:lpstr>Wisp</vt:lpstr>
      <vt:lpstr>Custom Design</vt:lpstr>
      <vt:lpstr>Acrobat Document</vt:lpstr>
      <vt:lpstr>Risk, Needs and Responsivity Across the Sequential Intercept Model</vt:lpstr>
      <vt:lpstr>Plan for the Day…</vt:lpstr>
      <vt:lpstr>Evidence-Based Decision Making</vt:lpstr>
      <vt:lpstr>Why EBDM?</vt:lpstr>
      <vt:lpstr>The Vision of the EBDM Initiative</vt:lpstr>
      <vt:lpstr>EBDM Overarching Goal</vt:lpstr>
      <vt:lpstr>PowerPoint Presentation</vt:lpstr>
      <vt:lpstr>EBDM Principles</vt:lpstr>
      <vt:lpstr>EBP vs. EBDM  </vt:lpstr>
      <vt:lpstr>Key Justice System Decision Points:  State and Local Level EBDM</vt:lpstr>
      <vt:lpstr>Sequential Intercept Mapping</vt:lpstr>
      <vt:lpstr>Strategic Planning through SIM</vt:lpstr>
      <vt:lpstr>Sequential Intercept Model</vt:lpstr>
      <vt:lpstr>Sequential Intercept Model</vt:lpstr>
      <vt:lpstr>Sequential Intercept Model</vt:lpstr>
      <vt:lpstr>Evidence-Based Practices</vt:lpstr>
      <vt:lpstr>Evidence-Based Practices</vt:lpstr>
      <vt:lpstr>PowerPoint Presentation</vt:lpstr>
      <vt:lpstr>Intercept 0 – Crisis/Community Services</vt:lpstr>
      <vt:lpstr>Intercept 1 – Law Enforcement</vt:lpstr>
      <vt:lpstr>Intercept 2 – Initial Detention/Hearing</vt:lpstr>
      <vt:lpstr>Intercept 3 – Jail &amp; Courts</vt:lpstr>
      <vt:lpstr>Intercept 4 – Reentry</vt:lpstr>
      <vt:lpstr>Intercept 5 – Community Corrections</vt:lpstr>
      <vt:lpstr>Risk, Needs, Responsivity</vt:lpstr>
      <vt:lpstr>Risk-Need-responsivity model</vt:lpstr>
      <vt:lpstr>Defining risk</vt:lpstr>
      <vt:lpstr>What is being communicated by the term “risk”</vt:lpstr>
      <vt:lpstr>Language Matters</vt:lpstr>
      <vt:lpstr>What goes into risk</vt:lpstr>
      <vt:lpstr>Types of Risk</vt:lpstr>
      <vt:lpstr>What does risk Look like?</vt:lpstr>
      <vt:lpstr>Risk – Implications</vt:lpstr>
      <vt:lpstr>Risk Principle</vt:lpstr>
      <vt:lpstr>Criminogenic Needs = dynamic Risk Factors</vt:lpstr>
      <vt:lpstr>Top criminogenic needs</vt:lpstr>
      <vt:lpstr>Need Principle</vt:lpstr>
      <vt:lpstr>Responsivity</vt:lpstr>
      <vt:lpstr>General responsivity</vt:lpstr>
      <vt:lpstr>Specific Responsivity factors</vt:lpstr>
      <vt:lpstr>Responsivity and priority</vt:lpstr>
      <vt:lpstr>responsivity Principle</vt:lpstr>
      <vt:lpstr>RNR – The core principles</vt:lpstr>
      <vt:lpstr>BREAK</vt:lpstr>
      <vt:lpstr>Putting It All Together!</vt:lpstr>
      <vt:lpstr>Intercept 0</vt:lpstr>
      <vt:lpstr>PowerPoint Presentation</vt:lpstr>
      <vt:lpstr>Key System Stakeholders</vt:lpstr>
      <vt:lpstr>Need</vt:lpstr>
      <vt:lpstr>How Do We Determine Risk and Need?</vt:lpstr>
      <vt:lpstr>Responsivity</vt:lpstr>
      <vt:lpstr>Additional Interventions</vt:lpstr>
      <vt:lpstr>Sauk County Deflection</vt:lpstr>
      <vt:lpstr>Intercept 1</vt:lpstr>
      <vt:lpstr>PowerPoint Presentation</vt:lpstr>
      <vt:lpstr>Key System Stakeholders</vt:lpstr>
      <vt:lpstr>Risk</vt:lpstr>
      <vt:lpstr>Need</vt:lpstr>
      <vt:lpstr>How Do We Determine Risk and Need?</vt:lpstr>
      <vt:lpstr>Responsivity</vt:lpstr>
      <vt:lpstr>Additional Interventions</vt:lpstr>
      <vt:lpstr>Intercept 2</vt:lpstr>
      <vt:lpstr>PowerPoint Presentation</vt:lpstr>
      <vt:lpstr>Key System Stakeholders</vt:lpstr>
      <vt:lpstr>Risk</vt:lpstr>
      <vt:lpstr>A Quick Word About Low Risk…</vt:lpstr>
      <vt:lpstr>Impact of Pretrial Detention</vt:lpstr>
      <vt:lpstr>Impact of Pretrial Detention</vt:lpstr>
      <vt:lpstr>Need</vt:lpstr>
      <vt:lpstr>How Do We Determine Risk and Need?</vt:lpstr>
      <vt:lpstr>PowerPoint Presentation</vt:lpstr>
      <vt:lpstr>Responsivity</vt:lpstr>
      <vt:lpstr>Additional Interventions</vt:lpstr>
      <vt:lpstr>Pretrial Supervision</vt:lpstr>
      <vt:lpstr>Goals of Pretrial</vt:lpstr>
      <vt:lpstr>Two Purposes of Pretrial</vt:lpstr>
      <vt:lpstr>Pretrial Assessments</vt:lpstr>
      <vt:lpstr>Release Conditions Matrix</vt:lpstr>
      <vt:lpstr>Pretrial in Rock County</vt:lpstr>
      <vt:lpstr>Pretrial Statistics as of March 1, 2026</vt:lpstr>
      <vt:lpstr>Marathon County Diversion</vt:lpstr>
      <vt:lpstr>Marathon County</vt:lpstr>
      <vt:lpstr>DEFLECTION ≠ DIVERSION</vt:lpstr>
      <vt:lpstr>DEFLECTION/DIVERSION &amp; THE SEQUENTIAL INTERCEPT MODEL (SIM)</vt:lpstr>
      <vt:lpstr>Understanding the problem: intercept 2 &amp; 3</vt:lpstr>
      <vt:lpstr>Participant Contracts</vt:lpstr>
      <vt:lpstr>PRE-CHARGE DIVERSION</vt:lpstr>
      <vt:lpstr>FIRST-TIME OFFENDER</vt:lpstr>
      <vt:lpstr>OAR/OWL PROGRAM</vt:lpstr>
      <vt:lpstr>TRUANCY PROGRAM</vt:lpstr>
      <vt:lpstr>PRE-CHARGE DATA</vt:lpstr>
      <vt:lpstr>DEFLECTION/DIVERSION &amp; THE SEQUENTIAL INTERCEPT MODEL (SIM)</vt:lpstr>
      <vt:lpstr>Understanding the problem: intercept 2 &amp; 3</vt:lpstr>
      <vt:lpstr>Diversion: Post-Charge (Intercept 3)</vt:lpstr>
      <vt:lpstr>Participant Contracts</vt:lpstr>
      <vt:lpstr>POST-CHARGE FIRST-TIME OFFENDER</vt:lpstr>
      <vt:lpstr>FIRST-TIME FELONY</vt:lpstr>
      <vt:lpstr>OTHER SMART PROSECUTION</vt:lpstr>
      <vt:lpstr>POST-CHARGE DATA</vt:lpstr>
      <vt:lpstr>RESEARCH ANALYSIS</vt:lpstr>
      <vt:lpstr>COST – BENEFIT ANALYSIS</vt:lpstr>
      <vt:lpstr>PRE-FILING FUNDING</vt:lpstr>
      <vt:lpstr>PRE-FILING DIVERSION</vt:lpstr>
      <vt:lpstr>EXPEDITED PROGRAM</vt:lpstr>
      <vt:lpstr>SVU PROGRAM</vt:lpstr>
      <vt:lpstr>VETERAN PROGRAM</vt:lpstr>
      <vt:lpstr>OTHER DIVERSION</vt:lpstr>
      <vt:lpstr>WARM HANDOFF</vt:lpstr>
      <vt:lpstr>INFORMAL VICTIM REPARATION</vt:lpstr>
      <vt:lpstr>Questions?</vt:lpstr>
      <vt:lpstr>Intercept 3</vt:lpstr>
      <vt:lpstr>PowerPoint Presentation</vt:lpstr>
      <vt:lpstr>Key System Stakeholders</vt:lpstr>
      <vt:lpstr>Risk</vt:lpstr>
      <vt:lpstr>Need</vt:lpstr>
      <vt:lpstr>How Do We Determine Risk and Need?</vt:lpstr>
      <vt:lpstr>PowerPoint Presentation</vt:lpstr>
      <vt:lpstr>PowerPoint Presentation</vt:lpstr>
      <vt:lpstr>Responsivity</vt:lpstr>
      <vt:lpstr>Specialty Courts</vt:lpstr>
      <vt:lpstr>Jail Services</vt:lpstr>
      <vt:lpstr>DOC Services in Prison</vt:lpstr>
      <vt:lpstr>Dispositional Court</vt:lpstr>
      <vt:lpstr>Additional Interventions</vt:lpstr>
      <vt:lpstr>Rock County Treatment Courts</vt:lpstr>
      <vt:lpstr>Who Do Treatment Courts Serve?      High Risk-High Need Individuals</vt:lpstr>
      <vt:lpstr>Treatment Courts in Rock County </vt:lpstr>
      <vt:lpstr>Rock County Drug Court</vt:lpstr>
      <vt:lpstr>Rock County Drug Court</vt:lpstr>
      <vt:lpstr>Who are our Drug Court Clients?</vt:lpstr>
      <vt:lpstr>DRUG COURT STATISTICS  As of February 4, 2026 </vt:lpstr>
      <vt:lpstr>Recidivism Statistics from 2020-2025 Graduates—Post-Program Convictions</vt:lpstr>
      <vt:lpstr>Rock County Veterans Court</vt:lpstr>
      <vt:lpstr>Rock County Veterans Court</vt:lpstr>
      <vt:lpstr>Rock County Veterans Court </vt:lpstr>
      <vt:lpstr>Veterans Court Statistics</vt:lpstr>
      <vt:lpstr>Vets Court Graduate Recidivism Statistics -Convictions</vt:lpstr>
      <vt:lpstr>Rock County OWI Court</vt:lpstr>
      <vt:lpstr>Rock County OWI Court</vt:lpstr>
      <vt:lpstr>OWI Court Recidivism Statistics</vt:lpstr>
      <vt:lpstr>Intercept 4</vt:lpstr>
      <vt:lpstr>PowerPoint Presentation</vt:lpstr>
      <vt:lpstr>Key System Stakeholders</vt:lpstr>
      <vt:lpstr>Risk</vt:lpstr>
      <vt:lpstr>Need</vt:lpstr>
      <vt:lpstr>How Do We Determine Risk and Need?</vt:lpstr>
      <vt:lpstr>Responsivity</vt:lpstr>
      <vt:lpstr>Additional Interventions</vt:lpstr>
      <vt:lpstr>Intercept 5</vt:lpstr>
      <vt:lpstr>PowerPoint Presentation</vt:lpstr>
      <vt:lpstr>Key System Stakeholders</vt:lpstr>
      <vt:lpstr>Risk</vt:lpstr>
      <vt:lpstr>Need</vt:lpstr>
      <vt:lpstr>How Do We Determine Risk and Need?</vt:lpstr>
      <vt:lpstr>Responsivity</vt:lpstr>
      <vt:lpstr>Wisconsin DOC - EBP</vt:lpstr>
      <vt:lpstr>Additional Interventions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Intercept 3</dc:title>
  <dc:creator>Heather Kierzek</dc:creator>
  <cp:lastModifiedBy>Heather Kierzek</cp:lastModifiedBy>
  <cp:revision>56</cp:revision>
  <dcterms:created xsi:type="dcterms:W3CDTF">2026-02-26T20:53:35Z</dcterms:created>
  <dcterms:modified xsi:type="dcterms:W3CDTF">2026-04-21T14:10:37Z</dcterms:modified>
</cp:coreProperties>
</file>