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3" r:id="rId1"/>
  </p:sldMasterIdLst>
  <p:notesMasterIdLst>
    <p:notesMasterId r:id="rId23"/>
  </p:notesMasterIdLst>
  <p:sldIdLst>
    <p:sldId id="256" r:id="rId2"/>
    <p:sldId id="257" r:id="rId3"/>
    <p:sldId id="263" r:id="rId4"/>
    <p:sldId id="258" r:id="rId5"/>
    <p:sldId id="261" r:id="rId6"/>
    <p:sldId id="265" r:id="rId7"/>
    <p:sldId id="268" r:id="rId8"/>
    <p:sldId id="271" r:id="rId9"/>
    <p:sldId id="272" r:id="rId10"/>
    <p:sldId id="273" r:id="rId11"/>
    <p:sldId id="274" r:id="rId12"/>
    <p:sldId id="275" r:id="rId13"/>
    <p:sldId id="283" r:id="rId14"/>
    <p:sldId id="276" r:id="rId15"/>
    <p:sldId id="277" r:id="rId16"/>
    <p:sldId id="278" r:id="rId17"/>
    <p:sldId id="281" r:id="rId18"/>
    <p:sldId id="280" r:id="rId19"/>
    <p:sldId id="282" r:id="rId20"/>
    <p:sldId id="279" r:id="rId21"/>
    <p:sldId id="28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287" autoAdjust="0"/>
  </p:normalViewPr>
  <p:slideViewPr>
    <p:cSldViewPr snapToGrid="0">
      <p:cViewPr varScale="1">
        <p:scale>
          <a:sx n="57" d="100"/>
          <a:sy n="57" d="100"/>
        </p:scale>
        <p:origin x="1016" y="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06526B-A139-4789-AFB8-2B6648198108}"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94D901-2FE0-4C88-8B97-5591F7AE3945}" type="slidenum">
              <a:rPr lang="en-US" smtClean="0"/>
              <a:t>‹#›</a:t>
            </a:fld>
            <a:endParaRPr lang="en-US"/>
          </a:p>
        </p:txBody>
      </p:sp>
    </p:spTree>
    <p:extLst>
      <p:ext uri="{BB962C8B-B14F-4D97-AF65-F5344CB8AC3E}">
        <p14:creationId xmlns:p14="http://schemas.microsoft.com/office/powerpoint/2010/main" val="3963403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Engage audience: ask years of experience, rural or urban</a:t>
            </a:r>
            <a:endParaRPr lang="en-US" dirty="0"/>
          </a:p>
        </p:txBody>
      </p:sp>
      <p:sp>
        <p:nvSpPr>
          <p:cNvPr id="4" name="Slide Number Placeholder 3"/>
          <p:cNvSpPr>
            <a:spLocks noGrp="1"/>
          </p:cNvSpPr>
          <p:nvPr>
            <p:ph type="sldNum" sz="quarter" idx="10"/>
          </p:nvPr>
        </p:nvSpPr>
        <p:spPr/>
        <p:txBody>
          <a:bodyPr/>
          <a:lstStyle/>
          <a:p>
            <a:fld id="{9F94D901-2FE0-4C88-8B97-5591F7AE3945}" type="slidenum">
              <a:rPr lang="en-US" smtClean="0"/>
              <a:t>2</a:t>
            </a:fld>
            <a:endParaRPr lang="en-US"/>
          </a:p>
        </p:txBody>
      </p:sp>
    </p:spTree>
    <p:extLst>
      <p:ext uri="{BB962C8B-B14F-4D97-AF65-F5344CB8AC3E}">
        <p14:creationId xmlns:p14="http://schemas.microsoft.com/office/powerpoint/2010/main" val="1378176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Discuss how this could vary in counties - if you are a new coordinator discuss your specific role with your supervisor / judge / team. </a:t>
            </a:r>
          </a:p>
          <a:p>
            <a:endParaRPr lang="en-US" dirty="0"/>
          </a:p>
        </p:txBody>
      </p:sp>
      <p:sp>
        <p:nvSpPr>
          <p:cNvPr id="4" name="Slide Number Placeholder 3"/>
          <p:cNvSpPr>
            <a:spLocks noGrp="1"/>
          </p:cNvSpPr>
          <p:nvPr>
            <p:ph type="sldNum" sz="quarter" idx="10"/>
          </p:nvPr>
        </p:nvSpPr>
        <p:spPr/>
        <p:txBody>
          <a:bodyPr/>
          <a:lstStyle/>
          <a:p>
            <a:fld id="{9F94D901-2FE0-4C88-8B97-5591F7AE3945}" type="slidenum">
              <a:rPr lang="en-US" smtClean="0"/>
              <a:t>3</a:t>
            </a:fld>
            <a:endParaRPr lang="en-US"/>
          </a:p>
        </p:txBody>
      </p:sp>
    </p:spTree>
    <p:extLst>
      <p:ext uri="{BB962C8B-B14F-4D97-AF65-F5344CB8AC3E}">
        <p14:creationId xmlns:p14="http://schemas.microsoft.com/office/powerpoint/2010/main" val="2745664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Schedule regular meetings focused on program structure, revisits program mission, goals &amp; objectives w/team, arranges team building activities, conducts quality assurance of all services</a:t>
            </a:r>
          </a:p>
          <a:p>
            <a:endParaRPr lang="en-US" dirty="0"/>
          </a:p>
          <a:p>
            <a:r>
              <a:rPr lang="en-US" dirty="0"/>
              <a:t>“How do you work to ensure your program’s mission and goals are being met?”</a:t>
            </a:r>
          </a:p>
        </p:txBody>
      </p:sp>
      <p:sp>
        <p:nvSpPr>
          <p:cNvPr id="4" name="Slide Number Placeholder 3"/>
          <p:cNvSpPr>
            <a:spLocks noGrp="1"/>
          </p:cNvSpPr>
          <p:nvPr>
            <p:ph type="sldNum" sz="quarter" idx="10"/>
          </p:nvPr>
        </p:nvSpPr>
        <p:spPr/>
        <p:txBody>
          <a:bodyPr/>
          <a:lstStyle/>
          <a:p>
            <a:fld id="{9F94D901-2FE0-4C88-8B97-5591F7AE3945}" type="slidenum">
              <a:rPr lang="en-US" smtClean="0"/>
              <a:t>4</a:t>
            </a:fld>
            <a:endParaRPr lang="en-US"/>
          </a:p>
        </p:txBody>
      </p:sp>
    </p:spTree>
    <p:extLst>
      <p:ext uri="{BB962C8B-B14F-4D97-AF65-F5344CB8AC3E}">
        <p14:creationId xmlns:p14="http://schemas.microsoft.com/office/powerpoint/2010/main" val="3156496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Assists, in selection of participants, works w/ the team to create appropriate incentives/sanctions, creates files for each participant, maintains a log of incentives/sanctions and assures consistency of incentives/sanctions</a:t>
            </a:r>
          </a:p>
          <a:p>
            <a:endParaRPr lang="en-US" dirty="0"/>
          </a:p>
          <a:p>
            <a:r>
              <a:rPr lang="en-US" dirty="0"/>
              <a:t>“Discuss your incentive structure. How do you track you incentives/sanctions?”</a:t>
            </a:r>
          </a:p>
        </p:txBody>
      </p:sp>
      <p:sp>
        <p:nvSpPr>
          <p:cNvPr id="4" name="Slide Number Placeholder 3"/>
          <p:cNvSpPr>
            <a:spLocks noGrp="1"/>
          </p:cNvSpPr>
          <p:nvPr>
            <p:ph type="sldNum" sz="quarter" idx="10"/>
          </p:nvPr>
        </p:nvSpPr>
        <p:spPr/>
        <p:txBody>
          <a:bodyPr/>
          <a:lstStyle/>
          <a:p>
            <a:fld id="{9F94D901-2FE0-4C88-8B97-5591F7AE3945}" type="slidenum">
              <a:rPr lang="en-US" smtClean="0"/>
              <a:t>5</a:t>
            </a:fld>
            <a:endParaRPr lang="en-US"/>
          </a:p>
        </p:txBody>
      </p:sp>
    </p:spTree>
    <p:extLst>
      <p:ext uri="{BB962C8B-B14F-4D97-AF65-F5344CB8AC3E}">
        <p14:creationId xmlns:p14="http://schemas.microsoft.com/office/powerpoint/2010/main" val="1192814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Creates open dialogue w/treatment provider to ensure appropriate treatment, gathers information to keep team members informed, conducts quality assurance to ensure appropriate treatment and actively participates in </a:t>
            </a:r>
            <a:r>
              <a:rPr lang="en-US" sz="1200" kern="1200" dirty="0" err="1">
                <a:solidFill>
                  <a:schemeClr val="tx1"/>
                </a:solidFill>
                <a:latin typeface="+mn-lt"/>
                <a:ea typeface="+mn-ea"/>
                <a:cs typeface="+mn-cs"/>
              </a:rPr>
              <a:t>staffings</a:t>
            </a:r>
            <a:r>
              <a:rPr lang="en-US" sz="1200" kern="1200" dirty="0">
                <a:solidFill>
                  <a:schemeClr val="tx1"/>
                </a:solidFill>
                <a:latin typeface="+mn-lt"/>
                <a:ea typeface="+mn-ea"/>
                <a:cs typeface="+mn-cs"/>
              </a:rPr>
              <a:t>.</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“What trainings do you attend?”</a:t>
            </a:r>
          </a:p>
        </p:txBody>
      </p:sp>
      <p:sp>
        <p:nvSpPr>
          <p:cNvPr id="4" name="Slide Number Placeholder 3"/>
          <p:cNvSpPr>
            <a:spLocks noGrp="1"/>
          </p:cNvSpPr>
          <p:nvPr>
            <p:ph type="sldNum" sz="quarter" idx="10"/>
          </p:nvPr>
        </p:nvSpPr>
        <p:spPr/>
        <p:txBody>
          <a:bodyPr/>
          <a:lstStyle/>
          <a:p>
            <a:fld id="{9F94D901-2FE0-4C88-8B97-5591F7AE3945}" type="slidenum">
              <a:rPr lang="en-US" smtClean="0"/>
              <a:t>6</a:t>
            </a:fld>
            <a:endParaRPr lang="en-US"/>
          </a:p>
        </p:txBody>
      </p:sp>
    </p:spTree>
    <p:extLst>
      <p:ext uri="{BB962C8B-B14F-4D97-AF65-F5344CB8AC3E}">
        <p14:creationId xmlns:p14="http://schemas.microsoft.com/office/powerpoint/2010/main" val="1249588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Arranges training opportunities to inform team members about cultural competence and conducts quality assurance to assure application of cultural competence by all team members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“Do you arrange any specific trainings for your team members? Has your team done any implicit bias or similar training? Have you provided specific resources for specific participants due to their culture?”</a:t>
            </a:r>
          </a:p>
          <a:p>
            <a:endParaRPr lang="en-US" dirty="0"/>
          </a:p>
        </p:txBody>
      </p:sp>
      <p:sp>
        <p:nvSpPr>
          <p:cNvPr id="4" name="Slide Number Placeholder 3"/>
          <p:cNvSpPr>
            <a:spLocks noGrp="1"/>
          </p:cNvSpPr>
          <p:nvPr>
            <p:ph type="sldNum" sz="quarter" idx="10"/>
          </p:nvPr>
        </p:nvSpPr>
        <p:spPr/>
        <p:txBody>
          <a:bodyPr/>
          <a:lstStyle/>
          <a:p>
            <a:fld id="{9F94D901-2FE0-4C88-8B97-5591F7AE3945}" type="slidenum">
              <a:rPr lang="en-US" smtClean="0"/>
              <a:t>7</a:t>
            </a:fld>
            <a:endParaRPr lang="en-US"/>
          </a:p>
        </p:txBody>
      </p:sp>
    </p:spTree>
    <p:extLst>
      <p:ext uri="{BB962C8B-B14F-4D97-AF65-F5344CB8AC3E}">
        <p14:creationId xmlns:p14="http://schemas.microsoft.com/office/powerpoint/2010/main" val="1373288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Obtain training on grant seeking and writing, create long-term funding plan, with team, not solely dependent upon grant funding, research potential funders and other sources of revenue for program, investigate how other programs obtained and maintained funding, practice grant writing in advance of actually submitting applications, create effective book keeping system including an inventory of drug court supplies </a:t>
            </a:r>
          </a:p>
          <a:p>
            <a:endParaRPr lang="en-US" dirty="0"/>
          </a:p>
          <a:p>
            <a:r>
              <a:rPr lang="en-US" dirty="0"/>
              <a:t>“Discuss your involvement with grant writing, reporting, budgeting, etc.”</a:t>
            </a:r>
          </a:p>
        </p:txBody>
      </p:sp>
      <p:sp>
        <p:nvSpPr>
          <p:cNvPr id="4" name="Slide Number Placeholder 3"/>
          <p:cNvSpPr>
            <a:spLocks noGrp="1"/>
          </p:cNvSpPr>
          <p:nvPr>
            <p:ph type="sldNum" sz="quarter" idx="10"/>
          </p:nvPr>
        </p:nvSpPr>
        <p:spPr/>
        <p:txBody>
          <a:bodyPr/>
          <a:lstStyle/>
          <a:p>
            <a:fld id="{9F94D901-2FE0-4C88-8B97-5591F7AE3945}" type="slidenum">
              <a:rPr lang="en-US" smtClean="0"/>
              <a:t>8</a:t>
            </a:fld>
            <a:endParaRPr lang="en-US"/>
          </a:p>
        </p:txBody>
      </p:sp>
    </p:spTree>
    <p:extLst>
      <p:ext uri="{BB962C8B-B14F-4D97-AF65-F5344CB8AC3E}">
        <p14:creationId xmlns:p14="http://schemas.microsoft.com/office/powerpoint/2010/main" val="3338394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Scheduling planning meetings, brainstorms with entire team on ideal program structure then compromises with team</a:t>
            </a:r>
          </a:p>
          <a:p>
            <a:r>
              <a:rPr lang="en-US" sz="1200" kern="1200" dirty="0">
                <a:solidFill>
                  <a:schemeClr val="tx1"/>
                </a:solidFill>
                <a:latin typeface="+mn-lt"/>
                <a:ea typeface="+mn-ea"/>
                <a:cs typeface="+mn-cs"/>
              </a:rPr>
              <a:t>members regarding structure of program during planning process meetings, Memorializes all agreed upon terms of the program structure, Gathers information needed for team members to make informed decisions</a:t>
            </a:r>
          </a:p>
          <a:p>
            <a:endParaRPr lang="en-US" dirty="0"/>
          </a:p>
          <a:p>
            <a:r>
              <a:rPr lang="en-US" dirty="0"/>
              <a:t>“How often do you review your policies and procedures and what does that process look like?”</a:t>
            </a:r>
          </a:p>
        </p:txBody>
      </p:sp>
      <p:sp>
        <p:nvSpPr>
          <p:cNvPr id="4" name="Slide Number Placeholder 3"/>
          <p:cNvSpPr>
            <a:spLocks noGrp="1"/>
          </p:cNvSpPr>
          <p:nvPr>
            <p:ph type="sldNum" sz="quarter" idx="10"/>
          </p:nvPr>
        </p:nvSpPr>
        <p:spPr/>
        <p:txBody>
          <a:bodyPr/>
          <a:lstStyle/>
          <a:p>
            <a:fld id="{9F94D901-2FE0-4C88-8B97-5591F7AE3945}" type="slidenum">
              <a:rPr lang="en-US" smtClean="0"/>
              <a:t>9</a:t>
            </a:fld>
            <a:endParaRPr lang="en-US"/>
          </a:p>
        </p:txBody>
      </p:sp>
    </p:spTree>
    <p:extLst>
      <p:ext uri="{BB962C8B-B14F-4D97-AF65-F5344CB8AC3E}">
        <p14:creationId xmlns:p14="http://schemas.microsoft.com/office/powerpoint/2010/main" val="2761634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Researches best practices for treatment and ancillary services,  Informs treatment provider about expectations including appropriate progress reports for treatment court purposes, works with team members from treatment, community supervision and law</a:t>
            </a:r>
          </a:p>
          <a:p>
            <a:r>
              <a:rPr lang="en-US" sz="1200" kern="1200" dirty="0">
                <a:solidFill>
                  <a:schemeClr val="tx1"/>
                </a:solidFill>
                <a:latin typeface="+mn-lt"/>
                <a:ea typeface="+mn-ea"/>
                <a:cs typeface="+mn-cs"/>
              </a:rPr>
              <a:t> enforcement to create most effective urine collection and compliance reporting model</a:t>
            </a:r>
          </a:p>
          <a:p>
            <a:r>
              <a:rPr lang="en-US" sz="1200" kern="1200" dirty="0">
                <a:solidFill>
                  <a:schemeClr val="tx1"/>
                </a:solidFill>
                <a:latin typeface="+mn-lt"/>
                <a:ea typeface="+mn-ea"/>
                <a:cs typeface="+mn-cs"/>
              </a:rPr>
              <a:t> for the treatment court program then seeks input from other team members before finalizing a method, helps to promote a productive work environment where each team member can</a:t>
            </a:r>
          </a:p>
          <a:p>
            <a:r>
              <a:rPr lang="en-US" sz="1200" kern="1200" dirty="0">
                <a:solidFill>
                  <a:schemeClr val="tx1"/>
                </a:solidFill>
                <a:latin typeface="+mn-lt"/>
                <a:ea typeface="+mn-ea"/>
                <a:cs typeface="+mn-cs"/>
              </a:rPr>
              <a:t> participate, gathers information needed to keep team members informed</a:t>
            </a:r>
          </a:p>
          <a:p>
            <a:endParaRPr lang="en-US" dirty="0"/>
          </a:p>
          <a:p>
            <a:r>
              <a:rPr lang="en-US" dirty="0"/>
              <a:t>“How do you assist with ensuring your participants are receiving evidence-based services and interventions?”</a:t>
            </a:r>
          </a:p>
        </p:txBody>
      </p:sp>
      <p:sp>
        <p:nvSpPr>
          <p:cNvPr id="4" name="Slide Number Placeholder 3"/>
          <p:cNvSpPr>
            <a:spLocks noGrp="1"/>
          </p:cNvSpPr>
          <p:nvPr>
            <p:ph type="sldNum" sz="quarter" idx="10"/>
          </p:nvPr>
        </p:nvSpPr>
        <p:spPr/>
        <p:txBody>
          <a:bodyPr/>
          <a:lstStyle/>
          <a:p>
            <a:fld id="{9F94D901-2FE0-4C88-8B97-5591F7AE3945}" type="slidenum">
              <a:rPr lang="en-US" smtClean="0"/>
              <a:t>10</a:t>
            </a:fld>
            <a:endParaRPr lang="en-US"/>
          </a:p>
        </p:txBody>
      </p:sp>
    </p:spTree>
    <p:extLst>
      <p:ext uri="{BB962C8B-B14F-4D97-AF65-F5344CB8AC3E}">
        <p14:creationId xmlns:p14="http://schemas.microsoft.com/office/powerpoint/2010/main" val="877717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Seeks out Management Information Systems (MIS) to collect data, works with Evaluator to create an effective method of data collection, consistently inputs data - CORE</a:t>
            </a:r>
          </a:p>
          <a:p>
            <a:r>
              <a:rPr lang="en-US" sz="1200" kern="1200" dirty="0">
                <a:solidFill>
                  <a:schemeClr val="tx1"/>
                </a:solidFill>
                <a:latin typeface="+mn-lt"/>
                <a:ea typeface="+mn-ea"/>
                <a:cs typeface="+mn-cs"/>
              </a:rPr>
              <a:t> Reviews information collected and shares with team members</a:t>
            </a:r>
          </a:p>
          <a:p>
            <a:r>
              <a:rPr lang="en-US" sz="1200" kern="1200" dirty="0">
                <a:solidFill>
                  <a:schemeClr val="tx1"/>
                </a:solidFill>
                <a:latin typeface="+mn-lt"/>
                <a:ea typeface="+mn-ea"/>
                <a:cs typeface="+mn-cs"/>
              </a:rPr>
              <a:t> Works with Evaluator to interpret statistical relevance  - </a:t>
            </a:r>
          </a:p>
          <a:p>
            <a:endParaRPr lang="en-US" dirty="0"/>
          </a:p>
          <a:p>
            <a:r>
              <a:rPr lang="en-US" dirty="0"/>
              <a:t>“Discuss your data collection. What do you collect? How do you monitor your performance measures?”</a:t>
            </a:r>
          </a:p>
        </p:txBody>
      </p:sp>
      <p:sp>
        <p:nvSpPr>
          <p:cNvPr id="4" name="Slide Number Placeholder 3"/>
          <p:cNvSpPr>
            <a:spLocks noGrp="1"/>
          </p:cNvSpPr>
          <p:nvPr>
            <p:ph type="sldNum" sz="quarter" idx="10"/>
          </p:nvPr>
        </p:nvSpPr>
        <p:spPr/>
        <p:txBody>
          <a:bodyPr/>
          <a:lstStyle/>
          <a:p>
            <a:fld id="{9F94D901-2FE0-4C88-8B97-5591F7AE3945}" type="slidenum">
              <a:rPr lang="en-US" smtClean="0"/>
              <a:t>11</a:t>
            </a:fld>
            <a:endParaRPr lang="en-US"/>
          </a:p>
        </p:txBody>
      </p:sp>
    </p:spTree>
    <p:extLst>
      <p:ext uri="{BB962C8B-B14F-4D97-AF65-F5344CB8AC3E}">
        <p14:creationId xmlns:p14="http://schemas.microsoft.com/office/powerpoint/2010/main" val="3507456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Maps out providers in community, arranges meeting with providers to begin process of building a relationship, develop memoranda of understanding with providers willing too offer services to treatment court clients, monitor treatment court participant’s involvement with ancillary services </a:t>
            </a:r>
          </a:p>
          <a:p>
            <a:endParaRPr lang="en-US" dirty="0"/>
          </a:p>
          <a:p>
            <a:r>
              <a:rPr lang="en-US" dirty="0"/>
              <a:t>“What complementary services does your program offer? How do you increase recovery capital with your participants?”</a:t>
            </a:r>
          </a:p>
        </p:txBody>
      </p:sp>
      <p:sp>
        <p:nvSpPr>
          <p:cNvPr id="4" name="Slide Number Placeholder 3"/>
          <p:cNvSpPr>
            <a:spLocks noGrp="1"/>
          </p:cNvSpPr>
          <p:nvPr>
            <p:ph type="sldNum" sz="quarter" idx="10"/>
          </p:nvPr>
        </p:nvSpPr>
        <p:spPr/>
        <p:txBody>
          <a:bodyPr/>
          <a:lstStyle/>
          <a:p>
            <a:fld id="{9F94D901-2FE0-4C88-8B97-5591F7AE3945}" type="slidenum">
              <a:rPr lang="en-US" smtClean="0"/>
              <a:t>12</a:t>
            </a:fld>
            <a:endParaRPr lang="en-US"/>
          </a:p>
        </p:txBody>
      </p:sp>
    </p:spTree>
    <p:extLst>
      <p:ext uri="{BB962C8B-B14F-4D97-AF65-F5344CB8AC3E}">
        <p14:creationId xmlns:p14="http://schemas.microsoft.com/office/powerpoint/2010/main" val="4089058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more wrap around</a:t>
            </a:r>
            <a:r>
              <a:rPr lang="en-US" baseline="0" dirty="0"/>
              <a:t> services your program can provide, the more successful your participants will be. Reducing barriers for your participants is one of the main priorities of a treatment court program.</a:t>
            </a:r>
            <a:endParaRPr lang="en-US" dirty="0"/>
          </a:p>
        </p:txBody>
      </p:sp>
      <p:sp>
        <p:nvSpPr>
          <p:cNvPr id="4" name="Slide Number Placeholder 3"/>
          <p:cNvSpPr>
            <a:spLocks noGrp="1"/>
          </p:cNvSpPr>
          <p:nvPr>
            <p:ph type="sldNum" sz="quarter" idx="10"/>
          </p:nvPr>
        </p:nvSpPr>
        <p:spPr/>
        <p:txBody>
          <a:bodyPr/>
          <a:lstStyle/>
          <a:p>
            <a:fld id="{9F94D901-2FE0-4C88-8B97-5591F7AE3945}" type="slidenum">
              <a:rPr lang="en-US" smtClean="0"/>
              <a:t>13</a:t>
            </a:fld>
            <a:endParaRPr lang="en-US"/>
          </a:p>
        </p:txBody>
      </p:sp>
    </p:spTree>
    <p:extLst>
      <p:ext uri="{BB962C8B-B14F-4D97-AF65-F5344CB8AC3E}">
        <p14:creationId xmlns:p14="http://schemas.microsoft.com/office/powerpoint/2010/main" val="1571064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Keep law enforcement informed about progress of treatment court clients and supervision</a:t>
            </a:r>
          </a:p>
          <a:p>
            <a:r>
              <a:rPr lang="en-US" sz="1200" kern="1200" dirty="0">
                <a:solidFill>
                  <a:schemeClr val="tx1"/>
                </a:solidFill>
                <a:latin typeface="+mn-lt"/>
                <a:ea typeface="+mn-ea"/>
                <a:cs typeface="+mn-cs"/>
              </a:rPr>
              <a:t>efforts, extend invitations to all drug court events, share statistical data showing positive impact of drug court on local community</a:t>
            </a:r>
          </a:p>
          <a:p>
            <a:endParaRPr lang="en-US" dirty="0"/>
          </a:p>
          <a:p>
            <a:r>
              <a:rPr lang="en-US" dirty="0"/>
              <a:t>“How do you assist with community supervision and maintaining your relationship with law enforcement?”</a:t>
            </a:r>
          </a:p>
        </p:txBody>
      </p:sp>
      <p:sp>
        <p:nvSpPr>
          <p:cNvPr id="4" name="Slide Number Placeholder 3"/>
          <p:cNvSpPr>
            <a:spLocks noGrp="1"/>
          </p:cNvSpPr>
          <p:nvPr>
            <p:ph type="sldNum" sz="quarter" idx="10"/>
          </p:nvPr>
        </p:nvSpPr>
        <p:spPr/>
        <p:txBody>
          <a:bodyPr/>
          <a:lstStyle/>
          <a:p>
            <a:fld id="{9F94D901-2FE0-4C88-8B97-5591F7AE3945}" type="slidenum">
              <a:rPr lang="en-US" smtClean="0"/>
              <a:t>14</a:t>
            </a:fld>
            <a:endParaRPr lang="en-US"/>
          </a:p>
        </p:txBody>
      </p:sp>
    </p:spTree>
    <p:extLst>
      <p:ext uri="{BB962C8B-B14F-4D97-AF65-F5344CB8AC3E}">
        <p14:creationId xmlns:p14="http://schemas.microsoft.com/office/powerpoint/2010/main" val="3969438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wish you knew starting as a brand new coordinator that would have been helpful?”</a:t>
            </a:r>
          </a:p>
        </p:txBody>
      </p:sp>
      <p:sp>
        <p:nvSpPr>
          <p:cNvPr id="4" name="Slide Number Placeholder 3"/>
          <p:cNvSpPr>
            <a:spLocks noGrp="1"/>
          </p:cNvSpPr>
          <p:nvPr>
            <p:ph type="sldNum" sz="quarter" idx="5"/>
          </p:nvPr>
        </p:nvSpPr>
        <p:spPr/>
        <p:txBody>
          <a:bodyPr/>
          <a:lstStyle/>
          <a:p>
            <a:fld id="{9F94D901-2FE0-4C88-8B97-5591F7AE3945}" type="slidenum">
              <a:rPr lang="en-US" smtClean="0"/>
              <a:t>16</a:t>
            </a:fld>
            <a:endParaRPr lang="en-US"/>
          </a:p>
        </p:txBody>
      </p:sp>
    </p:spTree>
    <p:extLst>
      <p:ext uri="{BB962C8B-B14F-4D97-AF65-F5344CB8AC3E}">
        <p14:creationId xmlns:p14="http://schemas.microsoft.com/office/powerpoint/2010/main" val="5259590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to intervene at the right time. Failing</a:t>
            </a:r>
            <a:r>
              <a:rPr lang="en-US" baseline="0" dirty="0"/>
              <a:t> to address responsivity needs first, will not allow your participants to address any of the other needs they have. Addressing needs in this order will increase engagement in the program which will increase successful program completion and lower recidivism.</a:t>
            </a:r>
            <a:endParaRPr lang="en-US" dirty="0"/>
          </a:p>
        </p:txBody>
      </p:sp>
      <p:sp>
        <p:nvSpPr>
          <p:cNvPr id="4" name="Slide Number Placeholder 3"/>
          <p:cNvSpPr>
            <a:spLocks noGrp="1"/>
          </p:cNvSpPr>
          <p:nvPr>
            <p:ph type="sldNum" sz="quarter" idx="10"/>
          </p:nvPr>
        </p:nvSpPr>
        <p:spPr/>
        <p:txBody>
          <a:bodyPr/>
          <a:lstStyle/>
          <a:p>
            <a:fld id="{9F94D901-2FE0-4C88-8B97-5591F7AE3945}" type="slidenum">
              <a:rPr lang="en-US" smtClean="0"/>
              <a:t>17</a:t>
            </a:fld>
            <a:endParaRPr lang="en-US"/>
          </a:p>
        </p:txBody>
      </p:sp>
    </p:spTree>
    <p:extLst>
      <p:ext uri="{BB962C8B-B14F-4D97-AF65-F5344CB8AC3E}">
        <p14:creationId xmlns:p14="http://schemas.microsoft.com/office/powerpoint/2010/main" val="1462121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some challenges you have faced as a coordinator and how did you overcome them?”</a:t>
            </a:r>
          </a:p>
        </p:txBody>
      </p:sp>
      <p:sp>
        <p:nvSpPr>
          <p:cNvPr id="4" name="Slide Number Placeholder 3"/>
          <p:cNvSpPr>
            <a:spLocks noGrp="1"/>
          </p:cNvSpPr>
          <p:nvPr>
            <p:ph type="sldNum" sz="quarter" idx="5"/>
          </p:nvPr>
        </p:nvSpPr>
        <p:spPr/>
        <p:txBody>
          <a:bodyPr/>
          <a:lstStyle/>
          <a:p>
            <a:fld id="{9F94D901-2FE0-4C88-8B97-5591F7AE3945}" type="slidenum">
              <a:rPr lang="en-US" smtClean="0"/>
              <a:t>19</a:t>
            </a:fld>
            <a:endParaRPr lang="en-US"/>
          </a:p>
        </p:txBody>
      </p:sp>
    </p:spTree>
    <p:extLst>
      <p:ext uri="{BB962C8B-B14F-4D97-AF65-F5344CB8AC3E}">
        <p14:creationId xmlns:p14="http://schemas.microsoft.com/office/powerpoint/2010/main" val="1099920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94D901-2FE0-4C88-8B97-5591F7AE3945}" type="slidenum">
              <a:rPr lang="en-US" smtClean="0"/>
              <a:t>21</a:t>
            </a:fld>
            <a:endParaRPr lang="en-US"/>
          </a:p>
        </p:txBody>
      </p:sp>
    </p:spTree>
    <p:extLst>
      <p:ext uri="{BB962C8B-B14F-4D97-AF65-F5344CB8AC3E}">
        <p14:creationId xmlns:p14="http://schemas.microsoft.com/office/powerpoint/2010/main" val="2022096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7178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91211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18157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2182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4830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74141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94958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32089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21911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08315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2175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60935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51003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55953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70569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37584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02026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48A87A34-81AB-432B-8DAE-1953F412C126}" type="datetimeFigureOut">
              <a:rPr lang="en-US" smtClean="0"/>
              <a:pPr/>
              <a:t>10/6/2026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06813638"/>
      </p:ext>
    </p:extLst>
  </p:cSld>
  <p:clrMap bg1="dk1" tx1="lt1" bg2="dk2"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Heather.Kierzek@wicourts.gov"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mailto:jessy.prokosch@douglascountywi.gov" TargetMode="External"/><Relationship Id="rId4" Type="http://schemas.openxmlformats.org/officeDocument/2006/relationships/hyperlink" Target="mailto:Taylor.geske@outagami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6424" y="1122363"/>
            <a:ext cx="8791575" cy="1778153"/>
          </a:xfrm>
        </p:spPr>
        <p:txBody>
          <a:bodyPr/>
          <a:lstStyle/>
          <a:p>
            <a:r>
              <a:rPr lang="en-US" dirty="0"/>
              <a:t>Coordinator 101</a:t>
            </a:r>
          </a:p>
        </p:txBody>
      </p:sp>
      <p:sp>
        <p:nvSpPr>
          <p:cNvPr id="3" name="Subtitle 2"/>
          <p:cNvSpPr>
            <a:spLocks noGrp="1"/>
          </p:cNvSpPr>
          <p:nvPr>
            <p:ph type="subTitle" idx="1"/>
          </p:nvPr>
        </p:nvSpPr>
        <p:spPr>
          <a:xfrm>
            <a:off x="-256478" y="2900517"/>
            <a:ext cx="10924477" cy="3785418"/>
          </a:xfrm>
        </p:spPr>
        <p:txBody>
          <a:bodyPr>
            <a:normAutofit/>
          </a:bodyPr>
          <a:lstStyle/>
          <a:p>
            <a:r>
              <a:rPr lang="en-US" dirty="0"/>
              <a:t>Presented by:</a:t>
            </a:r>
          </a:p>
          <a:p>
            <a:r>
              <a:rPr lang="en-US" dirty="0"/>
              <a:t>Heather Kierzek, Evidence-based Program Manager</a:t>
            </a:r>
          </a:p>
          <a:p>
            <a:r>
              <a:rPr lang="en-US" dirty="0"/>
              <a:t>Taylor Geske, Outagamie County Treatment Court Coordinator</a:t>
            </a:r>
          </a:p>
          <a:p>
            <a:r>
              <a:rPr lang="en-US" dirty="0"/>
              <a:t>Jessy Prokosch, Douglas County Treatment Court Coordinator</a:t>
            </a:r>
          </a:p>
        </p:txBody>
      </p:sp>
    </p:spTree>
    <p:extLst>
      <p:ext uri="{BB962C8B-B14F-4D97-AF65-F5344CB8AC3E}">
        <p14:creationId xmlns:p14="http://schemas.microsoft.com/office/powerpoint/2010/main" val="3992202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Targets</a:t>
            </a:r>
          </a:p>
        </p:txBody>
      </p:sp>
      <p:sp>
        <p:nvSpPr>
          <p:cNvPr id="3" name="Content Placeholder 2"/>
          <p:cNvSpPr>
            <a:spLocks noGrp="1"/>
          </p:cNvSpPr>
          <p:nvPr>
            <p:ph idx="1"/>
          </p:nvPr>
        </p:nvSpPr>
        <p:spPr/>
        <p:txBody>
          <a:bodyPr/>
          <a:lstStyle/>
          <a:p>
            <a:r>
              <a:rPr lang="en-US" dirty="0"/>
              <a:t>Understand the complicated role of a treatment court coordinator</a:t>
            </a:r>
          </a:p>
          <a:p>
            <a:r>
              <a:rPr lang="en-US" dirty="0"/>
              <a:t>Understand the unique responsibilities of a coordinator in Wisconsin</a:t>
            </a:r>
          </a:p>
        </p:txBody>
      </p:sp>
      <p:pic>
        <p:nvPicPr>
          <p:cNvPr id="4" name="Picture 3"/>
          <p:cNvPicPr>
            <a:picLocks noChangeAspect="1"/>
          </p:cNvPicPr>
          <p:nvPr/>
        </p:nvPicPr>
        <p:blipFill>
          <a:blip r:embed="rId3"/>
          <a:stretch>
            <a:fillRect/>
          </a:stretch>
        </p:blipFill>
        <p:spPr>
          <a:xfrm>
            <a:off x="8971478" y="3830348"/>
            <a:ext cx="2075933" cy="2699761"/>
          </a:xfrm>
          <a:prstGeom prst="rect">
            <a:avLst/>
          </a:prstGeom>
        </p:spPr>
      </p:pic>
    </p:spTree>
    <p:extLst>
      <p:ext uri="{BB962C8B-B14F-4D97-AF65-F5344CB8AC3E}">
        <p14:creationId xmlns:p14="http://schemas.microsoft.com/office/powerpoint/2010/main" val="2127516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7546" y="1402821"/>
            <a:ext cx="9905999" cy="3541714"/>
          </a:xfrm>
        </p:spPr>
        <p:txBody>
          <a:bodyPr>
            <a:noAutofit/>
          </a:bodyPr>
          <a:lstStyle/>
          <a:p>
            <a:pPr marL="0" indent="0" algn="ctr">
              <a:buNone/>
            </a:pPr>
            <a:r>
              <a:rPr lang="en-US" sz="3200" dirty="0"/>
              <a:t>“A drug court coordinator oversees the activity of the team, conducts quality assurance of each team member, maintains client data, remains informed regarding budgetary concerns of the drug court and coordinates services from each discipline, and the local community, in a manner that is most therapeutic to the drug court participant.”</a:t>
            </a:r>
          </a:p>
        </p:txBody>
      </p:sp>
    </p:spTree>
    <p:extLst>
      <p:ext uri="{BB962C8B-B14F-4D97-AF65-F5344CB8AC3E}">
        <p14:creationId xmlns:p14="http://schemas.microsoft.com/office/powerpoint/2010/main" val="734880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Competency 1</a:t>
            </a:r>
          </a:p>
        </p:txBody>
      </p:sp>
      <p:sp>
        <p:nvSpPr>
          <p:cNvPr id="3" name="Content Placeholder 2"/>
          <p:cNvSpPr>
            <a:spLocks noGrp="1"/>
          </p:cNvSpPr>
          <p:nvPr>
            <p:ph idx="1"/>
          </p:nvPr>
        </p:nvSpPr>
        <p:spPr/>
        <p:txBody>
          <a:bodyPr/>
          <a:lstStyle/>
          <a:p>
            <a:pPr marL="0" indent="0" algn="ctr">
              <a:buNone/>
            </a:pPr>
            <a:r>
              <a:rPr lang="en-US" dirty="0"/>
              <a:t>Participates fully as a Drug Court team member, committing him or herself to the program mission &amp; goals and works as a full partner to ensure their success.</a:t>
            </a:r>
          </a:p>
        </p:txBody>
      </p:sp>
    </p:spTree>
    <p:extLst>
      <p:ext uri="{BB962C8B-B14F-4D97-AF65-F5344CB8AC3E}">
        <p14:creationId xmlns:p14="http://schemas.microsoft.com/office/powerpoint/2010/main" val="3110987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Competency 2</a:t>
            </a:r>
          </a:p>
        </p:txBody>
      </p:sp>
      <p:sp>
        <p:nvSpPr>
          <p:cNvPr id="3" name="Content Placeholder 2"/>
          <p:cNvSpPr>
            <a:spLocks noGrp="1"/>
          </p:cNvSpPr>
          <p:nvPr>
            <p:ph idx="1"/>
          </p:nvPr>
        </p:nvSpPr>
        <p:spPr/>
        <p:txBody>
          <a:bodyPr/>
          <a:lstStyle/>
          <a:p>
            <a:pPr marL="0" indent="0" algn="ctr">
              <a:buNone/>
            </a:pPr>
            <a:r>
              <a:rPr lang="en-US" dirty="0"/>
              <a:t>As part of the drug court team, in appropriate non-court settings (i.e. staffing), the coordinator reports on previous incentives and sanctions or lack thereof.</a:t>
            </a:r>
          </a:p>
        </p:txBody>
      </p:sp>
    </p:spTree>
    <p:extLst>
      <p:ext uri="{BB962C8B-B14F-4D97-AF65-F5344CB8AC3E}">
        <p14:creationId xmlns:p14="http://schemas.microsoft.com/office/powerpoint/2010/main" val="1192450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Competency 3</a:t>
            </a:r>
          </a:p>
        </p:txBody>
      </p:sp>
      <p:sp>
        <p:nvSpPr>
          <p:cNvPr id="3" name="Content Placeholder 2"/>
          <p:cNvSpPr>
            <a:spLocks noGrp="1"/>
          </p:cNvSpPr>
          <p:nvPr>
            <p:ph idx="1"/>
          </p:nvPr>
        </p:nvSpPr>
        <p:spPr/>
        <p:txBody>
          <a:bodyPr/>
          <a:lstStyle/>
          <a:p>
            <a:pPr marL="0" indent="0" algn="ctr">
              <a:buNone/>
            </a:pPr>
            <a:r>
              <a:rPr lang="en-US" dirty="0"/>
              <a:t>Is knowledgeable of addiction, alcoholism and pharmacology generally and applies that knowledge to suggest responses.</a:t>
            </a:r>
          </a:p>
        </p:txBody>
      </p:sp>
    </p:spTree>
    <p:extLst>
      <p:ext uri="{BB962C8B-B14F-4D97-AF65-F5344CB8AC3E}">
        <p14:creationId xmlns:p14="http://schemas.microsoft.com/office/powerpoint/2010/main" val="1674143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Competency 4</a:t>
            </a:r>
          </a:p>
        </p:txBody>
      </p:sp>
      <p:sp>
        <p:nvSpPr>
          <p:cNvPr id="3" name="Content Placeholder 2"/>
          <p:cNvSpPr>
            <a:spLocks noGrp="1"/>
          </p:cNvSpPr>
          <p:nvPr>
            <p:ph idx="1"/>
          </p:nvPr>
        </p:nvSpPr>
        <p:spPr/>
        <p:txBody>
          <a:bodyPr/>
          <a:lstStyle/>
          <a:p>
            <a:pPr marL="0" indent="0" algn="ctr">
              <a:buNone/>
            </a:pPr>
            <a:r>
              <a:rPr lang="en-US" dirty="0"/>
              <a:t>Is knowledgeable of gender, age and cultural issues that may impact the offender’s success.</a:t>
            </a:r>
          </a:p>
        </p:txBody>
      </p:sp>
    </p:spTree>
    <p:extLst>
      <p:ext uri="{BB962C8B-B14F-4D97-AF65-F5344CB8AC3E}">
        <p14:creationId xmlns:p14="http://schemas.microsoft.com/office/powerpoint/2010/main" val="3068274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Competency 5</a:t>
            </a:r>
          </a:p>
        </p:txBody>
      </p:sp>
      <p:sp>
        <p:nvSpPr>
          <p:cNvPr id="3" name="Content Placeholder 2"/>
          <p:cNvSpPr>
            <a:spLocks noGrp="1"/>
          </p:cNvSpPr>
          <p:nvPr>
            <p:ph idx="1"/>
          </p:nvPr>
        </p:nvSpPr>
        <p:spPr/>
        <p:txBody>
          <a:bodyPr/>
          <a:lstStyle/>
          <a:p>
            <a:pPr marL="0" indent="0" algn="ctr">
              <a:buNone/>
            </a:pPr>
            <a:r>
              <a:rPr lang="en-US" dirty="0"/>
              <a:t>Develops team resource strategy to acquire funding. Writes grant applications and manages the program’s budget. Creates opportunities to obtain funding and build linkages by supporting team in community outreach and lobbying activities.</a:t>
            </a:r>
          </a:p>
        </p:txBody>
      </p:sp>
    </p:spTree>
    <p:extLst>
      <p:ext uri="{BB962C8B-B14F-4D97-AF65-F5344CB8AC3E}">
        <p14:creationId xmlns:p14="http://schemas.microsoft.com/office/powerpoint/2010/main" val="4104855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Competency 6</a:t>
            </a:r>
          </a:p>
        </p:txBody>
      </p:sp>
      <p:sp>
        <p:nvSpPr>
          <p:cNvPr id="3" name="Content Placeholder 2"/>
          <p:cNvSpPr>
            <a:spLocks noGrp="1"/>
          </p:cNvSpPr>
          <p:nvPr>
            <p:ph idx="1"/>
          </p:nvPr>
        </p:nvSpPr>
        <p:spPr/>
        <p:txBody>
          <a:bodyPr/>
          <a:lstStyle/>
          <a:p>
            <a:pPr marL="0" indent="0" algn="ctr">
              <a:buNone/>
            </a:pPr>
            <a:r>
              <a:rPr lang="en-US" dirty="0"/>
              <a:t>Participates in the planning process to create and memorialize program eligibility standards, operating procedures and rules. Assist in the development of the client contract, confidentiality releases and entry procedures. Create MOUs and linkage agreements.</a:t>
            </a:r>
          </a:p>
        </p:txBody>
      </p:sp>
    </p:spTree>
    <p:extLst>
      <p:ext uri="{BB962C8B-B14F-4D97-AF65-F5344CB8AC3E}">
        <p14:creationId xmlns:p14="http://schemas.microsoft.com/office/powerpoint/2010/main" val="2447358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Competency 7</a:t>
            </a:r>
          </a:p>
        </p:txBody>
      </p:sp>
      <p:sp>
        <p:nvSpPr>
          <p:cNvPr id="3" name="Content Placeholder 2"/>
          <p:cNvSpPr>
            <a:spLocks noGrp="1"/>
          </p:cNvSpPr>
          <p:nvPr>
            <p:ph idx="1"/>
          </p:nvPr>
        </p:nvSpPr>
        <p:spPr/>
        <p:txBody>
          <a:bodyPr/>
          <a:lstStyle/>
          <a:p>
            <a:pPr marL="0" indent="0" algn="ctr">
              <a:buNone/>
            </a:pPr>
            <a:r>
              <a:rPr lang="en-US" dirty="0"/>
              <a:t>Negotiates and monitors treatment and ancillary service contracts. Conducts site visits, reviews progress reports and assists in audits and certification monitoring. Creates and monitors standards for urine collection and compliance reporting. Ensure gender, age and culturally specific treatment services.</a:t>
            </a:r>
          </a:p>
        </p:txBody>
      </p:sp>
    </p:spTree>
    <p:extLst>
      <p:ext uri="{BB962C8B-B14F-4D97-AF65-F5344CB8AC3E}">
        <p14:creationId xmlns:p14="http://schemas.microsoft.com/office/powerpoint/2010/main" val="3388406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Competency 8</a:t>
            </a:r>
          </a:p>
        </p:txBody>
      </p:sp>
      <p:sp>
        <p:nvSpPr>
          <p:cNvPr id="3" name="Content Placeholder 2"/>
          <p:cNvSpPr>
            <a:spLocks noGrp="1"/>
          </p:cNvSpPr>
          <p:nvPr>
            <p:ph idx="1"/>
          </p:nvPr>
        </p:nvSpPr>
        <p:spPr/>
        <p:txBody>
          <a:bodyPr/>
          <a:lstStyle/>
          <a:p>
            <a:pPr marL="0" indent="0" algn="ctr">
              <a:buNone/>
            </a:pPr>
            <a:r>
              <a:rPr lang="en-US" dirty="0"/>
              <a:t>Create and maintains a data collection system to monitor client compliance, identify trends and provide a basis for evaluation.</a:t>
            </a:r>
          </a:p>
        </p:txBody>
      </p:sp>
    </p:spTree>
    <p:extLst>
      <p:ext uri="{BB962C8B-B14F-4D97-AF65-F5344CB8AC3E}">
        <p14:creationId xmlns:p14="http://schemas.microsoft.com/office/powerpoint/2010/main" val="1459999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Competency 9</a:t>
            </a:r>
          </a:p>
        </p:txBody>
      </p:sp>
      <p:sp>
        <p:nvSpPr>
          <p:cNvPr id="3" name="Content Placeholder 2"/>
          <p:cNvSpPr>
            <a:spLocks noGrp="1"/>
          </p:cNvSpPr>
          <p:nvPr>
            <p:ph idx="1"/>
          </p:nvPr>
        </p:nvSpPr>
        <p:spPr/>
        <p:txBody>
          <a:bodyPr/>
          <a:lstStyle/>
          <a:p>
            <a:pPr marL="0" indent="0" algn="ctr">
              <a:buNone/>
            </a:pPr>
            <a:r>
              <a:rPr lang="en-US" dirty="0"/>
              <a:t>Create interagency linkages to address client’s ancillary needs in the areas of culture, age and gender needs, medical and mental health provision, educational, vocational, skills training and employment training and placement.</a:t>
            </a:r>
          </a:p>
        </p:txBody>
      </p:sp>
    </p:spTree>
    <p:extLst>
      <p:ext uri="{BB962C8B-B14F-4D97-AF65-F5344CB8AC3E}">
        <p14:creationId xmlns:p14="http://schemas.microsoft.com/office/powerpoint/2010/main" val="1919752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235060"/>
            <a:ext cx="9905998" cy="1190617"/>
          </a:xfrm>
        </p:spPr>
        <p:txBody>
          <a:bodyPr/>
          <a:lstStyle/>
          <a:p>
            <a:pPr algn="ctr"/>
            <a:r>
              <a:rPr lang="en-US" dirty="0"/>
              <a:t>Wrap Around Services</a:t>
            </a:r>
          </a:p>
        </p:txBody>
      </p:sp>
      <p:pic>
        <p:nvPicPr>
          <p:cNvPr id="4" name="Content Placeholder 3"/>
          <p:cNvPicPr>
            <a:picLocks noGrp="1" noChangeAspect="1"/>
          </p:cNvPicPr>
          <p:nvPr>
            <p:ph idx="1"/>
          </p:nvPr>
        </p:nvPicPr>
        <p:blipFill>
          <a:blip r:embed="rId3"/>
          <a:stretch>
            <a:fillRect/>
          </a:stretch>
        </p:blipFill>
        <p:spPr>
          <a:xfrm>
            <a:off x="2372996" y="1825625"/>
            <a:ext cx="7728582" cy="4351338"/>
          </a:xfrm>
          <a:prstGeom prst="rect">
            <a:avLst/>
          </a:prstGeom>
        </p:spPr>
      </p:pic>
      <p:sp>
        <p:nvSpPr>
          <p:cNvPr id="3" name="Rounded Rectangle 2"/>
          <p:cNvSpPr/>
          <p:nvPr/>
        </p:nvSpPr>
        <p:spPr>
          <a:xfrm>
            <a:off x="4178710" y="5437239"/>
            <a:ext cx="1435509" cy="442451"/>
          </a:xfrm>
          <a:prstGeom prst="round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178710" y="5531506"/>
            <a:ext cx="1561303" cy="253916"/>
          </a:xfrm>
          <a:prstGeom prst="rect">
            <a:avLst/>
          </a:prstGeom>
          <a:noFill/>
        </p:spPr>
        <p:txBody>
          <a:bodyPr wrap="square" rtlCol="0">
            <a:spAutoFit/>
          </a:bodyPr>
          <a:lstStyle/>
          <a:p>
            <a:r>
              <a:rPr lang="en-US" sz="1050" dirty="0"/>
              <a:t>TRANSPORTATION</a:t>
            </a:r>
          </a:p>
        </p:txBody>
      </p:sp>
    </p:spTree>
    <p:extLst>
      <p:ext uri="{BB962C8B-B14F-4D97-AF65-F5344CB8AC3E}">
        <p14:creationId xmlns:p14="http://schemas.microsoft.com/office/powerpoint/2010/main" val="1314170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Competency 10</a:t>
            </a:r>
          </a:p>
        </p:txBody>
      </p:sp>
      <p:sp>
        <p:nvSpPr>
          <p:cNvPr id="3" name="Content Placeholder 2"/>
          <p:cNvSpPr>
            <a:spLocks noGrp="1"/>
          </p:cNvSpPr>
          <p:nvPr>
            <p:ph idx="1"/>
          </p:nvPr>
        </p:nvSpPr>
        <p:spPr/>
        <p:txBody>
          <a:bodyPr/>
          <a:lstStyle/>
          <a:p>
            <a:pPr marL="0" indent="0" algn="ctr">
              <a:buNone/>
            </a:pPr>
            <a:r>
              <a:rPr lang="en-US" dirty="0"/>
              <a:t>Develop police and corrections linkages to improve supervision and agency coordination.</a:t>
            </a:r>
          </a:p>
        </p:txBody>
      </p:sp>
    </p:spTree>
    <p:extLst>
      <p:ext uri="{BB962C8B-B14F-4D97-AF65-F5344CB8AC3E}">
        <p14:creationId xmlns:p14="http://schemas.microsoft.com/office/powerpoint/2010/main" val="570458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What Does All This Actually Look Like?</a:t>
            </a:r>
          </a:p>
        </p:txBody>
      </p:sp>
      <p:sp>
        <p:nvSpPr>
          <p:cNvPr id="3" name="Content Placeholder 2"/>
          <p:cNvSpPr>
            <a:spLocks noGrp="1"/>
          </p:cNvSpPr>
          <p:nvPr>
            <p:ph idx="1"/>
          </p:nvPr>
        </p:nvSpPr>
        <p:spPr>
          <a:xfrm>
            <a:off x="1141412" y="2249486"/>
            <a:ext cx="9905999" cy="4303713"/>
          </a:xfrm>
        </p:spPr>
        <p:txBody>
          <a:bodyPr/>
          <a:lstStyle/>
          <a:p>
            <a:r>
              <a:rPr lang="en-US" dirty="0"/>
              <a:t>Finding common goals and rolling with resistance</a:t>
            </a:r>
          </a:p>
          <a:p>
            <a:r>
              <a:rPr lang="en-US" dirty="0"/>
              <a:t>Facilitating difficult conversations with team members</a:t>
            </a:r>
          </a:p>
          <a:p>
            <a:r>
              <a:rPr lang="en-US" dirty="0"/>
              <a:t>Building and fixing relationships with community members, agencies, employers, county leaders</a:t>
            </a:r>
          </a:p>
          <a:p>
            <a:r>
              <a:rPr lang="en-US" dirty="0"/>
              <a:t>Finding money and resources to support your clients many and varied needs</a:t>
            </a:r>
          </a:p>
          <a:p>
            <a:r>
              <a:rPr lang="en-US" dirty="0"/>
              <a:t>Grant reporting, data entry/management, budgeting, program evaluation</a:t>
            </a:r>
          </a:p>
        </p:txBody>
      </p:sp>
    </p:spTree>
    <p:extLst>
      <p:ext uri="{BB962C8B-B14F-4D97-AF65-F5344CB8AC3E}">
        <p14:creationId xmlns:p14="http://schemas.microsoft.com/office/powerpoint/2010/main" val="3866051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What Does All This Actually Look Like?</a:t>
            </a:r>
          </a:p>
        </p:txBody>
      </p:sp>
      <p:sp>
        <p:nvSpPr>
          <p:cNvPr id="3" name="Content Placeholder 2"/>
          <p:cNvSpPr>
            <a:spLocks noGrp="1"/>
          </p:cNvSpPr>
          <p:nvPr>
            <p:ph idx="1"/>
          </p:nvPr>
        </p:nvSpPr>
        <p:spPr>
          <a:xfrm>
            <a:off x="1141412" y="2249486"/>
            <a:ext cx="9905999" cy="4303713"/>
          </a:xfrm>
        </p:spPr>
        <p:txBody>
          <a:bodyPr/>
          <a:lstStyle/>
          <a:p>
            <a:r>
              <a:rPr lang="en-US" dirty="0"/>
              <a:t>Case flow management</a:t>
            </a:r>
          </a:p>
          <a:p>
            <a:r>
              <a:rPr lang="en-US" dirty="0"/>
              <a:t>Document, document, document</a:t>
            </a:r>
          </a:p>
          <a:p>
            <a:r>
              <a:rPr lang="en-US" dirty="0"/>
              <a:t>Training, training, training</a:t>
            </a:r>
          </a:p>
        </p:txBody>
      </p:sp>
    </p:spTree>
    <p:extLst>
      <p:ext uri="{BB962C8B-B14F-4D97-AF65-F5344CB8AC3E}">
        <p14:creationId xmlns:p14="http://schemas.microsoft.com/office/powerpoint/2010/main" val="1247230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2084" y="51166"/>
            <a:ext cx="9905998" cy="1478570"/>
          </a:xfrm>
        </p:spPr>
        <p:txBody>
          <a:bodyPr/>
          <a:lstStyle/>
          <a:p>
            <a:pPr algn="ctr"/>
            <a:r>
              <a:rPr lang="en-US" dirty="0"/>
              <a:t>Case Flow Management</a:t>
            </a:r>
          </a:p>
        </p:txBody>
      </p:sp>
      <p:pic>
        <p:nvPicPr>
          <p:cNvPr id="4" name="Content Placeholder 3"/>
          <p:cNvPicPr>
            <a:picLocks noGrp="1" noChangeAspect="1"/>
          </p:cNvPicPr>
          <p:nvPr>
            <p:ph idx="1"/>
          </p:nvPr>
        </p:nvPicPr>
        <p:blipFill>
          <a:blip r:embed="rId3"/>
          <a:stretch>
            <a:fillRect/>
          </a:stretch>
        </p:blipFill>
        <p:spPr>
          <a:xfrm>
            <a:off x="2399407" y="1825625"/>
            <a:ext cx="7675760" cy="4351338"/>
          </a:xfrm>
          <a:prstGeom prst="rect">
            <a:avLst/>
          </a:prstGeom>
        </p:spPr>
      </p:pic>
    </p:spTree>
    <p:extLst>
      <p:ext uri="{BB962C8B-B14F-4D97-AF65-F5344CB8AC3E}">
        <p14:creationId xmlns:p14="http://schemas.microsoft.com/office/powerpoint/2010/main" val="3572564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Special Requirements for Wisconsin Coordinators</a:t>
            </a:r>
          </a:p>
        </p:txBody>
      </p:sp>
      <p:sp>
        <p:nvSpPr>
          <p:cNvPr id="3" name="Content Placeholder 2"/>
          <p:cNvSpPr>
            <a:spLocks noGrp="1"/>
          </p:cNvSpPr>
          <p:nvPr>
            <p:ph idx="1"/>
          </p:nvPr>
        </p:nvSpPr>
        <p:spPr/>
        <p:txBody>
          <a:bodyPr/>
          <a:lstStyle/>
          <a:p>
            <a:r>
              <a:rPr lang="en-US" dirty="0"/>
              <a:t>If you are TAD funded</a:t>
            </a:r>
          </a:p>
          <a:p>
            <a:pPr lvl="1"/>
            <a:r>
              <a:rPr lang="en-US" dirty="0"/>
              <a:t>CORE reporting</a:t>
            </a:r>
          </a:p>
          <a:p>
            <a:pPr lvl="1"/>
            <a:r>
              <a:rPr lang="en-US" dirty="0" err="1"/>
              <a:t>WebGrants</a:t>
            </a:r>
            <a:r>
              <a:rPr lang="en-US" dirty="0"/>
              <a:t> reporting</a:t>
            </a:r>
          </a:p>
        </p:txBody>
      </p:sp>
    </p:spTree>
    <p:extLst>
      <p:ext uri="{BB962C8B-B14F-4D97-AF65-F5344CB8AC3E}">
        <p14:creationId xmlns:p14="http://schemas.microsoft.com/office/powerpoint/2010/main" val="3588802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3974"/>
            <a:ext cx="10515600" cy="1325563"/>
          </a:xfrm>
        </p:spPr>
        <p:txBody>
          <a:bodyPr/>
          <a:lstStyle/>
          <a:p>
            <a:r>
              <a:rPr lang="en-US" dirty="0"/>
              <a:t>Challenges</a:t>
            </a:r>
          </a:p>
        </p:txBody>
      </p:sp>
      <p:sp>
        <p:nvSpPr>
          <p:cNvPr id="3" name="Content Placeholder 2"/>
          <p:cNvSpPr>
            <a:spLocks noGrp="1"/>
          </p:cNvSpPr>
          <p:nvPr>
            <p:ph idx="1"/>
          </p:nvPr>
        </p:nvSpPr>
        <p:spPr/>
        <p:txBody>
          <a:bodyPr/>
          <a:lstStyle/>
          <a:p>
            <a:r>
              <a:rPr lang="en-US" dirty="0"/>
              <a:t>Managing multiple directives across diverse team member agencies/organizations</a:t>
            </a:r>
          </a:p>
          <a:p>
            <a:r>
              <a:rPr lang="en-US" dirty="0"/>
              <a:t>Having responsibility but not authority to make changes</a:t>
            </a:r>
          </a:p>
          <a:p>
            <a:r>
              <a:rPr lang="en-US" dirty="0"/>
              <a:t>Directing the work of team members but not having supervisory authority</a:t>
            </a:r>
          </a:p>
          <a:p>
            <a:r>
              <a:rPr lang="en-US" dirty="0"/>
              <a:t>Lack of resources (financial, treatment providers, judicial, </a:t>
            </a:r>
            <a:r>
              <a:rPr lang="en-US" dirty="0" err="1"/>
              <a:t>etc</a:t>
            </a:r>
            <a:r>
              <a:rPr lang="en-US" dirty="0"/>
              <a:t>)</a:t>
            </a:r>
          </a:p>
        </p:txBody>
      </p:sp>
    </p:spTree>
    <p:extLst>
      <p:ext uri="{BB962C8B-B14F-4D97-AF65-F5344CB8AC3E}">
        <p14:creationId xmlns:p14="http://schemas.microsoft.com/office/powerpoint/2010/main" val="3446683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a:t>
            </a:r>
          </a:p>
        </p:txBody>
      </p:sp>
      <p:sp>
        <p:nvSpPr>
          <p:cNvPr id="3" name="Content Placeholder 2"/>
          <p:cNvSpPr>
            <a:spLocks noGrp="1"/>
          </p:cNvSpPr>
          <p:nvPr>
            <p:ph idx="1"/>
          </p:nvPr>
        </p:nvSpPr>
        <p:spPr/>
        <p:txBody>
          <a:bodyPr/>
          <a:lstStyle/>
          <a:p>
            <a:r>
              <a:rPr lang="en-US" dirty="0"/>
              <a:t>Coordinator listserv</a:t>
            </a:r>
          </a:p>
          <a:p>
            <a:r>
              <a:rPr lang="en-US" dirty="0"/>
              <a:t>State courts website</a:t>
            </a:r>
          </a:p>
          <a:p>
            <a:r>
              <a:rPr lang="en-US" dirty="0"/>
              <a:t>WI CJCC Website: TAD Resources</a:t>
            </a:r>
          </a:p>
          <a:p>
            <a:r>
              <a:rPr lang="en-US" dirty="0"/>
              <a:t>WATCP Coordinator </a:t>
            </a:r>
            <a:r>
              <a:rPr lang="en-US" dirty="0" err="1"/>
              <a:t>Netwebs</a:t>
            </a:r>
            <a:endParaRPr lang="en-US" dirty="0"/>
          </a:p>
          <a:p>
            <a:r>
              <a:rPr lang="en-US" dirty="0"/>
              <a:t>All Rise Practitioner Training</a:t>
            </a:r>
          </a:p>
          <a:p>
            <a:endParaRPr lang="en-US" dirty="0"/>
          </a:p>
          <a:p>
            <a:pPr marL="0" indent="0">
              <a:buNone/>
            </a:pPr>
            <a:endParaRPr lang="en-US" dirty="0"/>
          </a:p>
        </p:txBody>
      </p:sp>
    </p:spTree>
    <p:extLst>
      <p:ext uri="{BB962C8B-B14F-4D97-AF65-F5344CB8AC3E}">
        <p14:creationId xmlns:p14="http://schemas.microsoft.com/office/powerpoint/2010/main" val="3813897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FA83C-6435-4D01-8DC3-8AB2F0301CF8}"/>
              </a:ext>
            </a:extLst>
          </p:cNvPr>
          <p:cNvSpPr>
            <a:spLocks noGrp="1"/>
          </p:cNvSpPr>
          <p:nvPr>
            <p:ph type="title"/>
          </p:nvPr>
        </p:nvSpPr>
        <p:spPr/>
        <p:txBody>
          <a:bodyPr/>
          <a:lstStyle/>
          <a:p>
            <a:r>
              <a:rPr lang="en-US" dirty="0"/>
              <a:t>Contact Information</a:t>
            </a:r>
          </a:p>
        </p:txBody>
      </p:sp>
      <p:graphicFrame>
        <p:nvGraphicFramePr>
          <p:cNvPr id="4" name="Table 4">
            <a:extLst>
              <a:ext uri="{FF2B5EF4-FFF2-40B4-BE49-F238E27FC236}">
                <a16:creationId xmlns:a16="http://schemas.microsoft.com/office/drawing/2014/main" id="{ECB03E22-9027-4677-9D35-D9A7FCB4ACE9}"/>
              </a:ext>
            </a:extLst>
          </p:cNvPr>
          <p:cNvGraphicFramePr>
            <a:graphicFrameLocks noGrp="1"/>
          </p:cNvGraphicFramePr>
          <p:nvPr>
            <p:ph idx="1"/>
            <p:extLst>
              <p:ext uri="{D42A27DB-BD31-4B8C-83A1-F6EECF244321}">
                <p14:modId xmlns:p14="http://schemas.microsoft.com/office/powerpoint/2010/main" val="3813229790"/>
              </p:ext>
            </p:extLst>
          </p:nvPr>
        </p:nvGraphicFramePr>
        <p:xfrm>
          <a:off x="200723" y="1825625"/>
          <a:ext cx="11719931" cy="3582717"/>
        </p:xfrm>
        <a:graphic>
          <a:graphicData uri="http://schemas.openxmlformats.org/drawingml/2006/table">
            <a:tbl>
              <a:tblPr firstRow="1" bandRow="1">
                <a:tableStyleId>{5940675A-B579-460E-94D1-54222C63F5DA}</a:tableStyleId>
              </a:tblPr>
              <a:tblGrid>
                <a:gridCol w="3088887">
                  <a:extLst>
                    <a:ext uri="{9D8B030D-6E8A-4147-A177-3AD203B41FA5}">
                      <a16:colId xmlns:a16="http://schemas.microsoft.com/office/drawing/2014/main" val="536702135"/>
                    </a:ext>
                  </a:extLst>
                </a:gridCol>
                <a:gridCol w="3256156">
                  <a:extLst>
                    <a:ext uri="{9D8B030D-6E8A-4147-A177-3AD203B41FA5}">
                      <a16:colId xmlns:a16="http://schemas.microsoft.com/office/drawing/2014/main" val="2698991882"/>
                    </a:ext>
                  </a:extLst>
                </a:gridCol>
                <a:gridCol w="5374888">
                  <a:extLst>
                    <a:ext uri="{9D8B030D-6E8A-4147-A177-3AD203B41FA5}">
                      <a16:colId xmlns:a16="http://schemas.microsoft.com/office/drawing/2014/main" val="167908621"/>
                    </a:ext>
                  </a:extLst>
                </a:gridCol>
              </a:tblGrid>
              <a:tr h="1194239">
                <a:tc>
                  <a:txBody>
                    <a:bodyPr/>
                    <a:lstStyle/>
                    <a:p>
                      <a:r>
                        <a:rPr lang="en-US" sz="3200" dirty="0"/>
                        <a:t>Heather Kierzek</a:t>
                      </a:r>
                    </a:p>
                  </a:txBody>
                  <a:tcPr/>
                </a:tc>
                <a:tc>
                  <a:txBody>
                    <a:bodyPr/>
                    <a:lstStyle/>
                    <a:p>
                      <a:r>
                        <a:rPr lang="en-US" sz="3200" dirty="0"/>
                        <a:t>State Courts</a:t>
                      </a:r>
                    </a:p>
                  </a:txBody>
                  <a:tcPr/>
                </a:tc>
                <a:tc>
                  <a:txBody>
                    <a:bodyPr/>
                    <a:lstStyle/>
                    <a:p>
                      <a:r>
                        <a:rPr lang="en-US" sz="2400" dirty="0">
                          <a:hlinkClick r:id="rId3"/>
                        </a:rPr>
                        <a:t>heather.Kierzek@wicourts.gov</a:t>
                      </a:r>
                      <a:r>
                        <a:rPr lang="en-US" sz="2400" dirty="0"/>
                        <a:t> </a:t>
                      </a:r>
                    </a:p>
                  </a:txBody>
                  <a:tcPr/>
                </a:tc>
                <a:extLst>
                  <a:ext uri="{0D108BD9-81ED-4DB2-BD59-A6C34878D82A}">
                    <a16:rowId xmlns:a16="http://schemas.microsoft.com/office/drawing/2014/main" val="1427271289"/>
                  </a:ext>
                </a:extLst>
              </a:tr>
              <a:tr h="1194239">
                <a:tc>
                  <a:txBody>
                    <a:bodyPr/>
                    <a:lstStyle/>
                    <a:p>
                      <a:r>
                        <a:rPr lang="en-US" sz="3200" dirty="0"/>
                        <a:t>Taylor Geske</a:t>
                      </a:r>
                    </a:p>
                  </a:txBody>
                  <a:tcPr/>
                </a:tc>
                <a:tc>
                  <a:txBody>
                    <a:bodyPr/>
                    <a:lstStyle/>
                    <a:p>
                      <a:r>
                        <a:rPr lang="en-US" sz="3200" dirty="0"/>
                        <a:t>Outagamie County</a:t>
                      </a:r>
                    </a:p>
                  </a:txBody>
                  <a:tcPr/>
                </a:tc>
                <a:tc>
                  <a:txBody>
                    <a:bodyPr/>
                    <a:lstStyle/>
                    <a:p>
                      <a:r>
                        <a:rPr lang="en-US" sz="2400" dirty="0">
                          <a:hlinkClick r:id="rId4"/>
                        </a:rPr>
                        <a:t>taylor.geske@outagamie.org</a:t>
                      </a:r>
                      <a:r>
                        <a:rPr lang="en-US" sz="2400" dirty="0"/>
                        <a:t> </a:t>
                      </a:r>
                    </a:p>
                  </a:txBody>
                  <a:tcPr/>
                </a:tc>
                <a:extLst>
                  <a:ext uri="{0D108BD9-81ED-4DB2-BD59-A6C34878D82A}">
                    <a16:rowId xmlns:a16="http://schemas.microsoft.com/office/drawing/2014/main" val="2767826905"/>
                  </a:ext>
                </a:extLst>
              </a:tr>
              <a:tr h="1194239">
                <a:tc>
                  <a:txBody>
                    <a:bodyPr/>
                    <a:lstStyle/>
                    <a:p>
                      <a:r>
                        <a:rPr lang="en-US" sz="3200" dirty="0"/>
                        <a:t>Jessy Prokosch</a:t>
                      </a:r>
                    </a:p>
                  </a:txBody>
                  <a:tcPr/>
                </a:tc>
                <a:tc>
                  <a:txBody>
                    <a:bodyPr/>
                    <a:lstStyle/>
                    <a:p>
                      <a:r>
                        <a:rPr lang="en-US" sz="3200" dirty="0"/>
                        <a:t>Douglas County</a:t>
                      </a:r>
                    </a:p>
                  </a:txBody>
                  <a:tcPr/>
                </a:tc>
                <a:tc>
                  <a:txBody>
                    <a:bodyPr/>
                    <a:lstStyle/>
                    <a:p>
                      <a:r>
                        <a:rPr lang="en-US" sz="2400" dirty="0">
                          <a:hlinkClick r:id="rId5"/>
                        </a:rPr>
                        <a:t>jessy.prokosch@douglascountywi.gov</a:t>
                      </a:r>
                      <a:r>
                        <a:rPr lang="en-US" sz="2400" dirty="0"/>
                        <a:t> </a:t>
                      </a:r>
                    </a:p>
                  </a:txBody>
                  <a:tcPr/>
                </a:tc>
                <a:extLst>
                  <a:ext uri="{0D108BD9-81ED-4DB2-BD59-A6C34878D82A}">
                    <a16:rowId xmlns:a16="http://schemas.microsoft.com/office/drawing/2014/main" val="926644233"/>
                  </a:ext>
                </a:extLst>
              </a:tr>
            </a:tbl>
          </a:graphicData>
        </a:graphic>
      </p:graphicFrame>
    </p:spTree>
    <p:extLst>
      <p:ext uri="{BB962C8B-B14F-4D97-AF65-F5344CB8AC3E}">
        <p14:creationId xmlns:p14="http://schemas.microsoft.com/office/powerpoint/2010/main" val="4098058878"/>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6255</TotalTime>
  <Words>1417</Words>
  <Application>Microsoft Office PowerPoint</Application>
  <PresentationFormat>Widescreen</PresentationFormat>
  <Paragraphs>127</Paragraphs>
  <Slides>21</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Corbel</vt:lpstr>
      <vt:lpstr>Depth</vt:lpstr>
      <vt:lpstr>Coordinator 101</vt:lpstr>
      <vt:lpstr>Learning Targets</vt:lpstr>
      <vt:lpstr>PowerPoint Presentation</vt:lpstr>
      <vt:lpstr>Core Competency 1</vt:lpstr>
      <vt:lpstr>Core Competency 2</vt:lpstr>
      <vt:lpstr>Core Competency 3</vt:lpstr>
      <vt:lpstr>Core Competency 4</vt:lpstr>
      <vt:lpstr>Core Competency 5</vt:lpstr>
      <vt:lpstr>Core Competency 6</vt:lpstr>
      <vt:lpstr>Core Competency 7</vt:lpstr>
      <vt:lpstr>Core Competency 8</vt:lpstr>
      <vt:lpstr>Core Competency 9</vt:lpstr>
      <vt:lpstr>Wrap Around Services</vt:lpstr>
      <vt:lpstr>Core Competency 10</vt:lpstr>
      <vt:lpstr>What Does All This Actually Look Like?</vt:lpstr>
      <vt:lpstr>What Does All This Actually Look Like?</vt:lpstr>
      <vt:lpstr>Case Flow Management</vt:lpstr>
      <vt:lpstr>Special Requirements for Wisconsin Coordinators</vt:lpstr>
      <vt:lpstr>Challenges</vt:lpstr>
      <vt:lpstr>HELP!!</vt:lpstr>
      <vt:lpstr>Contact Information</vt:lpstr>
    </vt:vector>
  </TitlesOfParts>
  <Company>CCAP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Coordinator 101</dc:title>
  <dc:creator>Heather Kierzek</dc:creator>
  <cp:lastModifiedBy>Heather Kierzek</cp:lastModifiedBy>
  <cp:revision>28</cp:revision>
  <cp:lastPrinted>2024-10-09T14:31:48Z</cp:lastPrinted>
  <dcterms:created xsi:type="dcterms:W3CDTF">2022-08-12T14:17:02Z</dcterms:created>
  <dcterms:modified xsi:type="dcterms:W3CDTF">2026-10-06T16:24:35Z</dcterms:modified>
</cp:coreProperties>
</file>