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15"/>
  </p:handoutMasterIdLst>
  <p:sldIdLst>
    <p:sldId id="269" r:id="rId2"/>
    <p:sldId id="257" r:id="rId3"/>
    <p:sldId id="273" r:id="rId4"/>
    <p:sldId id="268" r:id="rId5"/>
    <p:sldId id="264" r:id="rId6"/>
    <p:sldId id="279" r:id="rId7"/>
    <p:sldId id="258" r:id="rId8"/>
    <p:sldId id="284" r:id="rId9"/>
    <p:sldId id="267" r:id="rId10"/>
    <p:sldId id="285" r:id="rId11"/>
    <p:sldId id="286" r:id="rId12"/>
    <p:sldId id="265" r:id="rId13"/>
    <p:sldId id="283" r:id="rId1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6" autoAdjust="0"/>
    <p:restoredTop sz="94660"/>
  </p:normalViewPr>
  <p:slideViewPr>
    <p:cSldViewPr>
      <p:cViewPr varScale="1">
        <p:scale>
          <a:sx n="80" d="100"/>
          <a:sy n="80" d="100"/>
        </p:scale>
        <p:origin x="14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CAB679-3BFF-495F-85A6-878FE1B11D08}" type="datetimeFigureOut">
              <a:rPr lang="en-US" smtClean="0"/>
              <a:t>10/5/2026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ABD7BC-EF76-4EF1-BAD9-1E5FCC3004A1}" type="slidenum">
              <a:rPr lang="en-US" smtClean="0"/>
              <a:t>‹#›</a:t>
            </a:fld>
            <a:endParaRPr lang="en-US"/>
          </a:p>
        </p:txBody>
      </p:sp>
    </p:spTree>
    <p:extLst>
      <p:ext uri="{BB962C8B-B14F-4D97-AF65-F5344CB8AC3E}">
        <p14:creationId xmlns:p14="http://schemas.microsoft.com/office/powerpoint/2010/main" val="22635804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nativeamericanhm_p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Rectangle 2"/>
          <p:cNvSpPr>
            <a:spLocks noGrp="1" noChangeArrowheads="1"/>
          </p:cNvSpPr>
          <p:nvPr>
            <p:ph type="ctrTitle"/>
          </p:nvPr>
        </p:nvSpPr>
        <p:spPr>
          <a:xfrm>
            <a:off x="685800" y="2819400"/>
            <a:ext cx="7772400" cy="2057400"/>
          </a:xfrm>
        </p:spPr>
        <p:txBody>
          <a:bodyPr/>
          <a:lstStyle>
            <a:lvl1pPr algn="ctr">
              <a:defRPr sz="4800"/>
            </a:lvl1pPr>
          </a:lstStyle>
          <a:p>
            <a:r>
              <a:rPr lang="en-US"/>
              <a:t>Click to edit Master title style</a:t>
            </a:r>
          </a:p>
        </p:txBody>
      </p:sp>
      <p:sp>
        <p:nvSpPr>
          <p:cNvPr id="25603" name="Rectangle 3"/>
          <p:cNvSpPr>
            <a:spLocks noGrp="1" noChangeArrowheads="1"/>
          </p:cNvSpPr>
          <p:nvPr>
            <p:ph type="subTitle" idx="1"/>
          </p:nvPr>
        </p:nvSpPr>
        <p:spPr>
          <a:xfrm>
            <a:off x="1219200" y="381000"/>
            <a:ext cx="6400800" cy="914400"/>
          </a:xfrm>
        </p:spPr>
        <p:txBody>
          <a:bodyPr/>
          <a:lstStyle>
            <a:lvl1pPr marL="0" indent="0" algn="ctr">
              <a:buFontTx/>
              <a:buNone/>
              <a:defRPr sz="2400"/>
            </a:lvl1pPr>
          </a:lstStyle>
          <a:p>
            <a:r>
              <a:rPr lang="en-US"/>
              <a:t>Click to edit Master subtitle style</a:t>
            </a:r>
          </a:p>
        </p:txBody>
      </p:sp>
    </p:spTree>
    <p:extLst>
      <p:ext uri="{BB962C8B-B14F-4D97-AF65-F5344CB8AC3E}">
        <p14:creationId xmlns:p14="http://schemas.microsoft.com/office/powerpoint/2010/main" val="948135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53FB24-2DE8-4C69-9A3E-4B21B5CE81B3}" type="slidenum">
              <a:rPr lang="en-US" altLang="en-US"/>
              <a:pPr>
                <a:defRPr/>
              </a:pPr>
              <a:t>‹#›</a:t>
            </a:fld>
            <a:endParaRPr lang="en-US" altLang="en-US"/>
          </a:p>
        </p:txBody>
      </p:sp>
    </p:spTree>
    <p:extLst>
      <p:ext uri="{BB962C8B-B14F-4D97-AF65-F5344CB8AC3E}">
        <p14:creationId xmlns:p14="http://schemas.microsoft.com/office/powerpoint/2010/main" val="2714071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30FD76-C45A-487A-BC79-230DF2EE5289}" type="slidenum">
              <a:rPr lang="en-US" altLang="en-US"/>
              <a:pPr>
                <a:defRPr/>
              </a:pPr>
              <a:t>‹#›</a:t>
            </a:fld>
            <a:endParaRPr lang="en-US" altLang="en-US"/>
          </a:p>
        </p:txBody>
      </p:sp>
    </p:spTree>
    <p:extLst>
      <p:ext uri="{BB962C8B-B14F-4D97-AF65-F5344CB8AC3E}">
        <p14:creationId xmlns:p14="http://schemas.microsoft.com/office/powerpoint/2010/main" val="379336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B3082FC-2328-40BD-B335-6D169543E916}" type="slidenum">
              <a:rPr lang="en-US" altLang="en-US"/>
              <a:pPr>
                <a:defRPr/>
              </a:pPr>
              <a:t>‹#›</a:t>
            </a:fld>
            <a:endParaRPr lang="en-US" altLang="en-US"/>
          </a:p>
        </p:txBody>
      </p:sp>
    </p:spTree>
    <p:extLst>
      <p:ext uri="{BB962C8B-B14F-4D97-AF65-F5344CB8AC3E}">
        <p14:creationId xmlns:p14="http://schemas.microsoft.com/office/powerpoint/2010/main" val="267852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C23ED9E-93C2-423A-9C72-F9581F9AA16C}" type="slidenum">
              <a:rPr lang="en-US" altLang="en-US"/>
              <a:pPr>
                <a:defRPr/>
              </a:pPr>
              <a:t>‹#›</a:t>
            </a:fld>
            <a:endParaRPr lang="en-US" altLang="en-US"/>
          </a:p>
        </p:txBody>
      </p:sp>
    </p:spTree>
    <p:extLst>
      <p:ext uri="{BB962C8B-B14F-4D97-AF65-F5344CB8AC3E}">
        <p14:creationId xmlns:p14="http://schemas.microsoft.com/office/powerpoint/2010/main" val="225631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F85AA69-0EF9-42BF-8C3D-739D38952D08}" type="slidenum">
              <a:rPr lang="en-US" altLang="en-US"/>
              <a:pPr>
                <a:defRPr/>
              </a:pPr>
              <a:t>‹#›</a:t>
            </a:fld>
            <a:endParaRPr lang="en-US" altLang="en-US"/>
          </a:p>
        </p:txBody>
      </p:sp>
    </p:spTree>
    <p:extLst>
      <p:ext uri="{BB962C8B-B14F-4D97-AF65-F5344CB8AC3E}">
        <p14:creationId xmlns:p14="http://schemas.microsoft.com/office/powerpoint/2010/main" val="1464311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854C42E-BC95-4BBC-9F7B-5344EAE6C4C8}" type="slidenum">
              <a:rPr lang="en-US" altLang="en-US"/>
              <a:pPr>
                <a:defRPr/>
              </a:pPr>
              <a:t>‹#›</a:t>
            </a:fld>
            <a:endParaRPr lang="en-US" altLang="en-US"/>
          </a:p>
        </p:txBody>
      </p:sp>
    </p:spTree>
    <p:extLst>
      <p:ext uri="{BB962C8B-B14F-4D97-AF65-F5344CB8AC3E}">
        <p14:creationId xmlns:p14="http://schemas.microsoft.com/office/powerpoint/2010/main" val="567572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D197C99-7B87-49D8-8176-7BDBCA4DA270}" type="slidenum">
              <a:rPr lang="en-US" altLang="en-US"/>
              <a:pPr>
                <a:defRPr/>
              </a:pPr>
              <a:t>‹#›</a:t>
            </a:fld>
            <a:endParaRPr lang="en-US" altLang="en-US"/>
          </a:p>
        </p:txBody>
      </p:sp>
    </p:spTree>
    <p:extLst>
      <p:ext uri="{BB962C8B-B14F-4D97-AF65-F5344CB8AC3E}">
        <p14:creationId xmlns:p14="http://schemas.microsoft.com/office/powerpoint/2010/main" val="3811433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5E2C51-C609-4D46-B3AC-F38F2C5B447E}" type="slidenum">
              <a:rPr lang="en-US" altLang="en-US"/>
              <a:pPr>
                <a:defRPr/>
              </a:pPr>
              <a:t>‹#›</a:t>
            </a:fld>
            <a:endParaRPr lang="en-US" altLang="en-US"/>
          </a:p>
        </p:txBody>
      </p:sp>
    </p:spTree>
    <p:extLst>
      <p:ext uri="{BB962C8B-B14F-4D97-AF65-F5344CB8AC3E}">
        <p14:creationId xmlns:p14="http://schemas.microsoft.com/office/powerpoint/2010/main" val="3959212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4D80F6-03E8-45F5-ADB1-C2F557B0ED77}" type="slidenum">
              <a:rPr lang="en-US" altLang="en-US"/>
              <a:pPr>
                <a:defRPr/>
              </a:pPr>
              <a:t>‹#›</a:t>
            </a:fld>
            <a:endParaRPr lang="en-US" altLang="en-US"/>
          </a:p>
        </p:txBody>
      </p:sp>
    </p:spTree>
    <p:extLst>
      <p:ext uri="{BB962C8B-B14F-4D97-AF65-F5344CB8AC3E}">
        <p14:creationId xmlns:p14="http://schemas.microsoft.com/office/powerpoint/2010/main" val="2435233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0198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985ACDB-9923-43F5-9BD7-C08FFA692B7B}" type="slidenum">
              <a:rPr lang="en-US" altLang="en-US"/>
              <a:pPr>
                <a:defRPr/>
              </a:pPr>
              <a:t>‹#›</a:t>
            </a:fld>
            <a:endParaRPr lang="en-US" altLang="en-US"/>
          </a:p>
        </p:txBody>
      </p:sp>
    </p:spTree>
    <p:extLst>
      <p:ext uri="{BB962C8B-B14F-4D97-AF65-F5344CB8AC3E}">
        <p14:creationId xmlns:p14="http://schemas.microsoft.com/office/powerpoint/2010/main" val="363453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82296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657600"/>
            <a:ext cx="82296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51409E-D1CD-44A7-BC85-96D5A6464751}" type="slidenum">
              <a:rPr lang="en-US" altLang="en-US"/>
              <a:pPr>
                <a:defRPr/>
              </a:pPr>
              <a:t>‹#›</a:t>
            </a:fld>
            <a:endParaRPr lang="en-US" altLang="en-US"/>
          </a:p>
        </p:txBody>
      </p:sp>
    </p:spTree>
    <p:extLst>
      <p:ext uri="{BB962C8B-B14F-4D97-AF65-F5344CB8AC3E}">
        <p14:creationId xmlns:p14="http://schemas.microsoft.com/office/powerpoint/2010/main" val="3489614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781800" cy="1066800"/>
          </a:xfrm>
        </p:spPr>
        <p:txBody>
          <a:bodyPr/>
          <a:lstStyle/>
          <a:p>
            <a:r>
              <a:rPr lang="en-US"/>
              <a:t>Click to edit Master title style</a:t>
            </a:r>
          </a:p>
        </p:txBody>
      </p:sp>
      <p:sp>
        <p:nvSpPr>
          <p:cNvPr id="3" name="Text Placeholder 2"/>
          <p:cNvSpPr>
            <a:spLocks noGrp="1"/>
          </p:cNvSpPr>
          <p:nvPr>
            <p:ph type="body" sz="half" idx="1"/>
          </p:nvPr>
        </p:nvSpPr>
        <p:spPr>
          <a:xfrm>
            <a:off x="457200" y="1219200"/>
            <a:ext cx="40386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219200"/>
            <a:ext cx="4038600" cy="4724400"/>
          </a:xfrm>
        </p:spPr>
        <p:txBody>
          <a:bodyPr/>
          <a:lstStyle/>
          <a:p>
            <a:pPr lvl="0"/>
            <a:r>
              <a:rPr lang="en-US" noProof="0"/>
              <a:t>Click icon to add online image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E1730E-5608-495C-801D-42C36F42686F}" type="slidenum">
              <a:rPr lang="en-US" altLang="en-US"/>
              <a:pPr>
                <a:defRPr/>
              </a:pPr>
              <a:t>‹#›</a:t>
            </a:fld>
            <a:endParaRPr lang="en-US" altLang="en-US"/>
          </a:p>
        </p:txBody>
      </p:sp>
    </p:spTree>
    <p:extLst>
      <p:ext uri="{BB962C8B-B14F-4D97-AF65-F5344CB8AC3E}">
        <p14:creationId xmlns:p14="http://schemas.microsoft.com/office/powerpoint/2010/main" val="12761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nativeamericanhm_pg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76200"/>
            <a:ext cx="6781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219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5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400">
                <a:latin typeface="Times New Roman" pitchFamily="18" charset="0"/>
              </a:defRPr>
            </a:lvl1pPr>
          </a:lstStyle>
          <a:p>
            <a:pPr>
              <a:defRPr/>
            </a:pPr>
            <a:endParaRPr lang="en-US"/>
          </a:p>
        </p:txBody>
      </p:sp>
      <p:sp>
        <p:nvSpPr>
          <p:cNvPr id="245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400">
                <a:latin typeface="Times New Roman" pitchFamily="18" charset="0"/>
              </a:defRPr>
            </a:lvl1pPr>
          </a:lstStyle>
          <a:p>
            <a:pPr>
              <a:defRPr/>
            </a:pPr>
            <a:endParaRPr lang="en-US"/>
          </a:p>
        </p:txBody>
      </p:sp>
      <p:sp>
        <p:nvSpPr>
          <p:cNvPr id="245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400" smtClean="0">
                <a:latin typeface="Times New Roman" panose="02020603050405020304" pitchFamily="18" charset="0"/>
              </a:defRPr>
            </a:lvl1pPr>
          </a:lstStyle>
          <a:p>
            <a:pPr>
              <a:defRPr/>
            </a:pPr>
            <a:fld id="{AC50B5B5-65C6-47E0-9352-84FADD1F3C9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90"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rtl="0" eaLnBrk="1" fontAlgn="base" hangingPunct="1">
        <a:spcBef>
          <a:spcPct val="0"/>
        </a:spcBef>
        <a:spcAft>
          <a:spcPct val="0"/>
        </a:spcAft>
        <a:defRPr sz="3600">
          <a:solidFill>
            <a:srgbClr val="000000"/>
          </a:solidFill>
          <a:latin typeface="+mj-lt"/>
          <a:ea typeface="+mj-ea"/>
          <a:cs typeface="+mj-cs"/>
        </a:defRPr>
      </a:lvl1pPr>
      <a:lvl2pPr algn="l" rtl="0" eaLnBrk="1" fontAlgn="base" hangingPunct="1">
        <a:spcBef>
          <a:spcPct val="0"/>
        </a:spcBef>
        <a:spcAft>
          <a:spcPct val="0"/>
        </a:spcAft>
        <a:defRPr sz="3600">
          <a:solidFill>
            <a:srgbClr val="000000"/>
          </a:solidFill>
          <a:latin typeface="Gill Sans MT" pitchFamily="34" charset="0"/>
        </a:defRPr>
      </a:lvl2pPr>
      <a:lvl3pPr algn="l" rtl="0" eaLnBrk="1" fontAlgn="base" hangingPunct="1">
        <a:spcBef>
          <a:spcPct val="0"/>
        </a:spcBef>
        <a:spcAft>
          <a:spcPct val="0"/>
        </a:spcAft>
        <a:defRPr sz="3600">
          <a:solidFill>
            <a:srgbClr val="000000"/>
          </a:solidFill>
          <a:latin typeface="Gill Sans MT" pitchFamily="34" charset="0"/>
        </a:defRPr>
      </a:lvl3pPr>
      <a:lvl4pPr algn="l" rtl="0" eaLnBrk="1" fontAlgn="base" hangingPunct="1">
        <a:spcBef>
          <a:spcPct val="0"/>
        </a:spcBef>
        <a:spcAft>
          <a:spcPct val="0"/>
        </a:spcAft>
        <a:defRPr sz="3600">
          <a:solidFill>
            <a:srgbClr val="000000"/>
          </a:solidFill>
          <a:latin typeface="Gill Sans MT" pitchFamily="34" charset="0"/>
        </a:defRPr>
      </a:lvl4pPr>
      <a:lvl5pPr algn="l" rtl="0" eaLnBrk="1" fontAlgn="base" hangingPunct="1">
        <a:spcBef>
          <a:spcPct val="0"/>
        </a:spcBef>
        <a:spcAft>
          <a:spcPct val="0"/>
        </a:spcAft>
        <a:defRPr sz="3600">
          <a:solidFill>
            <a:srgbClr val="000000"/>
          </a:solidFill>
          <a:latin typeface="Gill Sans MT" pitchFamily="34" charset="0"/>
        </a:defRPr>
      </a:lvl5pPr>
      <a:lvl6pPr marL="457200" algn="l" rtl="0" eaLnBrk="1" fontAlgn="base" hangingPunct="1">
        <a:spcBef>
          <a:spcPct val="0"/>
        </a:spcBef>
        <a:spcAft>
          <a:spcPct val="0"/>
        </a:spcAft>
        <a:defRPr sz="3600">
          <a:solidFill>
            <a:srgbClr val="000000"/>
          </a:solidFill>
          <a:latin typeface="Gill Sans MT" pitchFamily="34" charset="0"/>
        </a:defRPr>
      </a:lvl6pPr>
      <a:lvl7pPr marL="914400" algn="l" rtl="0" eaLnBrk="1" fontAlgn="base" hangingPunct="1">
        <a:spcBef>
          <a:spcPct val="0"/>
        </a:spcBef>
        <a:spcAft>
          <a:spcPct val="0"/>
        </a:spcAft>
        <a:defRPr sz="3600">
          <a:solidFill>
            <a:srgbClr val="000000"/>
          </a:solidFill>
          <a:latin typeface="Gill Sans MT" pitchFamily="34" charset="0"/>
        </a:defRPr>
      </a:lvl7pPr>
      <a:lvl8pPr marL="1371600" algn="l" rtl="0" eaLnBrk="1" fontAlgn="base" hangingPunct="1">
        <a:spcBef>
          <a:spcPct val="0"/>
        </a:spcBef>
        <a:spcAft>
          <a:spcPct val="0"/>
        </a:spcAft>
        <a:defRPr sz="3600">
          <a:solidFill>
            <a:srgbClr val="000000"/>
          </a:solidFill>
          <a:latin typeface="Gill Sans MT" pitchFamily="34" charset="0"/>
        </a:defRPr>
      </a:lvl8pPr>
      <a:lvl9pPr marL="1828800" algn="l" rtl="0" eaLnBrk="1" fontAlgn="base" hangingPunct="1">
        <a:spcBef>
          <a:spcPct val="0"/>
        </a:spcBef>
        <a:spcAft>
          <a:spcPct val="0"/>
        </a:spcAft>
        <a:defRPr sz="3600">
          <a:solidFill>
            <a:srgbClr val="000000"/>
          </a:solidFill>
          <a:latin typeface="Gill Sans MT" pitchFamily="34" charset="0"/>
        </a:defRPr>
      </a:lvl9pPr>
    </p:titleStyle>
    <p:bodyStyle>
      <a:lvl1pPr marL="342900" indent="-342900" algn="l" rtl="0" eaLnBrk="1" fontAlgn="base" hangingPunct="1">
        <a:spcBef>
          <a:spcPct val="20000"/>
        </a:spcBef>
        <a:spcAft>
          <a:spcPct val="0"/>
        </a:spcAft>
        <a:buClr>
          <a:schemeClr val="tx1"/>
        </a:buClr>
        <a:buChar char="•"/>
        <a:defRPr sz="2800">
          <a:solidFill>
            <a:srgbClr val="000000"/>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600">
          <a:solidFill>
            <a:srgbClr val="000000"/>
          </a:solidFill>
          <a:latin typeface="+mn-lt"/>
        </a:defRPr>
      </a:lvl2pPr>
      <a:lvl3pPr marL="1143000" indent="-228600" algn="l" rtl="0" eaLnBrk="1" fontAlgn="base" hangingPunct="1">
        <a:spcBef>
          <a:spcPct val="20000"/>
        </a:spcBef>
        <a:spcAft>
          <a:spcPct val="0"/>
        </a:spcAft>
        <a:buClr>
          <a:schemeClr val="tx1"/>
        </a:buClr>
        <a:buChar char="•"/>
        <a:defRPr sz="2400">
          <a:solidFill>
            <a:srgbClr val="000000"/>
          </a:solidFill>
          <a:latin typeface="+mn-lt"/>
        </a:defRPr>
      </a:lvl3pPr>
      <a:lvl4pPr marL="1600200" indent="-228600" algn="l" rtl="0" eaLnBrk="1" fontAlgn="base" hangingPunct="1">
        <a:spcBef>
          <a:spcPct val="20000"/>
        </a:spcBef>
        <a:spcAft>
          <a:spcPct val="0"/>
        </a:spcAft>
        <a:buClr>
          <a:schemeClr val="tx1"/>
        </a:buClr>
        <a:buChar char="•"/>
        <a:defRPr sz="2000">
          <a:solidFill>
            <a:srgbClr val="000000"/>
          </a:solidFill>
          <a:latin typeface="+mn-lt"/>
        </a:defRPr>
      </a:lvl4pPr>
      <a:lvl5pPr marL="2057400" indent="-228600" algn="l" rtl="0" eaLnBrk="1" fontAlgn="base" hangingPunct="1">
        <a:spcBef>
          <a:spcPct val="20000"/>
        </a:spcBef>
        <a:spcAft>
          <a:spcPct val="0"/>
        </a:spcAft>
        <a:buClr>
          <a:schemeClr val="tx1"/>
        </a:buClr>
        <a:buChar char="•"/>
        <a:defRPr sz="2000">
          <a:solidFill>
            <a:srgbClr val="000000"/>
          </a:solidFill>
          <a:latin typeface="+mn-lt"/>
        </a:defRPr>
      </a:lvl5pPr>
      <a:lvl6pPr marL="2514600" indent="-228600" algn="l" rtl="0" eaLnBrk="1" fontAlgn="base" hangingPunct="1">
        <a:spcBef>
          <a:spcPct val="20000"/>
        </a:spcBef>
        <a:spcAft>
          <a:spcPct val="0"/>
        </a:spcAft>
        <a:buClr>
          <a:schemeClr val="tx1"/>
        </a:buClr>
        <a:buChar char="•"/>
        <a:defRPr sz="2000">
          <a:solidFill>
            <a:srgbClr val="000000"/>
          </a:solidFill>
          <a:latin typeface="+mn-lt"/>
        </a:defRPr>
      </a:lvl6pPr>
      <a:lvl7pPr marL="2971800" indent="-228600" algn="l" rtl="0" eaLnBrk="1" fontAlgn="base" hangingPunct="1">
        <a:spcBef>
          <a:spcPct val="20000"/>
        </a:spcBef>
        <a:spcAft>
          <a:spcPct val="0"/>
        </a:spcAft>
        <a:buClr>
          <a:schemeClr val="tx1"/>
        </a:buClr>
        <a:buChar char="•"/>
        <a:defRPr sz="2000">
          <a:solidFill>
            <a:srgbClr val="000000"/>
          </a:solidFill>
          <a:latin typeface="+mn-lt"/>
        </a:defRPr>
      </a:lvl7pPr>
      <a:lvl8pPr marL="3429000" indent="-228600" algn="l" rtl="0" eaLnBrk="1" fontAlgn="base" hangingPunct="1">
        <a:spcBef>
          <a:spcPct val="20000"/>
        </a:spcBef>
        <a:spcAft>
          <a:spcPct val="0"/>
        </a:spcAft>
        <a:buClr>
          <a:schemeClr val="tx1"/>
        </a:buClr>
        <a:buChar char="•"/>
        <a:defRPr sz="2000">
          <a:solidFill>
            <a:srgbClr val="000000"/>
          </a:solidFill>
          <a:latin typeface="+mn-lt"/>
        </a:defRPr>
      </a:lvl8pPr>
      <a:lvl9pPr marL="3886200" indent="-228600" algn="l" rtl="0" eaLnBrk="1" fontAlgn="base" hangingPunct="1">
        <a:spcBef>
          <a:spcPct val="20000"/>
        </a:spcBef>
        <a:spcAft>
          <a:spcPct val="0"/>
        </a:spcAft>
        <a:buClr>
          <a:schemeClr val="tx1"/>
        </a:buClr>
        <a:buChar char="•"/>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robert.mann@ho-chunk.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type="ctrTitle"/>
          </p:nvPr>
        </p:nvSpPr>
        <p:spPr>
          <a:xfrm>
            <a:off x="685800" y="1524000"/>
            <a:ext cx="7772400" cy="1600200"/>
          </a:xfrm>
        </p:spPr>
        <p:txBody>
          <a:bodyPr/>
          <a:lstStyle/>
          <a:p>
            <a:r>
              <a:rPr lang="en-US" sz="7200" dirty="0"/>
              <a:t>Cultural Integration</a:t>
            </a:r>
            <a:br>
              <a:rPr lang="en-US" sz="7200" dirty="0"/>
            </a:br>
            <a:r>
              <a:rPr lang="en-US" sz="1800" dirty="0"/>
              <a:t>by Robert Mann</a:t>
            </a:r>
            <a:endParaRPr lang="en-US" sz="1800" b="1" dirty="0"/>
          </a:p>
        </p:txBody>
      </p:sp>
    </p:spTree>
    <p:extLst>
      <p:ext uri="{BB962C8B-B14F-4D97-AF65-F5344CB8AC3E}">
        <p14:creationId xmlns:p14="http://schemas.microsoft.com/office/powerpoint/2010/main" val="3638340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2800" b="1" dirty="0"/>
              <a:t>What is Culture?</a:t>
            </a:r>
            <a:endParaRPr lang="en-US" altLang="en-US" sz="2800" b="1" dirty="0">
              <a:latin typeface="Papyrus" panose="03070502060502030205" pitchFamily="66" charset="0"/>
            </a:endParaRPr>
          </a:p>
        </p:txBody>
      </p:sp>
      <p:sp>
        <p:nvSpPr>
          <p:cNvPr id="4099" name="Rectangle 3"/>
          <p:cNvSpPr>
            <a:spLocks noGrp="1" noChangeArrowheads="1"/>
          </p:cNvSpPr>
          <p:nvPr>
            <p:ph type="body" idx="1"/>
          </p:nvPr>
        </p:nvSpPr>
        <p:spPr/>
        <p:txBody>
          <a:bodyPr/>
          <a:lstStyle/>
          <a:p>
            <a:pPr marL="0" indent="0">
              <a:buNone/>
            </a:pPr>
            <a:r>
              <a:rPr lang="en-US" sz="3200" dirty="0"/>
              <a:t>Culture is the shared set of beliefs, values, customs, behaviors, and physical items that a group of people learns, shares, and passes down from one generation to the next.</a:t>
            </a:r>
          </a:p>
          <a:p>
            <a:pPr marL="0" indent="0">
              <a:buNone/>
            </a:pPr>
            <a:endParaRPr lang="en-US" altLang="en-US" sz="1100" dirty="0"/>
          </a:p>
          <a:p>
            <a:pPr marL="0" indent="0">
              <a:buNone/>
            </a:pPr>
            <a:endParaRPr lang="en-US" alt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Characteristics </a:t>
            </a:r>
            <a:br>
              <a:rPr lang="en-US" sz="2800" b="1" dirty="0"/>
            </a:br>
            <a:r>
              <a:rPr lang="en-US" sz="2800" b="1" dirty="0"/>
              <a:t>of Culture</a:t>
            </a:r>
            <a:endParaRPr lang="en-US" sz="2800" b="1" dirty="0">
              <a:latin typeface="Papyrus" panose="03070502060502030205" pitchFamily="66" charset="0"/>
            </a:endParaRPr>
          </a:p>
        </p:txBody>
      </p:sp>
      <p:sp>
        <p:nvSpPr>
          <p:cNvPr id="3" name="Content Placeholder 2"/>
          <p:cNvSpPr>
            <a:spLocks noGrp="1"/>
          </p:cNvSpPr>
          <p:nvPr>
            <p:ph idx="1"/>
          </p:nvPr>
        </p:nvSpPr>
        <p:spPr>
          <a:xfrm>
            <a:off x="457200" y="1219200"/>
            <a:ext cx="8229600" cy="5410200"/>
          </a:xfrm>
        </p:spPr>
        <p:txBody>
          <a:bodyPr/>
          <a:lstStyle/>
          <a:p>
            <a:pPr marL="0" indent="0">
              <a:buNone/>
            </a:pPr>
            <a:r>
              <a:rPr lang="en-US" sz="2400" b="1" dirty="0"/>
              <a:t>Learned: </a:t>
            </a:r>
            <a:r>
              <a:rPr lang="en-US" sz="2400" dirty="0"/>
              <a:t>People are not born with culture; it is acquired through socialization, communication, and observation from birth.</a:t>
            </a:r>
          </a:p>
          <a:p>
            <a:pPr marL="0" indent="0">
              <a:buNone/>
            </a:pPr>
            <a:r>
              <a:rPr lang="en-US" sz="2400" b="1" dirty="0"/>
              <a:t>Shared: </a:t>
            </a:r>
            <a:r>
              <a:rPr lang="en-US" sz="2400" dirty="0"/>
              <a:t>It belongs to a group or community rather than just one person, creating collective identity and sense of belonging.</a:t>
            </a:r>
          </a:p>
          <a:p>
            <a:pPr marL="0" indent="0">
              <a:buNone/>
            </a:pPr>
            <a:r>
              <a:rPr lang="en-US" sz="2400" b="1" dirty="0"/>
              <a:t>Dynamic: </a:t>
            </a:r>
            <a:r>
              <a:rPr lang="en-US" sz="2400" dirty="0"/>
              <a:t>Culture does not stay the same: it changes, evolves, and adapts over time through new experiences, trade, and technology.</a:t>
            </a:r>
          </a:p>
          <a:p>
            <a:pPr marL="0" indent="0">
              <a:buNone/>
            </a:pPr>
            <a:r>
              <a:rPr lang="en-US" sz="2400" b="1" dirty="0"/>
              <a:t>Symbolic: </a:t>
            </a:r>
            <a:r>
              <a:rPr lang="en-US" sz="2400" dirty="0"/>
              <a:t>It relies on symbols-like language, art, and money-that carry specific, agree-upon meanings within a society.</a:t>
            </a:r>
          </a:p>
          <a:p>
            <a:pPr marL="0" indent="0">
              <a:buNone/>
            </a:pPr>
            <a:endParaRPr lang="en-US" dirty="0"/>
          </a:p>
        </p:txBody>
      </p:sp>
    </p:spTree>
    <p:extLst>
      <p:ext uri="{BB962C8B-B14F-4D97-AF65-F5344CB8AC3E}">
        <p14:creationId xmlns:p14="http://schemas.microsoft.com/office/powerpoint/2010/main" val="944642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457200" y="57150"/>
            <a:ext cx="6781800" cy="1085850"/>
          </a:xfrm>
        </p:spPr>
        <p:txBody>
          <a:bodyPr/>
          <a:lstStyle/>
          <a:p>
            <a:pPr eaLnBrk="1" hangingPunct="1"/>
            <a:r>
              <a:rPr lang="en-US" sz="2800" b="1" dirty="0"/>
              <a:t>Elements of Culture</a:t>
            </a:r>
            <a:endParaRPr lang="en-US" altLang="en-US" sz="2800" b="1" dirty="0">
              <a:latin typeface="Papyrus" panose="03070502060502030205" pitchFamily="66" charset="0"/>
            </a:endParaRPr>
          </a:p>
        </p:txBody>
      </p:sp>
      <p:sp>
        <p:nvSpPr>
          <p:cNvPr id="6147" name="Rectangle 5"/>
          <p:cNvSpPr>
            <a:spLocks noGrp="1" noChangeArrowheads="1"/>
          </p:cNvSpPr>
          <p:nvPr>
            <p:ph type="body" sz="half" idx="1"/>
          </p:nvPr>
        </p:nvSpPr>
        <p:spPr>
          <a:xfrm>
            <a:off x="457200" y="1219200"/>
            <a:ext cx="8229600" cy="5334000"/>
          </a:xfrm>
        </p:spPr>
        <p:txBody>
          <a:bodyPr/>
          <a:lstStyle/>
          <a:p>
            <a:pPr marL="0" indent="0">
              <a:buNone/>
            </a:pPr>
            <a:r>
              <a:rPr lang="en-US" sz="2400" b="1" dirty="0"/>
              <a:t>Tangible (Visible): </a:t>
            </a:r>
            <a:r>
              <a:rPr lang="en-US" sz="2400" dirty="0"/>
              <a:t>Food, clothing, architecture, art, music, and holiday traditions.</a:t>
            </a:r>
          </a:p>
          <a:p>
            <a:pPr marL="0" indent="0">
              <a:buNone/>
            </a:pPr>
            <a:r>
              <a:rPr lang="en-US" sz="2400" b="1" dirty="0"/>
              <a:t>Intangible (Invisible): </a:t>
            </a:r>
            <a:r>
              <a:rPr lang="en-US" sz="2400" dirty="0"/>
              <a:t>Values, beliefs, social norms, rules for politeness, and worldviews</a:t>
            </a:r>
            <a:r>
              <a:rPr lang="en-US" sz="16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2800" b="1" dirty="0"/>
              <a:t>Understanding "Culture" </a:t>
            </a:r>
            <a:br>
              <a:rPr lang="en-US" sz="2800" b="1" dirty="0"/>
            </a:br>
            <a:r>
              <a:rPr lang="en-US" sz="2800" b="1" dirty="0"/>
              <a:t>in the Courtroom</a:t>
            </a:r>
            <a:endParaRPr lang="en-US" altLang="en-US" sz="2800" b="1" dirty="0">
              <a:latin typeface="Papyrus" panose="03070502060502030205" pitchFamily="66" charset="0"/>
            </a:endParaRPr>
          </a:p>
        </p:txBody>
      </p:sp>
      <p:sp>
        <p:nvSpPr>
          <p:cNvPr id="7171" name="Rectangle 3"/>
          <p:cNvSpPr>
            <a:spLocks noGrp="1" noChangeArrowheads="1"/>
          </p:cNvSpPr>
          <p:nvPr>
            <p:ph type="body" idx="1"/>
          </p:nvPr>
        </p:nvSpPr>
        <p:spPr>
          <a:xfrm>
            <a:off x="457200" y="1219200"/>
            <a:ext cx="8229600" cy="5334000"/>
          </a:xfrm>
        </p:spPr>
        <p:txBody>
          <a:bodyPr/>
          <a:lstStyle/>
          <a:p>
            <a:pPr marL="0" lvl="0" indent="0">
              <a:buNone/>
            </a:pPr>
            <a:r>
              <a:rPr lang="en-US" sz="2000" b="1" dirty="0">
                <a:latin typeface="+mj-lt"/>
              </a:rPr>
              <a:t>What Cultures Meet in Drug Court? </a:t>
            </a:r>
            <a:r>
              <a:rPr lang="en-US" sz="2000" dirty="0">
                <a:latin typeface="+mj-lt"/>
              </a:rPr>
              <a:t>Mainstream c</a:t>
            </a:r>
            <a:r>
              <a:rPr lang="en-US" sz="2000" u="none" strike="noStrike" dirty="0">
                <a:effectLst/>
                <a:latin typeface="+mj-lt"/>
              </a:rPr>
              <a:t>ulture </a:t>
            </a:r>
            <a:r>
              <a:rPr lang="en-US" sz="2000" b="0" u="none" strike="noStrike" dirty="0">
                <a:effectLst/>
                <a:latin typeface="+mj-lt"/>
              </a:rPr>
              <a:t>is </a:t>
            </a:r>
            <a:r>
              <a:rPr lang="en-US" sz="2000" dirty="0">
                <a:latin typeface="+mj-lt"/>
              </a:rPr>
              <a:t>the dominant set of values, beliefs, behaviors, and artistic trends that are widely accepted and practiced by the majority of a society, while </a:t>
            </a:r>
            <a:r>
              <a:rPr lang="en-US" sz="2000" kern="100" dirty="0">
                <a:latin typeface="+mj-lt"/>
                <a:cs typeface="Times New Roman" panose="02020603050405020304" pitchFamily="18" charset="0"/>
              </a:rPr>
              <a:t>c</a:t>
            </a:r>
            <a:r>
              <a:rPr lang="en-US" sz="2000" kern="100" dirty="0">
                <a:effectLst/>
                <a:latin typeface="+mj-lt"/>
                <a:ea typeface="Aptos" panose="020B0004020202020204" pitchFamily="34" charset="0"/>
                <a:cs typeface="Times New Roman" panose="02020603050405020304" pitchFamily="18" charset="0"/>
              </a:rPr>
              <a:t>ommunity culture refers to the shared values, behaviors, traditions, and identifiers that connect a group of people in a specific place or shared interest.</a:t>
            </a:r>
          </a:p>
          <a:p>
            <a:pPr marL="0" lvl="0" indent="0">
              <a:buNone/>
            </a:pPr>
            <a:r>
              <a:rPr lang="en-US" sz="2000" b="1" dirty="0">
                <a:latin typeface="+mj-lt"/>
              </a:rPr>
              <a:t>The Culture of Addiction</a:t>
            </a:r>
            <a:r>
              <a:rPr lang="en-US" sz="2000" dirty="0">
                <a:latin typeface="+mj-lt"/>
              </a:rPr>
              <a:t> is an informal social network with shared group norms, values, rituals, and coping mechanisms that promote and sustain excessive drug or alcohol use.</a:t>
            </a:r>
          </a:p>
          <a:p>
            <a:pPr marL="0" lvl="0" indent="0">
              <a:buNone/>
            </a:pPr>
            <a:r>
              <a:rPr lang="en-US" sz="2000" b="1" dirty="0">
                <a:latin typeface="+mj-lt"/>
              </a:rPr>
              <a:t>The Culture of the Court </a:t>
            </a:r>
            <a:r>
              <a:rPr lang="en-US" sz="2000" dirty="0">
                <a:latin typeface="+mj-lt"/>
              </a:rPr>
              <a:t>l</a:t>
            </a:r>
            <a:r>
              <a:rPr lang="en-US" sz="2000" dirty="0"/>
              <a:t>eans heavily on positive reinforcement. It is common to see </a:t>
            </a:r>
            <a:r>
              <a:rPr lang="en-US" sz="2000" b="1" u="none" strike="noStrike" dirty="0">
                <a:effectLst/>
                <a:latin typeface="Google Sans"/>
              </a:rPr>
              <a:t>clapping, praise, and tangible rewards</a:t>
            </a:r>
            <a:r>
              <a:rPr lang="en-US" sz="2000" dirty="0"/>
              <a:t> (like gift cards or small gifts) given in open court to celebrate a participant reaching a sobriety milestone or graduating a program phase. Conversely, setbacks or violations are met with immediate, transparent, and proportional therapeutic sanctions rather than automatic jail sentences.</a:t>
            </a:r>
            <a:endParaRPr lang="en-US" alt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kern="100" dirty="0">
                <a:ea typeface="Aptos" panose="020B0004020202020204" pitchFamily="34" charset="0"/>
                <a:cs typeface="Times New Roman" panose="02020603050405020304" pitchFamily="18" charset="0"/>
              </a:rPr>
              <a:t>Cultural Integration and </a:t>
            </a:r>
            <a:br>
              <a:rPr lang="en-US" sz="2800" b="1" kern="100" dirty="0">
                <a:ea typeface="Aptos" panose="020B0004020202020204" pitchFamily="34" charset="0"/>
                <a:cs typeface="Times New Roman" panose="02020603050405020304" pitchFamily="18" charset="0"/>
              </a:rPr>
            </a:br>
            <a:r>
              <a:rPr lang="en-US" sz="2800" b="1" kern="100" dirty="0">
                <a:ea typeface="Aptos" panose="020B0004020202020204" pitchFamily="34" charset="0"/>
                <a:cs typeface="Times New Roman" panose="02020603050405020304" pitchFamily="18" charset="0"/>
              </a:rPr>
              <a:t>Competency in Drug Courts</a:t>
            </a:r>
            <a:endParaRPr lang="en-US" sz="2800" b="1" dirty="0">
              <a:latin typeface="Papyrus" panose="03070502060502030205" pitchFamily="66" charset="0"/>
            </a:endParaRPr>
          </a:p>
        </p:txBody>
      </p:sp>
      <p:sp>
        <p:nvSpPr>
          <p:cNvPr id="3" name="Content Placeholder 2"/>
          <p:cNvSpPr>
            <a:spLocks noGrp="1"/>
          </p:cNvSpPr>
          <p:nvPr>
            <p:ph idx="1"/>
          </p:nvPr>
        </p:nvSpPr>
        <p:spPr>
          <a:xfrm>
            <a:off x="457200" y="1219200"/>
            <a:ext cx="8229600" cy="5562600"/>
          </a:xfrm>
        </p:spPr>
        <p:txBody>
          <a:bodyPr/>
          <a:lstStyle/>
          <a:p>
            <a:pPr marL="0" marR="0" lvl="0" indent="0">
              <a:lnSpc>
                <a:spcPct val="115000"/>
              </a:lnSpc>
              <a:spcBef>
                <a:spcPts val="0"/>
              </a:spcBef>
              <a:spcAft>
                <a:spcPts val="800"/>
              </a:spcAft>
              <a:buSzPts val="1000"/>
              <a:buNone/>
              <a:tabLst>
                <a:tab pos="457200" algn="l"/>
              </a:tabLst>
            </a:pPr>
            <a:r>
              <a:rPr lang="en-US" sz="2000" kern="100" dirty="0">
                <a:effectLst/>
                <a:ea typeface="Aptos" panose="020B0004020202020204" pitchFamily="34" charset="0"/>
                <a:cs typeface="Times New Roman" panose="02020603050405020304" pitchFamily="18" charset="0"/>
              </a:rPr>
              <a:t>Bridging Communities, Tradition, and Justice for Better Outcomes</a:t>
            </a:r>
          </a:p>
          <a:p>
            <a:pPr marL="0" marR="0" lvl="0" indent="0">
              <a:lnSpc>
                <a:spcPct val="115000"/>
              </a:lnSpc>
              <a:spcBef>
                <a:spcPts val="0"/>
              </a:spcBef>
              <a:spcAft>
                <a:spcPts val="800"/>
              </a:spcAft>
              <a:buSzPts val="1000"/>
              <a:buNone/>
              <a:tabLst>
                <a:tab pos="457200" algn="l"/>
              </a:tabLst>
            </a:pPr>
            <a:r>
              <a:rPr lang="en-US" sz="2000" b="1" kern="100" dirty="0">
                <a:effectLst/>
                <a:ea typeface="Aptos" panose="020B0004020202020204" pitchFamily="34" charset="0"/>
                <a:cs typeface="Times New Roman" panose="02020603050405020304" pitchFamily="18" charset="0"/>
              </a:rPr>
              <a:t>The collision of cultures in the courtroom: </a:t>
            </a:r>
            <a:r>
              <a:rPr lang="en-US" sz="2000" dirty="0"/>
              <a:t>To mitigate the destructive friction between state punitive frameworks and indigenous traditions, Wisconsin has seen the evolution of collaborative </a:t>
            </a:r>
            <a:r>
              <a:rPr lang="en-US" sz="2000" b="1" u="none" strike="noStrike" dirty="0">
                <a:effectLst/>
                <a:latin typeface="Google Sans"/>
              </a:rPr>
              <a:t>Tribal Healing to Wellness Courts</a:t>
            </a:r>
            <a:r>
              <a:rPr lang="en-US" sz="2000" dirty="0"/>
              <a:t>.</a:t>
            </a:r>
            <a:r>
              <a:rPr lang="en-US" sz="2000" b="1" dirty="0"/>
              <a:t> </a:t>
            </a:r>
            <a:r>
              <a:rPr lang="en-US" sz="2000" dirty="0"/>
              <a:t>By introducing tribal history, customs, and language into the legal healing process, these cross-jurisdictional efforts aim to transform a historical collision into a cooperative framework.</a:t>
            </a:r>
            <a:endParaRPr lang="en-US" sz="2000" kern="100" dirty="0">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2000" b="1" kern="100" dirty="0">
                <a:effectLst/>
                <a:ea typeface="Aptos" panose="020B0004020202020204" pitchFamily="34" charset="0"/>
                <a:cs typeface="Times New Roman" panose="02020603050405020304" pitchFamily="18" charset="0"/>
              </a:rPr>
              <a:t>Core drug court components: </a:t>
            </a:r>
            <a:r>
              <a:rPr lang="en-US" sz="2000" dirty="0"/>
              <a:t>Wisconsin problem-solving treatment courts follow the standard </a:t>
            </a:r>
            <a:r>
              <a:rPr lang="en-US" sz="2000" b="1" u="none" strike="noStrike" dirty="0">
                <a:effectLst/>
                <a:latin typeface="Google Sans"/>
              </a:rPr>
              <a:t>10 Key Components</a:t>
            </a:r>
            <a:r>
              <a:rPr lang="en-US" sz="2000" b="1" dirty="0"/>
              <a:t> </a:t>
            </a:r>
            <a:r>
              <a:rPr lang="en-US" sz="2000" dirty="0"/>
              <a:t>framework rooted in national best practices, combining intensive judicial oversight, multi-disciplinary teamwork, and comprehensive treatment.</a:t>
            </a:r>
            <a:endParaRPr lang="en-US" sz="2000" kern="100" dirty="0">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2000" kern="100" dirty="0">
                <a:effectLst/>
                <a:ea typeface="Aptos" panose="020B0004020202020204" pitchFamily="34" charset="0"/>
                <a:cs typeface="Times New Roman" panose="02020603050405020304" pitchFamily="18" charset="0"/>
              </a:rPr>
              <a:t>Strategies for inclusive, responsive care </a:t>
            </a:r>
            <a:r>
              <a:rPr lang="en-US" sz="2000" dirty="0"/>
              <a:t>focus on building strong relationships, addressing adult bias, and using multi-tiered systems of support across education and community services.</a:t>
            </a:r>
            <a:endParaRPr lang="en-US" sz="2000" kern="100" dirty="0">
              <a:effectLst/>
              <a:ea typeface="Aptos" panose="020B0004020202020204" pitchFamily="34"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381913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2800" b="1" dirty="0"/>
              <a:t>Key National Standards </a:t>
            </a:r>
            <a:br>
              <a:rPr lang="en-US" sz="2800" b="1" dirty="0"/>
            </a:br>
            <a:r>
              <a:rPr lang="en-US" sz="2800" b="1" dirty="0"/>
              <a:t>(Key Components 3, 4 &amp; 10)</a:t>
            </a:r>
            <a:endParaRPr lang="en-US" altLang="en-US" sz="2800" b="1" dirty="0">
              <a:latin typeface="Papyrus" panose="03070502060502030205" pitchFamily="66" charset="0"/>
            </a:endParaRPr>
          </a:p>
        </p:txBody>
      </p:sp>
      <p:sp>
        <p:nvSpPr>
          <p:cNvPr id="8195" name="Rectangle 3"/>
          <p:cNvSpPr>
            <a:spLocks noGrp="1" noChangeArrowheads="1"/>
          </p:cNvSpPr>
          <p:nvPr>
            <p:ph type="body" idx="1"/>
          </p:nvPr>
        </p:nvSpPr>
        <p:spPr/>
        <p:txBody>
          <a:bodyPr/>
          <a:lstStyle/>
          <a:p>
            <a:pPr marL="0" lvl="0" indent="0">
              <a:buNone/>
            </a:pPr>
            <a:r>
              <a:rPr lang="en-US" sz="2000" dirty="0"/>
              <a:t>Aligning with Drug Court Standards</a:t>
            </a:r>
          </a:p>
          <a:p>
            <a:pPr marL="0" indent="0">
              <a:buNone/>
            </a:pPr>
            <a:r>
              <a:rPr lang="en-US" sz="2000" b="1" dirty="0"/>
              <a:t>Key Component 3: </a:t>
            </a:r>
            <a:r>
              <a:rPr lang="en-US" sz="2000" dirty="0"/>
              <a:t>Eligible participants are identified early and promptly placed in the drug court program. This entry point is when the team should assess the participant’s specific tribal affiliation, existing cultural knowledge, and willingness to participate so the path can be personalized.</a:t>
            </a:r>
          </a:p>
          <a:p>
            <a:pPr marL="0" lvl="0" indent="0">
              <a:buNone/>
            </a:pPr>
            <a:r>
              <a:rPr lang="en-US" sz="2000" b="1" dirty="0"/>
              <a:t>Key Component 4: </a:t>
            </a:r>
            <a:r>
              <a:rPr lang="en-US" sz="2000" dirty="0"/>
              <a:t>Drug courts provide access to a continuum of alcohol, drug, and other related treatment and rehabilitation services. </a:t>
            </a:r>
          </a:p>
          <a:p>
            <a:pPr marL="0" lvl="0" indent="0">
              <a:buNone/>
            </a:pPr>
            <a:r>
              <a:rPr lang="en-US" sz="2000" b="1" dirty="0"/>
              <a:t>Key Component 10: </a:t>
            </a:r>
            <a:r>
              <a:rPr lang="en-US" sz="2000" dirty="0"/>
              <a:t>Forging partnerships among drug courts, public agencies, and community-based organizations generates support and enhances drug court program effectiveness.</a:t>
            </a:r>
          </a:p>
          <a:p>
            <a:pPr marL="274320" lvl="1" indent="0">
              <a:buNone/>
            </a:pP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5F20-8C1A-D7A6-0535-F0298DCF6273}"/>
              </a:ext>
            </a:extLst>
          </p:cNvPr>
          <p:cNvSpPr>
            <a:spLocks noGrp="1"/>
          </p:cNvSpPr>
          <p:nvPr>
            <p:ph type="title"/>
          </p:nvPr>
        </p:nvSpPr>
        <p:spPr/>
        <p:txBody>
          <a:bodyPr/>
          <a:lstStyle/>
          <a:p>
            <a:r>
              <a:rPr lang="en-US" dirty="0"/>
              <a:t>Implementation</a:t>
            </a:r>
          </a:p>
        </p:txBody>
      </p:sp>
      <p:sp>
        <p:nvSpPr>
          <p:cNvPr id="3" name="Content Placeholder 2">
            <a:extLst>
              <a:ext uri="{FF2B5EF4-FFF2-40B4-BE49-F238E27FC236}">
                <a16:creationId xmlns:a16="http://schemas.microsoft.com/office/drawing/2014/main" id="{58979AC6-87DC-97DD-DEFC-1FD3DADDE635}"/>
              </a:ext>
            </a:extLst>
          </p:cNvPr>
          <p:cNvSpPr>
            <a:spLocks noGrp="1"/>
          </p:cNvSpPr>
          <p:nvPr>
            <p:ph idx="1"/>
          </p:nvPr>
        </p:nvSpPr>
        <p:spPr/>
        <p:txBody>
          <a:bodyPr/>
          <a:lstStyle/>
          <a:p>
            <a:pPr marL="0" indent="0">
              <a:buNone/>
            </a:pPr>
            <a:r>
              <a:rPr lang="en-US" sz="2000" dirty="0"/>
              <a:t>Rather than treating cultural elements as a reward for later stages or a secondary add-on, best practices from the Tribal Law &amp; Policy Institute (TLPI) establish that </a:t>
            </a:r>
            <a:r>
              <a:rPr lang="en-US" sz="2000" u="none" strike="noStrike" dirty="0">
                <a:effectLst/>
                <a:latin typeface="Google Sans"/>
              </a:rPr>
              <a:t>culture and tradition should serve as the foundation of the clinical and judicial framework</a:t>
            </a:r>
            <a:r>
              <a:rPr lang="en-US" sz="2000" dirty="0"/>
              <a:t>, integrated systematically according to a participant's cognitive and physical stabilization.</a:t>
            </a:r>
          </a:p>
        </p:txBody>
      </p:sp>
    </p:spTree>
    <p:extLst>
      <p:ext uri="{BB962C8B-B14F-4D97-AF65-F5344CB8AC3E}">
        <p14:creationId xmlns:p14="http://schemas.microsoft.com/office/powerpoint/2010/main" val="2133486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US" sz="2800" b="1" dirty="0"/>
              <a:t>Incorporating Traditions </a:t>
            </a:r>
            <a:br>
              <a:rPr lang="en-US" sz="2800" b="1" dirty="0"/>
            </a:br>
            <a:r>
              <a:rPr lang="en-US" sz="2800" b="1" dirty="0"/>
              <a:t>&amp; Holistic Healing</a:t>
            </a:r>
            <a:r>
              <a:rPr lang="en-US" altLang="en-US" sz="2800" dirty="0"/>
              <a:t> </a:t>
            </a:r>
          </a:p>
        </p:txBody>
      </p:sp>
      <p:sp>
        <p:nvSpPr>
          <p:cNvPr id="9219" name="Rectangle 8"/>
          <p:cNvSpPr>
            <a:spLocks noGrp="1" noChangeArrowheads="1"/>
          </p:cNvSpPr>
          <p:nvPr>
            <p:ph type="body" sz="half" idx="1"/>
          </p:nvPr>
        </p:nvSpPr>
        <p:spPr>
          <a:xfrm>
            <a:off x="457200" y="1219200"/>
            <a:ext cx="8382000" cy="4724400"/>
          </a:xfrm>
        </p:spPr>
        <p:txBody>
          <a:bodyPr/>
          <a:lstStyle/>
          <a:p>
            <a:pPr marL="0" indent="0">
              <a:buNone/>
            </a:pPr>
            <a:r>
              <a:rPr lang="en-US" sz="2800" dirty="0"/>
              <a:t>Lessons from Tribal Healing to Wellness Courts</a:t>
            </a:r>
          </a:p>
          <a:p>
            <a:pPr marL="514350" indent="-514350">
              <a:buFont typeface="+mj-lt"/>
              <a:buAutoNum type="arabicPeriod"/>
            </a:pPr>
            <a:r>
              <a:rPr lang="en-US" sz="2800" dirty="0"/>
              <a:t>Integrating traditional healing practices (e.g., talking circles or sweat lodges where appropriate) to fill spiritual and emotional voids.</a:t>
            </a:r>
          </a:p>
          <a:p>
            <a:pPr marL="514350" indent="-514350">
              <a:buFont typeface="+mj-lt"/>
              <a:buAutoNum type="arabicPeriod"/>
            </a:pPr>
            <a:r>
              <a:rPr lang="en-US" sz="2800" dirty="0"/>
              <a:t>Embedding cultural significance into treatment phases, incentives, and community re-integration.</a:t>
            </a:r>
          </a:p>
          <a:p>
            <a:pPr marL="514350" indent="-514350">
              <a:buFont typeface="+mj-lt"/>
              <a:buAutoNum type="arabicPeriod"/>
            </a:pPr>
            <a:r>
              <a:rPr lang="en-US" sz="2800" dirty="0"/>
              <a:t>Recognizing that standard Western models do not fit every participant's worldview.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7C501-5D3B-EB58-9FE7-BF24F82B374F}"/>
              </a:ext>
            </a:extLst>
          </p:cNvPr>
          <p:cNvSpPr>
            <a:spLocks noGrp="1"/>
          </p:cNvSpPr>
          <p:nvPr>
            <p:ph type="title"/>
          </p:nvPr>
        </p:nvSpPr>
        <p:spPr/>
        <p:txBody>
          <a:bodyPr/>
          <a:lstStyle/>
          <a:p>
            <a:r>
              <a:rPr lang="en-US" dirty="0"/>
              <a:t>Guideline Principles</a:t>
            </a:r>
            <a:br>
              <a:rPr lang="en-US" dirty="0"/>
            </a:br>
            <a:r>
              <a:rPr lang="en-US" dirty="0"/>
              <a:t>for Implementation</a:t>
            </a:r>
          </a:p>
        </p:txBody>
      </p:sp>
      <p:sp>
        <p:nvSpPr>
          <p:cNvPr id="3" name="Content Placeholder 2">
            <a:extLst>
              <a:ext uri="{FF2B5EF4-FFF2-40B4-BE49-F238E27FC236}">
                <a16:creationId xmlns:a16="http://schemas.microsoft.com/office/drawing/2014/main" id="{185C9EBA-A10E-9D55-FAFE-5E181F163BD2}"/>
              </a:ext>
            </a:extLst>
          </p:cNvPr>
          <p:cNvSpPr>
            <a:spLocks noGrp="1"/>
          </p:cNvSpPr>
          <p:nvPr>
            <p:ph idx="1"/>
          </p:nvPr>
        </p:nvSpPr>
        <p:spPr>
          <a:xfrm>
            <a:off x="457200" y="1219200"/>
            <a:ext cx="8229600" cy="5334000"/>
          </a:xfrm>
        </p:spPr>
        <p:txBody>
          <a:bodyPr/>
          <a:lstStyle/>
          <a:p>
            <a:pPr marL="0" indent="0">
              <a:buNone/>
            </a:pPr>
            <a:r>
              <a:rPr lang="en-US" sz="2000" b="1" u="none" strike="noStrike" dirty="0">
                <a:effectLst/>
                <a:latin typeface="+mj-lt"/>
              </a:rPr>
              <a:t>Integrate Culture, Not Mandated Religion:</a:t>
            </a:r>
            <a:r>
              <a:rPr lang="en-US" sz="2000" dirty="0">
                <a:latin typeface="+mj-lt"/>
              </a:rPr>
              <a:t> As highlighted in </a:t>
            </a:r>
            <a:r>
              <a:rPr lang="en-US" sz="2000" b="0" u="none" strike="noStrike" dirty="0">
                <a:effectLst/>
                <a:latin typeface="+mj-lt"/>
              </a:rPr>
              <a:t>TLPI resources on Customs and Traditions</a:t>
            </a:r>
            <a:r>
              <a:rPr lang="en-US" sz="2000" dirty="0">
                <a:latin typeface="+mj-lt"/>
              </a:rPr>
              <a:t>, it is vital to distinguish between culture and specific spiritual principles. Many tribal nations are religiously diverse; requiring activities that feel certain religious principles can violate rights or cause conflict. The focus should be on building connection, community accountability, and the interconnectedness of holistic health.</a:t>
            </a:r>
          </a:p>
          <a:p>
            <a:pPr marL="0" indent="0">
              <a:buNone/>
            </a:pPr>
            <a:r>
              <a:rPr lang="en-US" sz="2000" b="1" u="none" strike="noStrike" dirty="0">
                <a:effectLst/>
                <a:latin typeface="+mj-lt"/>
              </a:rPr>
              <a:t>Trauma-Informed Contextualizing:</a:t>
            </a:r>
            <a:r>
              <a:rPr lang="en-US" sz="2000" dirty="0">
                <a:latin typeface="+mj-lt"/>
              </a:rPr>
              <a:t> Traditional practices help dismantle historical trauma and the systemic legacy of colonialism (such as forced separation from families and land loss) which frequently drive addiction. Introducing identity-affirming practices early acts as a protective shield against shame and stigma.</a:t>
            </a:r>
          </a:p>
        </p:txBody>
      </p:sp>
    </p:spTree>
    <p:extLst>
      <p:ext uri="{BB962C8B-B14F-4D97-AF65-F5344CB8AC3E}">
        <p14:creationId xmlns:p14="http://schemas.microsoft.com/office/powerpoint/2010/main" val="3207764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CED09-1D03-C138-F723-23D0CE57529B}"/>
              </a:ext>
            </a:extLst>
          </p:cNvPr>
          <p:cNvSpPr>
            <a:spLocks noGrp="1"/>
          </p:cNvSpPr>
          <p:nvPr>
            <p:ph type="title"/>
          </p:nvPr>
        </p:nvSpPr>
        <p:spPr/>
        <p:txBody>
          <a:bodyPr/>
          <a:lstStyle/>
          <a:p>
            <a:r>
              <a:rPr lang="en-US" dirty="0"/>
              <a:t>Timeline by Court </a:t>
            </a:r>
            <a:br>
              <a:rPr lang="en-US" dirty="0"/>
            </a:br>
            <a:r>
              <a:rPr lang="en-US" dirty="0"/>
              <a:t>Phases</a:t>
            </a:r>
          </a:p>
        </p:txBody>
      </p:sp>
      <p:sp>
        <p:nvSpPr>
          <p:cNvPr id="3" name="Content Placeholder 2">
            <a:extLst>
              <a:ext uri="{FF2B5EF4-FFF2-40B4-BE49-F238E27FC236}">
                <a16:creationId xmlns:a16="http://schemas.microsoft.com/office/drawing/2014/main" id="{DBCCF723-606D-4C89-D076-2099102ACFA8}"/>
              </a:ext>
            </a:extLst>
          </p:cNvPr>
          <p:cNvSpPr>
            <a:spLocks noGrp="1"/>
          </p:cNvSpPr>
          <p:nvPr>
            <p:ph idx="1"/>
          </p:nvPr>
        </p:nvSpPr>
        <p:spPr/>
        <p:txBody>
          <a:bodyPr/>
          <a:lstStyle/>
          <a:p>
            <a:pPr marL="0" indent="0">
              <a:buNone/>
            </a:pPr>
            <a:r>
              <a:rPr lang="en-US" sz="2000" b="1" u="none" strike="noStrike" dirty="0">
                <a:effectLst/>
                <a:latin typeface="Google Sans"/>
              </a:rPr>
              <a:t>Phase 1: Stabilization &amp; Engagement (Immediate):</a:t>
            </a:r>
            <a:r>
              <a:rPr lang="en-US" sz="2000" dirty="0"/>
              <a:t> Introduce cultural concepts right away. This includes welcoming participants with smudge ceremonies, presenting them with medicine bags, and scheduling weekly attendance at Native-specific support groups or talking circles alongside standard medical stabilization. This helps ground the participant's identity beyond their addiction from day one.</a:t>
            </a:r>
          </a:p>
          <a:p>
            <a:pPr marL="0" indent="0">
              <a:buNone/>
            </a:pPr>
            <a:r>
              <a:rPr lang="en-US" sz="2000" b="1" u="none" strike="noStrike" dirty="0">
                <a:effectLst/>
                <a:latin typeface="Google Sans"/>
              </a:rPr>
              <a:t>Phase 2: Intensive Treatment:</a:t>
            </a:r>
            <a:r>
              <a:rPr lang="en-US" sz="2000" dirty="0"/>
              <a:t> As treatment shifts toward addressing family history, trauma, and deep-seated issues, deeper cultural integration occurs. Participants engage in group activities that foster an indigenous worldview of interconnected physical, mental, emotional, and spiritual well-being.</a:t>
            </a:r>
          </a:p>
          <a:p>
            <a:pPr marL="0" indent="0">
              <a:buNone/>
            </a:pPr>
            <a:r>
              <a:rPr lang="en-US" sz="2000" b="1" u="none" strike="noStrike" dirty="0">
                <a:effectLst/>
                <a:latin typeface="Google Sans"/>
              </a:rPr>
              <a:t>Phase 3, 4 &amp; </a:t>
            </a:r>
            <a:r>
              <a:rPr lang="en-US" sz="2000" b="1" dirty="0">
                <a:latin typeface="Google Sans"/>
              </a:rPr>
              <a:t>5</a:t>
            </a:r>
            <a:r>
              <a:rPr lang="en-US" sz="2000" b="1" u="none" strike="noStrike" dirty="0">
                <a:effectLst/>
                <a:latin typeface="Google Sans"/>
              </a:rPr>
              <a:t>: Habilitation &amp; Reintegration:</a:t>
            </a:r>
            <a:r>
              <a:rPr lang="en-US" sz="2000" dirty="0"/>
              <a:t> Later phases use traditional community practices—such as gathering seasonal items (e.g., sweetgrass picking), basket making, or attending sweat lodge ceremonies—to actively transition the individual back into a supportive community network.</a:t>
            </a:r>
          </a:p>
          <a:p>
            <a:pPr marL="0" indent="0">
              <a:buNone/>
            </a:pPr>
            <a:r>
              <a:rPr lang="en-US" sz="2000" b="1" u="none" strike="noStrike" dirty="0">
                <a:effectLst/>
                <a:latin typeface="Google Sans"/>
              </a:rPr>
              <a:t>Graduation:</a:t>
            </a:r>
            <a:r>
              <a:rPr lang="en-US" sz="2000" dirty="0"/>
              <a:t> The completion of the program is heavily formalized with cultural milestones, such as honoring the individual with an eagle feather, a blanket, or a song, symbolizing the community re-embracing them.</a:t>
            </a:r>
          </a:p>
        </p:txBody>
      </p:sp>
    </p:spTree>
    <p:extLst>
      <p:ext uri="{BB962C8B-B14F-4D97-AF65-F5344CB8AC3E}">
        <p14:creationId xmlns:p14="http://schemas.microsoft.com/office/powerpoint/2010/main" val="223115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2800" b="1" dirty="0">
                <a:latin typeface="+mn-lt"/>
                <a:cs typeface="Arial" panose="020B0604020202020204" pitchFamily="34" charset="0"/>
              </a:rPr>
              <a:t>Practical Steps for </a:t>
            </a:r>
            <a:br>
              <a:rPr lang="en-US" sz="2800" b="1" dirty="0">
                <a:latin typeface="+mn-lt"/>
                <a:cs typeface="Arial" panose="020B0604020202020204" pitchFamily="34" charset="0"/>
              </a:rPr>
            </a:br>
            <a:r>
              <a:rPr lang="en-US" sz="2800" b="1" dirty="0">
                <a:latin typeface="+mn-lt"/>
                <a:cs typeface="Arial" panose="020B0604020202020204" pitchFamily="34" charset="0"/>
              </a:rPr>
              <a:t>Implementation</a:t>
            </a:r>
            <a:endParaRPr lang="en-US" altLang="en-US" sz="2800" b="1" dirty="0">
              <a:latin typeface="+mn-lt"/>
              <a:cs typeface="Arial" panose="020B0604020202020204" pitchFamily="34" charset="0"/>
            </a:endParaRPr>
          </a:p>
        </p:txBody>
      </p:sp>
      <p:sp>
        <p:nvSpPr>
          <p:cNvPr id="10243" name="Rectangle 3"/>
          <p:cNvSpPr>
            <a:spLocks noGrp="1" noChangeArrowheads="1"/>
          </p:cNvSpPr>
          <p:nvPr>
            <p:ph type="body" idx="1"/>
          </p:nvPr>
        </p:nvSpPr>
        <p:spPr>
          <a:xfrm>
            <a:off x="457200" y="1219200"/>
            <a:ext cx="8229600" cy="5181600"/>
          </a:xfrm>
        </p:spPr>
        <p:txBody>
          <a:bodyPr/>
          <a:lstStyle/>
          <a:p>
            <a:pPr marL="0" indent="0">
              <a:buNone/>
            </a:pPr>
            <a:r>
              <a:rPr lang="en-US" sz="2400" dirty="0"/>
              <a:t>Actionable Strategies for Your Court</a:t>
            </a:r>
          </a:p>
          <a:p>
            <a:pPr marL="457200" indent="-457200">
              <a:buFont typeface="+mj-lt"/>
              <a:buAutoNum type="arabicPeriod"/>
            </a:pPr>
            <a:r>
              <a:rPr lang="en-US" sz="2400" dirty="0"/>
              <a:t>Provide ongoing cultural competency training for judges, lawyers, and case managers.</a:t>
            </a:r>
          </a:p>
          <a:p>
            <a:pPr marL="457200" indent="-457200">
              <a:buFont typeface="+mj-lt"/>
              <a:buAutoNum type="arabicPeriod"/>
            </a:pPr>
            <a:r>
              <a:rPr lang="en-US" sz="2400" dirty="0"/>
              <a:t>Screen participants not just for substance use severity, but for cultural readiness and barriers.</a:t>
            </a:r>
          </a:p>
          <a:p>
            <a:pPr marL="457200" indent="-457200">
              <a:buFont typeface="+mj-lt"/>
              <a:buAutoNum type="arabicPeriod"/>
            </a:pPr>
            <a:r>
              <a:rPr lang="en-US" sz="2400" dirty="0"/>
              <a:t>Establish a partnership with local tribal leader or cultural advisor to your court to answer any questions you or your participant(s) may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C142-B712-033C-BE04-689337CD6D6A}"/>
              </a:ext>
            </a:extLst>
          </p:cNvPr>
          <p:cNvSpPr>
            <a:spLocks noGrp="1"/>
          </p:cNvSpPr>
          <p:nvPr>
            <p:ph type="title"/>
          </p:nvPr>
        </p:nvSpPr>
        <p:spPr/>
        <p:txBody>
          <a:bodyPr/>
          <a:lstStyle/>
          <a:p>
            <a:r>
              <a:rPr lang="en-US" dirty="0"/>
              <a:t>Take Aways</a:t>
            </a:r>
          </a:p>
        </p:txBody>
      </p:sp>
      <p:sp>
        <p:nvSpPr>
          <p:cNvPr id="3" name="Content Placeholder 2">
            <a:extLst>
              <a:ext uri="{FF2B5EF4-FFF2-40B4-BE49-F238E27FC236}">
                <a16:creationId xmlns:a16="http://schemas.microsoft.com/office/drawing/2014/main" id="{A5A8F320-763E-89E6-E553-50E97FAD7227}"/>
              </a:ext>
            </a:extLst>
          </p:cNvPr>
          <p:cNvSpPr>
            <a:spLocks noGrp="1"/>
          </p:cNvSpPr>
          <p:nvPr>
            <p:ph idx="1"/>
          </p:nvPr>
        </p:nvSpPr>
        <p:spPr>
          <a:xfrm>
            <a:off x="457200" y="1219200"/>
            <a:ext cx="8229600" cy="5410200"/>
          </a:xfrm>
        </p:spPr>
        <p:txBody>
          <a:bodyPr/>
          <a:lstStyle/>
          <a:p>
            <a:pPr marL="0" indent="0">
              <a:buNone/>
            </a:pPr>
            <a:r>
              <a:rPr lang="en-US" altLang="en-US" sz="2800" dirty="0">
                <a:latin typeface="+mj-lt"/>
              </a:rPr>
              <a:t>Non-tribal drug courts have improved the outcomes for their participants by using referrals that assertively link participants with support-group volunteers who may escort them to the groups, answer any questions they might have, and provide them with support and camaraderie.</a:t>
            </a:r>
            <a:endParaRPr lang="en-US" dirty="0"/>
          </a:p>
          <a:p>
            <a:pPr marL="0" indent="0" algn="ctr">
              <a:buNone/>
            </a:pPr>
            <a:r>
              <a:rPr lang="en-US" dirty="0"/>
              <a:t>For more information or questions contact:</a:t>
            </a:r>
          </a:p>
          <a:p>
            <a:pPr marL="0" marR="0" indent="0">
              <a:spcBef>
                <a:spcPts val="0"/>
              </a:spcBef>
              <a:spcAft>
                <a:spcPts val="0"/>
              </a:spcAft>
              <a:buNone/>
            </a:pPr>
            <a:endParaRPr lang="en-US" sz="2400" b="1" dirty="0">
              <a:solidFill>
                <a:srgbClr val="1F4E79"/>
              </a:solidFill>
              <a:effectLst/>
              <a:latin typeface="+mj-lt"/>
              <a:ea typeface="Aptos" panose="020B0004020202020204" pitchFamily="34" charset="0"/>
              <a:cs typeface="Aptos" panose="020B0004020202020204" pitchFamily="34" charset="0"/>
            </a:endParaRPr>
          </a:p>
          <a:p>
            <a:pPr marL="0" marR="0" indent="0" algn="ctr">
              <a:spcBef>
                <a:spcPts val="0"/>
              </a:spcBef>
              <a:spcAft>
                <a:spcPts val="0"/>
              </a:spcAft>
              <a:buNone/>
            </a:pPr>
            <a:r>
              <a:rPr lang="en-US" sz="2400" dirty="0">
                <a:solidFill>
                  <a:schemeClr val="tx1"/>
                </a:solidFill>
                <a:effectLst/>
                <a:latin typeface="+mj-lt"/>
                <a:ea typeface="Aptos" panose="020B0004020202020204" pitchFamily="34" charset="0"/>
                <a:cs typeface="Aptos" panose="020B0004020202020204" pitchFamily="34" charset="0"/>
              </a:rPr>
              <a:t>Robert Mann, Project Coordinator</a:t>
            </a:r>
          </a:p>
          <a:p>
            <a:pPr marL="0" marR="0" indent="0" algn="ctr">
              <a:spcBef>
                <a:spcPts val="0"/>
              </a:spcBef>
              <a:spcAft>
                <a:spcPts val="0"/>
              </a:spcAft>
              <a:buNone/>
            </a:pPr>
            <a:r>
              <a:rPr lang="en-US" sz="2400" dirty="0">
                <a:solidFill>
                  <a:schemeClr val="tx1"/>
                </a:solidFill>
                <a:effectLst/>
                <a:latin typeface="+mj-lt"/>
                <a:ea typeface="Aptos" panose="020B0004020202020204" pitchFamily="34" charset="0"/>
                <a:cs typeface="Aptos" panose="020B0004020202020204" pitchFamily="34" charset="0"/>
              </a:rPr>
              <a:t>Black River Falls, WI 54615</a:t>
            </a:r>
          </a:p>
          <a:p>
            <a:pPr marL="0" marR="0" indent="0" algn="ctr">
              <a:spcBef>
                <a:spcPts val="0"/>
              </a:spcBef>
              <a:spcAft>
                <a:spcPts val="0"/>
              </a:spcAft>
              <a:buNone/>
            </a:pPr>
            <a:r>
              <a:rPr lang="en-US" sz="2400" dirty="0">
                <a:solidFill>
                  <a:schemeClr val="tx1"/>
                </a:solidFill>
                <a:effectLst/>
                <a:latin typeface="+mj-lt"/>
                <a:ea typeface="Aptos" panose="020B0004020202020204" pitchFamily="34" charset="0"/>
                <a:cs typeface="Aptos" panose="020B0004020202020204" pitchFamily="34" charset="0"/>
              </a:rPr>
              <a:t>Phone: 715-284-2722 ext. 13402</a:t>
            </a:r>
          </a:p>
          <a:p>
            <a:pPr marL="0" marR="0" indent="0" algn="ctr">
              <a:spcBef>
                <a:spcPts val="0"/>
              </a:spcBef>
              <a:spcAft>
                <a:spcPts val="0"/>
              </a:spcAft>
              <a:buNone/>
            </a:pPr>
            <a:r>
              <a:rPr lang="en-US" sz="2400" u="sng" dirty="0">
                <a:solidFill>
                  <a:srgbClr val="0070C0"/>
                </a:solidFill>
                <a:latin typeface="+mj-lt"/>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r</a:t>
            </a:r>
            <a:r>
              <a:rPr lang="en-US" sz="2400" u="sng" dirty="0">
                <a:solidFill>
                  <a:srgbClr val="0070C0"/>
                </a:solidFill>
                <a:effectLst/>
                <a:latin typeface="+mj-lt"/>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obert.mann@ho-chunk.com</a:t>
            </a:r>
            <a:endParaRPr lang="en-US" sz="2400" dirty="0">
              <a:solidFill>
                <a:srgbClr val="0070C0"/>
              </a:solidFill>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556131470"/>
      </p:ext>
    </p:extLst>
  </p:cSld>
  <p:clrMapOvr>
    <a:masterClrMapping/>
  </p:clrMapOvr>
</p:sld>
</file>

<file path=ppt/theme/theme1.xml><?xml version="1.0" encoding="utf-8"?>
<a:theme xmlns:a="http://schemas.openxmlformats.org/drawingml/2006/main" name="NativeAmericanHeritageMonth_pres_TP10238373">
  <a:themeElements>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fontScheme name="Presentation on product or service">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 on product or servic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entation on product or servic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entation on product or servic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entation on product or servic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
      <a:clrScheme name="Presentation on product or service 5">
        <a:dk1>
          <a:srgbClr val="000000"/>
        </a:dk1>
        <a:lt1>
          <a:srgbClr val="FFFFFF"/>
        </a:lt1>
        <a:dk2>
          <a:srgbClr val="000000"/>
        </a:dk2>
        <a:lt2>
          <a:srgbClr val="996633"/>
        </a:lt2>
        <a:accent1>
          <a:srgbClr val="CC9900"/>
        </a:accent1>
        <a:accent2>
          <a:srgbClr val="FFECB7"/>
        </a:accent2>
        <a:accent3>
          <a:srgbClr val="FFFFFF"/>
        </a:accent3>
        <a:accent4>
          <a:srgbClr val="000000"/>
        </a:accent4>
        <a:accent5>
          <a:srgbClr val="E2CAAA"/>
        </a:accent5>
        <a:accent6>
          <a:srgbClr val="E7D6A6"/>
        </a:accent6>
        <a:hlink>
          <a:srgbClr val="996633"/>
        </a:hlink>
        <a:folHlink>
          <a:srgbClr val="FF9900"/>
        </a:folHlink>
      </a:clrScheme>
      <a:clrMap bg1="lt1" tx1="dk1" bg2="lt2" tx2="dk2" accent1="accent1" accent2="accent2" accent3="accent3" accent4="accent4" accent5="accent5" accent6="accent6" hlink="hlink" folHlink="folHlink"/>
    </a:extraClrScheme>
    <a:extraClrScheme>
      <a:clrScheme name="Presentation on product or service 6">
        <a:dk1>
          <a:srgbClr val="000000"/>
        </a:dk1>
        <a:lt1>
          <a:srgbClr val="FFFFFF"/>
        </a:lt1>
        <a:dk2>
          <a:srgbClr val="000000"/>
        </a:dk2>
        <a:lt2>
          <a:srgbClr val="996633"/>
        </a:lt2>
        <a:accent1>
          <a:srgbClr val="CC9900"/>
        </a:accent1>
        <a:accent2>
          <a:srgbClr val="FFE28F"/>
        </a:accent2>
        <a:accent3>
          <a:srgbClr val="FFFFFF"/>
        </a:accent3>
        <a:accent4>
          <a:srgbClr val="000000"/>
        </a:accent4>
        <a:accent5>
          <a:srgbClr val="E2CAAA"/>
        </a:accent5>
        <a:accent6>
          <a:srgbClr val="E7CD81"/>
        </a:accent6>
        <a:hlink>
          <a:srgbClr val="996633"/>
        </a:hlink>
        <a:folHlink>
          <a:srgbClr val="FF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ative American Heritage Month presentation(3) [Compatibility Mode]" id="{EF99162D-F972-4363-A2E6-F6DE2CDF5EAF}" vid="{6CEF8907-D3E7-45BB-A11D-FB4AE8F5F5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Native American Heritage Month presentation(3)</Template>
  <TotalTime>958</TotalTime>
  <Words>1194</Words>
  <Application>Microsoft Office PowerPoint</Application>
  <PresentationFormat>On-screen Show (4:3)</PresentationFormat>
  <Paragraphs>53</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Gill Sans MT</vt:lpstr>
      <vt:lpstr>Google Sans</vt:lpstr>
      <vt:lpstr>Papyrus</vt:lpstr>
      <vt:lpstr>Times New Roman</vt:lpstr>
      <vt:lpstr>NativeAmericanHeritageMonth_pres_TP10238373</vt:lpstr>
      <vt:lpstr>Cultural Integration by Robert Mann</vt:lpstr>
      <vt:lpstr>What is Culture?</vt:lpstr>
      <vt:lpstr>Characteristics  of Culture</vt:lpstr>
      <vt:lpstr>Elements of Culture</vt:lpstr>
      <vt:lpstr>Understanding "Culture"  in the Courtroom</vt:lpstr>
      <vt:lpstr>Cultural Integration and  Competency in Drug Courts</vt:lpstr>
      <vt:lpstr>Key National Standards  (Key Components 3, 4 &amp; 10)</vt:lpstr>
      <vt:lpstr>Implementation</vt:lpstr>
      <vt:lpstr>Incorporating Traditions  &amp; Holistic Healing </vt:lpstr>
      <vt:lpstr>Guideline Principles for Implementation</vt:lpstr>
      <vt:lpstr>Timeline by Court  Phases</vt:lpstr>
      <vt:lpstr>Practical Steps for  Implementation</vt:lpstr>
      <vt:lpstr>Take Aways</vt:lpstr>
    </vt:vector>
  </TitlesOfParts>
  <Manager/>
  <Company>Ho-Chunk Nation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Healing to Wellness Court</dc:title>
  <dc:subject/>
  <dc:creator>Robert J. Mann</dc:creator>
  <cp:keywords/>
  <dc:description/>
  <cp:lastModifiedBy>Robert J. Mann</cp:lastModifiedBy>
  <cp:revision>29</cp:revision>
  <cp:lastPrinted>2026-10-05T21:03:20Z</cp:lastPrinted>
  <dcterms:created xsi:type="dcterms:W3CDTF">2023-08-11T14:00:50Z</dcterms:created>
  <dcterms:modified xsi:type="dcterms:W3CDTF">2026-10-05T21:07:00Z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TC102383731033</vt:lpwstr>
  </property>
</Properties>
</file>