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28"/>
  </p:notesMasterIdLst>
  <p:handoutMasterIdLst>
    <p:handoutMasterId r:id="rId29"/>
  </p:handoutMasterIdLst>
  <p:sldIdLst>
    <p:sldId id="312" r:id="rId5"/>
    <p:sldId id="307" r:id="rId6"/>
    <p:sldId id="324" r:id="rId7"/>
    <p:sldId id="359" r:id="rId8"/>
    <p:sldId id="282" r:id="rId9"/>
    <p:sldId id="325" r:id="rId10"/>
    <p:sldId id="281" r:id="rId11"/>
    <p:sldId id="329" r:id="rId12"/>
    <p:sldId id="357" r:id="rId13"/>
    <p:sldId id="314" r:id="rId14"/>
    <p:sldId id="356" r:id="rId15"/>
    <p:sldId id="326" r:id="rId16"/>
    <p:sldId id="358" r:id="rId17"/>
    <p:sldId id="330" r:id="rId18"/>
    <p:sldId id="348" r:id="rId19"/>
    <p:sldId id="349" r:id="rId20"/>
    <p:sldId id="350" r:id="rId21"/>
    <p:sldId id="351" r:id="rId22"/>
    <p:sldId id="352" r:id="rId23"/>
    <p:sldId id="353" r:id="rId24"/>
    <p:sldId id="354" r:id="rId25"/>
    <p:sldId id="355" r:id="rId26"/>
    <p:sldId id="297" r:id="rId27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1661" autoAdjust="0"/>
  </p:normalViewPr>
  <p:slideViewPr>
    <p:cSldViewPr snapToGrid="0" snapToObjects="1">
      <p:cViewPr varScale="1">
        <p:scale>
          <a:sx n="45" d="100"/>
          <a:sy n="45" d="100"/>
        </p:scale>
        <p:origin x="1460" y="48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25" d="100"/>
          <a:sy n="25" d="100"/>
        </p:scale>
        <p:origin x="348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70FB6-164E-0840-A35B-09E9F3D45F76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BD0AB-C59E-4A46-83D3-F07787446B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931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600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131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397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653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Draw attention to the behavior, don’t label it.</a:t>
            </a:r>
          </a:p>
        </p:txBody>
      </p:sp>
    </p:spTree>
    <p:extLst>
      <p:ext uri="{BB962C8B-B14F-4D97-AF65-F5344CB8AC3E}">
        <p14:creationId xmlns:p14="http://schemas.microsoft.com/office/powerpoint/2010/main" val="967996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670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660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350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484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8323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0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Shape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3" name="Image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anchor="b" anchorCtr="0">
            <a:noAutofit/>
          </a:bodyPr>
          <a:lstStyle>
            <a:lvl1pPr algn="l">
              <a:lnSpc>
                <a:spcPct val="100000"/>
              </a:lnSpc>
              <a:defRPr sz="36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Image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indent="-283464">
              <a:spcBef>
                <a:spcPts val="1000"/>
              </a:spcBef>
              <a:defRPr sz="1800"/>
            </a:lvl2pPr>
            <a:lvl3pPr indent="-283464">
              <a:spcBef>
                <a:spcPts val="1000"/>
              </a:spcBef>
              <a:defRPr sz="1800"/>
            </a:lvl3pPr>
            <a:lvl4pPr indent="-283464">
              <a:spcBef>
                <a:spcPts val="1000"/>
              </a:spcBef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Shape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21" name="Freeform: Shape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4" name="Slide Number Placeholder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6" name="Image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21" name="Image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Image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/>
          <a:lstStyle>
            <a:lvl1pPr algn="ctr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 anchorCtr="0"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DC77F-9565-4A1E-99D5-920CA00642B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714BC-5F93-4B86-AE7D-931201ED0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081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  <p:sldLayoutId id="2147483693" r:id="rId18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Heather.Kierzek@wicourts.gov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Jessy.Prokosch@douglascountywi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9790" y="810227"/>
            <a:ext cx="6392421" cy="3831221"/>
          </a:xfrm>
        </p:spPr>
        <p:txBody>
          <a:bodyPr anchor="ctr"/>
          <a:lstStyle/>
          <a:p>
            <a:r>
              <a:rPr lang="en-US" dirty="0"/>
              <a:t>Hands on activities to teach our teams</a:t>
            </a:r>
          </a:p>
        </p:txBody>
      </p:sp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DA75-0988-2AC2-87F8-8DEC83A7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2441" y="1061623"/>
            <a:ext cx="5723586" cy="4739104"/>
          </a:xfrm>
        </p:spPr>
        <p:txBody>
          <a:bodyPr/>
          <a:lstStyle/>
          <a:p>
            <a:r>
              <a:rPr lang="en-US" dirty="0"/>
              <a:t>Quick activities</a:t>
            </a:r>
          </a:p>
        </p:txBody>
      </p:sp>
      <p:pic>
        <p:nvPicPr>
          <p:cNvPr id="7" name="Picture Placeholder 6" descr="A person standing in front of a whiteboard">
            <a:extLst>
              <a:ext uri="{FF2B5EF4-FFF2-40B4-BE49-F238E27FC236}">
                <a16:creationId xmlns:a16="http://schemas.microsoft.com/office/drawing/2014/main" id="{DD186EAB-37C7-E7E6-AE8D-F077D02804F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27208" r="27208"/>
          <a:stretch/>
        </p:blipFill>
        <p:spPr>
          <a:xfrm>
            <a:off x="443345" y="0"/>
            <a:ext cx="4344695" cy="6359525"/>
          </a:xfr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2C72119-FA1A-4DD7-9BC4-B8EB7FF9DB7F}"/>
              </a:ext>
            </a:extLst>
          </p:cNvPr>
          <p:cNvSpPr txBox="1">
            <a:spLocks/>
          </p:cNvSpPr>
          <p:nvPr/>
        </p:nvSpPr>
        <p:spPr>
          <a:xfrm>
            <a:off x="5793970" y="3810271"/>
            <a:ext cx="4935357" cy="2233233"/>
          </a:xfrm>
          <a:prstGeom prst="rect">
            <a:avLst/>
          </a:prstGeom>
        </p:spPr>
        <p:txBody>
          <a:bodyPr/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Activities that take no longer than 5-10 minutes</a:t>
            </a:r>
          </a:p>
        </p:txBody>
      </p:sp>
    </p:spTree>
    <p:extLst>
      <p:ext uri="{BB962C8B-B14F-4D97-AF65-F5344CB8AC3E}">
        <p14:creationId xmlns:p14="http://schemas.microsoft.com/office/powerpoint/2010/main" val="2906491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625013"/>
            <a:ext cx="7965461" cy="1170536"/>
          </a:xfrm>
        </p:spPr>
        <p:txBody>
          <a:bodyPr/>
          <a:lstStyle/>
          <a:p>
            <a:r>
              <a:rPr lang="en-US" dirty="0"/>
              <a:t>Don’t think about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11C33-898C-4414-4665-5136EB6FC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0565" y="2186248"/>
            <a:ext cx="7965460" cy="40467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Lessons Learned</a:t>
            </a:r>
          </a:p>
          <a:p>
            <a:r>
              <a:rPr lang="en-US" dirty="0"/>
              <a:t>Telling people to, “Just stop it,” is often ineffective</a:t>
            </a:r>
          </a:p>
          <a:p>
            <a:r>
              <a:rPr lang="en-US" dirty="0"/>
              <a:t>Help people identify what TO DO, instead of what NOT to do.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Key Takeaway</a:t>
            </a:r>
            <a:r>
              <a:rPr lang="en-US" dirty="0"/>
              <a:t>: The brain doesn’t respond well to “don’t think about it,” or, “just don’t do it.” Effective behavior change usually requires something to replace the behavior.</a:t>
            </a:r>
          </a:p>
        </p:txBody>
      </p:sp>
    </p:spTree>
    <p:extLst>
      <p:ext uri="{BB962C8B-B14F-4D97-AF65-F5344CB8AC3E}">
        <p14:creationId xmlns:p14="http://schemas.microsoft.com/office/powerpoint/2010/main" val="186379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625013"/>
            <a:ext cx="7965461" cy="1170536"/>
          </a:xfrm>
        </p:spPr>
        <p:txBody>
          <a:bodyPr/>
          <a:lstStyle/>
          <a:p>
            <a:r>
              <a:rPr lang="en-US" dirty="0"/>
              <a:t>Fold the paper/Draw a picture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99A741C-616C-4FE9-83E5-02B66D17E4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958543" y="258643"/>
            <a:ext cx="5995686" cy="652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27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625013"/>
            <a:ext cx="7965461" cy="1170536"/>
          </a:xfrm>
        </p:spPr>
        <p:txBody>
          <a:bodyPr/>
          <a:lstStyle/>
          <a:p>
            <a:r>
              <a:rPr lang="en-US" dirty="0"/>
              <a:t>Fold the paper/Draw a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11C33-898C-4414-4665-5136EB6FC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0565" y="2211187"/>
            <a:ext cx="7965460" cy="4671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Lessons Learned</a:t>
            </a:r>
          </a:p>
          <a:p>
            <a:r>
              <a:rPr lang="en-US" dirty="0"/>
              <a:t>People interpret the same information differently</a:t>
            </a:r>
          </a:p>
          <a:p>
            <a:r>
              <a:rPr lang="en-US" dirty="0"/>
              <a:t>Clear communication matters</a:t>
            </a:r>
          </a:p>
          <a:p>
            <a:r>
              <a:rPr lang="en-US" dirty="0"/>
              <a:t>Everyone brings their own perspective</a:t>
            </a:r>
          </a:p>
          <a:p>
            <a:r>
              <a:rPr lang="en-US" dirty="0"/>
              <a:t>Assumptions can create unintended outcomes</a:t>
            </a:r>
          </a:p>
          <a:p>
            <a:r>
              <a:rPr lang="en-US" dirty="0"/>
              <a:t>Asking clarifying questions is important</a:t>
            </a:r>
          </a:p>
          <a:p>
            <a:r>
              <a:rPr lang="en-US" dirty="0"/>
              <a:t>The “right” result isn’t always obvious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Debrief Question</a:t>
            </a:r>
            <a:r>
              <a:rPr lang="en-US" dirty="0"/>
              <a:t>: “Did anyone do exactly what they thought I asked them to do and still end up with something different from everyone else? What does this tell us about the way we communicate with the people we serve?”</a:t>
            </a:r>
          </a:p>
        </p:txBody>
      </p:sp>
    </p:spTree>
    <p:extLst>
      <p:ext uri="{BB962C8B-B14F-4D97-AF65-F5344CB8AC3E}">
        <p14:creationId xmlns:p14="http://schemas.microsoft.com/office/powerpoint/2010/main" val="68568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B77AA-EEC8-4978-BA5E-80BF85011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Switch the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3FB46-F63E-4B87-AB01-D6009698DA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Lessons Learned</a:t>
            </a:r>
          </a:p>
          <a:p>
            <a:r>
              <a:rPr lang="en-US" dirty="0"/>
              <a:t>Constantly changing expectations creates stress, confusion, disengagement, and fear of failure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Key Takeaway: </a:t>
            </a:r>
            <a:r>
              <a:rPr lang="en-US" dirty="0"/>
              <a:t>“</a:t>
            </a: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People often aren’t resisting the task, they’re reacting to uncertainty, inconsistency, and shifting expectations.”</a:t>
            </a: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10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5"/>
            <a:ext cx="5259554" cy="2495028"/>
          </a:xfrm>
        </p:spPr>
        <p:txBody>
          <a:bodyPr/>
          <a:lstStyle/>
          <a:p>
            <a:r>
              <a:rPr lang="en-US" dirty="0"/>
              <a:t>Longer activities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3808750"/>
            <a:ext cx="5259554" cy="2233233"/>
          </a:xfrm>
        </p:spPr>
        <p:txBody>
          <a:bodyPr/>
          <a:lstStyle/>
          <a:p>
            <a:r>
              <a:rPr lang="en-US" dirty="0"/>
              <a:t>Activities that are perfect for longer staff meetings and retreats</a:t>
            </a:r>
          </a:p>
        </p:txBody>
      </p:sp>
      <p:pic>
        <p:nvPicPr>
          <p:cNvPr id="6" name="Picture Placeholder 5" descr="A person holding a microphone and standing in front of a group of people">
            <a:extLst>
              <a:ext uri="{FF2B5EF4-FFF2-40B4-BE49-F238E27FC236}">
                <a16:creationId xmlns:a16="http://schemas.microsoft.com/office/drawing/2014/main" id="{FECDA901-DD88-89EB-E10E-A2994D0A92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27745" r="27745"/>
          <a:stretch/>
        </p:blipFill>
        <p:spPr>
          <a:xfrm>
            <a:off x="7414194" y="410780"/>
            <a:ext cx="4344695" cy="6447220"/>
          </a:xfrm>
        </p:spPr>
      </p:pic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A5FB8-1E83-4C5C-BC16-F2E81F66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Words matter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1F667-EC42-4AC2-AEDE-709EB13FFA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14400" y="2316067"/>
            <a:ext cx="10511627" cy="4101358"/>
          </a:xfrm>
        </p:spPr>
        <p:txBody>
          <a:bodyPr>
            <a:normAutofit/>
          </a:bodyPr>
          <a:lstStyle/>
          <a:p>
            <a:r>
              <a:rPr lang="en-US" dirty="0"/>
              <a:t>Addict</a:t>
            </a:r>
          </a:p>
          <a:p>
            <a:r>
              <a:rPr lang="en-US" dirty="0"/>
              <a:t>Offender</a:t>
            </a:r>
          </a:p>
          <a:p>
            <a:r>
              <a:rPr lang="en-US" dirty="0"/>
              <a:t>Manipulative</a:t>
            </a:r>
          </a:p>
          <a:p>
            <a:r>
              <a:rPr lang="en-US" dirty="0"/>
              <a:t>Noncompliant</a:t>
            </a:r>
          </a:p>
          <a:p>
            <a:r>
              <a:rPr lang="en-US" dirty="0"/>
              <a:t>Resistant</a:t>
            </a:r>
          </a:p>
          <a:p>
            <a:r>
              <a:rPr lang="en-US" dirty="0"/>
              <a:t>Frequent Flyer</a:t>
            </a:r>
          </a:p>
          <a:p>
            <a:r>
              <a:rPr lang="en-US" dirty="0"/>
              <a:t>Drug Seeker</a:t>
            </a:r>
          </a:p>
          <a:p>
            <a:r>
              <a:rPr lang="en-US" dirty="0"/>
              <a:t>Criminal</a:t>
            </a:r>
          </a:p>
          <a:p>
            <a:r>
              <a:rPr lang="en-US" dirty="0"/>
              <a:t>Failed Treatment</a:t>
            </a:r>
          </a:p>
          <a:p>
            <a:r>
              <a:rPr lang="en-US" dirty="0"/>
              <a:t>Difficult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475AFF-55B5-4004-8177-6101B4D9B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967" y="2076499"/>
            <a:ext cx="2945043" cy="3926724"/>
          </a:xfrm>
          <a:prstGeom prst="rect">
            <a:avLst/>
          </a:prstGeom>
        </p:spPr>
      </p:pic>
      <p:pic>
        <p:nvPicPr>
          <p:cNvPr id="2050" name="Picture 2" descr="Robert Downey Jr. - IMDb">
            <a:extLst>
              <a:ext uri="{FF2B5EF4-FFF2-40B4-BE49-F238E27FC236}">
                <a16:creationId xmlns:a16="http://schemas.microsoft.com/office/drawing/2014/main" id="{3DCBEAE6-1FC5-4151-A7A0-D97012D53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93" y="2076499"/>
            <a:ext cx="2620884" cy="3940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11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A5FB8-1E83-4C5C-BC16-F2E81F66F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109" y="706924"/>
            <a:ext cx="10511627" cy="1012785"/>
          </a:xfrm>
        </p:spPr>
        <p:txBody>
          <a:bodyPr/>
          <a:lstStyle/>
          <a:p>
            <a:r>
              <a:rPr lang="en-US" dirty="0"/>
              <a:t>Words matter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D4558E76-DD18-45BE-A02C-02FD0CCAE3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92084"/>
              </p:ext>
            </p:extLst>
          </p:nvPr>
        </p:nvGraphicFramePr>
        <p:xfrm>
          <a:off x="2322946" y="1724670"/>
          <a:ext cx="8128000" cy="48514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77019614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047452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He’s an addict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He has a substance use disorder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32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She’s noncompliant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She did not complete the required treatment sessions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684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He’s manipulative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 provided different information to different team members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67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She’s resistant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She expressed concerns about the recommended treatment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71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He’s a frequent flyer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 has had multiple contacts with the justice system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5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She failed treatment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 current treatment approach did not produce the desired outcome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705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He’s a drug seeker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 repeatedly requested medication and reported ongoing 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54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He’s difficult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 team has experienced challenges engaging him in services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377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2568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1C9C56F-440F-42BB-861F-B33F31115B34}"/>
              </a:ext>
            </a:extLst>
          </p:cNvPr>
          <p:cNvSpPr txBox="1">
            <a:spLocks/>
          </p:cNvSpPr>
          <p:nvPr/>
        </p:nvSpPr>
        <p:spPr>
          <a:xfrm>
            <a:off x="4226540" y="2027690"/>
            <a:ext cx="7965460" cy="4671752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/>
              <a:t>Lessons Learned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b="1" dirty="0"/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Language should describe the behavior – not define the person</a:t>
            </a:r>
            <a:endParaRPr lang="en-US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Language is not just what we say – it shapes what we see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None/>
            </a:pPr>
            <a:r>
              <a:rPr lang="en-US" sz="1800" b="1" dirty="0"/>
              <a:t>Key Takeaway</a:t>
            </a:r>
            <a:r>
              <a:rPr lang="en-US" sz="1800" dirty="0"/>
              <a:t>: “</a:t>
            </a: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If the language we use about someone influences how the team sees that person, we have a responsibility to choose our words carefully.”</a:t>
            </a:r>
            <a:endParaRPr lang="en-US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75765C-798E-4A19-A9B0-D5D010EF0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625013"/>
            <a:ext cx="7965461" cy="1170536"/>
          </a:xfrm>
        </p:spPr>
        <p:txBody>
          <a:bodyPr/>
          <a:lstStyle/>
          <a:p>
            <a:r>
              <a:rPr lang="en-US" dirty="0"/>
              <a:t>Words matter</a:t>
            </a:r>
          </a:p>
        </p:txBody>
      </p:sp>
    </p:spTree>
    <p:extLst>
      <p:ext uri="{BB962C8B-B14F-4D97-AF65-F5344CB8AC3E}">
        <p14:creationId xmlns:p14="http://schemas.microsoft.com/office/powerpoint/2010/main" val="1131718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1C9C56F-440F-42BB-861F-B33F31115B34}"/>
              </a:ext>
            </a:extLst>
          </p:cNvPr>
          <p:cNvSpPr txBox="1">
            <a:spLocks/>
          </p:cNvSpPr>
          <p:nvPr/>
        </p:nvSpPr>
        <p:spPr>
          <a:xfrm>
            <a:off x="4226540" y="2027690"/>
            <a:ext cx="7965460" cy="4671752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75765C-798E-4A19-A9B0-D5D010EF0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5855" y="298519"/>
            <a:ext cx="7965461" cy="630209"/>
          </a:xfrm>
        </p:spPr>
        <p:txBody>
          <a:bodyPr/>
          <a:lstStyle/>
          <a:p>
            <a:r>
              <a:rPr lang="en-US" dirty="0"/>
              <a:t>Finish the puzzle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2ED2A1-0D0C-4CBB-AE76-7F73AF0489A9}"/>
              </a:ext>
            </a:extLst>
          </p:cNvPr>
          <p:cNvSpPr txBox="1"/>
          <p:nvPr/>
        </p:nvSpPr>
        <p:spPr>
          <a:xfrm>
            <a:off x="4289366" y="1225689"/>
            <a:ext cx="610154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en-US" sz="1800" b="0" i="0" u="none" strike="noStrike" baseline="0" dirty="0">
                <a:latin typeface="Calibri" panose="020F0502020204030204" pitchFamily="34" charset="0"/>
              </a:rPr>
              <a:t>General Rules:</a:t>
            </a:r>
          </a:p>
          <a:p>
            <a:pPr marR="0" algn="l" rtl="0"/>
            <a:r>
              <a:rPr lang="en-US" sz="1800" b="0" i="0" u="none" strike="noStrike" baseline="0" dirty="0">
                <a:latin typeface="Calibri" panose="020F0502020204030204" pitchFamily="34" charset="0"/>
              </a:rPr>
              <a:t>No sharing directions.</a:t>
            </a:r>
          </a:p>
          <a:p>
            <a:pPr marR="0" algn="l" rtl="0"/>
            <a:r>
              <a:rPr lang="en-US" sz="1800" b="0" i="0" u="none" strike="noStrike" baseline="0" dirty="0">
                <a:latin typeface="Calibri" panose="020F0502020204030204" pitchFamily="34" charset="0"/>
              </a:rPr>
              <a:t>No helping others until you, yourself have successfully completed your own puzzle.</a:t>
            </a:r>
          </a:p>
          <a:p>
            <a:pPr marR="0" algn="l" rtl="0"/>
            <a:r>
              <a:rPr lang="en-US" sz="1800" b="0" i="0" u="none" strike="noStrike" baseline="0" dirty="0">
                <a:latin typeface="Calibri" panose="020F0502020204030204" pitchFamily="34" charset="0"/>
              </a:rPr>
              <a:t>If/when you are helping others, you cannot touch their puzzle pieces; </a:t>
            </a:r>
          </a:p>
          <a:p>
            <a:pPr marR="0" algn="l" rtl="0"/>
            <a:r>
              <a:rPr lang="en-US" sz="1800" b="0" i="0" u="none" strike="noStrike" baseline="0" dirty="0">
                <a:latin typeface="Calibri" panose="020F0502020204030204" pitchFamily="34" charset="0"/>
              </a:rPr>
              <a:t>you may only verbally communicate how to do it based on your memory and experience. </a:t>
            </a:r>
          </a:p>
          <a:p>
            <a:pPr marR="0" algn="l" rtl="0"/>
            <a:endParaRPr lang="en-US" sz="1800" b="0" i="0" u="none" strike="noStrike" baseline="0" dirty="0">
              <a:latin typeface="Calibri" panose="020F0502020204030204" pitchFamily="34" charset="0"/>
            </a:endParaRPr>
          </a:p>
          <a:p>
            <a:pPr marR="0" algn="l" rtl="0"/>
            <a:r>
              <a:rPr lang="en-US" sz="1800" b="0" i="0" u="none" strike="noStrike" baseline="0" dirty="0">
                <a:latin typeface="Calibri" panose="020F0502020204030204" pitchFamily="34" charset="0"/>
              </a:rPr>
              <a:t>Special Rules:</a:t>
            </a:r>
          </a:p>
          <a:p>
            <a:pPr marR="0" algn="l" rtl="0"/>
            <a:r>
              <a:rPr lang="en-US" sz="1800" b="0" i="0" u="none" strike="noStrike" baseline="0" dirty="0">
                <a:latin typeface="Calibri" panose="020F0502020204030204" pitchFamily="34" charset="0"/>
              </a:rPr>
              <a:t>If your first name begins with A, B, C or D, you may only use 1 hand, </a:t>
            </a:r>
          </a:p>
          <a:p>
            <a:pPr marR="0" algn="l" rtl="0"/>
            <a:r>
              <a:rPr lang="en-US" sz="1800" b="0" i="0" u="none" strike="noStrike" baseline="0" dirty="0">
                <a:latin typeface="Calibri" panose="020F0502020204030204" pitchFamily="34" charset="0"/>
              </a:rPr>
              <a:t>it must be your non-dominate hand.</a:t>
            </a:r>
          </a:p>
          <a:p>
            <a:pPr marR="0" algn="l" rtl="0"/>
            <a:r>
              <a:rPr lang="en-US" sz="1800" b="0" i="0" u="none" strike="noStrike" baseline="0" dirty="0">
                <a:latin typeface="Calibri" panose="020F0502020204030204" pitchFamily="34" charset="0"/>
              </a:rPr>
              <a:t>If your name starts with S or T, you cannot receive help from anyone.</a:t>
            </a:r>
          </a:p>
          <a:p>
            <a:pPr marR="0" algn="l" rtl="0"/>
            <a:r>
              <a:rPr lang="en-US" sz="1800" b="0" i="0" u="none" strike="noStrike" baseline="0" dirty="0">
                <a:latin typeface="Calibri" panose="020F0502020204030204" pitchFamily="34" charset="0"/>
              </a:rPr>
              <a:t>If your name starts with M or R, you cannot start until 5 minutes have passed.</a:t>
            </a:r>
          </a:p>
          <a:p>
            <a:pPr marR="0" algn="l" rtl="0"/>
            <a:r>
              <a:rPr lang="en-US" sz="1800" b="0" i="0" u="none" strike="noStrike" baseline="0" dirty="0">
                <a:latin typeface="Calibri" panose="020F0502020204030204" pitchFamily="34" charset="0"/>
              </a:rPr>
              <a:t>If you traveled greater than 5 hours to get here, none of the special or added rules apply to you. </a:t>
            </a:r>
          </a:p>
          <a:p>
            <a:pPr marR="0" algn="l" rtl="0"/>
            <a:endParaRPr lang="en-US" sz="1800" b="0" i="0" u="none" strike="noStrike" baseline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397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1C9C56F-440F-42BB-861F-B33F31115B34}"/>
              </a:ext>
            </a:extLst>
          </p:cNvPr>
          <p:cNvSpPr txBox="1">
            <a:spLocks/>
          </p:cNvSpPr>
          <p:nvPr/>
        </p:nvSpPr>
        <p:spPr>
          <a:xfrm>
            <a:off x="4002096" y="1944562"/>
            <a:ext cx="7965460" cy="467175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/>
              <a:t>Lessons Learned</a:t>
            </a:r>
          </a:p>
          <a:p>
            <a:r>
              <a:rPr lang="en-US" sz="1800" dirty="0"/>
              <a:t>No two recovery journeys are identical;</a:t>
            </a:r>
          </a:p>
          <a:p>
            <a:r>
              <a:rPr lang="en-US" sz="1800" dirty="0"/>
              <a:t>While participant/program goals are generally the same/similar, not everyone will have the same needs and/or need the same interventions in order to reach &amp; maintain these goals; </a:t>
            </a:r>
          </a:p>
          <a:p>
            <a:r>
              <a:rPr lang="en-US" sz="1800" dirty="0"/>
              <a:t>It could be a responsivity issue versus a compliance issue.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/>
              <a:t>Considering this,</a:t>
            </a:r>
            <a:endParaRPr lang="en-US" sz="1800" dirty="0"/>
          </a:p>
          <a:p>
            <a:r>
              <a:rPr lang="en-US" sz="1800" dirty="0"/>
              <a:t>It is our role &amp; responsibility to use </a:t>
            </a:r>
            <a:r>
              <a:rPr lang="en-US" sz="1800" b="1" u="sng" dirty="0"/>
              <a:t>validated</a:t>
            </a:r>
            <a:r>
              <a:rPr lang="en-US" sz="1800" dirty="0"/>
              <a:t> assessments in order to make care recommendations;</a:t>
            </a:r>
          </a:p>
          <a:p>
            <a:r>
              <a:rPr lang="en-US" sz="1800" dirty="0"/>
              <a:t>It is our role &amp; responsibility to create </a:t>
            </a:r>
            <a:r>
              <a:rPr lang="en-US" sz="1800" b="1" u="sng" dirty="0"/>
              <a:t>individualized</a:t>
            </a:r>
            <a:r>
              <a:rPr lang="en-US" sz="1800" dirty="0"/>
              <a:t> treatment/care plans;</a:t>
            </a:r>
          </a:p>
          <a:p>
            <a:r>
              <a:rPr lang="en-US" sz="1800" dirty="0"/>
              <a:t>It is our role &amp; responsibility to use </a:t>
            </a:r>
            <a:r>
              <a:rPr lang="en-US" sz="1800" b="1" u="sng" dirty="0"/>
              <a:t>evidence-based</a:t>
            </a:r>
            <a:r>
              <a:rPr lang="en-US" sz="1800" dirty="0"/>
              <a:t> approaches in order to reach </a:t>
            </a:r>
            <a:r>
              <a:rPr lang="en-US" sz="1800" b="1" u="sng" dirty="0"/>
              <a:t>measurable</a:t>
            </a:r>
            <a:r>
              <a:rPr lang="en-US" sz="1800" dirty="0"/>
              <a:t> outcomes. </a:t>
            </a:r>
          </a:p>
          <a:p>
            <a:pPr marL="0" indent="0">
              <a:buNone/>
            </a:pPr>
            <a:r>
              <a:rPr lang="en-US" sz="1800" b="1" dirty="0"/>
              <a:t>Key Takeaway: </a:t>
            </a:r>
          </a:p>
          <a:p>
            <a:r>
              <a:rPr lang="en-US" sz="1800" dirty="0"/>
              <a:t>The folks @ All Rise carefully study treatment courts to provide us with evidence-based standards and WATCP &amp; TAD both work hard to support &amp; guide us in order to best do this work; so, use &amp; trust the standards and train, train, and &amp; retrain!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75765C-798E-4A19-A9B0-D5D010EF0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625013"/>
            <a:ext cx="7965461" cy="1170536"/>
          </a:xfrm>
        </p:spPr>
        <p:txBody>
          <a:bodyPr/>
          <a:lstStyle/>
          <a:p>
            <a:r>
              <a:rPr lang="en-US" dirty="0"/>
              <a:t>Finish the puzzle</a:t>
            </a:r>
          </a:p>
        </p:txBody>
      </p:sp>
    </p:spTree>
    <p:extLst>
      <p:ext uri="{BB962C8B-B14F-4D97-AF65-F5344CB8AC3E}">
        <p14:creationId xmlns:p14="http://schemas.microsoft.com/office/powerpoint/2010/main" val="1994745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1C9C56F-440F-42BB-861F-B33F31115B34}"/>
              </a:ext>
            </a:extLst>
          </p:cNvPr>
          <p:cNvSpPr txBox="1">
            <a:spLocks/>
          </p:cNvSpPr>
          <p:nvPr/>
        </p:nvSpPr>
        <p:spPr>
          <a:xfrm>
            <a:off x="4226540" y="2027690"/>
            <a:ext cx="7965460" cy="4671752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/>
              <a:t>Lessons Learned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b="1" dirty="0"/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Everyone has different recovery capital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Individual with limited recovery capital will struggle to easily accomplish the same goals/expectations as someone with more recovery capital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None/>
            </a:pPr>
            <a:r>
              <a:rPr lang="en-US" sz="1800" b="1" dirty="0"/>
              <a:t>Key Takeaway</a:t>
            </a:r>
            <a:r>
              <a:rPr lang="en-US" sz="1800" dirty="0"/>
              <a:t>: “Recovery capital is unique to an individual. You can not compare one person’s recovery capital to another.</a:t>
            </a:r>
            <a:r>
              <a:rPr lang="en-US" sz="1800" dirty="0">
                <a:cs typeface="Times New Roman" panose="02020603050405020304" pitchFamily="18" charset="0"/>
              </a:rPr>
              <a:t> Treatment court team members should also be cognizant of their own recovery capital and ensure they are not unintentionally projecting their bias onto participants.”</a:t>
            </a:r>
            <a:endParaRPr lang="en-US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75765C-798E-4A19-A9B0-D5D010EF0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590289"/>
            <a:ext cx="7965461" cy="1170536"/>
          </a:xfrm>
        </p:spPr>
        <p:txBody>
          <a:bodyPr/>
          <a:lstStyle/>
          <a:p>
            <a:r>
              <a:rPr lang="en-US" dirty="0"/>
              <a:t>Recovery Capital</a:t>
            </a:r>
          </a:p>
        </p:txBody>
      </p:sp>
    </p:spTree>
    <p:extLst>
      <p:ext uri="{BB962C8B-B14F-4D97-AF65-F5344CB8AC3E}">
        <p14:creationId xmlns:p14="http://schemas.microsoft.com/office/powerpoint/2010/main" val="244479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1C9C56F-440F-42BB-861F-B33F31115B34}"/>
              </a:ext>
            </a:extLst>
          </p:cNvPr>
          <p:cNvSpPr txBox="1">
            <a:spLocks/>
          </p:cNvSpPr>
          <p:nvPr/>
        </p:nvSpPr>
        <p:spPr>
          <a:xfrm>
            <a:off x="4226540" y="2027690"/>
            <a:ext cx="7965460" cy="4671752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/>
              <a:t>Lessons Learned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b="1" dirty="0"/>
          </a:p>
          <a:p>
            <a:r>
              <a:rPr lang="en-US" sz="1800" dirty="0"/>
              <a:t>We all have different styles of communication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Understanding communication styles allows teams to leverage strengths and embrace their differences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/>
              <a:t>Key Takeaway</a:t>
            </a:r>
            <a:r>
              <a:rPr lang="en-US" sz="1800" dirty="0"/>
              <a:t>: “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Understanding the communication style of your colleagues helps to build trust,</a:t>
            </a:r>
            <a:r>
              <a:rPr lang="en-US" sz="1800" spc="-6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collegiality and ultimately strengthens your relationships as</a:t>
            </a:r>
            <a:r>
              <a:rPr lang="en-US" sz="1800" spc="-3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800" spc="-7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team.”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75765C-798E-4A19-A9B0-D5D010EF0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625013"/>
            <a:ext cx="7965461" cy="1170536"/>
          </a:xfrm>
        </p:spPr>
        <p:txBody>
          <a:bodyPr/>
          <a:lstStyle/>
          <a:p>
            <a:r>
              <a:rPr lang="en-US" dirty="0"/>
              <a:t>Communication styles</a:t>
            </a:r>
          </a:p>
        </p:txBody>
      </p:sp>
    </p:spTree>
    <p:extLst>
      <p:ext uri="{BB962C8B-B14F-4D97-AF65-F5344CB8AC3E}">
        <p14:creationId xmlns:p14="http://schemas.microsoft.com/office/powerpoint/2010/main" val="4043589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BD5E9-2D21-463C-B2EC-4603C879A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Director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96F0E-5636-4130-B00C-B0B9702FEE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with this style talk about…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ED525627-E705-4441-A384-51FC40A86F67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9788" y="2505074"/>
          <a:ext cx="5157786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8893">
                  <a:extLst>
                    <a:ext uri="{9D8B030D-6E8A-4147-A177-3AD203B41FA5}">
                      <a16:colId xmlns:a16="http://schemas.microsoft.com/office/drawing/2014/main" val="4270431074"/>
                    </a:ext>
                  </a:extLst>
                </a:gridCol>
                <a:gridCol w="2578893">
                  <a:extLst>
                    <a:ext uri="{9D8B030D-6E8A-4147-A177-3AD203B41FA5}">
                      <a16:colId xmlns:a16="http://schemas.microsoft.com/office/drawing/2014/main" val="3534268706"/>
                    </a:ext>
                  </a:extLst>
                </a:gridCol>
              </a:tblGrid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Results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Responsibility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144747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Objectives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Performance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356296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Productivity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791085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Achievements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774911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Achievements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480185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Moving ahead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02156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44189-9378-4C29-B0B1-B31D455384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People with this style are…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0AE9B2-6C40-4140-A0AF-587B45A4B65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Pragmatic (down to earth)</a:t>
            </a:r>
          </a:p>
          <a:p>
            <a:r>
              <a:rPr lang="en-US" sz="2400" dirty="0"/>
              <a:t>Feedback Direct (to the point)</a:t>
            </a:r>
          </a:p>
          <a:p>
            <a:r>
              <a:rPr lang="en-US" sz="2400" dirty="0"/>
              <a:t>Impatient</a:t>
            </a:r>
          </a:p>
          <a:p>
            <a:r>
              <a:rPr lang="en-US" sz="2400" dirty="0"/>
              <a:t>Decisive</a:t>
            </a:r>
          </a:p>
          <a:p>
            <a:r>
              <a:rPr lang="en-US" sz="2400" dirty="0"/>
              <a:t>Quick (jump from idea to idea)</a:t>
            </a:r>
          </a:p>
          <a:p>
            <a:r>
              <a:rPr lang="en-US" sz="2400" dirty="0"/>
              <a:t>Energetic (challenge others)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B63DE6-9DAC-4DA3-B573-948255577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2864" y="103981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3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6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65CDF0-34C9-4AF3-A944-9E28206998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10512424" cy="3684588"/>
          </a:xfrm>
        </p:spPr>
        <p:txBody>
          <a:bodyPr/>
          <a:lstStyle/>
          <a:p>
            <a:r>
              <a:rPr lang="en-US" dirty="0"/>
              <a:t>Focus on the result first; state the conclusion at the outset</a:t>
            </a:r>
          </a:p>
          <a:p>
            <a:r>
              <a:rPr lang="en-US" dirty="0"/>
              <a:t>State your best recommendation; do not offer many alternatives</a:t>
            </a:r>
          </a:p>
          <a:p>
            <a:r>
              <a:rPr lang="en-US" dirty="0"/>
              <a:t>Be as brief as possible</a:t>
            </a:r>
          </a:p>
          <a:p>
            <a:r>
              <a:rPr lang="en-US" dirty="0"/>
              <a:t>Emphasize the practicality of your ideas</a:t>
            </a:r>
          </a:p>
          <a:p>
            <a:r>
              <a:rPr lang="en-US" dirty="0"/>
              <a:t>Use visual aids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761D8D6-3876-4723-8229-48F5772E5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8718740" cy="1325563"/>
          </a:xfrm>
        </p:spPr>
        <p:txBody>
          <a:bodyPr/>
          <a:lstStyle/>
          <a:p>
            <a:pPr algn="ctr"/>
            <a:r>
              <a:rPr lang="en-US" dirty="0"/>
              <a:t>Communicating with a Director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E63887-7A91-4F64-85F1-2DAD040FB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5541" y="365125"/>
            <a:ext cx="2462997" cy="184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8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BD5E9-2D21-463C-B2EC-4603C879A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Thinker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96F0E-5636-4130-B00C-B0B9702FEE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with this style talk about…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ED525627-E705-4441-A384-51FC40A86F67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9788" y="2505074"/>
          <a:ext cx="5157786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8893">
                  <a:extLst>
                    <a:ext uri="{9D8B030D-6E8A-4147-A177-3AD203B41FA5}">
                      <a16:colId xmlns:a16="http://schemas.microsoft.com/office/drawing/2014/main" val="4270431074"/>
                    </a:ext>
                  </a:extLst>
                </a:gridCol>
                <a:gridCol w="2578893">
                  <a:extLst>
                    <a:ext uri="{9D8B030D-6E8A-4147-A177-3AD203B41FA5}">
                      <a16:colId xmlns:a16="http://schemas.microsoft.com/office/drawing/2014/main" val="3534268706"/>
                    </a:ext>
                  </a:extLst>
                </a:gridCol>
              </a:tblGrid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Facts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Organizing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144747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Procedure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Proof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356296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Details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791085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Planning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Testing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774911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Observations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480185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02156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44189-9378-4C29-B0B1-B31D455384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People with this style are…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0AE9B2-6C40-4140-A0AF-587B45A4B65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Cautious</a:t>
            </a:r>
          </a:p>
          <a:p>
            <a:r>
              <a:rPr lang="en-US" sz="2400" dirty="0"/>
              <a:t>Systematic (step-by-step)</a:t>
            </a:r>
          </a:p>
          <a:p>
            <a:r>
              <a:rPr lang="en-US" sz="2400" dirty="0"/>
              <a:t>Logical (cause and effect)</a:t>
            </a:r>
          </a:p>
          <a:p>
            <a:r>
              <a:rPr lang="en-US" sz="2400" dirty="0"/>
              <a:t>Factual</a:t>
            </a:r>
          </a:p>
          <a:p>
            <a:r>
              <a:rPr lang="en-US" sz="2400" dirty="0"/>
              <a:t>Unemotional</a:t>
            </a:r>
          </a:p>
          <a:p>
            <a:r>
              <a:rPr lang="en-US" sz="2400" dirty="0"/>
              <a:t>Patient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7D2B6A-20DB-473F-A4E2-F7C4C3BE4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9736" y="200024"/>
            <a:ext cx="1981200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5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6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65CDF0-34C9-4AF3-A944-9E28206998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10512424" cy="3684588"/>
          </a:xfrm>
        </p:spPr>
        <p:txBody>
          <a:bodyPr/>
          <a:lstStyle/>
          <a:p>
            <a:r>
              <a:rPr lang="en-US" dirty="0"/>
              <a:t>Be precise; state the facts</a:t>
            </a:r>
          </a:p>
          <a:p>
            <a:r>
              <a:rPr lang="en-US" dirty="0"/>
              <a:t>Break down your recommendations</a:t>
            </a:r>
          </a:p>
          <a:p>
            <a:r>
              <a:rPr lang="en-US" dirty="0"/>
              <a:t>Include options and alternatives with pros and cons</a:t>
            </a:r>
          </a:p>
          <a:p>
            <a:r>
              <a:rPr lang="en-US" dirty="0"/>
              <a:t>Do not rush them</a:t>
            </a:r>
          </a:p>
          <a:p>
            <a:r>
              <a:rPr lang="en-US" dirty="0"/>
              <a:t>Outline your proposal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761D8D6-3876-4723-8229-48F5772E5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8718740" cy="1325563"/>
          </a:xfrm>
        </p:spPr>
        <p:txBody>
          <a:bodyPr/>
          <a:lstStyle/>
          <a:p>
            <a:pPr algn="ctr"/>
            <a:r>
              <a:rPr lang="en-US" dirty="0"/>
              <a:t>Communicating with a Thinker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9D6C63-B177-4502-8166-8E0E25BF9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4578" y="200587"/>
            <a:ext cx="1981372" cy="230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78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BD5E9-2D21-463C-B2EC-4603C879A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Socializer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96F0E-5636-4130-B00C-B0B9702FEE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with this style talk about…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ED525627-E705-4441-A384-51FC40A86F67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9788" y="2505074"/>
          <a:ext cx="5157786" cy="3566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1508">
                  <a:extLst>
                    <a:ext uri="{9D8B030D-6E8A-4147-A177-3AD203B41FA5}">
                      <a16:colId xmlns:a16="http://schemas.microsoft.com/office/drawing/2014/main" val="4270431074"/>
                    </a:ext>
                  </a:extLst>
                </a:gridCol>
                <a:gridCol w="2486278">
                  <a:extLst>
                    <a:ext uri="{9D8B030D-6E8A-4147-A177-3AD203B41FA5}">
                      <a16:colId xmlns:a16="http://schemas.microsoft.com/office/drawing/2014/main" val="3534268706"/>
                    </a:ext>
                  </a:extLst>
                </a:gridCol>
              </a:tblGrid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People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Needs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144747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Motivation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Teamwork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356296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Feelings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Cooperation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791085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Team spirit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774911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Understanding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Beliefs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480185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Expectations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Relationships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02156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Self-development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61466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44189-9378-4C29-B0B1-B31D455384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People with this style are…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0AE9B2-6C40-4140-A0AF-587B45A4B65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Spontaneous</a:t>
            </a:r>
          </a:p>
          <a:p>
            <a:r>
              <a:rPr lang="en-US" sz="2400" dirty="0"/>
              <a:t>Empathetic</a:t>
            </a:r>
          </a:p>
          <a:p>
            <a:r>
              <a:rPr lang="en-US" sz="2400" dirty="0"/>
              <a:t>Warm</a:t>
            </a:r>
          </a:p>
          <a:p>
            <a:r>
              <a:rPr lang="en-US" sz="2400" dirty="0"/>
              <a:t>Subjective</a:t>
            </a:r>
          </a:p>
          <a:p>
            <a:r>
              <a:rPr lang="en-US" sz="2400" dirty="0"/>
              <a:t>Emotional</a:t>
            </a:r>
          </a:p>
          <a:p>
            <a:r>
              <a:rPr lang="en-US" sz="2400" dirty="0"/>
              <a:t>Perceptive</a:t>
            </a:r>
          </a:p>
          <a:p>
            <a:r>
              <a:rPr lang="en-US" sz="2400" dirty="0"/>
              <a:t>Sensitive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D3DE64-CE25-43A6-9AC4-40CEFAA09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794" y="227806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4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6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65CDF0-34C9-4AF3-A944-9E28206998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10512424" cy="3684588"/>
          </a:xfrm>
        </p:spPr>
        <p:txBody>
          <a:bodyPr/>
          <a:lstStyle/>
          <a:p>
            <a:r>
              <a:rPr lang="en-US" dirty="0"/>
              <a:t>Allow for small talk; do not start the discussion right away</a:t>
            </a:r>
          </a:p>
          <a:p>
            <a:r>
              <a:rPr lang="en-US" dirty="0"/>
              <a:t>Stress the relationship between your proposal and the people concerned</a:t>
            </a:r>
          </a:p>
          <a:p>
            <a:r>
              <a:rPr lang="en-US" dirty="0"/>
              <a:t>Show how the idea worked in the past</a:t>
            </a:r>
          </a:p>
          <a:p>
            <a:r>
              <a:rPr lang="en-US" dirty="0"/>
              <a:t>Indicate support from well-respected people</a:t>
            </a:r>
          </a:p>
          <a:p>
            <a:r>
              <a:rPr lang="en-US" dirty="0"/>
              <a:t>Use an informal writing style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761D8D6-3876-4723-8229-48F5772E5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8718740" cy="1325563"/>
          </a:xfrm>
        </p:spPr>
        <p:txBody>
          <a:bodyPr/>
          <a:lstStyle/>
          <a:p>
            <a:pPr algn="ctr"/>
            <a:r>
              <a:rPr lang="en-US" dirty="0"/>
              <a:t>Communicating with a Socializer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9E52ED-B05F-4DFC-959C-BBF52C1B2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4148" y="494494"/>
            <a:ext cx="2853175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8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BD5E9-2D21-463C-B2EC-4603C879A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Relator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96F0E-5636-4130-B00C-B0B9702FEE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with this style talk about…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ED525627-E705-4441-A384-51FC40A86F67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9788" y="2505074"/>
          <a:ext cx="5157786" cy="3566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1508">
                  <a:extLst>
                    <a:ext uri="{9D8B030D-6E8A-4147-A177-3AD203B41FA5}">
                      <a16:colId xmlns:a16="http://schemas.microsoft.com/office/drawing/2014/main" val="4270431074"/>
                    </a:ext>
                  </a:extLst>
                </a:gridCol>
                <a:gridCol w="2486278">
                  <a:extLst>
                    <a:ext uri="{9D8B030D-6E8A-4147-A177-3AD203B41FA5}">
                      <a16:colId xmlns:a16="http://schemas.microsoft.com/office/drawing/2014/main" val="3534268706"/>
                    </a:ext>
                  </a:extLst>
                </a:gridCol>
              </a:tblGrid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Concepts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Innovation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144747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Interdependence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New ways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356296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New 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Improving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791085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Problems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Creativity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774911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Opportunities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Possibilities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480185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Issues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What’s new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02156"/>
                  </a:ext>
                </a:extLst>
              </a:tr>
              <a:tr h="42780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Potential Alternatives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61466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44189-9378-4C29-B0B1-B31D455384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People with this style are…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0AE9B2-6C40-4140-A0AF-587B45A4B65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Imaginative</a:t>
            </a:r>
          </a:p>
          <a:p>
            <a:r>
              <a:rPr lang="en-US" sz="2400" dirty="0"/>
              <a:t>Charismatic</a:t>
            </a:r>
          </a:p>
          <a:p>
            <a:r>
              <a:rPr lang="en-US" sz="2400" dirty="0"/>
              <a:t>Difficult to understand</a:t>
            </a:r>
          </a:p>
          <a:p>
            <a:r>
              <a:rPr lang="en-US" sz="2400" dirty="0"/>
              <a:t>Ego-centric</a:t>
            </a:r>
          </a:p>
          <a:p>
            <a:r>
              <a:rPr lang="en-US" sz="2400" dirty="0"/>
              <a:t>Unrealistic</a:t>
            </a:r>
          </a:p>
          <a:p>
            <a:r>
              <a:rPr lang="en-US" sz="2400" dirty="0"/>
              <a:t>Creative</a:t>
            </a:r>
          </a:p>
          <a:p>
            <a:r>
              <a:rPr lang="en-US" sz="2400" dirty="0"/>
              <a:t>Full of ideas</a:t>
            </a:r>
          </a:p>
          <a:p>
            <a:r>
              <a:rPr lang="en-US" sz="2400" dirty="0"/>
              <a:t>Provocative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B51C1C-2979-4556-9848-B4124CF04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5585" y="218281"/>
            <a:ext cx="282892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9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6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65CDF0-34C9-4AF3-A944-9E28206998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4"/>
            <a:ext cx="10512424" cy="387062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Allow enough time for discussion</a:t>
            </a:r>
          </a:p>
          <a:p>
            <a:r>
              <a:rPr lang="en-US" dirty="0"/>
              <a:t>Do not get impatient when they go off on tangents</a:t>
            </a:r>
          </a:p>
          <a:p>
            <a:r>
              <a:rPr lang="en-US" dirty="0"/>
              <a:t>Try to relate the discussed topic to a broader concept or idea</a:t>
            </a:r>
          </a:p>
          <a:p>
            <a:r>
              <a:rPr lang="en-US" dirty="0"/>
              <a:t>Stress the uniqueness of the idea or topic at hand</a:t>
            </a:r>
          </a:p>
          <a:p>
            <a:r>
              <a:rPr lang="en-US" dirty="0"/>
              <a:t>Emphasize future value or relate the impact of the idea to the future</a:t>
            </a:r>
          </a:p>
          <a:p>
            <a:r>
              <a:rPr lang="en-US" dirty="0"/>
              <a:t>If writing, try to stress the key concepts that underlie your recommendation at the outset</a:t>
            </a:r>
          </a:p>
          <a:p>
            <a:r>
              <a:rPr lang="en-US" dirty="0"/>
              <a:t>Start with an overall statement and work towards the particulars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761D8D6-3876-4723-8229-48F5772E5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8718740" cy="1325563"/>
          </a:xfrm>
        </p:spPr>
        <p:txBody>
          <a:bodyPr/>
          <a:lstStyle/>
          <a:p>
            <a:pPr algn="ctr"/>
            <a:r>
              <a:rPr lang="en-US" dirty="0"/>
              <a:t>Communicating with a Relator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63F059-D7CB-4334-A21E-AD8DC8474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0725" y="482302"/>
            <a:ext cx="2828789" cy="161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70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D22C5-0C9E-B582-A8FE-B45E70A0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849782"/>
            <a:ext cx="5715000" cy="2727709"/>
          </a:xfrm>
        </p:spPr>
        <p:txBody>
          <a:bodyPr/>
          <a:lstStyle/>
          <a:p>
            <a:r>
              <a:rPr lang="en-US" dirty="0"/>
              <a:t>Thank </a:t>
            </a:r>
            <a:br>
              <a:rPr lang="en-US" dirty="0"/>
            </a:br>
            <a:r>
              <a:rPr lang="en-US" dirty="0"/>
              <a:t>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5CEF2-E667-BBB5-2EA6-C06F93B6D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1" y="3813605"/>
            <a:ext cx="5715000" cy="2853201"/>
          </a:xfrm>
        </p:spPr>
        <p:txBody>
          <a:bodyPr>
            <a:normAutofit fontScale="92500"/>
          </a:bodyPr>
          <a:lstStyle/>
          <a:p>
            <a:r>
              <a:rPr lang="en-US" dirty="0"/>
              <a:t>Heather Kierzek</a:t>
            </a:r>
          </a:p>
          <a:p>
            <a:r>
              <a:rPr lang="en-US" dirty="0"/>
              <a:t>Evidence-Based Program Manager</a:t>
            </a:r>
          </a:p>
          <a:p>
            <a:r>
              <a:rPr lang="en-US" dirty="0">
                <a:hlinkClick r:id="rId3"/>
              </a:rPr>
              <a:t>Heather.Kierzek@wicourts.gov</a:t>
            </a:r>
            <a:endParaRPr lang="en-US" dirty="0"/>
          </a:p>
          <a:p>
            <a:endParaRPr lang="en-US" dirty="0"/>
          </a:p>
          <a:p>
            <a:r>
              <a:rPr lang="en-US" dirty="0"/>
              <a:t>Jessy Prokosch</a:t>
            </a:r>
          </a:p>
          <a:p>
            <a:r>
              <a:rPr lang="en-US" dirty="0"/>
              <a:t>Douglas County Treatment Court Coordinator</a:t>
            </a:r>
          </a:p>
          <a:p>
            <a:r>
              <a:rPr lang="en-US" dirty="0">
                <a:hlinkClick r:id="rId4"/>
              </a:rPr>
              <a:t>Jessy.Prokosch@douglascountywi.gov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317304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 color block_Win32_SL_v14" id="{59749740-91A0-46B8-82A8-B436C7A8A142}" vid="{B3F8D047-377B-4FC8-B21C-47530C6DE3A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{289955E9-CFFF-4712-BD6F-AB31C49289FB}TF8a9b5915-b8c7-461e-8cdd-693d48b5e32371f7b7e2_win32-4bf0b9a2ea37</Template>
  <TotalTime>519</TotalTime>
  <Words>1222</Words>
  <Application>Microsoft Office PowerPoint</Application>
  <PresentationFormat>Widescreen</PresentationFormat>
  <Paragraphs>222</Paragraphs>
  <Slides>23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Arial Black</vt:lpstr>
      <vt:lpstr>Calibri</vt:lpstr>
      <vt:lpstr>Sabon Next LT</vt:lpstr>
      <vt:lpstr>Symbol</vt:lpstr>
      <vt:lpstr>Times New Roman</vt:lpstr>
      <vt:lpstr>Custom</vt:lpstr>
      <vt:lpstr>Hands on activities to teach our teams</vt:lpstr>
      <vt:lpstr>Quick activities</vt:lpstr>
      <vt:lpstr>Don’t think about it</vt:lpstr>
      <vt:lpstr>Fold the paper/Draw a picture</vt:lpstr>
      <vt:lpstr>Fold the paper/Draw a picture</vt:lpstr>
      <vt:lpstr>Switch the rules</vt:lpstr>
      <vt:lpstr>Longer activities</vt:lpstr>
      <vt:lpstr>Words matter</vt:lpstr>
      <vt:lpstr>Words matter</vt:lpstr>
      <vt:lpstr>Words matter</vt:lpstr>
      <vt:lpstr>Finish the puzzle</vt:lpstr>
      <vt:lpstr>Finish the puzzle</vt:lpstr>
      <vt:lpstr>Recovery Capital</vt:lpstr>
      <vt:lpstr>Communication styles</vt:lpstr>
      <vt:lpstr>Director </vt:lpstr>
      <vt:lpstr>Communicating with a Director</vt:lpstr>
      <vt:lpstr>Thinker </vt:lpstr>
      <vt:lpstr>Communicating with a Thinker</vt:lpstr>
      <vt:lpstr>Socializer</vt:lpstr>
      <vt:lpstr>Communicating with a Socializer</vt:lpstr>
      <vt:lpstr>Relator</vt:lpstr>
      <vt:lpstr>Communicating with a Relator</vt:lpstr>
      <vt:lpstr>Thank 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Hands on activities to teach our teams</dc:title>
  <dc:subject/>
  <dc:creator>Heather Kierzek</dc:creator>
  <cp:lastModifiedBy>Wisconsin Association of Treatment Court Professionals</cp:lastModifiedBy>
  <cp:revision>15</cp:revision>
  <dcterms:created xsi:type="dcterms:W3CDTF">2026-09-21T18:00:00Z</dcterms:created>
  <dcterms:modified xsi:type="dcterms:W3CDTF">2026-10-09T15:47:54Z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