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86" r:id="rId3"/>
    <p:sldId id="338" r:id="rId4"/>
    <p:sldId id="334" r:id="rId5"/>
    <p:sldId id="335" r:id="rId6"/>
    <p:sldId id="326" r:id="rId7"/>
    <p:sldId id="321" r:id="rId8"/>
    <p:sldId id="322" r:id="rId9"/>
    <p:sldId id="333" r:id="rId10"/>
    <p:sldId id="260" r:id="rId11"/>
    <p:sldId id="337" r:id="rId12"/>
    <p:sldId id="336" r:id="rId13"/>
    <p:sldId id="339" r:id="rId14"/>
    <p:sldId id="340" r:id="rId15"/>
    <p:sldId id="341" r:id="rId16"/>
    <p:sldId id="342" r:id="rId17"/>
    <p:sldId id="34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5029" autoAdjust="0"/>
  </p:normalViewPr>
  <p:slideViewPr>
    <p:cSldViewPr snapToGrid="0">
      <p:cViewPr varScale="1">
        <p:scale>
          <a:sx n="58" d="100"/>
          <a:sy n="58" d="100"/>
        </p:scale>
        <p:origin x="9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3255AE-0F53-46C9-851D-C8BE2F2F935C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2D6E17C4-94D4-4A0D-9E3D-207093FC31BA}">
      <dgm:prSet custT="1"/>
      <dgm:spPr/>
      <dgm:t>
        <a:bodyPr/>
        <a:lstStyle/>
        <a:p>
          <a:pPr rtl="0"/>
          <a:r>
            <a:rPr lang="en-US" sz="3200" dirty="0"/>
            <a:t>INCENTIVES: </a:t>
          </a:r>
          <a:r>
            <a:rPr lang="en-US" sz="2800" dirty="0"/>
            <a:t>Increase or Encourage Behavior</a:t>
          </a:r>
          <a:r>
            <a:rPr lang="en-US" sz="3500" dirty="0"/>
            <a:t>	</a:t>
          </a:r>
        </a:p>
      </dgm:t>
    </dgm:pt>
    <dgm:pt modelId="{3901B04E-37DE-41C8-893A-5BC5FEDA169F}" type="parTrans" cxnId="{82E22EF0-CC19-479D-ABA6-8AC1B265B22B}">
      <dgm:prSet/>
      <dgm:spPr/>
      <dgm:t>
        <a:bodyPr/>
        <a:lstStyle/>
        <a:p>
          <a:endParaRPr lang="en-US"/>
        </a:p>
      </dgm:t>
    </dgm:pt>
    <dgm:pt modelId="{A82FB82E-4344-433D-A22C-5C7F5C2A94DC}" type="sibTrans" cxnId="{82E22EF0-CC19-479D-ABA6-8AC1B265B22B}">
      <dgm:prSet/>
      <dgm:spPr/>
      <dgm:t>
        <a:bodyPr/>
        <a:lstStyle/>
        <a:p>
          <a:endParaRPr lang="en-US"/>
        </a:p>
      </dgm:t>
    </dgm:pt>
    <dgm:pt modelId="{09D2BA1F-92FF-416B-9E74-E16CDF1CEB32}">
      <dgm:prSet custT="1"/>
      <dgm:spPr/>
      <dgm:t>
        <a:bodyPr/>
        <a:lstStyle/>
        <a:p>
          <a:pPr rtl="0"/>
          <a:r>
            <a:rPr lang="en-US" sz="2800" dirty="0"/>
            <a:t>SERVICE ADJUSTMENTS: Monitor and Treat Behavior</a:t>
          </a:r>
          <a:r>
            <a:rPr lang="en-US" sz="3500" dirty="0"/>
            <a:t>	</a:t>
          </a:r>
        </a:p>
      </dgm:t>
    </dgm:pt>
    <dgm:pt modelId="{76207E0B-30B6-4B1B-99C3-72111918E28D}" type="parTrans" cxnId="{3958296F-1FC9-4711-91B5-379916D052CF}">
      <dgm:prSet/>
      <dgm:spPr/>
      <dgm:t>
        <a:bodyPr/>
        <a:lstStyle/>
        <a:p>
          <a:endParaRPr lang="en-US"/>
        </a:p>
      </dgm:t>
    </dgm:pt>
    <dgm:pt modelId="{7F50A511-0A23-4F53-9220-37842E6613B9}" type="sibTrans" cxnId="{3958296F-1FC9-4711-91B5-379916D052CF}">
      <dgm:prSet/>
      <dgm:spPr/>
      <dgm:t>
        <a:bodyPr/>
        <a:lstStyle/>
        <a:p>
          <a:endParaRPr lang="en-US"/>
        </a:p>
      </dgm:t>
    </dgm:pt>
    <dgm:pt modelId="{464DB2E4-3768-4669-9E63-F9E1A01B46DF}">
      <dgm:prSet custT="1"/>
      <dgm:spPr/>
      <dgm:t>
        <a:bodyPr/>
        <a:lstStyle/>
        <a:p>
          <a:pPr rtl="0"/>
          <a:r>
            <a:rPr lang="en-US" sz="3200" dirty="0"/>
            <a:t>SANCTIONS: </a:t>
          </a:r>
          <a:r>
            <a:rPr lang="en-US" sz="2800" dirty="0"/>
            <a:t>Decrease or Stop Behavior</a:t>
          </a:r>
          <a:endParaRPr lang="en-US" sz="3200" dirty="0"/>
        </a:p>
      </dgm:t>
    </dgm:pt>
    <dgm:pt modelId="{77EE5882-9EB5-4C8C-BB6E-F750BE7AC515}" type="sibTrans" cxnId="{A3816FD4-7DD1-4AE8-8807-312A3DA45015}">
      <dgm:prSet/>
      <dgm:spPr/>
      <dgm:t>
        <a:bodyPr/>
        <a:lstStyle/>
        <a:p>
          <a:endParaRPr lang="en-US"/>
        </a:p>
      </dgm:t>
    </dgm:pt>
    <dgm:pt modelId="{144CB7AD-F2C9-4738-A936-D519BEB4EB84}" type="parTrans" cxnId="{A3816FD4-7DD1-4AE8-8807-312A3DA45015}">
      <dgm:prSet/>
      <dgm:spPr/>
      <dgm:t>
        <a:bodyPr/>
        <a:lstStyle/>
        <a:p>
          <a:endParaRPr lang="en-US"/>
        </a:p>
      </dgm:t>
    </dgm:pt>
    <dgm:pt modelId="{336DFD72-6C22-4A87-818D-7C67A0805B9C}" type="pres">
      <dgm:prSet presAssocID="{073255AE-0F53-46C9-851D-C8BE2F2F935C}" presName="linear" presStyleCnt="0">
        <dgm:presLayoutVars>
          <dgm:animLvl val="lvl"/>
          <dgm:resizeHandles val="exact"/>
        </dgm:presLayoutVars>
      </dgm:prSet>
      <dgm:spPr/>
    </dgm:pt>
    <dgm:pt modelId="{3B0B8E6E-7CC1-4B82-8F4E-2EA94E95330D}" type="pres">
      <dgm:prSet presAssocID="{464DB2E4-3768-4669-9E63-F9E1A01B46DF}" presName="parentText" presStyleLbl="node1" presStyleIdx="0" presStyleCnt="3" custLinFactNeighborX="-3701" custLinFactNeighborY="-38656">
        <dgm:presLayoutVars>
          <dgm:chMax val="0"/>
          <dgm:bulletEnabled val="1"/>
        </dgm:presLayoutVars>
      </dgm:prSet>
      <dgm:spPr/>
    </dgm:pt>
    <dgm:pt modelId="{68EEC228-A52F-456D-9B3B-7936FF88A4CC}" type="pres">
      <dgm:prSet presAssocID="{77EE5882-9EB5-4C8C-BB6E-F750BE7AC515}" presName="spacer" presStyleCnt="0"/>
      <dgm:spPr/>
    </dgm:pt>
    <dgm:pt modelId="{978D1B9F-1472-47DF-84A9-AE4D02CC9D0D}" type="pres">
      <dgm:prSet presAssocID="{2D6E17C4-94D4-4A0D-9E3D-207093FC31B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297A483-2A8F-4663-A466-116370571023}" type="pres">
      <dgm:prSet presAssocID="{A82FB82E-4344-433D-A22C-5C7F5C2A94DC}" presName="spacer" presStyleCnt="0"/>
      <dgm:spPr/>
    </dgm:pt>
    <dgm:pt modelId="{814118ED-AD44-4B1A-8825-98D3ECD2EC4C}" type="pres">
      <dgm:prSet presAssocID="{09D2BA1F-92FF-416B-9E74-E16CDF1CEB3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40B8119-3EAF-4960-8974-C6E89524CF9B}" type="presOf" srcId="{2D6E17C4-94D4-4A0D-9E3D-207093FC31BA}" destId="{978D1B9F-1472-47DF-84A9-AE4D02CC9D0D}" srcOrd="0" destOrd="0" presId="urn:microsoft.com/office/officeart/2005/8/layout/vList2"/>
    <dgm:cxn modelId="{3958296F-1FC9-4711-91B5-379916D052CF}" srcId="{073255AE-0F53-46C9-851D-C8BE2F2F935C}" destId="{09D2BA1F-92FF-416B-9E74-E16CDF1CEB32}" srcOrd="2" destOrd="0" parTransId="{76207E0B-30B6-4B1B-99C3-72111918E28D}" sibTransId="{7F50A511-0A23-4F53-9220-37842E6613B9}"/>
    <dgm:cxn modelId="{3DFBA38E-C068-4601-823A-5FB35D22F482}" type="presOf" srcId="{464DB2E4-3768-4669-9E63-F9E1A01B46DF}" destId="{3B0B8E6E-7CC1-4B82-8F4E-2EA94E95330D}" srcOrd="0" destOrd="0" presId="urn:microsoft.com/office/officeart/2005/8/layout/vList2"/>
    <dgm:cxn modelId="{F1D1EE99-9845-4BEE-A6E4-B4BCA982EDA4}" type="presOf" srcId="{09D2BA1F-92FF-416B-9E74-E16CDF1CEB32}" destId="{814118ED-AD44-4B1A-8825-98D3ECD2EC4C}" srcOrd="0" destOrd="0" presId="urn:microsoft.com/office/officeart/2005/8/layout/vList2"/>
    <dgm:cxn modelId="{43D442B2-91FD-4822-8695-00C46524A33C}" type="presOf" srcId="{073255AE-0F53-46C9-851D-C8BE2F2F935C}" destId="{336DFD72-6C22-4A87-818D-7C67A0805B9C}" srcOrd="0" destOrd="0" presId="urn:microsoft.com/office/officeart/2005/8/layout/vList2"/>
    <dgm:cxn modelId="{A3816FD4-7DD1-4AE8-8807-312A3DA45015}" srcId="{073255AE-0F53-46C9-851D-C8BE2F2F935C}" destId="{464DB2E4-3768-4669-9E63-F9E1A01B46DF}" srcOrd="0" destOrd="0" parTransId="{144CB7AD-F2C9-4738-A936-D519BEB4EB84}" sibTransId="{77EE5882-9EB5-4C8C-BB6E-F750BE7AC515}"/>
    <dgm:cxn modelId="{82E22EF0-CC19-479D-ABA6-8AC1B265B22B}" srcId="{073255AE-0F53-46C9-851D-C8BE2F2F935C}" destId="{2D6E17C4-94D4-4A0D-9E3D-207093FC31BA}" srcOrd="1" destOrd="0" parTransId="{3901B04E-37DE-41C8-893A-5BC5FEDA169F}" sibTransId="{A82FB82E-4344-433D-A22C-5C7F5C2A94DC}"/>
    <dgm:cxn modelId="{2AC26BD7-940E-4BD4-AC93-0C9FA3256AF6}" type="presParOf" srcId="{336DFD72-6C22-4A87-818D-7C67A0805B9C}" destId="{3B0B8E6E-7CC1-4B82-8F4E-2EA94E95330D}" srcOrd="0" destOrd="0" presId="urn:microsoft.com/office/officeart/2005/8/layout/vList2"/>
    <dgm:cxn modelId="{784F4502-32D0-4DDC-83C9-09091BC375F9}" type="presParOf" srcId="{336DFD72-6C22-4A87-818D-7C67A0805B9C}" destId="{68EEC228-A52F-456D-9B3B-7936FF88A4CC}" srcOrd="1" destOrd="0" presId="urn:microsoft.com/office/officeart/2005/8/layout/vList2"/>
    <dgm:cxn modelId="{C0696EA3-7274-4D38-9AC4-6505706FED9F}" type="presParOf" srcId="{336DFD72-6C22-4A87-818D-7C67A0805B9C}" destId="{978D1B9F-1472-47DF-84A9-AE4D02CC9D0D}" srcOrd="2" destOrd="0" presId="urn:microsoft.com/office/officeart/2005/8/layout/vList2"/>
    <dgm:cxn modelId="{FABC600F-4041-40DF-9372-1FF4187C3154}" type="presParOf" srcId="{336DFD72-6C22-4A87-818D-7C67A0805B9C}" destId="{F297A483-2A8F-4663-A466-116370571023}" srcOrd="3" destOrd="0" presId="urn:microsoft.com/office/officeart/2005/8/layout/vList2"/>
    <dgm:cxn modelId="{96EB8FBD-BD0B-472C-BE5B-99C9F1526118}" type="presParOf" srcId="{336DFD72-6C22-4A87-818D-7C67A0805B9C}" destId="{814118ED-AD44-4B1A-8825-98D3ECD2EC4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6E99AB-32C7-4859-BF3D-9E3D1F2475EA}" type="doc">
      <dgm:prSet loTypeId="urn:microsoft.com/office/officeart/2005/8/layout/h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D12A45E-190C-4196-B7B4-B435228E7E62}">
      <dgm:prSet phldrT="[Text]"/>
      <dgm:spPr/>
      <dgm:t>
        <a:bodyPr/>
        <a:lstStyle/>
        <a:p>
          <a:r>
            <a:rPr lang="en-US" dirty="0"/>
            <a:t>Proximal</a:t>
          </a:r>
        </a:p>
      </dgm:t>
    </dgm:pt>
    <dgm:pt modelId="{F73F5588-51F1-41DE-99C3-142743E1609F}" type="parTrans" cxnId="{BCE207C7-EA94-4C27-82C6-376C4764CDC6}">
      <dgm:prSet/>
      <dgm:spPr/>
      <dgm:t>
        <a:bodyPr/>
        <a:lstStyle/>
        <a:p>
          <a:endParaRPr lang="en-US"/>
        </a:p>
      </dgm:t>
    </dgm:pt>
    <dgm:pt modelId="{B9B01F79-8F27-4D31-952F-2E1FBE8FC315}" type="sibTrans" cxnId="{BCE207C7-EA94-4C27-82C6-376C4764CDC6}">
      <dgm:prSet/>
      <dgm:spPr/>
      <dgm:t>
        <a:bodyPr/>
        <a:lstStyle/>
        <a:p>
          <a:endParaRPr lang="en-US"/>
        </a:p>
      </dgm:t>
    </dgm:pt>
    <dgm:pt modelId="{F72F65AF-7ADB-4644-AC9D-78EBDD2AD64F}">
      <dgm:prSet phldrT="[Text]"/>
      <dgm:spPr/>
      <dgm:t>
        <a:bodyPr/>
        <a:lstStyle/>
        <a:p>
          <a:r>
            <a:rPr lang="en-US" dirty="0"/>
            <a:t>Distal</a:t>
          </a:r>
        </a:p>
      </dgm:t>
    </dgm:pt>
    <dgm:pt modelId="{2A2FB284-CF47-41BC-8B35-85A70FF1869A}" type="parTrans" cxnId="{97E33439-B1C4-4B5B-858C-B1261852DFF2}">
      <dgm:prSet/>
      <dgm:spPr/>
      <dgm:t>
        <a:bodyPr/>
        <a:lstStyle/>
        <a:p>
          <a:endParaRPr lang="en-US"/>
        </a:p>
      </dgm:t>
    </dgm:pt>
    <dgm:pt modelId="{18A8B2DA-74D1-4336-A7D0-0E1998FA523B}" type="sibTrans" cxnId="{97E33439-B1C4-4B5B-858C-B1261852DFF2}">
      <dgm:prSet/>
      <dgm:spPr/>
      <dgm:t>
        <a:bodyPr/>
        <a:lstStyle/>
        <a:p>
          <a:endParaRPr lang="en-US"/>
        </a:p>
      </dgm:t>
    </dgm:pt>
    <dgm:pt modelId="{FF04C633-ED07-4554-BE39-F9C1ED9F93A6}">
      <dgm:prSet phldrT="[Text]"/>
      <dgm:spPr/>
      <dgm:t>
        <a:bodyPr/>
        <a:lstStyle/>
        <a:p>
          <a:r>
            <a:rPr lang="en-US" dirty="0"/>
            <a:t>Managed</a:t>
          </a:r>
        </a:p>
      </dgm:t>
    </dgm:pt>
    <dgm:pt modelId="{C5AFF474-A8AD-48B9-86C1-29FDAF0E2806}" type="parTrans" cxnId="{828C492D-8314-47FF-96EC-2EBA1E9C4FEC}">
      <dgm:prSet/>
      <dgm:spPr/>
      <dgm:t>
        <a:bodyPr/>
        <a:lstStyle/>
        <a:p>
          <a:endParaRPr lang="en-US"/>
        </a:p>
      </dgm:t>
    </dgm:pt>
    <dgm:pt modelId="{0EB03EE3-D5F4-42C0-89F3-264F36EE380C}" type="sibTrans" cxnId="{828C492D-8314-47FF-96EC-2EBA1E9C4FEC}">
      <dgm:prSet/>
      <dgm:spPr/>
      <dgm:t>
        <a:bodyPr/>
        <a:lstStyle/>
        <a:p>
          <a:endParaRPr lang="en-US"/>
        </a:p>
      </dgm:t>
    </dgm:pt>
    <dgm:pt modelId="{18336E48-973B-4746-947C-7F776D45F1E8}">
      <dgm:prSet/>
      <dgm:spPr/>
      <dgm:t>
        <a:bodyPr/>
        <a:lstStyle/>
        <a:p>
          <a:r>
            <a:rPr lang="en-US" dirty="0"/>
            <a:t>Can be met in the short-term and sustained</a:t>
          </a:r>
        </a:p>
      </dgm:t>
    </dgm:pt>
    <dgm:pt modelId="{A9D73706-2032-40C9-945A-C8C0B29000B0}" type="parTrans" cxnId="{DE5B0D0D-572B-40A6-829E-67DD687F4179}">
      <dgm:prSet/>
      <dgm:spPr/>
      <dgm:t>
        <a:bodyPr/>
        <a:lstStyle/>
        <a:p>
          <a:endParaRPr lang="en-US"/>
        </a:p>
      </dgm:t>
    </dgm:pt>
    <dgm:pt modelId="{19B563E6-1BD9-435F-80E2-E897F8CBA680}" type="sibTrans" cxnId="{DE5B0D0D-572B-40A6-829E-67DD687F4179}">
      <dgm:prSet/>
      <dgm:spPr/>
      <dgm:t>
        <a:bodyPr/>
        <a:lstStyle/>
        <a:p>
          <a:endParaRPr lang="en-US"/>
        </a:p>
      </dgm:t>
    </dgm:pt>
    <dgm:pt modelId="{40232CF3-3F65-490A-AF30-777A0FFB7187}">
      <dgm:prSet/>
      <dgm:spPr/>
      <dgm:t>
        <a:bodyPr/>
        <a:lstStyle/>
        <a:p>
          <a:r>
            <a:rPr lang="en-US" dirty="0"/>
            <a:t>Not easily achievable</a:t>
          </a:r>
        </a:p>
      </dgm:t>
    </dgm:pt>
    <dgm:pt modelId="{F112D0A2-0384-4802-802F-E6138D112D21}" type="parTrans" cxnId="{9F8F4DF9-33AA-4B64-A11C-372863EA9741}">
      <dgm:prSet/>
      <dgm:spPr/>
      <dgm:t>
        <a:bodyPr/>
        <a:lstStyle/>
        <a:p>
          <a:endParaRPr lang="en-US"/>
        </a:p>
      </dgm:t>
    </dgm:pt>
    <dgm:pt modelId="{B6B827D0-7484-42EF-BC2B-BE6C9F24C51C}" type="sibTrans" cxnId="{9F8F4DF9-33AA-4B64-A11C-372863EA9741}">
      <dgm:prSet/>
      <dgm:spPr/>
      <dgm:t>
        <a:bodyPr/>
        <a:lstStyle/>
        <a:p>
          <a:endParaRPr lang="en-US"/>
        </a:p>
      </dgm:t>
    </dgm:pt>
    <dgm:pt modelId="{A336E73B-EF3C-4267-98B4-601FD1AF4AAF}">
      <dgm:prSet/>
      <dgm:spPr/>
      <dgm:t>
        <a:bodyPr/>
        <a:lstStyle/>
        <a:p>
          <a:r>
            <a:rPr lang="en-US" dirty="0"/>
            <a:t>Intermittent achievement but not sustainable</a:t>
          </a:r>
        </a:p>
      </dgm:t>
    </dgm:pt>
    <dgm:pt modelId="{411B978E-A31D-487E-B564-8B30B441F731}" type="parTrans" cxnId="{65A3004A-E4A4-4BEA-A760-ED907B4DDF1F}">
      <dgm:prSet/>
      <dgm:spPr/>
      <dgm:t>
        <a:bodyPr/>
        <a:lstStyle/>
        <a:p>
          <a:endParaRPr lang="en-US"/>
        </a:p>
      </dgm:t>
    </dgm:pt>
    <dgm:pt modelId="{9777A02B-FE6A-473B-8181-D70B6859910B}" type="sibTrans" cxnId="{65A3004A-E4A4-4BEA-A760-ED907B4DDF1F}">
      <dgm:prSet/>
      <dgm:spPr/>
      <dgm:t>
        <a:bodyPr/>
        <a:lstStyle/>
        <a:p>
          <a:endParaRPr lang="en-US"/>
        </a:p>
      </dgm:t>
    </dgm:pt>
    <dgm:pt modelId="{153368E6-09DF-4D74-B081-2D419B27BCB6}">
      <dgm:prSet/>
      <dgm:spPr/>
      <dgm:t>
        <a:bodyPr/>
        <a:lstStyle/>
        <a:p>
          <a:r>
            <a:rPr lang="en-US" dirty="0"/>
            <a:t>Behaviors have been met and sustained for a reasonable period of time</a:t>
          </a:r>
        </a:p>
      </dgm:t>
    </dgm:pt>
    <dgm:pt modelId="{39D684D6-305B-4E7F-874C-DB539D3404F6}" type="parTrans" cxnId="{EF154FA3-2C9D-4B0A-BB2B-5E76955B139D}">
      <dgm:prSet/>
      <dgm:spPr/>
      <dgm:t>
        <a:bodyPr/>
        <a:lstStyle/>
        <a:p>
          <a:endParaRPr lang="en-US"/>
        </a:p>
      </dgm:t>
    </dgm:pt>
    <dgm:pt modelId="{A8653BD4-ECFC-4718-AF28-CDD987CA4B23}" type="sibTrans" cxnId="{EF154FA3-2C9D-4B0A-BB2B-5E76955B139D}">
      <dgm:prSet/>
      <dgm:spPr/>
      <dgm:t>
        <a:bodyPr/>
        <a:lstStyle/>
        <a:p>
          <a:endParaRPr lang="en-US"/>
        </a:p>
      </dgm:t>
    </dgm:pt>
    <dgm:pt modelId="{AB1A404F-79D0-4A4A-96EF-290150D0E737}" type="pres">
      <dgm:prSet presAssocID="{4F6E99AB-32C7-4859-BF3D-9E3D1F2475EA}" presName="Name0" presStyleCnt="0">
        <dgm:presLayoutVars>
          <dgm:dir/>
          <dgm:animLvl val="lvl"/>
          <dgm:resizeHandles val="exact"/>
        </dgm:presLayoutVars>
      </dgm:prSet>
      <dgm:spPr/>
    </dgm:pt>
    <dgm:pt modelId="{F05B4D90-B63D-4AA7-B140-691BEDE0CD82}" type="pres">
      <dgm:prSet presAssocID="{ED12A45E-190C-4196-B7B4-B435228E7E62}" presName="composite" presStyleCnt="0"/>
      <dgm:spPr/>
    </dgm:pt>
    <dgm:pt modelId="{181F448B-B182-4037-B9B2-657DBB4371BB}" type="pres">
      <dgm:prSet presAssocID="{ED12A45E-190C-4196-B7B4-B435228E7E6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9829D07-B8D5-480E-9CFD-EBA3B8334793}" type="pres">
      <dgm:prSet presAssocID="{ED12A45E-190C-4196-B7B4-B435228E7E62}" presName="desTx" presStyleLbl="alignAccFollowNode1" presStyleIdx="0" presStyleCnt="3">
        <dgm:presLayoutVars>
          <dgm:bulletEnabled val="1"/>
        </dgm:presLayoutVars>
      </dgm:prSet>
      <dgm:spPr/>
    </dgm:pt>
    <dgm:pt modelId="{100F9CDE-C396-4DDC-9438-C27C5BD2AD66}" type="pres">
      <dgm:prSet presAssocID="{B9B01F79-8F27-4D31-952F-2E1FBE8FC315}" presName="space" presStyleCnt="0"/>
      <dgm:spPr/>
    </dgm:pt>
    <dgm:pt modelId="{396B8FE2-1D1A-4AF6-9F98-5F24F5A5F5F1}" type="pres">
      <dgm:prSet presAssocID="{F72F65AF-7ADB-4644-AC9D-78EBDD2AD64F}" presName="composite" presStyleCnt="0"/>
      <dgm:spPr/>
    </dgm:pt>
    <dgm:pt modelId="{1339D154-4691-4D6F-A151-E9776A567785}" type="pres">
      <dgm:prSet presAssocID="{F72F65AF-7ADB-4644-AC9D-78EBDD2AD64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C6840D4-27C8-4C5C-ACD1-0F96B88494C9}" type="pres">
      <dgm:prSet presAssocID="{F72F65AF-7ADB-4644-AC9D-78EBDD2AD64F}" presName="desTx" presStyleLbl="alignAccFollowNode1" presStyleIdx="1" presStyleCnt="3">
        <dgm:presLayoutVars>
          <dgm:bulletEnabled val="1"/>
        </dgm:presLayoutVars>
      </dgm:prSet>
      <dgm:spPr/>
    </dgm:pt>
    <dgm:pt modelId="{93F23ABB-D5AD-4EEE-B5DA-BD6B948ADC04}" type="pres">
      <dgm:prSet presAssocID="{18A8B2DA-74D1-4336-A7D0-0E1998FA523B}" presName="space" presStyleCnt="0"/>
      <dgm:spPr/>
    </dgm:pt>
    <dgm:pt modelId="{2D134006-B7F3-41F3-8EB1-10C49C430262}" type="pres">
      <dgm:prSet presAssocID="{FF04C633-ED07-4554-BE39-F9C1ED9F93A6}" presName="composite" presStyleCnt="0"/>
      <dgm:spPr/>
    </dgm:pt>
    <dgm:pt modelId="{24A61472-112A-4BDA-B59F-AE90EF18E00A}" type="pres">
      <dgm:prSet presAssocID="{FF04C633-ED07-4554-BE39-F9C1ED9F93A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6FE1345-D957-41E7-B78F-90DB245E3EDC}" type="pres">
      <dgm:prSet presAssocID="{FF04C633-ED07-4554-BE39-F9C1ED9F93A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4FE310B-B3B3-4C22-941A-F6B28B0142E3}" type="presOf" srcId="{F72F65AF-7ADB-4644-AC9D-78EBDD2AD64F}" destId="{1339D154-4691-4D6F-A151-E9776A567785}" srcOrd="0" destOrd="0" presId="urn:microsoft.com/office/officeart/2005/8/layout/hList1"/>
    <dgm:cxn modelId="{DE5B0D0D-572B-40A6-829E-67DD687F4179}" srcId="{ED12A45E-190C-4196-B7B4-B435228E7E62}" destId="{18336E48-973B-4746-947C-7F776D45F1E8}" srcOrd="0" destOrd="0" parTransId="{A9D73706-2032-40C9-945A-C8C0B29000B0}" sibTransId="{19B563E6-1BD9-435F-80E2-E897F8CBA680}"/>
    <dgm:cxn modelId="{828C492D-8314-47FF-96EC-2EBA1E9C4FEC}" srcId="{4F6E99AB-32C7-4859-BF3D-9E3D1F2475EA}" destId="{FF04C633-ED07-4554-BE39-F9C1ED9F93A6}" srcOrd="2" destOrd="0" parTransId="{C5AFF474-A8AD-48B9-86C1-29FDAF0E2806}" sibTransId="{0EB03EE3-D5F4-42C0-89F3-264F36EE380C}"/>
    <dgm:cxn modelId="{97E33439-B1C4-4B5B-858C-B1261852DFF2}" srcId="{4F6E99AB-32C7-4859-BF3D-9E3D1F2475EA}" destId="{F72F65AF-7ADB-4644-AC9D-78EBDD2AD64F}" srcOrd="1" destOrd="0" parTransId="{2A2FB284-CF47-41BC-8B35-85A70FF1869A}" sibTransId="{18A8B2DA-74D1-4336-A7D0-0E1998FA523B}"/>
    <dgm:cxn modelId="{3EFBD15C-186D-448A-A0E2-D55AB5F068DC}" type="presOf" srcId="{153368E6-09DF-4D74-B081-2D419B27BCB6}" destId="{56FE1345-D957-41E7-B78F-90DB245E3EDC}" srcOrd="0" destOrd="0" presId="urn:microsoft.com/office/officeart/2005/8/layout/hList1"/>
    <dgm:cxn modelId="{DD073F63-4F3B-42D2-B039-561B27025511}" type="presOf" srcId="{A336E73B-EF3C-4267-98B4-601FD1AF4AAF}" destId="{6C6840D4-27C8-4C5C-ACD1-0F96B88494C9}" srcOrd="0" destOrd="1" presId="urn:microsoft.com/office/officeart/2005/8/layout/hList1"/>
    <dgm:cxn modelId="{65A3004A-E4A4-4BEA-A760-ED907B4DDF1F}" srcId="{F72F65AF-7ADB-4644-AC9D-78EBDD2AD64F}" destId="{A336E73B-EF3C-4267-98B4-601FD1AF4AAF}" srcOrd="1" destOrd="0" parTransId="{411B978E-A31D-487E-B564-8B30B441F731}" sibTransId="{9777A02B-FE6A-473B-8181-D70B6859910B}"/>
    <dgm:cxn modelId="{DC537D76-1615-4358-B067-90D6121D2A6E}" type="presOf" srcId="{FF04C633-ED07-4554-BE39-F9C1ED9F93A6}" destId="{24A61472-112A-4BDA-B59F-AE90EF18E00A}" srcOrd="0" destOrd="0" presId="urn:microsoft.com/office/officeart/2005/8/layout/hList1"/>
    <dgm:cxn modelId="{EF154FA3-2C9D-4B0A-BB2B-5E76955B139D}" srcId="{FF04C633-ED07-4554-BE39-F9C1ED9F93A6}" destId="{153368E6-09DF-4D74-B081-2D419B27BCB6}" srcOrd="0" destOrd="0" parTransId="{39D684D6-305B-4E7F-874C-DB539D3404F6}" sibTransId="{A8653BD4-ECFC-4718-AF28-CDD987CA4B23}"/>
    <dgm:cxn modelId="{CAA239AF-79DC-4F0C-A882-F083904111A5}" type="presOf" srcId="{18336E48-973B-4746-947C-7F776D45F1E8}" destId="{49829D07-B8D5-480E-9CFD-EBA3B8334793}" srcOrd="0" destOrd="0" presId="urn:microsoft.com/office/officeart/2005/8/layout/hList1"/>
    <dgm:cxn modelId="{82F187B6-6356-4D79-B431-86F79D250132}" type="presOf" srcId="{4F6E99AB-32C7-4859-BF3D-9E3D1F2475EA}" destId="{AB1A404F-79D0-4A4A-96EF-290150D0E737}" srcOrd="0" destOrd="0" presId="urn:microsoft.com/office/officeart/2005/8/layout/hList1"/>
    <dgm:cxn modelId="{BCE207C7-EA94-4C27-82C6-376C4764CDC6}" srcId="{4F6E99AB-32C7-4859-BF3D-9E3D1F2475EA}" destId="{ED12A45E-190C-4196-B7B4-B435228E7E62}" srcOrd="0" destOrd="0" parTransId="{F73F5588-51F1-41DE-99C3-142743E1609F}" sibTransId="{B9B01F79-8F27-4D31-952F-2E1FBE8FC315}"/>
    <dgm:cxn modelId="{535028F4-7334-4EF8-8642-BD6F9E5B8C00}" type="presOf" srcId="{40232CF3-3F65-490A-AF30-777A0FFB7187}" destId="{6C6840D4-27C8-4C5C-ACD1-0F96B88494C9}" srcOrd="0" destOrd="0" presId="urn:microsoft.com/office/officeart/2005/8/layout/hList1"/>
    <dgm:cxn modelId="{9F8F4DF9-33AA-4B64-A11C-372863EA9741}" srcId="{F72F65AF-7ADB-4644-AC9D-78EBDD2AD64F}" destId="{40232CF3-3F65-490A-AF30-777A0FFB7187}" srcOrd="0" destOrd="0" parTransId="{F112D0A2-0384-4802-802F-E6138D112D21}" sibTransId="{B6B827D0-7484-42EF-BC2B-BE6C9F24C51C}"/>
    <dgm:cxn modelId="{E87ECEFC-7F03-4171-B744-39698CC441AC}" type="presOf" srcId="{ED12A45E-190C-4196-B7B4-B435228E7E62}" destId="{181F448B-B182-4037-B9B2-657DBB4371BB}" srcOrd="0" destOrd="0" presId="urn:microsoft.com/office/officeart/2005/8/layout/hList1"/>
    <dgm:cxn modelId="{38B2F4A7-3DE0-4984-A92E-FB3694B90F9F}" type="presParOf" srcId="{AB1A404F-79D0-4A4A-96EF-290150D0E737}" destId="{F05B4D90-B63D-4AA7-B140-691BEDE0CD82}" srcOrd="0" destOrd="0" presId="urn:microsoft.com/office/officeart/2005/8/layout/hList1"/>
    <dgm:cxn modelId="{57C02574-AACD-4229-AAE5-88A863CEC436}" type="presParOf" srcId="{F05B4D90-B63D-4AA7-B140-691BEDE0CD82}" destId="{181F448B-B182-4037-B9B2-657DBB4371BB}" srcOrd="0" destOrd="0" presId="urn:microsoft.com/office/officeart/2005/8/layout/hList1"/>
    <dgm:cxn modelId="{5B181ADB-D5D7-4DA0-BB84-567DB9486D45}" type="presParOf" srcId="{F05B4D90-B63D-4AA7-B140-691BEDE0CD82}" destId="{49829D07-B8D5-480E-9CFD-EBA3B8334793}" srcOrd="1" destOrd="0" presId="urn:microsoft.com/office/officeart/2005/8/layout/hList1"/>
    <dgm:cxn modelId="{E438FB4F-8F7B-4B1B-8F9E-79D69E35B25D}" type="presParOf" srcId="{AB1A404F-79D0-4A4A-96EF-290150D0E737}" destId="{100F9CDE-C396-4DDC-9438-C27C5BD2AD66}" srcOrd="1" destOrd="0" presId="urn:microsoft.com/office/officeart/2005/8/layout/hList1"/>
    <dgm:cxn modelId="{B69653B8-7A0B-4039-A30E-B4254BD48997}" type="presParOf" srcId="{AB1A404F-79D0-4A4A-96EF-290150D0E737}" destId="{396B8FE2-1D1A-4AF6-9F98-5F24F5A5F5F1}" srcOrd="2" destOrd="0" presId="urn:microsoft.com/office/officeart/2005/8/layout/hList1"/>
    <dgm:cxn modelId="{2246D174-6ABD-4507-B85D-8CC2F06E18AB}" type="presParOf" srcId="{396B8FE2-1D1A-4AF6-9F98-5F24F5A5F5F1}" destId="{1339D154-4691-4D6F-A151-E9776A567785}" srcOrd="0" destOrd="0" presId="urn:microsoft.com/office/officeart/2005/8/layout/hList1"/>
    <dgm:cxn modelId="{422EB31B-8659-427B-9354-80B7B73F9BE1}" type="presParOf" srcId="{396B8FE2-1D1A-4AF6-9F98-5F24F5A5F5F1}" destId="{6C6840D4-27C8-4C5C-ACD1-0F96B88494C9}" srcOrd="1" destOrd="0" presId="urn:microsoft.com/office/officeart/2005/8/layout/hList1"/>
    <dgm:cxn modelId="{53EB08AA-F5C8-476B-ABBA-B1762B6C7E4B}" type="presParOf" srcId="{AB1A404F-79D0-4A4A-96EF-290150D0E737}" destId="{93F23ABB-D5AD-4EEE-B5DA-BD6B948ADC04}" srcOrd="3" destOrd="0" presId="urn:microsoft.com/office/officeart/2005/8/layout/hList1"/>
    <dgm:cxn modelId="{8EAE783C-9ED7-4168-80AE-586B490F1383}" type="presParOf" srcId="{AB1A404F-79D0-4A4A-96EF-290150D0E737}" destId="{2D134006-B7F3-41F3-8EB1-10C49C430262}" srcOrd="4" destOrd="0" presId="urn:microsoft.com/office/officeart/2005/8/layout/hList1"/>
    <dgm:cxn modelId="{B9C2CD72-28B9-45EB-84EA-C1E60C5AE4B7}" type="presParOf" srcId="{2D134006-B7F3-41F3-8EB1-10C49C430262}" destId="{24A61472-112A-4BDA-B59F-AE90EF18E00A}" srcOrd="0" destOrd="0" presId="urn:microsoft.com/office/officeart/2005/8/layout/hList1"/>
    <dgm:cxn modelId="{14ABC335-1C1B-4CE6-8B8C-4F4776ED8998}" type="presParOf" srcId="{2D134006-B7F3-41F3-8EB1-10C49C430262}" destId="{56FE1345-D957-41E7-B78F-90DB245E3E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0B8E6E-7CC1-4B82-8F4E-2EA94E95330D}">
      <dsp:nvSpPr>
        <dsp:cNvPr id="0" name=""/>
        <dsp:cNvSpPr/>
      </dsp:nvSpPr>
      <dsp:spPr>
        <a:xfrm>
          <a:off x="0" y="0"/>
          <a:ext cx="11029615" cy="110448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SANCTIONS: </a:t>
          </a:r>
          <a:r>
            <a:rPr lang="en-US" sz="2800" kern="1200" dirty="0"/>
            <a:t>Decrease or Stop Behavior</a:t>
          </a:r>
          <a:endParaRPr lang="en-US" sz="3200" kern="1200" dirty="0"/>
        </a:p>
      </dsp:txBody>
      <dsp:txXfrm>
        <a:off x="53916" y="53916"/>
        <a:ext cx="10921783" cy="996648"/>
      </dsp:txXfrm>
    </dsp:sp>
    <dsp:sp modelId="{978D1B9F-1472-47DF-84A9-AE4D02CC9D0D}">
      <dsp:nvSpPr>
        <dsp:cNvPr id="0" name=""/>
        <dsp:cNvSpPr/>
      </dsp:nvSpPr>
      <dsp:spPr>
        <a:xfrm>
          <a:off x="0" y="1286911"/>
          <a:ext cx="11029615" cy="1104480"/>
        </a:xfrm>
        <a:prstGeom prst="roundRect">
          <a:avLst/>
        </a:prstGeom>
        <a:solidFill>
          <a:schemeClr val="accent1">
            <a:shade val="50000"/>
            <a:hueOff val="359611"/>
            <a:satOff val="5669"/>
            <a:lumOff val="288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INCENTIVES: </a:t>
          </a:r>
          <a:r>
            <a:rPr lang="en-US" sz="2800" kern="1200" dirty="0"/>
            <a:t>Increase or Encourage Behavior</a:t>
          </a:r>
          <a:r>
            <a:rPr lang="en-US" sz="3500" kern="1200" dirty="0"/>
            <a:t>	</a:t>
          </a:r>
        </a:p>
      </dsp:txBody>
      <dsp:txXfrm>
        <a:off x="53916" y="1340827"/>
        <a:ext cx="10921783" cy="996648"/>
      </dsp:txXfrm>
    </dsp:sp>
    <dsp:sp modelId="{814118ED-AD44-4B1A-8825-98D3ECD2EC4C}">
      <dsp:nvSpPr>
        <dsp:cNvPr id="0" name=""/>
        <dsp:cNvSpPr/>
      </dsp:nvSpPr>
      <dsp:spPr>
        <a:xfrm>
          <a:off x="0" y="2561311"/>
          <a:ext cx="11029615" cy="1104480"/>
        </a:xfrm>
        <a:prstGeom prst="roundRect">
          <a:avLst/>
        </a:prstGeom>
        <a:solidFill>
          <a:schemeClr val="accent1">
            <a:shade val="50000"/>
            <a:hueOff val="359611"/>
            <a:satOff val="5669"/>
            <a:lumOff val="2888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SERVICE ADJUSTMENTS: Monitor and Treat Behavior</a:t>
          </a:r>
          <a:r>
            <a:rPr lang="en-US" sz="3500" kern="1200" dirty="0"/>
            <a:t>	</a:t>
          </a:r>
        </a:p>
      </dsp:txBody>
      <dsp:txXfrm>
        <a:off x="53916" y="2615227"/>
        <a:ext cx="10921783" cy="996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F448B-B182-4037-B9B2-657DBB4371BB}">
      <dsp:nvSpPr>
        <dsp:cNvPr id="0" name=""/>
        <dsp:cNvSpPr/>
      </dsp:nvSpPr>
      <dsp:spPr>
        <a:xfrm>
          <a:off x="3496" y="31320"/>
          <a:ext cx="3409127" cy="10368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Proximal</a:t>
          </a:r>
        </a:p>
      </dsp:txBody>
      <dsp:txXfrm>
        <a:off x="3496" y="31320"/>
        <a:ext cx="3409127" cy="1036800"/>
      </dsp:txXfrm>
    </dsp:sp>
    <dsp:sp modelId="{49829D07-B8D5-480E-9CFD-EBA3B8334793}">
      <dsp:nvSpPr>
        <dsp:cNvPr id="0" name=""/>
        <dsp:cNvSpPr/>
      </dsp:nvSpPr>
      <dsp:spPr>
        <a:xfrm>
          <a:off x="3496" y="1068120"/>
          <a:ext cx="3409127" cy="325642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Can be met in the short-term and sustained</a:t>
          </a:r>
        </a:p>
      </dsp:txBody>
      <dsp:txXfrm>
        <a:off x="3496" y="1068120"/>
        <a:ext cx="3409127" cy="3256427"/>
      </dsp:txXfrm>
    </dsp:sp>
    <dsp:sp modelId="{1339D154-4691-4D6F-A151-E9776A567785}">
      <dsp:nvSpPr>
        <dsp:cNvPr id="0" name=""/>
        <dsp:cNvSpPr/>
      </dsp:nvSpPr>
      <dsp:spPr>
        <a:xfrm>
          <a:off x="3889901" y="31320"/>
          <a:ext cx="3409127" cy="10368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Distal</a:t>
          </a:r>
        </a:p>
      </dsp:txBody>
      <dsp:txXfrm>
        <a:off x="3889901" y="31320"/>
        <a:ext cx="3409127" cy="1036800"/>
      </dsp:txXfrm>
    </dsp:sp>
    <dsp:sp modelId="{6C6840D4-27C8-4C5C-ACD1-0F96B88494C9}">
      <dsp:nvSpPr>
        <dsp:cNvPr id="0" name=""/>
        <dsp:cNvSpPr/>
      </dsp:nvSpPr>
      <dsp:spPr>
        <a:xfrm>
          <a:off x="3889901" y="1068120"/>
          <a:ext cx="3409127" cy="325642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Not easily achievable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Intermittent achievement but not sustainable</a:t>
          </a:r>
        </a:p>
      </dsp:txBody>
      <dsp:txXfrm>
        <a:off x="3889901" y="1068120"/>
        <a:ext cx="3409127" cy="3256427"/>
      </dsp:txXfrm>
    </dsp:sp>
    <dsp:sp modelId="{24A61472-112A-4BDA-B59F-AE90EF18E00A}">
      <dsp:nvSpPr>
        <dsp:cNvPr id="0" name=""/>
        <dsp:cNvSpPr/>
      </dsp:nvSpPr>
      <dsp:spPr>
        <a:xfrm>
          <a:off x="7776307" y="31320"/>
          <a:ext cx="3409127" cy="10368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Managed</a:t>
          </a:r>
        </a:p>
      </dsp:txBody>
      <dsp:txXfrm>
        <a:off x="7776307" y="31320"/>
        <a:ext cx="3409127" cy="1036800"/>
      </dsp:txXfrm>
    </dsp:sp>
    <dsp:sp modelId="{56FE1345-D957-41E7-B78F-90DB245E3EDC}">
      <dsp:nvSpPr>
        <dsp:cNvPr id="0" name=""/>
        <dsp:cNvSpPr/>
      </dsp:nvSpPr>
      <dsp:spPr>
        <a:xfrm>
          <a:off x="7776307" y="1068120"/>
          <a:ext cx="3409127" cy="325642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/>
            <a:t>Behaviors have been met and sustained for a reasonable period of time</a:t>
          </a:r>
        </a:p>
      </dsp:txBody>
      <dsp:txXfrm>
        <a:off x="7776307" y="1068120"/>
        <a:ext cx="3409127" cy="3256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139F7-C2CF-4B68-9E79-B363CE5C29F8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5F766-44E0-4323-97A5-1FC7B33DA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89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E7C1B-0C5D-4B85-BBAB-FA32168FDD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6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though we will focus on incentives for this presentation, that doesn’t mean we don’t need to utilize sanctions and service adjustments to respond the participant behavior when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5F766-44E0-4323-97A5-1FC7B33DAD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Incentives create new neural pathways and connections in the brain. Incentives light up the same reward pathways as drugs and alcohol.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5F766-44E0-4323-97A5-1FC7B33DAD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</a:t>
            </a:r>
            <a:r>
              <a:rPr lang="en-US" baseline="0" dirty="0"/>
              <a:t> time: FIFO, appear virtually for court, sweat patch for a week)</a:t>
            </a:r>
          </a:p>
          <a:p>
            <a:r>
              <a:rPr lang="en-US" baseline="0" dirty="0"/>
              <a:t>Financial: Reduce fines/fees, gift cards for groceries/gas, activities they can do with their kids (movies, bowling, waterparks)</a:t>
            </a:r>
          </a:p>
          <a:p>
            <a:r>
              <a:rPr lang="en-US" baseline="0" dirty="0"/>
              <a:t>Fewer restrictions: Less community service, later curfew, travel approval, or removing electronic monitoring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9B04E-2D9C-48D7-88DF-70AE89AB1A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8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53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5EEDD-D400-4C04-A17B-D873D142EB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Incentives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A3D288-D4A2-4888-BE4F-DB7916B194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Why they work, when to use them, and how to use more!</a:t>
            </a:r>
          </a:p>
        </p:txBody>
      </p:sp>
    </p:spTree>
    <p:extLst>
      <p:ext uri="{BB962C8B-B14F-4D97-AF65-F5344CB8AC3E}">
        <p14:creationId xmlns:p14="http://schemas.microsoft.com/office/powerpoint/2010/main" val="377386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Modification 101</a:t>
            </a:r>
            <a:endParaRPr lang="en-US" dirty="0"/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5633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A610B5-FFA8-4521-9867-8A40821E9F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5120" y="2534359"/>
            <a:ext cx="4387852" cy="30895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461D03-196A-46B0-8328-AADE567E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Quick Reminder!!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BB0CC-161F-4980-BADA-4F5CBDB11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2367093"/>
            <a:ext cx="4826013" cy="34241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400" dirty="0"/>
              <a:t>All 3 techniques are necessary for successful behavior modification</a:t>
            </a:r>
          </a:p>
        </p:txBody>
      </p:sp>
    </p:spTree>
    <p:extLst>
      <p:ext uri="{BB962C8B-B14F-4D97-AF65-F5344CB8AC3E}">
        <p14:creationId xmlns:p14="http://schemas.microsoft.com/office/powerpoint/2010/main" val="1377718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05BF-E109-4600-8174-E9167CD0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Behavior/Goal types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7D691AE-F870-4226-A24B-CD0CD3C94E5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52005105"/>
              </p:ext>
            </p:extLst>
          </p:nvPr>
        </p:nvGraphicFramePr>
        <p:xfrm>
          <a:off x="473825" y="1961805"/>
          <a:ext cx="11188931" cy="4355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1148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EA988-2AF2-4C77-8235-C5BA89B4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incentives work?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A074F8E-7D9A-470B-AE9E-89D2D5A0FC4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09639" y="1997725"/>
            <a:ext cx="4117267" cy="41172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3B543D-B3C3-48E2-B27A-7668ED015B1A}"/>
              </a:ext>
            </a:extLst>
          </p:cNvPr>
          <p:cNvSpPr txBox="1"/>
          <p:nvPr/>
        </p:nvSpPr>
        <p:spPr>
          <a:xfrm>
            <a:off x="5233012" y="2401677"/>
            <a:ext cx="61493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Prefrontal Activation: </a:t>
            </a:r>
            <a:r>
              <a:rPr lang="en-US" b="1" i="0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Scans show that positive self-talk, encouragement, and gratitude light up the prefrontal cortex, which handles emotional control and decision-making.</a:t>
            </a:r>
          </a:p>
          <a:p>
            <a:endParaRPr lang="en-US" b="0" i="0" dirty="0">
              <a:solidFill>
                <a:srgbClr val="0A0A0A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Reward Circuitry:</a:t>
            </a:r>
            <a:r>
              <a:rPr lang="en-US" b="0" i="0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Kind words and positive affirmations stimulate the brain's reward pathways, similar to the physical response from real rewarding experiences.</a:t>
            </a:r>
          </a:p>
          <a:p>
            <a:endParaRPr lang="en-US" b="0" i="0" dirty="0">
              <a:solidFill>
                <a:srgbClr val="0A0A0A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Chemical Shifts:</a:t>
            </a:r>
            <a:r>
              <a:rPr lang="en-US" b="0" i="0" dirty="0">
                <a:solidFill>
                  <a:srgbClr val="0A0A0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Positivity reduces the stress hormone cortisol while boosting serotonin and dopamine, lowering overall tension and building mental resilience.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013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714500"/>
            <a:ext cx="11239500" cy="4698999"/>
          </a:xfrm>
        </p:spPr>
        <p:txBody>
          <a:bodyPr>
            <a:normAutofit/>
          </a:bodyPr>
          <a:lstStyle/>
          <a:p>
            <a:r>
              <a:rPr lang="en-US" dirty="0"/>
              <a:t>Verbal praise</a:t>
            </a:r>
          </a:p>
          <a:p>
            <a:r>
              <a:rPr lang="en-US" dirty="0"/>
              <a:t>Public recognition (applause, “‘atta boy” certificates, star boards)</a:t>
            </a:r>
          </a:p>
          <a:p>
            <a:r>
              <a:rPr lang="en-US" dirty="0"/>
              <a:t>Symbolic tokens (sobriety coins, phase advancement certificates)</a:t>
            </a:r>
          </a:p>
          <a:p>
            <a:r>
              <a:rPr lang="en-US" dirty="0"/>
              <a:t>Tangible prizes (gift cards, snacks, keychains)</a:t>
            </a:r>
          </a:p>
          <a:p>
            <a:r>
              <a:rPr lang="en-US" dirty="0"/>
              <a:t>Point systems</a:t>
            </a:r>
          </a:p>
          <a:p>
            <a:r>
              <a:rPr lang="en-US" dirty="0"/>
              <a:t>Fishbowl drawings</a:t>
            </a:r>
          </a:p>
          <a:p>
            <a:r>
              <a:rPr lang="en-US" dirty="0"/>
              <a:t>Financial waivers</a:t>
            </a:r>
          </a:p>
          <a:p>
            <a:r>
              <a:rPr lang="en-US" dirty="0"/>
              <a:t>Reduced nonservice obligations (reduction in community service hours, FIFO)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18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76724" y="1845810"/>
            <a:ext cx="6795407" cy="159203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583" y="119826"/>
            <a:ext cx="10364451" cy="1596177"/>
          </a:xfrm>
        </p:spPr>
        <p:txBody>
          <a:bodyPr/>
          <a:lstStyle/>
          <a:p>
            <a:pPr algn="ctr"/>
            <a:r>
              <a:rPr lang="en-US" dirty="0"/>
              <a:t>	Fishbowl Drawings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0282" y="3567653"/>
            <a:ext cx="7259243" cy="310919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Can include a variety of low, medium, and high value incentives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Important for the participant to know the behavior they displayed, which allowed them to draw from the fishbowl</a:t>
            </a:r>
          </a:p>
          <a:p>
            <a:r>
              <a:rPr lang="en-US" sz="2000" dirty="0">
                <a:solidFill>
                  <a:schemeClr val="tx1"/>
                </a:solidFill>
              </a:rPr>
              <a:t>Important to be </a:t>
            </a:r>
            <a:r>
              <a:rPr lang="en-US" sz="2000" b="1" dirty="0">
                <a:solidFill>
                  <a:schemeClr val="tx1"/>
                </a:solidFill>
              </a:rPr>
              <a:t>reinforced by the judge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89" y="587742"/>
            <a:ext cx="3359634" cy="2356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465864" y="2147208"/>
            <a:ext cx="6417129" cy="162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“Research indicates that the fishbowl procedure can bring about </a:t>
            </a:r>
            <a:r>
              <a:rPr lang="en-US" sz="2400" dirty="0">
                <a:solidFill>
                  <a:srgbClr val="D6A300"/>
                </a:solidFill>
              </a:rPr>
              <a:t>comparable</a:t>
            </a:r>
            <a:r>
              <a:rPr lang="en-US" sz="2400" dirty="0">
                <a:solidFill>
                  <a:schemeClr val="bg1"/>
                </a:solidFill>
              </a:rPr>
              <a:t>, or even </a:t>
            </a:r>
            <a:r>
              <a:rPr lang="en-US" sz="2400" dirty="0">
                <a:solidFill>
                  <a:srgbClr val="D6A300"/>
                </a:solidFill>
              </a:rPr>
              <a:t>better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>
                <a:solidFill>
                  <a:srgbClr val="D6A300"/>
                </a:solidFill>
              </a:rPr>
              <a:t>outcomes</a:t>
            </a:r>
            <a:r>
              <a:rPr lang="en-US" sz="2400" dirty="0">
                <a:solidFill>
                  <a:schemeClr val="bg1"/>
                </a:solidFill>
              </a:rPr>
              <a:t> than providing participants with rewards for every achievement.” –</a:t>
            </a:r>
            <a:r>
              <a:rPr lang="en-US" sz="2400" i="1" dirty="0">
                <a:solidFill>
                  <a:schemeClr val="bg1"/>
                </a:solidFill>
              </a:rPr>
              <a:t>Judicial </a:t>
            </a:r>
            <a:r>
              <a:rPr lang="en-US" sz="2400" i="1" dirty="0" err="1">
                <a:solidFill>
                  <a:schemeClr val="bg1"/>
                </a:solidFill>
              </a:rPr>
              <a:t>Benchbook</a:t>
            </a:r>
            <a:endParaRPr lang="en-US" sz="2400" i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3" y="3141452"/>
            <a:ext cx="2286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45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520" y="342071"/>
            <a:ext cx="10364451" cy="1596177"/>
          </a:xfrm>
        </p:spPr>
        <p:txBody>
          <a:bodyPr/>
          <a:lstStyle/>
          <a:p>
            <a:r>
              <a:rPr lang="en-US" dirty="0"/>
              <a:t>Other low-cost incentives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20" y="2028956"/>
            <a:ext cx="2879917" cy="25819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632" y="1943522"/>
            <a:ext cx="3374636" cy="14239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3258" y="2028956"/>
            <a:ext cx="2518876" cy="12530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633" y="3641964"/>
            <a:ext cx="3353638" cy="13153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4421" y="3569490"/>
            <a:ext cx="3016550" cy="16928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91" y="4823478"/>
            <a:ext cx="2143125" cy="15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0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5" y="1762699"/>
            <a:ext cx="10364452" cy="4028501"/>
          </a:xfrm>
        </p:spPr>
        <p:txBody>
          <a:bodyPr>
            <a:normAutofit/>
          </a:bodyPr>
          <a:lstStyle/>
          <a:p>
            <a:r>
              <a:rPr lang="en-US" sz="2200" dirty="0"/>
              <a:t>Think about what would be motivating for your participants</a:t>
            </a:r>
          </a:p>
          <a:p>
            <a:pPr lvl="1"/>
            <a:r>
              <a:rPr lang="en-US" sz="1900" dirty="0"/>
              <a:t>Survey your participants – individualize incentives</a:t>
            </a:r>
          </a:p>
          <a:p>
            <a:pPr lvl="1"/>
            <a:r>
              <a:rPr lang="en-US" sz="1900" dirty="0"/>
              <a:t>Some of the most effective incentives include those that give participants more freedom (more time, less financial burden, fewer restrictions)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You will change behavior and improve the long-term functioning of your participants faster and more effectively with incentives than you will with sanctions</a:t>
            </a:r>
          </a:p>
        </p:txBody>
      </p:sp>
    </p:spTree>
    <p:extLst>
      <p:ext uri="{BB962C8B-B14F-4D97-AF65-F5344CB8AC3E}">
        <p14:creationId xmlns:p14="http://schemas.microsoft.com/office/powerpoint/2010/main" val="124364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99944F-C02E-4526-8EF8-D1098E25E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571500"/>
            <a:ext cx="103441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7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B1182-3269-4D83-9DBD-EDC4D2D17C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826266"/>
            <a:ext cx="10363826" cy="4964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5400" dirty="0"/>
              <a:t>How much is too much?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987DB-CC78-4F39-9246-5B977A4F3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694" y="208034"/>
            <a:ext cx="7127913" cy="623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407838-46B3-4629-8F84-C3609E2D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83" y="0"/>
            <a:ext cx="10624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94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7F0FEB-9671-4375-855F-86CE6EE91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76"/>
            <a:ext cx="12192000" cy="66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31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1C3BAF-EB01-4728-B4D1-BB2609B7E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65"/>
            <a:ext cx="12192000" cy="683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8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374BB2-A407-4238-8774-38FB8D35A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488" y="0"/>
            <a:ext cx="728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21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5B5A1D-14C9-423C-B293-33FCE74C5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39" y="0"/>
            <a:ext cx="10395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79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0F0DC0-7805-4514-9D95-E03934307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8" y="0"/>
            <a:ext cx="12060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9375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{89EF76AC-EF67-495E-80AA-1A9AC94B2B0A}TF62d0d592-7ac2-4846-a919-75806e8bead47c13978d-7a72a11451b2</Template>
  <TotalTime>1701</TotalTime>
  <Words>483</Words>
  <Application>Microsoft Office PowerPoint</Application>
  <PresentationFormat>Widescreen</PresentationFormat>
  <Paragraphs>56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Tw Cen MT</vt:lpstr>
      <vt:lpstr>Wingdings 2</vt:lpstr>
      <vt:lpstr>Droplet</vt:lpstr>
      <vt:lpstr>Incentives Workshop</vt:lpstr>
      <vt:lpstr>Behavior Modification 101</vt:lpstr>
      <vt:lpstr>Quick Reminder!!</vt:lpstr>
      <vt:lpstr>Behavior/Goal types</vt:lpstr>
      <vt:lpstr>Why do incentives work?</vt:lpstr>
      <vt:lpstr>Incentives</vt:lpstr>
      <vt:lpstr> Fishbowl Drawings</vt:lpstr>
      <vt:lpstr>Other low-cost incentives</vt:lpstr>
      <vt:lpstr>Incentives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Incentives Workshop</dc:title>
  <dc:creator>Heather Kierzek</dc:creator>
  <cp:lastModifiedBy>Heather Kierzek</cp:lastModifiedBy>
  <cp:revision>11</cp:revision>
  <dcterms:created xsi:type="dcterms:W3CDTF">2026-09-01T16:41:39Z</dcterms:created>
  <dcterms:modified xsi:type="dcterms:W3CDTF">2026-10-09T12:06:44Z</dcterms:modified>
</cp:coreProperties>
</file>