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06" r:id="rId2"/>
    <p:sldId id="352" r:id="rId3"/>
    <p:sldId id="342" r:id="rId4"/>
    <p:sldId id="355" r:id="rId5"/>
    <p:sldId id="356" r:id="rId6"/>
    <p:sldId id="354" r:id="rId7"/>
    <p:sldId id="353" r:id="rId8"/>
    <p:sldId id="343" r:id="rId9"/>
    <p:sldId id="341" r:id="rId10"/>
    <p:sldId id="339" r:id="rId11"/>
    <p:sldId id="338" r:id="rId12"/>
    <p:sldId id="337" r:id="rId13"/>
    <p:sldId id="336" r:id="rId14"/>
    <p:sldId id="335" r:id="rId15"/>
    <p:sldId id="334" r:id="rId16"/>
    <p:sldId id="344" r:id="rId17"/>
    <p:sldId id="345" r:id="rId18"/>
    <p:sldId id="346" r:id="rId19"/>
    <p:sldId id="347" r:id="rId20"/>
    <p:sldId id="348" r:id="rId21"/>
    <p:sldId id="349" r:id="rId22"/>
    <p:sldId id="333" r:id="rId23"/>
    <p:sldId id="332" r:id="rId24"/>
    <p:sldId id="331" r:id="rId25"/>
    <p:sldId id="350" r:id="rId26"/>
    <p:sldId id="358" r:id="rId27"/>
    <p:sldId id="357" r:id="rId28"/>
    <p:sldId id="359" r:id="rId29"/>
    <p:sldId id="360" r:id="rId30"/>
    <p:sldId id="362" r:id="rId31"/>
    <p:sldId id="361" r:id="rId32"/>
    <p:sldId id="363" r:id="rId33"/>
    <p:sldId id="351" r:id="rId34"/>
    <p:sldId id="30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EA84E-62E9-4ACB-93F9-F7E9A116CE06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2A5E2-E4B1-4390-B654-27B7F7725D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0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2D88F-2DC7-B047-2282-BF17B2974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23C11-CF0E-011E-EBB4-6DC74589A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3BC8B1-DB2A-1FF5-FDCB-CF440A8F9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1CBFB-CACA-288D-6BA0-8504FCE0F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61551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667F2-8EC6-55A9-C607-8D8F49D6B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B9348E-1109-670E-A31C-E6D73E3BF2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7407BC-B7A5-0500-7B83-816E17A4DC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4DD3F-5AF2-56B6-684E-2071AE610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906109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4668E-2D7A-37E4-6CA1-7A85B8B04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5509DE-466B-FFBA-4AAC-5B2F08452B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8AA3A-ADE6-5DAB-0B41-F7047489C2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705F6-2ED3-CE50-F4EB-709AAC201E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90233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37D3E-3EDB-8F66-2ECE-E3F207882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D82E4-14F2-D530-F00E-AB0D4A8FA5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06B33E-084B-836C-ED5C-F7DA3D0302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CA8A8-6E69-84B8-6A22-BCF071576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38602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6EB28-329D-D686-D987-6C4F50788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5AADB-AF08-4860-5198-14C8BAAC84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B16F9D-E016-9666-53E9-B036B5B27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56AC1-C61E-D4A6-2F97-172BBD74A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76134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3DA2A-92F9-08D7-81F6-F35B4577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006501-D2A0-EDE8-CC91-C0BB1D18E6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E6A1AA-FDE9-3220-37FC-609CED472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12133-4A2F-1665-78C0-32971BC374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136940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E9F6-B11C-EDF3-898E-BEFA1803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CF694-886B-1B89-1589-D781654362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2D78C-17D1-E537-C892-59444F87F5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2BE6E-E0E5-5C7E-78FC-659CB5E43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11117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EF5D2-40CD-5FB4-E957-79D4FEEC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B1338-52C9-56AC-2CF0-E2BD3D486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8F764C-35C9-DF9B-94B3-C6E94EFF3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9D1B9-841F-37DD-62C6-F4FFBF95F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02142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BE64F-B486-08B7-E256-2024C70C0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1198F4-D41D-D066-CC6F-C73B2BFE17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0A262-7619-23C4-8F4B-3562D5FF74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85ED3-D3D3-DD35-6817-926805392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12525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DD4B3-003C-8E88-718F-816B72BFB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E6EB2-CC69-4B80-D470-64CBA84E4C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55E97-8950-2EDB-4EA6-2C60797057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7BCFE-DF28-2D10-F905-80E1AE7EF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89826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351A6-5259-A457-57A4-43BC6122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985ED0-9587-2FAA-0146-5CC80B6498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D9A3EE-B1D3-1927-0CF8-F9284699B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FBE2A-264C-D304-C343-255C58820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02676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90DBF-7E98-927E-A5EC-B7C46DCA4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7EAB78-8A29-3064-FD6F-D3AADD45B5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06C1A1-23D7-717F-C33F-6ED3F18B94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AEDB4-81D5-8886-A644-13CBDE2EE8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085355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11E68-E68B-C941-9C76-311CC004C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F245E-6A08-0377-F811-DAA59F7AF0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3BD1D4-A893-F794-125B-C9612F26E6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304D7-CDEA-417C-3C66-F56496869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685661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8FE6E-AA3D-102B-CF11-4A25EC4A4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931F4E-9E99-6A2F-5BF7-D424C25733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BDAA7C-A20B-3DBA-16BB-9BF7888D4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2FDEB-641C-C296-1FC0-4BC60B7F06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776999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4CA5F-8042-7819-CDD4-3D730E6AB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BDE654-8DAD-7584-A4BF-E17654788F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5BB0BF-F35F-F8DF-C6F4-8F42AF0E9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F7D96-A84A-0F3E-E757-C8886ACBE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63192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C9915-84B6-0AB4-0502-FFE14E43E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061920-51F3-4D7C-DE58-0A4552850D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79615-5496-7068-586A-759981DDDF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89E9E-18EF-1976-E460-65F2856055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93440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134E2-D5FF-C5C2-DA81-5A64D46EC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C5A88-1FDE-37E3-BF33-4CFCDC4430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674541-A800-4739-920B-F40517AD95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C0D49-3617-1703-37BF-BD6E11C3B1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698529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C5C80-9035-C371-2B88-A4F3EFA66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82E889-8EA5-C02C-107E-6DE4DD21DA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368D16-03F1-EC79-37DF-A3F6657C4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0BBC2-186D-62F7-2006-BD10A416B5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641648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DFC05-C124-C1A7-3B65-9B23A998E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AC8C73-E2B3-77B3-0AEA-80F7AC0845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8CC1E9-8F44-0CB2-EFBA-62899701F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F232A-02E8-84C4-0F03-29FD5B5186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628472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9A4B5-4743-B9C4-AFAF-D0D6F56B8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132D33-E2FB-DA1A-55D6-954C763C2B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30B36C-983B-52F3-D50D-3AD074D27C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86DB8-4B5F-F35B-7D44-A85447DC44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774038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669B7-C02C-2AEB-1A55-9EF75848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64BDAA-5465-4E63-6770-552A88287C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AF8FE3-9618-42CF-D9FC-7093A720F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DB5B1-42A8-760B-9A16-0843B66BC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6165020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CF6BE-3603-DDD8-78F3-14727F353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DD84FD-CB40-AECE-527B-BBEB43DC97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A0CFB3-52CF-AE4C-FF33-8EAFABE72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CD4DB-C8CC-6AF8-4DDC-1CF435A5A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787418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25FF8-469F-5A88-4635-79F914A8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D6C1B2-F148-ADFB-9638-23637410F1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F8809C-B9D3-545B-D73C-20A3D025AB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E5473-74DA-33E7-79F9-0A80E0A59F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0347583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CE0FF-55AC-3B10-78B0-B309D2DDE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378B88-E238-410D-A6DB-18ED2D5556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E8EAAD-BC78-D3FC-9006-D7506FAF37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F6C64-E4C7-C8F3-813C-19A058270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9250779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61B6B-9107-8E86-BF6D-C454BFDCC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30F26A-4DC0-0CB4-F95A-E23BC97B5C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B355B8-E822-F158-9324-95B7789432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1D29B-F297-009D-0525-F8746DBD91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342198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EBF05-6AA8-C994-4B38-CD9E2982C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A4DD33-3F59-857A-8653-B04C67BB59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48B141-1B3D-4FE5-B188-B0FBCE06DF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A0A98-2BFF-76F9-3987-E8D02218A4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012913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7FB56-9D14-6CC6-FFA2-F1922C130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83C99A-B4CA-FF81-102B-A496B6300F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1741E1-A0A0-21E8-CFE4-FA01B8C8D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FFFC2-9E96-A361-323C-E28281479D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55046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4E60-0CEF-C16F-82C5-B410C39F8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2BBF68-AC4D-A1CF-E10D-039DCC09EF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BFF5C9-0631-F1EA-1EEF-FA9F4D59ED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42B8D-439D-DFD8-29F4-3E36B6F51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857891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C6ADE-7537-ABE7-F55F-1BB038B13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1EBEA1-23D8-4EB6-2438-F8344A79CE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CEF042-ADBF-4EF2-ACAA-42DCCA3014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6E8BF5-A8F2-C79F-DBC8-19C4B874B6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864017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C840D-1BED-AF58-0368-83AE70801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DF97E-D59B-8311-92F0-0F55C8F67E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3325A8-2B76-12B5-BF87-91DB9D2D72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A5F13-8BA9-0992-97F6-5A88BB3AA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15785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F6A5-AEF8-6C8E-18DA-DBDA6CB4F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A7B9F-B97A-A12A-782A-652E7E699F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077BBC-7466-C79A-08F5-DB82F79750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67093-33F1-F23A-A803-1709DEA237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73463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056D0-6220-5E5F-E772-66C326D34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C774A-7632-9222-460C-7F6D0300F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AC2E7-A342-B6C6-6955-CCACD5E8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2A8BC-6EF5-1DA2-27AF-CCB8EAE2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0E5A8-7736-3FFA-6E3A-5CF9FCA0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98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4F912-D645-2B3A-3018-B066C16A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6464F-D727-2F48-16AC-33668243A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26159-DF8C-0F43-8F18-53AD75390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47EB2-313F-7234-5FDD-4C92088C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38C8D-5277-3A93-695F-5DB19069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6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4D3EC-8D6D-E39F-ED63-0859C6FB5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C96669-2980-E084-9F8E-9E3660FB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30C55-FDCA-1FF3-F2EF-1B22939D7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B944B-9F0C-46FB-1F8C-509213EEB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7011D-5998-D78E-2594-D7AAC3DEA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48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50DCA-CFE1-9027-6F68-039B2BB2C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D7689-2125-E441-8669-A4F6D75AF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067F3-2C50-DF3F-07F6-E8034276E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91957-B696-E8B8-6FED-1B0E9F9A3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D4A38-3751-93D9-3612-9982BB7EE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5D62C-3211-8C1B-DD56-3B9DCAB91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5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A3BA-196C-0D9B-8944-3D7E0E76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0E714-EE39-8522-EB62-77DE1ECC7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80F6C-6766-9F47-5BC2-BD4324AEF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AA5DE0-97A4-5D8A-6BB2-BD312A97C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E6EBB-A46D-D17E-002C-8E13005BE1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EEA441-E43A-0639-FE8B-A746CFAA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254766-740D-84EC-0B7F-5C7355E1D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C14CCA-FE65-E766-5EAC-2CE0142F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48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1734-4FDC-5575-8C54-9BCB240F9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C3A8DA-55CB-8662-FDDD-124067332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028AEF-78CC-BB5C-5704-C15FE9B41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70BCA-F30E-F8DA-59A1-76BEC78AA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22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9D2923-AD99-460C-8828-D67ADA21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7AABD-24C6-B1B2-E626-0758452A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98A8E-2153-4941-A339-7D5980B2B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450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6DDC3-3BBF-1ACC-311B-6FF46247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E849F-74E8-73FD-9B20-C9E72376B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23CBA-795C-0EAB-565B-95D11D8DB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C936A-D46C-7ABD-F565-BFCE4C705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F0705-3AEC-A977-F872-8E5C7016C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C4066-91AF-7F34-B7F1-83975685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D7442-3C2E-7311-E5ED-8199EF959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2D2E83-4436-00BC-FF0C-5BAD1FB9B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D6EBF-70BB-1FAC-AF5D-27440F2B6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46841-91D8-5BA2-8FFD-5F193843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2B46B-9FBA-60D0-12E6-69E3AA96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CCCCC-4C49-30D6-A122-6E6FEC2C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08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44F11-6FF3-BECD-6386-B89BEDAD1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D19096-C01A-93DA-D986-5953203AA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F2BC5-53E3-5EE4-7A77-1C89AEE6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5C3F9-FC8A-7A69-2406-E4D0ADA55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A4CBA-0C25-7F7E-A320-6C41E62C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10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885BCD-7D8A-6231-5D96-38459B35D5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82CEA-51FF-9350-EC89-554BE2DC0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EE961-BDE0-6411-5B8B-F23DF58B3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EB718-B060-2A41-D0A7-A7D8D09E4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8288B-CA8B-E5A2-7E40-180DF27E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4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589BBF-8701-C975-2B43-AC9643895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79F2E-C1F5-AA01-47A9-28AA3C885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07548-54BF-26DC-FF2B-D8ECFAF7C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A9AE5-940B-B7AE-0F67-44060E9FB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D6568-548B-2BA1-360B-6EFB58791E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8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markepana@gmail.com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2"/>
            <a:ext cx="12191999" cy="13809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6000" b="1">
                <a:latin typeface="Arial" panose="020B0604020202020204" pitchFamily="34" charset="0"/>
                <a:cs typeface="Arial" panose="020B0604020202020204" pitchFamily="34" charset="0"/>
              </a:rPr>
              <a:t>Mentor Coordinator 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Readiness &amp; Operational Training </a:t>
            </a:r>
            <a:r>
              <a:rPr lang="en-US" sz="6000" b="1">
                <a:latin typeface="Arial" panose="020B0604020202020204" pitchFamily="34" charset="0"/>
                <a:cs typeface="Arial" panose="020B0604020202020204" pitchFamily="34" charset="0"/>
              </a:rPr>
              <a:t>(MCROT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CD923A-05B2-3C34-64C7-41EBF16D1CD3}"/>
              </a:ext>
            </a:extLst>
          </p:cNvPr>
          <p:cNvSpPr txBox="1"/>
          <p:nvPr/>
        </p:nvSpPr>
        <p:spPr>
          <a:xfrm flipH="1">
            <a:off x="-2" y="1974116"/>
            <a:ext cx="12192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Legal Issues 101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E71179-9B2E-B15D-C3C3-B4F54B930556}"/>
              </a:ext>
            </a:extLst>
          </p:cNvPr>
          <p:cNvSpPr txBox="1"/>
          <p:nvPr/>
        </p:nvSpPr>
        <p:spPr>
          <a:xfrm>
            <a:off x="3943606" y="4883884"/>
            <a:ext cx="46095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Presenter: JC Moore, </a:t>
            </a:r>
          </a:p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LLC</a:t>
            </a:r>
          </a:p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Legal Issues 101</a:t>
            </a:r>
          </a:p>
        </p:txBody>
      </p:sp>
      <p:pic>
        <p:nvPicPr>
          <p:cNvPr id="1026" name="Picture 2" descr="The 3 Biggest Legal Issues Facing ...">
            <a:extLst>
              <a:ext uri="{FF2B5EF4-FFF2-40B4-BE49-F238E27FC236}">
                <a16:creationId xmlns:a16="http://schemas.microsoft.com/office/drawing/2014/main" id="{71AD3D4E-15FC-4A54-81F3-655A18A8C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736" y="2713673"/>
            <a:ext cx="3123836" cy="207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478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Training Objectives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8A833-C135-87E8-4B40-236845C25AAB}"/>
              </a:ext>
            </a:extLst>
          </p:cNvPr>
          <p:cNvSpPr txBox="1"/>
          <p:nvPr/>
        </p:nvSpPr>
        <p:spPr>
          <a:xfrm>
            <a:off x="2817625" y="760032"/>
            <a:ext cx="6571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F6EF8D-9B06-4F3F-C92D-738F8F7D8B7B}"/>
              </a:ext>
            </a:extLst>
          </p:cNvPr>
          <p:cNvSpPr txBox="1"/>
          <p:nvPr/>
        </p:nvSpPr>
        <p:spPr>
          <a:xfrm>
            <a:off x="3486934" y="1641541"/>
            <a:ext cx="6103620" cy="4629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Role of Veteran Mentors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8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Legal risks and responsibilities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Court structure and expectations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endParaRPr lang="en-US" sz="28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Boundaries and reporting requirements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5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FD0B33-AE2C-BB35-569D-A674A0298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egal Issues ...">
            <a:extLst>
              <a:ext uri="{FF2B5EF4-FFF2-40B4-BE49-F238E27FC236}">
                <a16:creationId xmlns:a16="http://schemas.microsoft.com/office/drawing/2014/main" id="{AACE6BD7-A605-4BA2-443B-9C338AFB5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55251"/>
            <a:ext cx="3940009" cy="310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A72EB9A-5944-251E-404C-3354BE3A310C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4D674-0368-392F-7146-24A289E3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Why This Matters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CCB6E0-A757-B66B-7E49-992FEF934DB5}"/>
              </a:ext>
            </a:extLst>
          </p:cNvPr>
          <p:cNvSpPr txBox="1"/>
          <p:nvPr/>
        </p:nvSpPr>
        <p:spPr>
          <a:xfrm>
            <a:off x="2844399" y="1447967"/>
            <a:ext cx="6103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Protects the participant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6BA61D-962C-43D8-F9BD-4CD3DAEE3E87}"/>
              </a:ext>
            </a:extLst>
          </p:cNvPr>
          <p:cNvSpPr txBox="1"/>
          <p:nvPr/>
        </p:nvSpPr>
        <p:spPr>
          <a:xfrm>
            <a:off x="5896209" y="1911055"/>
            <a:ext cx="6103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Protects the mentor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DC272F-6CF9-0FE0-1EA4-BE373A6F12F0}"/>
              </a:ext>
            </a:extLst>
          </p:cNvPr>
          <p:cNvSpPr txBox="1"/>
          <p:nvPr/>
        </p:nvSpPr>
        <p:spPr>
          <a:xfrm>
            <a:off x="-234314" y="4886813"/>
            <a:ext cx="65493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Protects the mentor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CCFA7B-1023-0CC1-9351-AA13C5C08818}"/>
              </a:ext>
            </a:extLst>
          </p:cNvPr>
          <p:cNvSpPr txBox="1"/>
          <p:nvPr/>
        </p:nvSpPr>
        <p:spPr>
          <a:xfrm>
            <a:off x="5896209" y="6002478"/>
            <a:ext cx="65493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Ensures ethical and legal compliance</a:t>
            </a:r>
            <a:endParaRPr lang="en-US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8E5B2E-DFA7-E4AF-1716-55675869F99A}"/>
              </a:ext>
            </a:extLst>
          </p:cNvPr>
          <p:cNvSpPr txBox="1"/>
          <p:nvPr/>
        </p:nvSpPr>
        <p:spPr>
          <a:xfrm>
            <a:off x="-392912" y="3709139"/>
            <a:ext cx="68408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Ensures ethical and legal compliance</a:t>
            </a:r>
            <a:endParaRPr lang="en-US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4BE9D8-7EB0-D6DA-1B7B-0C79B7E571DA}"/>
              </a:ext>
            </a:extLst>
          </p:cNvPr>
          <p:cNvSpPr txBox="1"/>
          <p:nvPr/>
        </p:nvSpPr>
        <p:spPr>
          <a:xfrm>
            <a:off x="-234314" y="2180992"/>
            <a:ext cx="72066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Ensures ethical and legal compliance</a:t>
            </a: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447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441C4A-DDFC-6A37-A564-D1A844879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D9CD46F-55C3-5EB6-EC97-E3ED2A3916E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83BAF-6406-EF60-05EE-654B7BB2B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Traditional Court vs Treatment Court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BCF7B7-C4E6-CE5C-5750-21FF0BFDD437}"/>
              </a:ext>
            </a:extLst>
          </p:cNvPr>
          <p:cNvSpPr txBox="1"/>
          <p:nvPr/>
        </p:nvSpPr>
        <p:spPr>
          <a:xfrm>
            <a:off x="5102268" y="1618786"/>
            <a:ext cx="7089731" cy="2514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Traditional Court: Punishment-focused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Adversarial 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Limited follow-up</a:t>
            </a:r>
            <a:endParaRPr lang="en-US" sz="3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87C466-D243-5E91-CB68-B463005A8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859" y="2263776"/>
            <a:ext cx="3789042" cy="437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93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E5956-F857-FEDA-2FD9-D0EDE62E8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E33229E-0C7E-A83A-F156-FCED2294BD22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6684F5-38FF-FFA3-D8D2-E67C465AE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Traditional Court vs Treatment Court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7F884D-CF7E-BE14-89E6-562B04468956}"/>
              </a:ext>
            </a:extLst>
          </p:cNvPr>
          <p:cNvSpPr txBox="1"/>
          <p:nvPr/>
        </p:nvSpPr>
        <p:spPr>
          <a:xfrm>
            <a:off x="204854" y="1641646"/>
            <a:ext cx="7089731" cy="2514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3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Treatment Court:  Rehabilitation-focused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3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Team-based approach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3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Ongoing monitoring</a:t>
            </a:r>
            <a:endParaRPr lang="en-US" sz="32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76A07C-1B38-809D-EA29-7700BA2A1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629" y="2092326"/>
            <a:ext cx="3789042" cy="437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1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AEF810-AF57-8683-A6A9-E7E801E8B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C602B0-D5C8-45E9-6AC5-53C591B94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918" y="2053002"/>
            <a:ext cx="2652836" cy="31993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A350B2-198A-4F97-6AAE-4DC8C0843E8A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5B5A38-E80E-5645-3B1C-1C07BB327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37319"/>
            <a:ext cx="12191999" cy="1143000"/>
          </a:xfrm>
        </p:spPr>
        <p:txBody>
          <a:bodyPr>
            <a:norm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5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Characteristics of Treatment Courts</a:t>
            </a:r>
            <a:endParaRPr lang="en-US" sz="5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CCB005-BDFE-7A43-C268-9CE1A27DDA52}"/>
              </a:ext>
            </a:extLst>
          </p:cNvPr>
          <p:cNvSpPr txBox="1"/>
          <p:nvPr/>
        </p:nvSpPr>
        <p:spPr>
          <a:xfrm>
            <a:off x="3903336" y="3477652"/>
            <a:ext cx="7089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Treatment integration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7B8C1B-5582-145B-F01C-A0568BB74580}"/>
              </a:ext>
            </a:extLst>
          </p:cNvPr>
          <p:cNvSpPr txBox="1"/>
          <p:nvPr/>
        </p:nvSpPr>
        <p:spPr>
          <a:xfrm>
            <a:off x="-717100" y="1417638"/>
            <a:ext cx="62007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Judicial supervision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E3DA01-8CD0-90C5-D9B8-636ECDE74669}"/>
              </a:ext>
            </a:extLst>
          </p:cNvPr>
          <p:cNvSpPr txBox="1"/>
          <p:nvPr/>
        </p:nvSpPr>
        <p:spPr>
          <a:xfrm>
            <a:off x="45853" y="5595009"/>
            <a:ext cx="62007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Frequent check-ins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CA6C99-2065-086F-B91C-D31CA889D3F1}"/>
              </a:ext>
            </a:extLst>
          </p:cNvPr>
          <p:cNvSpPr txBox="1"/>
          <p:nvPr/>
        </p:nvSpPr>
        <p:spPr>
          <a:xfrm>
            <a:off x="5991226" y="5103136"/>
            <a:ext cx="62007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+mn-cs"/>
              </a:rPr>
              <a:t>Incentives and sanctions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701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C8DD3B-B045-BB69-74FB-DA490E300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FA5CA8-F4D8-28C5-C953-49BB535F519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4D0038-E209-922A-A34D-3BC232E44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Why Courts Look This Way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E4FDD4-E581-EB10-218A-47E65292F1FC}"/>
              </a:ext>
            </a:extLst>
          </p:cNvPr>
          <p:cNvSpPr txBox="1"/>
          <p:nvPr/>
        </p:nvSpPr>
        <p:spPr>
          <a:xfrm>
            <a:off x="0" y="1454281"/>
            <a:ext cx="12191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Based on behavior change science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Focus on accountability + support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Designed to reduce recidivism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Legal Resources">
            <a:extLst>
              <a:ext uri="{FF2B5EF4-FFF2-40B4-BE49-F238E27FC236}">
                <a16:creationId xmlns:a16="http://schemas.microsoft.com/office/drawing/2014/main" id="{2D3EC9A5-E812-73C0-AED7-E76DC65EE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3909060"/>
            <a:ext cx="4892040" cy="279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010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B7F1A-C9BC-A341-A707-5A66DA9D3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E8F656-0F0B-8FA9-B0A1-CF4C76B29D6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7F56FB-E3A3-3E79-8D60-1265E5E2B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Mentor Role in Court Model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1607AE-185E-9F74-A78E-EAEC96731FC8}"/>
              </a:ext>
            </a:extLst>
          </p:cNvPr>
          <p:cNvSpPr txBox="1"/>
          <p:nvPr/>
        </p:nvSpPr>
        <p:spPr>
          <a:xfrm>
            <a:off x="2776603" y="5074482"/>
            <a:ext cx="7089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Build trust and engagement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Legal Issues: Marijuana in the Workplace">
            <a:extLst>
              <a:ext uri="{FF2B5EF4-FFF2-40B4-BE49-F238E27FC236}">
                <a16:creationId xmlns:a16="http://schemas.microsoft.com/office/drawing/2014/main" id="{23655929-AA2E-2B81-91FC-06EDCA556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870" y="1509754"/>
            <a:ext cx="5337810" cy="332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811A2A-B82D-EE0D-2026-37DB6A9E69A7}"/>
              </a:ext>
            </a:extLst>
          </p:cNvPr>
          <p:cNvSpPr txBox="1"/>
          <p:nvPr/>
        </p:nvSpPr>
        <p:spPr>
          <a:xfrm>
            <a:off x="-685800" y="1861634"/>
            <a:ext cx="6103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Support, not enforcement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CE0CD4-65D3-DD76-8B5D-EDF736D09040}"/>
              </a:ext>
            </a:extLst>
          </p:cNvPr>
          <p:cNvSpPr txBox="1"/>
          <p:nvPr/>
        </p:nvSpPr>
        <p:spPr>
          <a:xfrm>
            <a:off x="6938689" y="2828850"/>
            <a:ext cx="6600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Encourage compliance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13594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2CF1A3-9A15-FB4C-FA72-681159B73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he Different Legal Issues an Attorney ...">
            <a:extLst>
              <a:ext uri="{FF2B5EF4-FFF2-40B4-BE49-F238E27FC236}">
                <a16:creationId xmlns:a16="http://schemas.microsoft.com/office/drawing/2014/main" id="{8A60A9DB-670F-ED0A-BCF8-4C5A7FE5B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671" y="1683809"/>
            <a:ext cx="4897329" cy="349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D2DA181-136D-1A30-D597-83ED28467C04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0F5FFE-7B11-054F-02C8-D212EC78D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Why Entry Takes Time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BA79A6-7C6E-7C0A-F7F1-8C19B42CEC52}"/>
              </a:ext>
            </a:extLst>
          </p:cNvPr>
          <p:cNvSpPr txBox="1"/>
          <p:nvPr/>
        </p:nvSpPr>
        <p:spPr>
          <a:xfrm>
            <a:off x="4740795" y="2662653"/>
            <a:ext cx="70897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Eligibility screening </a:t>
            </a:r>
          </a:p>
          <a:p>
            <a:pPr algn="ctr"/>
            <a:endParaRPr lang="en-US" sz="28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Legal review  </a:t>
            </a:r>
          </a:p>
          <a:p>
            <a:pPr algn="ctr"/>
            <a:endParaRPr lang="en-US" sz="28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Clinical assessments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Coordination between agencies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87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ECAB8-40CC-0621-C040-AB33D054D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1A269A-0C45-30B5-D610-800A4393CC6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6FFCD3-D682-A33B-DF59-ACC3911AD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Entry Process Breakdown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3E6D13-9B71-D685-3199-1FC505A87CE8}"/>
              </a:ext>
            </a:extLst>
          </p:cNvPr>
          <p:cNvSpPr txBox="1"/>
          <p:nvPr/>
        </p:nvSpPr>
        <p:spPr>
          <a:xfrm>
            <a:off x="-352086" y="1561181"/>
            <a:ext cx="70897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Arrest/charge 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Referral to treatment court 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Screening and assessment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Acceptance decision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Documentation in Wound Care ...">
            <a:extLst>
              <a:ext uri="{FF2B5EF4-FFF2-40B4-BE49-F238E27FC236}">
                <a16:creationId xmlns:a16="http://schemas.microsoft.com/office/drawing/2014/main" id="{27CED39F-1275-B6F3-5672-71B4D9A10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1" y="1561181"/>
            <a:ext cx="5634076" cy="373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490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AD7639-2AE9-B0CC-6AFD-AC13BCB01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EE1114-6C1A-D5BB-FB3D-4BB915D1AD12}"/>
              </a:ext>
            </a:extLst>
          </p:cNvPr>
          <p:cNvSpPr/>
          <p:nvPr/>
        </p:nvSpPr>
        <p:spPr>
          <a:xfrm>
            <a:off x="0" y="-18026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6977E3-1BBF-A8A8-A3E2-CC0F98A9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Common Delays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982FA4-8D8B-2D6A-E497-E3C6F120D796}"/>
              </a:ext>
            </a:extLst>
          </p:cNvPr>
          <p:cNvSpPr txBox="1"/>
          <p:nvPr/>
        </p:nvSpPr>
        <p:spPr>
          <a:xfrm>
            <a:off x="-1703071" y="1619580"/>
            <a:ext cx="83172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Court backlog </a:t>
            </a:r>
          </a:p>
          <a:p>
            <a:pPr algn="ctr"/>
            <a:endParaRPr lang="en-US" sz="28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Waiting for records </a:t>
            </a:r>
          </a:p>
          <a:p>
            <a:pPr algn="ctr"/>
            <a:endParaRPr lang="en-US" sz="28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Clinical availability </a:t>
            </a:r>
          </a:p>
          <a:p>
            <a:pPr algn="ctr"/>
            <a:endParaRPr lang="en-US" sz="28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Legal negotiations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Purely Legal” Issues on Appeal ...">
            <a:extLst>
              <a:ext uri="{FF2B5EF4-FFF2-40B4-BE49-F238E27FC236}">
                <a16:creationId xmlns:a16="http://schemas.microsoft.com/office/drawing/2014/main" id="{4562B235-E07F-126C-71DB-250535E06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583" y="1619580"/>
            <a:ext cx="7020678" cy="405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180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99D716-7CFE-427C-1F40-BBFAC4E85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9F8776E-E4B3-F98B-0593-64188CF2906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15AA81-C7C4-ED7A-2FA2-B870009E7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Mentor’s Role During Entry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4BE136-07D3-76A7-5DBE-F4E8DDCC5BD5}"/>
              </a:ext>
            </a:extLst>
          </p:cNvPr>
          <p:cNvSpPr txBox="1"/>
          <p:nvPr/>
        </p:nvSpPr>
        <p:spPr>
          <a:xfrm>
            <a:off x="2688633" y="1335284"/>
            <a:ext cx="75355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Provide encouragement 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Manage expectations 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Avoid giving legal advice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Ready to step into a job that changes lives - including your own? Calling  on those who have served in Defence or emergency services and feel the pull  to serve again -">
            <a:extLst>
              <a:ext uri="{FF2B5EF4-FFF2-40B4-BE49-F238E27FC236}">
                <a16:creationId xmlns:a16="http://schemas.microsoft.com/office/drawing/2014/main" id="{574F3410-8E72-1419-62D1-AA5DB9A39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34" y="2720278"/>
            <a:ext cx="4000500" cy="442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972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AE1020-7566-DAD0-EDBA-CD0542F52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ADF269-EB5F-B0A9-BFB0-EEF43566027C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BF3D5-0632-5E23-A984-3C2A01864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Program Framework Overview</a:t>
            </a:r>
            <a:endParaRPr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7B34F6-EEA4-6C82-81C0-76A6584785D0}"/>
              </a:ext>
            </a:extLst>
          </p:cNvPr>
          <p:cNvSpPr txBox="1"/>
          <p:nvPr/>
        </p:nvSpPr>
        <p:spPr>
          <a:xfrm>
            <a:off x="224256" y="1607457"/>
            <a:ext cx="538917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Phases of treatment </a:t>
            </a:r>
          </a:p>
          <a:p>
            <a:pPr algn="ctr"/>
            <a:endParaRPr lang="en-US" sz="28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Regular court appearances</a:t>
            </a:r>
          </a:p>
          <a:p>
            <a:pPr algn="ctr"/>
            <a:endParaRPr lang="en-US" sz="28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Drug/alcohol testing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Counseling requirements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Legal Issues">
            <a:extLst>
              <a:ext uri="{FF2B5EF4-FFF2-40B4-BE49-F238E27FC236}">
                <a16:creationId xmlns:a16="http://schemas.microsoft.com/office/drawing/2014/main" id="{BB722F6E-376C-5954-9CE8-EA8E796E5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459" y="1808610"/>
            <a:ext cx="5389172" cy="357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27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AF0CC2-39D7-F2CA-7C09-57C71E0A3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49B866-32A7-D70D-ADB4-018C2D48F0F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C1BCC-A98D-CCD5-739C-ADE20EEE7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Typical Participant Requirements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9462B-5740-3793-C399-AAFB2F10CE8E}"/>
              </a:ext>
            </a:extLst>
          </p:cNvPr>
          <p:cNvSpPr txBox="1"/>
          <p:nvPr/>
        </p:nvSpPr>
        <p:spPr>
          <a:xfrm>
            <a:off x="6652260" y="1949560"/>
            <a:ext cx="503614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Attend treatment sessions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Remain substance-free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Follow court orders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Maintain contact with team</a:t>
            </a:r>
          </a:p>
        </p:txBody>
      </p:sp>
      <p:pic>
        <p:nvPicPr>
          <p:cNvPr id="12290" name="Picture 2" descr="Legal Resources">
            <a:extLst>
              <a:ext uri="{FF2B5EF4-FFF2-40B4-BE49-F238E27FC236}">
                <a16:creationId xmlns:a16="http://schemas.microsoft.com/office/drawing/2014/main" id="{9DB36538-F2F0-F2CC-9B80-07866D673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79" y="1949560"/>
            <a:ext cx="4700221" cy="330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808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E48411-B708-623C-2DF2-D6B8DF926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57B3ACD-BA15-0A72-3DC2-B373E1AEE8DD}"/>
              </a:ext>
            </a:extLst>
          </p:cNvPr>
          <p:cNvSpPr/>
          <p:nvPr/>
        </p:nvSpPr>
        <p:spPr>
          <a:xfrm>
            <a:off x="0" y="-100676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43268-3142-5A01-636D-BF1223644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1440" y="36643"/>
            <a:ext cx="1228344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Phase Progression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4D62D2-3D3A-5F2B-6810-BA19CA5466E7}"/>
              </a:ext>
            </a:extLst>
          </p:cNvPr>
          <p:cNvSpPr txBox="1"/>
          <p:nvPr/>
        </p:nvSpPr>
        <p:spPr>
          <a:xfrm>
            <a:off x="-182200" y="1770669"/>
            <a:ext cx="531427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Stabilization phase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Skill-building phase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Reintegration phase 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Graduation</a:t>
            </a:r>
          </a:p>
        </p:txBody>
      </p:sp>
      <p:pic>
        <p:nvPicPr>
          <p:cNvPr id="13314" name="Picture 2" descr="Court-Ordered Treatment ...">
            <a:extLst>
              <a:ext uri="{FF2B5EF4-FFF2-40B4-BE49-F238E27FC236}">
                <a16:creationId xmlns:a16="http://schemas.microsoft.com/office/drawing/2014/main" id="{02F92C03-A77F-0B62-6ACD-254FCAD80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071" y="1454281"/>
            <a:ext cx="6238060" cy="349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856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50BEBD-FE84-C88F-FD7D-460033425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B633AC-CFCF-3307-54B6-A34018CFE9E0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69C8E6-F710-8707-2F38-EA688B0FA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What’s In It For the Participant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65B9F8-8B85-1821-E797-D45EA0C281DC}"/>
              </a:ext>
            </a:extLst>
          </p:cNvPr>
          <p:cNvSpPr txBox="1"/>
          <p:nvPr/>
        </p:nvSpPr>
        <p:spPr>
          <a:xfrm>
            <a:off x="6663690" y="1991959"/>
            <a:ext cx="49720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Reduced or dismissed charges 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Support system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Access to treatment 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Improved life outcomes</a:t>
            </a:r>
          </a:p>
        </p:txBody>
      </p:sp>
      <p:pic>
        <p:nvPicPr>
          <p:cNvPr id="14338" name="Picture 2" descr="10 Legal Issues To Consider When ...">
            <a:extLst>
              <a:ext uri="{FF2B5EF4-FFF2-40B4-BE49-F238E27FC236}">
                <a16:creationId xmlns:a16="http://schemas.microsoft.com/office/drawing/2014/main" id="{C29D337D-E57A-1ED2-98C6-75A5899C9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40" y="2143328"/>
            <a:ext cx="5097780" cy="389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78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F6BF04-5CDE-ECC1-E46F-7F012BE31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2431E7-A18E-8C0D-B26A-A000F1BA16F7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33EA23-B221-2C1C-761A-631D3DD75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Potential Downsides</a:t>
            </a:r>
            <a:endParaRPr lang="en-US" sz="4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9C8336-BC8A-F93E-0497-FF0403B726BD}"/>
              </a:ext>
            </a:extLst>
          </p:cNvPr>
          <p:cNvSpPr txBox="1"/>
          <p:nvPr/>
        </p:nvSpPr>
        <p:spPr>
          <a:xfrm>
            <a:off x="880626" y="1880238"/>
            <a:ext cx="5126015" cy="3097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Intensive monitoring </a:t>
            </a:r>
          </a:p>
          <a:p>
            <a:pPr algn="ctr"/>
            <a:endParaRPr lang="en-US" sz="28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Time commitment </a:t>
            </a:r>
          </a:p>
          <a:p>
            <a:pPr algn="ctr"/>
            <a:endParaRPr lang="en-US" sz="28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Strict accountability </a:t>
            </a:r>
          </a:p>
          <a:p>
            <a:pPr algn="ctr"/>
            <a:endParaRPr lang="en-US" sz="28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Sanctions for noncompliance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 descr="Legal issues Images - Free Download on ...">
            <a:extLst>
              <a:ext uri="{FF2B5EF4-FFF2-40B4-BE49-F238E27FC236}">
                <a16:creationId xmlns:a16="http://schemas.microsoft.com/office/drawing/2014/main" id="{34FE47AC-9AB6-E858-2D4E-67D5D1B55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424" y="2228850"/>
            <a:ext cx="4801950" cy="373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394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AAD6ED-D01F-E390-DA54-C1AAC479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80B1313-605B-66E8-9376-649D0E9CCB1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13060-CF69-3907-2530-3C6FA190D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Incentives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DDD1E0-A8FC-1966-5DE9-A161AC80E05C}"/>
              </a:ext>
            </a:extLst>
          </p:cNvPr>
          <p:cNvSpPr txBox="1"/>
          <p:nvPr/>
        </p:nvSpPr>
        <p:spPr>
          <a:xfrm>
            <a:off x="6096000" y="1874728"/>
            <a:ext cx="70897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Praise from the judge </a:t>
            </a:r>
          </a:p>
          <a:p>
            <a:pPr algn="ctr"/>
            <a:endParaRPr lang="en-US" sz="28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Reduced supervision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Phase advancement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Tangible rewards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 descr="Legal Issues ...">
            <a:extLst>
              <a:ext uri="{FF2B5EF4-FFF2-40B4-BE49-F238E27FC236}">
                <a16:creationId xmlns:a16="http://schemas.microsoft.com/office/drawing/2014/main" id="{0C518253-AF58-1FE6-7576-F27A6A496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61" y="1794718"/>
            <a:ext cx="5770901" cy="384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408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6DD25B-8165-282A-CEF3-D4E36BE66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55FBAD-A3AE-B938-9C6C-88B8B10212FB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FA1CB-54FA-C99C-FCF6-07D9ADF9F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Sanctions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E4347F-CE94-4723-CC56-96EB7E4FAA4C}"/>
              </a:ext>
            </a:extLst>
          </p:cNvPr>
          <p:cNvSpPr txBox="1"/>
          <p:nvPr/>
        </p:nvSpPr>
        <p:spPr>
          <a:xfrm>
            <a:off x="-229486" y="1942465"/>
            <a:ext cx="70897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Increased testing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Community service   </a:t>
            </a:r>
          </a:p>
          <a:p>
            <a:pPr algn="ctr"/>
            <a:endParaRPr lang="en-US" sz="28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Short-term jail stays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Phase setbacks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0" name="Picture 2" descr="Legal Issues to Watch in 2025 | Rutgers ...">
            <a:extLst>
              <a:ext uri="{FF2B5EF4-FFF2-40B4-BE49-F238E27FC236}">
                <a16:creationId xmlns:a16="http://schemas.microsoft.com/office/drawing/2014/main" id="{02941E6F-7F3A-A800-93DE-ECD6CA405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120" y="2010727"/>
            <a:ext cx="5738896" cy="322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329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C35823-8818-F680-F431-9B5972DF3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85C768-5930-5C2F-0C2C-DCBA2FD15B2F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05963-61FF-D479-2C87-CE511399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Mentor Role in Courtroom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93EB20-E800-16C5-46C8-E48062282146}"/>
              </a:ext>
            </a:extLst>
          </p:cNvPr>
          <p:cNvSpPr txBox="1"/>
          <p:nvPr/>
        </p:nvSpPr>
        <p:spPr>
          <a:xfrm>
            <a:off x="5336924" y="2141516"/>
            <a:ext cx="70897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Observe and support 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Model appropriate behavior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Encourage accountability</a:t>
            </a:r>
          </a:p>
        </p:txBody>
      </p:sp>
      <p:pic>
        <p:nvPicPr>
          <p:cNvPr id="18434" name="Picture 2" descr="Legal Issues Conference | Legal Issues">
            <a:extLst>
              <a:ext uri="{FF2B5EF4-FFF2-40B4-BE49-F238E27FC236}">
                <a16:creationId xmlns:a16="http://schemas.microsoft.com/office/drawing/2014/main" id="{78661950-87E1-4627-386B-56F3AD664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2093743"/>
            <a:ext cx="5684134" cy="378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045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F3DB64-4D4D-7451-99A2-1793D4B4A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C45633-764C-777D-85B0-96A936DD6CD9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092FB6-9D74-1D9A-99AA-AB03C92FE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Confidentiality Basics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246283-8796-1653-EDCC-36E4222427DC}"/>
              </a:ext>
            </a:extLst>
          </p:cNvPr>
          <p:cNvSpPr txBox="1"/>
          <p:nvPr/>
        </p:nvSpPr>
        <p:spPr>
          <a:xfrm>
            <a:off x="522372" y="1657558"/>
            <a:ext cx="59810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Respect participant privacy 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Share only with the Mentor Coordinator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Never share participant info, family/friends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Do not discuss outside the program</a:t>
            </a:r>
          </a:p>
        </p:txBody>
      </p:sp>
      <p:pic>
        <p:nvPicPr>
          <p:cNvPr id="19458" name="Picture 2" descr="Legal Issues Affecting HR Managers ...">
            <a:extLst>
              <a:ext uri="{FF2B5EF4-FFF2-40B4-BE49-F238E27FC236}">
                <a16:creationId xmlns:a16="http://schemas.microsoft.com/office/drawing/2014/main" id="{F680C188-1BA8-0700-7EFC-BDA1DD335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373" y="1657558"/>
            <a:ext cx="5017765" cy="354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878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42E24-66A7-15C9-5CA3-9C35EC62B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544E331-7965-81F4-0C88-A58E826D0E9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64541-5392-C48D-2EDF-5FC647016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Team Confidentiality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4C1B28-18F2-4581-5E69-3EA7CD4890DF}"/>
              </a:ext>
            </a:extLst>
          </p:cNvPr>
          <p:cNvSpPr txBox="1"/>
          <p:nvPr/>
        </p:nvSpPr>
        <p:spPr>
          <a:xfrm>
            <a:off x="5565524" y="1577658"/>
            <a:ext cx="7089731" cy="380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Information shared from/with the Mentor Coordinator is protected in Wisconsin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sz="28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Not for gossip or external discussion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b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 descr="drug development ...">
            <a:extLst>
              <a:ext uri="{FF2B5EF4-FFF2-40B4-BE49-F238E27FC236}">
                <a16:creationId xmlns:a16="http://schemas.microsoft.com/office/drawing/2014/main" id="{42B2E3C4-DA97-FE2A-6EB1-90A27DC8E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5" y="1680528"/>
            <a:ext cx="4894748" cy="325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69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AE1868-B5F6-FA54-88D9-0CB17C7A3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F92D23-6EE1-AA00-EB12-D5610487F7CF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E8DD51-9DEA-25D0-A250-B95825DB9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Talking with the Judge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86D30-DB28-7FC9-EB99-0C5426571F10}"/>
              </a:ext>
            </a:extLst>
          </p:cNvPr>
          <p:cNvSpPr txBox="1"/>
          <p:nvPr/>
        </p:nvSpPr>
        <p:spPr>
          <a:xfrm>
            <a:off x="89810" y="2042587"/>
            <a:ext cx="70897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Only when appropriate, and it should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Rarely Happen</a:t>
            </a: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Never advocate</a:t>
            </a:r>
          </a:p>
        </p:txBody>
      </p:sp>
      <p:pic>
        <p:nvPicPr>
          <p:cNvPr id="21508" name="Picture 4" descr="Artificial Intelligence Legal Issues">
            <a:extLst>
              <a:ext uri="{FF2B5EF4-FFF2-40B4-BE49-F238E27FC236}">
                <a16:creationId xmlns:a16="http://schemas.microsoft.com/office/drawing/2014/main" id="{40CD7599-EF04-75F4-8E01-93ADCB8EF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057" y="1841496"/>
            <a:ext cx="4967123" cy="398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50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21C1B1-F37F-BE22-EE08-8B4AFDC53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3741186-1EA6-4712-87C6-DC1C42C2FCF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950AFD-C7E9-B299-8DE2-7B199B1AD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When You Must Report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241A7E-2723-3E23-0004-717D82D8F886}"/>
              </a:ext>
            </a:extLst>
          </p:cNvPr>
          <p:cNvSpPr txBox="1"/>
          <p:nvPr/>
        </p:nvSpPr>
        <p:spPr>
          <a:xfrm>
            <a:off x="3191214" y="1830456"/>
            <a:ext cx="70897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Threats of harm to self or others</a:t>
            </a: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Child or elder abuse </a:t>
            </a:r>
          </a:p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Serious criminal activity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A4E247-25FE-0790-D2FC-F63035232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042" y="1830456"/>
            <a:ext cx="1861324" cy="300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96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A3D0A3-B58C-4039-0869-FEBAA7A89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996A9A-0A3A-54AE-DF1D-C382182CCBB7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3A454C-D2AC-A8C7-F59A-13349469A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Duty to Report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185993-8DEE-4E9E-C268-666CBBC42078}"/>
              </a:ext>
            </a:extLst>
          </p:cNvPr>
          <p:cNvSpPr txBox="1"/>
          <p:nvPr/>
        </p:nvSpPr>
        <p:spPr>
          <a:xfrm>
            <a:off x="3896744" y="1783908"/>
            <a:ext cx="70897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Legal obligation in specific situations </a:t>
            </a:r>
          </a:p>
          <a:p>
            <a:pPr algn="ctr"/>
            <a:endParaRPr lang="en-US" sz="32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Overrides confidentiality </a:t>
            </a:r>
          </a:p>
          <a:p>
            <a:pPr algn="ctr"/>
            <a:endParaRPr lang="en-US" sz="32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Protects safety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EF0849-ED64-9F15-107E-2B458AE9B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678" y="1783908"/>
            <a:ext cx="2037973" cy="32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80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D9B4A4-3EB3-7114-C871-BEC61C8F1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9024AF-A06B-E533-8ABB-74DD32D8B9AC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4586AB-4E96-DF77-B655-DAD18CEBB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59930B-F8A9-A822-9AA7-F41E2BE29A82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05A00D-EB6E-1562-1BD4-2049D54F8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504" y="2014740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E89F81-4F24-5D9A-8341-3F37172B5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67" y="4570214"/>
            <a:ext cx="914528" cy="1476581"/>
          </a:xfrm>
          <a:prstGeom prst="rect">
            <a:avLst/>
          </a:prstGeom>
        </p:spPr>
      </p:pic>
      <p:pic>
        <p:nvPicPr>
          <p:cNvPr id="23554" name="Picture 2" descr="Supreme Court and Legal Issues: Latest ...">
            <a:extLst>
              <a:ext uri="{FF2B5EF4-FFF2-40B4-BE49-F238E27FC236}">
                <a16:creationId xmlns:a16="http://schemas.microsoft.com/office/drawing/2014/main" id="{288418BA-B6FE-813F-7651-2AF8C52B3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160" y="3088958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899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AAB924-EBDC-5133-4AD8-7EC8701FF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A9EF7FB-AAD7-7BF3-7976-0308B4DD507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0591F8-3755-D12A-7493-A99C08764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A65EDA-3C8C-0A0D-2DC7-4735B7B42397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6ABAA3-7F5F-D4BF-323E-2A7219BE3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504" y="2014740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4635AB-0B95-A466-63BE-FC631B01F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67" y="4570214"/>
            <a:ext cx="914528" cy="1476581"/>
          </a:xfrm>
          <a:prstGeom prst="rect">
            <a:avLst/>
          </a:prstGeom>
        </p:spPr>
      </p:pic>
      <p:pic>
        <p:nvPicPr>
          <p:cNvPr id="23554" name="Picture 2" descr="Supreme Court and Legal Issues: Latest ...">
            <a:extLst>
              <a:ext uri="{FF2B5EF4-FFF2-40B4-BE49-F238E27FC236}">
                <a16:creationId xmlns:a16="http://schemas.microsoft.com/office/drawing/2014/main" id="{ED08472D-D2DB-8112-78C3-ADA10CB76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160" y="3088958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702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364C13-7932-02A3-E861-A7016AE39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A769505-DFDE-6575-C143-2EF339441180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60E6C2-FE61-0B48-0D0B-6477F7ED0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1BE512-55EB-F220-60A3-6BBDF9CEE89E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6B4DED-1334-5ACE-1C30-4101E94E6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504" y="2014740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89AE5B-4543-FCA3-81EC-605AE4EFD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67" y="4570214"/>
            <a:ext cx="914528" cy="1476581"/>
          </a:xfrm>
          <a:prstGeom prst="rect">
            <a:avLst/>
          </a:prstGeom>
        </p:spPr>
      </p:pic>
      <p:pic>
        <p:nvPicPr>
          <p:cNvPr id="23554" name="Picture 2" descr="Supreme Court and Legal Issues: Latest ...">
            <a:extLst>
              <a:ext uri="{FF2B5EF4-FFF2-40B4-BE49-F238E27FC236}">
                <a16:creationId xmlns:a16="http://schemas.microsoft.com/office/drawing/2014/main" id="{AB7EA54B-8AE1-590F-628A-0C5F0D5FB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160" y="3088958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950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C181A-A3A9-6533-3C7A-54E939CB2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BF01EA1-838F-A33F-D2FC-F912078D1814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DF0F03-3336-00E8-A934-7B8726045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You Do NOT Report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523CAB-F4DB-5C60-332F-D880B773553A}"/>
              </a:ext>
            </a:extLst>
          </p:cNvPr>
          <p:cNvSpPr txBox="1"/>
          <p:nvPr/>
        </p:nvSpPr>
        <p:spPr>
          <a:xfrm>
            <a:off x="3268094" y="1863918"/>
            <a:ext cx="70897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Minor rule violations 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Relapses (unless safety risk)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Personal disclosures without risk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08C22E-C2E9-E975-E792-64F451113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656" y="1716950"/>
            <a:ext cx="2120733" cy="34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137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96F090-2B76-ACF5-3637-D9230FDC2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3E21342-ED0C-D311-88D5-75DF1D6238C7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D03BE-6158-54A1-1816-BEFDD8A9F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Privilege vs Confidentiality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BC4601-6E94-309D-E015-C36E43298B51}"/>
              </a:ext>
            </a:extLst>
          </p:cNvPr>
          <p:cNvSpPr txBox="1"/>
          <p:nvPr/>
        </p:nvSpPr>
        <p:spPr>
          <a:xfrm>
            <a:off x="3759584" y="2401128"/>
            <a:ext cx="70897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 what state do Mentors have legal confidentiality (like a priest or therapist)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6ECD22-44FC-C35F-3E80-69ED98DDE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656" y="1716950"/>
            <a:ext cx="2120733" cy="34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843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F4F97B-CAE7-5C03-1237-BE7992183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92C51F9-164A-A44F-E560-6BDD95FE078F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357FC9-3C6A-2ADD-DB2F-0AC04BE7D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Common Legal Mistakes Mentors Make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04874A-2A24-1C93-B7B4-5A6155B3AB1B}"/>
              </a:ext>
            </a:extLst>
          </p:cNvPr>
          <p:cNvSpPr txBox="1"/>
          <p:nvPr/>
        </p:nvSpPr>
        <p:spPr>
          <a:xfrm>
            <a:off x="3290954" y="1898208"/>
            <a:ext cx="70897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Giving legal advice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Over-reporting or under-reporting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Breaking confidentiality (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sorta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Acting outside role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3554C1-7240-B05D-1CC0-D98F4FF4E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656" y="1716950"/>
            <a:ext cx="2120733" cy="34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980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1CC3EC-95F8-E72A-38F5-36C482EFB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8ECAB0-2350-7865-8945-5E5AF9F0044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DF78D-7A03-FFB4-ECBC-FC9267910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Key Takeaways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A91AED-CA76-EBB9-1639-91420F215CD3}"/>
              </a:ext>
            </a:extLst>
          </p:cNvPr>
          <p:cNvSpPr txBox="1"/>
          <p:nvPr/>
        </p:nvSpPr>
        <p:spPr>
          <a:xfrm>
            <a:off x="3668144" y="2139860"/>
            <a:ext cx="70897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Know your role 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Protect confidentiality appropriately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Understand reporting obligations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Stay within mentor boundaries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BD0B3B-F539-A972-3796-04E1E115C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738" y="2628900"/>
            <a:ext cx="1754131" cy="283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339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8A833-C135-87E8-4B40-236845C25AAB}"/>
              </a:ext>
            </a:extLst>
          </p:cNvPr>
          <p:cNvSpPr txBox="1"/>
          <p:nvPr/>
        </p:nvSpPr>
        <p:spPr>
          <a:xfrm>
            <a:off x="2776604" y="2018625"/>
            <a:ext cx="70897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</p:spTree>
    <p:extLst>
      <p:ext uri="{BB962C8B-B14F-4D97-AF65-F5344CB8AC3E}">
        <p14:creationId xmlns:p14="http://schemas.microsoft.com/office/powerpoint/2010/main" val="11343572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FDDE-4521-FB15-916B-588C87514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BFD5AC4-B24F-5881-2EF6-0D4FE5E43985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E22AB2-E342-0ED2-ABA3-A67D031DA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CBF7CF-EBB7-E44E-BA50-9DD36C17050F}"/>
              </a:ext>
            </a:extLst>
          </p:cNvPr>
          <p:cNvSpPr txBox="1"/>
          <p:nvPr/>
        </p:nvSpPr>
        <p:spPr>
          <a:xfrm>
            <a:off x="1524000" y="2173477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906-281-7554</a:t>
            </a:r>
          </a:p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markepana@gmail.com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We can handle all your training needs.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04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559</Words>
  <Application>Microsoft Office PowerPoint</Application>
  <PresentationFormat>Widescreen</PresentationFormat>
  <Paragraphs>205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Aptos</vt:lpstr>
      <vt:lpstr>Aptos Display</vt:lpstr>
      <vt:lpstr>Arial</vt:lpstr>
      <vt:lpstr>Times New Roman</vt:lpstr>
      <vt:lpstr>Wingdings</vt:lpstr>
      <vt:lpstr>Office Theme</vt:lpstr>
      <vt:lpstr>The Mentor Coordinator Readiness &amp; Operational Training (MCROT)</vt:lpstr>
      <vt:lpstr>Training Objectives</vt:lpstr>
      <vt:lpstr>Why This Matters</vt:lpstr>
      <vt:lpstr>Traditional Court vs Treatment Court</vt:lpstr>
      <vt:lpstr>Traditional Court vs Treatment Court</vt:lpstr>
      <vt:lpstr>Key Characteristics of Treatment Courts</vt:lpstr>
      <vt:lpstr>Why Courts Look This Way</vt:lpstr>
      <vt:lpstr>Mentor Role in Court Model</vt:lpstr>
      <vt:lpstr>Why Entry Takes Time</vt:lpstr>
      <vt:lpstr>Entry Process Breakdown</vt:lpstr>
      <vt:lpstr>Common Delays</vt:lpstr>
      <vt:lpstr>Mentor’s Role During Entry</vt:lpstr>
      <vt:lpstr>Program Framework Overview</vt:lpstr>
      <vt:lpstr>Typical Participant Requirements</vt:lpstr>
      <vt:lpstr>Phase Progression</vt:lpstr>
      <vt:lpstr>What’s In It For the Participant</vt:lpstr>
      <vt:lpstr>Potential Downsides</vt:lpstr>
      <vt:lpstr>Incentives</vt:lpstr>
      <vt:lpstr>Sanctions</vt:lpstr>
      <vt:lpstr>Mentor Role in Courtroom</vt:lpstr>
      <vt:lpstr>Confidentiality Basics</vt:lpstr>
      <vt:lpstr>Team Confidentiality</vt:lpstr>
      <vt:lpstr>Talking with the Judge</vt:lpstr>
      <vt:lpstr>When You Must Report</vt:lpstr>
      <vt:lpstr>Duty to Report</vt:lpstr>
      <vt:lpstr>Sunchaser Solutions</vt:lpstr>
      <vt:lpstr>Sunchaser Solutions</vt:lpstr>
      <vt:lpstr>Sunchaser Solutions</vt:lpstr>
      <vt:lpstr>What You Do NOT Report</vt:lpstr>
      <vt:lpstr>Privilege vs Confidentiality</vt:lpstr>
      <vt:lpstr>Common Legal Mistakes Mentors Make</vt:lpstr>
      <vt:lpstr>Key Takeaways</vt:lpstr>
      <vt:lpstr>Sunchaser Solutions</vt:lpstr>
      <vt:lpstr>Sunchaser Solutions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Panasiewicz</dc:creator>
  <cp:lastModifiedBy>Mark Panasiewicz</cp:lastModifiedBy>
  <cp:revision>3</cp:revision>
  <dcterms:created xsi:type="dcterms:W3CDTF">2026-03-15T13:11:54Z</dcterms:created>
  <dcterms:modified xsi:type="dcterms:W3CDTF">2026-09-19T20:13:31Z</dcterms:modified>
</cp:coreProperties>
</file>