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05" r:id="rId4"/>
    <p:sldId id="260" r:id="rId5"/>
    <p:sldId id="259" r:id="rId6"/>
    <p:sldId id="258" r:id="rId7"/>
    <p:sldId id="261" r:id="rId8"/>
    <p:sldId id="30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300" r:id="rId18"/>
    <p:sldId id="304" r:id="rId19"/>
    <p:sldId id="303" r:id="rId20"/>
    <p:sldId id="302" r:id="rId21"/>
    <p:sldId id="298" r:id="rId22"/>
    <p:sldId id="299" r:id="rId23"/>
    <p:sldId id="306" r:id="rId24"/>
    <p:sldId id="307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Panasiewicz" userId="e1944557ac63276d" providerId="LiveId" clId="{5133E742-47DD-4EDC-B8DC-6EB537586024}"/>
    <pc:docChg chg="undo custSel addSld delSld modSld sldOrd modMainMaster">
      <pc:chgData name="Mark Panasiewicz" userId="e1944557ac63276d" providerId="LiveId" clId="{5133E742-47DD-4EDC-B8DC-6EB537586024}" dt="2026-09-19T20:17:58.358" v="2395" actId="20577"/>
      <pc:docMkLst>
        <pc:docMk/>
      </pc:docMkLst>
      <pc:sldChg chg="addSp delSp modSp mod">
        <pc:chgData name="Mark Panasiewicz" userId="e1944557ac63276d" providerId="LiveId" clId="{5133E742-47DD-4EDC-B8DC-6EB537586024}" dt="2026-09-19T20:17:58.358" v="2395" actId="20577"/>
        <pc:sldMkLst>
          <pc:docMk/>
          <pc:sldMk cId="0" sldId="256"/>
        </pc:sldMkLst>
        <pc:spChg chg="mod">
          <ac:chgData name="Mark Panasiewicz" userId="e1944557ac63276d" providerId="LiveId" clId="{5133E742-47DD-4EDC-B8DC-6EB537586024}" dt="2026-09-19T20:17:39.408" v="2375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k Panasiewicz" userId="e1944557ac63276d" providerId="LiveId" clId="{5133E742-47DD-4EDC-B8DC-6EB537586024}" dt="2026-09-19T20:17:58.358" v="2395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Mentoring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Development Focus</c:v>
                </c:pt>
                <c:pt idx="1">
                  <c:v>Guidance</c:v>
                </c:pt>
                <c:pt idx="2">
                  <c:v>Shared Experience</c:v>
                </c:pt>
                <c:pt idx="3">
                  <c:v>Recovery Support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76-4C59-A673-27698A0B30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Peer Support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Development Focus</c:v>
                </c:pt>
                <c:pt idx="1">
                  <c:v>Guidance</c:v>
                </c:pt>
                <c:pt idx="2">
                  <c:v>Shared Experience</c:v>
                </c:pt>
                <c:pt idx="3">
                  <c:v>Recovery Support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76-4C59-A673-27698A0B3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86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Introduce yourself and the purpose of the MROT mentoring training.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Explain what participants should learn.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93BA5-73E2-5C2F-9625-A12680E2C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2418E-D776-39C0-FA54-D12E495F0F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4F4CF8-C5FD-4E6B-0258-A7EE83D82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connect veterans to help.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8D268-FE94-4949-9A9E-BCBFFC7312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217138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Discuss national expansion.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Explain role of VTCs.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Explain background of justice-involved veterans.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Explain benefits of VTC programs.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FCEE0-D1DC-D4C8-A0F2-EC7553F5B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367D1-FEEB-1A76-98E9-B1AAC897F5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36D170-7781-9423-D561-1C7462C1C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connect veterans to help.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4C2F87-1B15-F453-4AD6-3AD5E5FA98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5914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Explain mentor importance.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Define mentoring.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Discuss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model positive behaviors.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help navigate challenges.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Encouragement helps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teach life skills.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connect veterans to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8CF01-2109-F321-7992-DF07D673B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38775C-7805-F0C0-071E-378DE5D216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FA471F-5072-631B-3492-5D7BAA03E2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connect veterans to help.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4FFD-04B8-E945-4239-16E3D887F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700825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9BE1C-C540-E01F-0774-49850134B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7553B-1832-29B3-1E85-765C5B65E9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D97E34-FE16-1E54-2CE5-9A4CD2EBEE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connect veterans to help.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A306F-3801-DCCD-EB77-6C88BA2B3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8303889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3458-99EA-8C22-F3D8-B300E8208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37FDCA-A115-1005-5EAF-1B46C4C35D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29EFFD-E70E-0030-D24E-223F8ED48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connect veterans to help.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A20D1-24BE-C964-CD1A-384D2DED6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797048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3C106-45FF-B0F9-95C5-EE424708B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106248-0B25-9A21-9004-3ABA1CD61C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BA2869-FCBD-A9AA-F359-8AD81B49C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Mentors connect veterans to help.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BDD1E-ACA5-542B-181A-5E03652F1B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586141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Explain clearly that mentoring is development-focused guidance, while peer support is based on shared lived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F6A5-AEF8-6C8E-18DA-DBDA6CB4F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A7B9F-B97A-A12A-782A-652E7E699F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77BBC-7466-C79A-08F5-DB82F79750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67093-33F1-F23A-A803-1709DEA237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7346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markepana@gmail.com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535AB3-62EA-BA87-445D-FB9DB6350236}"/>
              </a:ext>
            </a:extLst>
          </p:cNvPr>
          <p:cNvSpPr/>
          <p:nvPr/>
        </p:nvSpPr>
        <p:spPr>
          <a:xfrm>
            <a:off x="0" y="-68262"/>
            <a:ext cx="9144000" cy="1485900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337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The Mentor Coordinator Readiness &amp; Operational Training (MROT)</a:t>
            </a:r>
            <a:endParaRPr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03338"/>
            <a:ext cx="9144000" cy="1991008"/>
          </a:xfrm>
        </p:spPr>
        <p:txBody>
          <a:bodyPr/>
          <a:lstStyle/>
          <a:p>
            <a:pPr algn="ctr">
              <a:defRPr sz="1600"/>
            </a:pPr>
            <a:b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4800" b="1" dirty="0">
                <a:latin typeface="Arial" panose="020B0604020202020204" pitchFamily="34" charset="0"/>
                <a:cs typeface="Arial" panose="020B0604020202020204" pitchFamily="34" charset="0"/>
              </a:rPr>
              <a:t>Mentoring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What is their Job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Image Source: U.S. Department of Defense Public Domain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2EC033-5077-A5BE-72A4-EF4179DE82CC}"/>
              </a:ext>
            </a:extLst>
          </p:cNvPr>
          <p:cNvSpPr txBox="1"/>
          <p:nvPr/>
        </p:nvSpPr>
        <p:spPr>
          <a:xfrm>
            <a:off x="2141951" y="3789124"/>
            <a:ext cx="460957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Presenter: Mark Panasiewicz, LMSW</a:t>
            </a:r>
          </a:p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LLC</a:t>
            </a:r>
          </a:p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Mentor Training for Veteran Justice Programs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eteran - St. Louis County Courts - 21st Judicial Circuit">
            <a:extLst>
              <a:ext uri="{FF2B5EF4-FFF2-40B4-BE49-F238E27FC236}">
                <a16:creationId xmlns:a16="http://schemas.microsoft.com/office/drawing/2014/main" id="{E2710A95-90D3-C4D7-F0B9-C06B03207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96" y="2693724"/>
            <a:ext cx="8750808" cy="398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DF0962-73AF-0786-057D-38607584B683}"/>
              </a:ext>
            </a:extLst>
          </p:cNvPr>
          <p:cNvSpPr/>
          <p:nvPr/>
        </p:nvSpPr>
        <p:spPr>
          <a:xfrm>
            <a:off x="1" y="25052"/>
            <a:ext cx="9143999" cy="914400"/>
          </a:xfrm>
          <a:prstGeom prst="rect">
            <a:avLst/>
          </a:prstGeom>
          <a:gradFill>
            <a:gsLst>
              <a:gs pos="100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Training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090" y="902812"/>
            <a:ext cx="8229600" cy="1966277"/>
          </a:xfrm>
        </p:spPr>
        <p:txBody>
          <a:bodyPr>
            <a:normAutofit/>
          </a:bodyPr>
          <a:lstStyle/>
          <a:p>
            <a:pPr lvl="1">
              <a:defRPr sz="2000"/>
            </a:pP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Understand the role of mentors</a:t>
            </a:r>
          </a:p>
          <a:p>
            <a:pPr lvl="1">
              <a:defRPr sz="2000"/>
            </a:pP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Understand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difference between mentoring and peer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OJJDP Mentoring Programs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4408C-98BC-39C4-363A-6572C7A7B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B19A99-86CF-324E-9017-A1E201643743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B55066-1BB8-AFAB-9FD8-EA4260840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07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have a Veterans Treatment Court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6BB75B-37B6-E851-D776-A50C0CA3ED2B}"/>
              </a:ext>
            </a:extLst>
          </p:cNvPr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Congressional Research Service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7FD72-D890-37E0-E7D2-6795FA2A952A}"/>
              </a:ext>
            </a:extLst>
          </p:cNvPr>
          <p:cNvSpPr txBox="1"/>
          <p:nvPr/>
        </p:nvSpPr>
        <p:spPr>
          <a:xfrm>
            <a:off x="112830" y="1494275"/>
            <a:ext cx="90311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• Began in 2008 in Buffalo, NY by Judge Robert Russell </a:t>
            </a:r>
            <a:br>
              <a:rPr lang="en-US" sz="2800" dirty="0"/>
            </a:br>
            <a:r>
              <a:rPr lang="en-US" sz="2800" dirty="0"/>
              <a:t>• Over 600 courts nationwide</a:t>
            </a:r>
            <a:br>
              <a:rPr lang="en-US" sz="2800" dirty="0"/>
            </a:br>
            <a:r>
              <a:rPr lang="en-US" sz="2800" dirty="0"/>
              <a:t>• 150,000+ veterans served</a:t>
            </a:r>
            <a:br>
              <a:rPr lang="en-US" sz="2800" dirty="0"/>
            </a:br>
            <a:r>
              <a:rPr lang="en-US" sz="2800" dirty="0"/>
              <a:t>• Lower recidivism rates than traditional courts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Native Veterans Heal ...">
            <a:extLst>
              <a:ext uri="{FF2B5EF4-FFF2-40B4-BE49-F238E27FC236}">
                <a16:creationId xmlns:a16="http://schemas.microsoft.com/office/drawing/2014/main" id="{30A763BB-17C7-60C6-2704-63DC8F21B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536" y="3253599"/>
            <a:ext cx="4391835" cy="292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848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5BB4365-1E60-C228-7C4B-20FE088BDA14}"/>
              </a:ext>
            </a:extLst>
          </p:cNvPr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038" y="68580"/>
            <a:ext cx="8229600" cy="1143000"/>
          </a:xfrm>
        </p:spPr>
        <p:txBody>
          <a:bodyPr>
            <a:normAutofit fontScale="90000"/>
          </a:bodyPr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Growth of Veteran Treatment Courts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Justice for Vets Research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6503CE-9C57-8E07-FE75-79C08560F270}"/>
              </a:ext>
            </a:extLst>
          </p:cNvPr>
          <p:cNvSpPr txBox="1"/>
          <p:nvPr/>
        </p:nvSpPr>
        <p:spPr>
          <a:xfrm>
            <a:off x="3720231" y="5891866"/>
            <a:ext cx="55427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Thousands of veterans served annually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923200-8373-6BC2-31D0-A21E886E5EA3}"/>
              </a:ext>
            </a:extLst>
          </p:cNvPr>
          <p:cNvSpPr txBox="1"/>
          <p:nvPr/>
        </p:nvSpPr>
        <p:spPr>
          <a:xfrm>
            <a:off x="-1072341" y="1322307"/>
            <a:ext cx="55427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450+ courts nationwide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00470B6D-4EA3-C807-4F82-25B65587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217" y="1805135"/>
            <a:ext cx="7297583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More than 150,000–200,000 veterans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have participated in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Veterans Treatment Courts and veteran-focused court programs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since the model began in 2008.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Today </a:t>
            </a:r>
            <a:r>
              <a:rPr lang="en-US" altLang="en-US" sz="2400" dirty="0">
                <a:latin typeface="Arial" panose="020B0604020202020204" pitchFamily="34" charset="0"/>
              </a:rPr>
              <a:t>600+ Veterans Treatment Courts are operating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nationwide, which has allowed these programs to serve large numbers of justice-involved veterans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C6B8C6-8558-F054-90F4-AB13A342A7CB}"/>
              </a:ext>
            </a:extLst>
          </p:cNvPr>
          <p:cNvSpPr/>
          <p:nvPr/>
        </p:nvSpPr>
        <p:spPr>
          <a:xfrm>
            <a:off x="0" y="0"/>
            <a:ext cx="9144000" cy="1417003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032"/>
            <a:ext cx="8229600" cy="1143000"/>
          </a:xfrm>
        </p:spPr>
        <p:txBody>
          <a:bodyPr>
            <a:normAutofit fontScale="90000"/>
          </a:bodyPr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What Are Veteran Treatment Courts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Justice for Vets / VA Reports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19D1D1-D154-976A-9342-3310FCE6F585}"/>
              </a:ext>
            </a:extLst>
          </p:cNvPr>
          <p:cNvSpPr txBox="1"/>
          <p:nvPr/>
        </p:nvSpPr>
        <p:spPr>
          <a:xfrm>
            <a:off x="1532872" y="5264875"/>
            <a:ext cx="55427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Connect veterans with VA services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5C0DBC-E343-C1CC-D930-1078CE9A44C9}"/>
              </a:ext>
            </a:extLst>
          </p:cNvPr>
          <p:cNvSpPr txBox="1"/>
          <p:nvPr/>
        </p:nvSpPr>
        <p:spPr>
          <a:xfrm>
            <a:off x="0" y="1625388"/>
            <a:ext cx="30657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Treatment-focused approach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DC01D5-0912-5BA1-F8F9-5430EB3CB8C2}"/>
              </a:ext>
            </a:extLst>
          </p:cNvPr>
          <p:cNvSpPr txBox="1"/>
          <p:nvPr/>
        </p:nvSpPr>
        <p:spPr>
          <a:xfrm>
            <a:off x="3601234" y="1625388"/>
            <a:ext cx="55427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Specialized problem-solving courts</a:t>
            </a:r>
          </a:p>
        </p:txBody>
      </p:sp>
      <p:pic>
        <p:nvPicPr>
          <p:cNvPr id="4098" name="Picture 2" descr="Michigan Veterans Treatment Courts ...">
            <a:extLst>
              <a:ext uri="{FF2B5EF4-FFF2-40B4-BE49-F238E27FC236}">
                <a16:creationId xmlns:a16="http://schemas.microsoft.com/office/drawing/2014/main" id="{E5A06866-E714-F1E2-3FDB-581DB8C36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780" y="2670876"/>
            <a:ext cx="3941488" cy="261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4508AA2-B596-6244-2D73-0DF14279DA13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/>
              <a:t>Veterans and the Criminal Justice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6888" y="1506233"/>
            <a:ext cx="6820422" cy="1143001"/>
          </a:xfrm>
        </p:spPr>
        <p:txBody>
          <a:bodyPr>
            <a:normAutofit/>
          </a:bodyPr>
          <a:lstStyle/>
          <a:p>
            <a:pPr marL="457200" lvl="1" indent="0">
              <a:buNone/>
              <a:defRPr sz="2000"/>
            </a:pP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Veteran Treatment Courts provide alternatives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U.S. Department of Veterans Affairs Justice Programs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2A998-F5A6-3544-FCFB-8A8D0F55082D}"/>
              </a:ext>
            </a:extLst>
          </p:cNvPr>
          <p:cNvSpPr txBox="1"/>
          <p:nvPr/>
        </p:nvSpPr>
        <p:spPr>
          <a:xfrm>
            <a:off x="3807912" y="2601826"/>
            <a:ext cx="51168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defRPr sz="2000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Many justice-involved veterans struggle with PTSD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B6210B-A448-0EA4-FD37-09D29CF800E2}"/>
              </a:ext>
            </a:extLst>
          </p:cNvPr>
          <p:cNvSpPr txBox="1"/>
          <p:nvPr/>
        </p:nvSpPr>
        <p:spPr>
          <a:xfrm>
            <a:off x="4221273" y="5049262"/>
            <a:ext cx="469099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defRPr sz="2000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Substance use and trauma increase risk</a:t>
            </a:r>
          </a:p>
        </p:txBody>
      </p:sp>
      <p:pic>
        <p:nvPicPr>
          <p:cNvPr id="3074" name="Picture 2" descr="Veterans Treatment Court | Guadalupe ...">
            <a:extLst>
              <a:ext uri="{FF2B5EF4-FFF2-40B4-BE49-F238E27FC236}">
                <a16:creationId xmlns:a16="http://schemas.microsoft.com/office/drawing/2014/main" id="{1D0BC13C-D5C8-55D5-1CC0-B11DFC827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31" y="2649234"/>
            <a:ext cx="3688915" cy="252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ort Dix 38 - Wikipedia">
            <a:extLst>
              <a:ext uri="{FF2B5EF4-FFF2-40B4-BE49-F238E27FC236}">
                <a16:creationId xmlns:a16="http://schemas.microsoft.com/office/drawing/2014/main" id="{0B8E4954-0656-F0B2-D14D-77DD0407E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760" y="2804925"/>
            <a:ext cx="2851239" cy="347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B968E1F-10DF-F9D8-DD6B-4FFAE8742C93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1"/>
            <a:ext cx="8229600" cy="1143000"/>
          </a:xfrm>
        </p:spPr>
        <p:txBody>
          <a:bodyPr>
            <a:normAutofit fontScale="90000"/>
          </a:bodyPr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Outcomes of Veteran Treatment Courts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Justice for Vets Program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639E0D-BC09-173F-127D-286143BB54B9}"/>
              </a:ext>
            </a:extLst>
          </p:cNvPr>
          <p:cNvSpPr txBox="1"/>
          <p:nvPr/>
        </p:nvSpPr>
        <p:spPr>
          <a:xfrm>
            <a:off x="2495811" y="1758073"/>
            <a:ext cx="46283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Reduced recidivism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0835BC-E6EF-C3BC-9700-FB01A8BD141C}"/>
              </a:ext>
            </a:extLst>
          </p:cNvPr>
          <p:cNvSpPr txBox="1"/>
          <p:nvPr/>
        </p:nvSpPr>
        <p:spPr>
          <a:xfrm>
            <a:off x="5745925" y="2988121"/>
            <a:ext cx="36485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Improved treatment participation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941E33-29BF-CFF5-5C6F-2871002A1E22}"/>
              </a:ext>
            </a:extLst>
          </p:cNvPr>
          <p:cNvSpPr txBox="1"/>
          <p:nvPr/>
        </p:nvSpPr>
        <p:spPr>
          <a:xfrm>
            <a:off x="-182803" y="3205991"/>
            <a:ext cx="37777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defRPr sz="2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Better housing stability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69EF9-75DE-AD5F-EB9A-9A4D634D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418578-5239-FA6E-BD11-E63F1EB46E5E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A2F0A0-F9F5-9800-9FF4-13FFEEF91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764"/>
            <a:ext cx="9144000" cy="11430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What is ?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B093E3-C030-E391-E7A8-D7284F208A68}"/>
              </a:ext>
            </a:extLst>
          </p:cNvPr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Congressional Research Service</a:t>
            </a:r>
          </a:p>
        </p:txBody>
      </p:sp>
      <p:pic>
        <p:nvPicPr>
          <p:cNvPr id="5122" name="Picture 2" descr="Are You a BU Military Veteran or Active ...">
            <a:extLst>
              <a:ext uri="{FF2B5EF4-FFF2-40B4-BE49-F238E27FC236}">
                <a16:creationId xmlns:a16="http://schemas.microsoft.com/office/drawing/2014/main" id="{8FE55A50-628A-F3DA-36E8-C45A6CD50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923" y="3013381"/>
            <a:ext cx="5245115" cy="349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D8CBEF-EE01-47F6-BCA9-9BF095FCD824}"/>
              </a:ext>
            </a:extLst>
          </p:cNvPr>
          <p:cNvSpPr txBox="1"/>
          <p:nvPr/>
        </p:nvSpPr>
        <p:spPr>
          <a:xfrm>
            <a:off x="569934" y="1417638"/>
            <a:ext cx="76117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Mentoring = an experienced person investing time and wisdom to help another person grow, make better decisions, and reach their potential. </a:t>
            </a:r>
          </a:p>
        </p:txBody>
      </p:sp>
    </p:spTree>
    <p:extLst>
      <p:ext uri="{BB962C8B-B14F-4D97-AF65-F5344CB8AC3E}">
        <p14:creationId xmlns:p14="http://schemas.microsoft.com/office/powerpoint/2010/main" val="3627565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9FFA7A-7F9D-E947-51C6-1CCE049F0F0F}"/>
              </a:ext>
            </a:extLst>
          </p:cNvPr>
          <p:cNvSpPr/>
          <p:nvPr/>
        </p:nvSpPr>
        <p:spPr>
          <a:xfrm>
            <a:off x="100208" y="-159862"/>
            <a:ext cx="9043792" cy="1417003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143" y="-34369"/>
            <a:ext cx="8229600" cy="1143000"/>
          </a:xfrm>
        </p:spPr>
        <p:txBody>
          <a:bodyPr/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Role of Veteran Mentors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National Mentoring Resource Center</a:t>
            </a:r>
          </a:p>
        </p:txBody>
      </p:sp>
      <p:pic>
        <p:nvPicPr>
          <p:cNvPr id="7" name="Picture 2" descr="How Mentors Can Foster Army Professional Ethic and Personal ...">
            <a:extLst>
              <a:ext uri="{FF2B5EF4-FFF2-40B4-BE49-F238E27FC236}">
                <a16:creationId xmlns:a16="http://schemas.microsoft.com/office/drawing/2014/main" id="{EB8FAA32-F122-9B07-2CF3-CE87D9F72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37" y="2868461"/>
            <a:ext cx="4797463" cy="358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2FDA9C-8C40-A30D-4FB9-47DE161E278C}"/>
              </a:ext>
            </a:extLst>
          </p:cNvPr>
          <p:cNvSpPr txBox="1"/>
          <p:nvPr/>
        </p:nvSpPr>
        <p:spPr>
          <a:xfrm>
            <a:off x="-443434" y="4281795"/>
            <a:ext cx="46033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ctr">
              <a:buNone/>
              <a:defRPr sz="2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Model successful reintegration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181AF7-9B28-128C-AA8B-B94AC9512F3D}"/>
              </a:ext>
            </a:extLst>
          </p:cNvPr>
          <p:cNvSpPr txBox="1"/>
          <p:nvPr/>
        </p:nvSpPr>
        <p:spPr>
          <a:xfrm>
            <a:off x="4891415" y="2042730"/>
            <a:ext cx="46033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ctr">
              <a:buNone/>
              <a:defRPr sz="2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Offer guidance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BEAC9D-5DBF-9EFE-53C2-60D9F0235743}"/>
              </a:ext>
            </a:extLst>
          </p:cNvPr>
          <p:cNvSpPr txBox="1"/>
          <p:nvPr/>
        </p:nvSpPr>
        <p:spPr>
          <a:xfrm>
            <a:off x="319414" y="2216295"/>
            <a:ext cx="370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Provide Accountability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gether We Served reconnects veterans with their old friends and connects  them new ones">
            <a:extLst>
              <a:ext uri="{FF2B5EF4-FFF2-40B4-BE49-F238E27FC236}">
                <a16:creationId xmlns:a16="http://schemas.microsoft.com/office/drawing/2014/main" id="{B8E2B65C-8DD7-3CB3-6295-F66FEB87B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921" y="1395915"/>
            <a:ext cx="5925836" cy="310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9B0E5A-9214-7120-22B9-CA3B5FC4CBA8}"/>
              </a:ext>
            </a:extLst>
          </p:cNvPr>
          <p:cNvSpPr/>
          <p:nvPr/>
        </p:nvSpPr>
        <p:spPr>
          <a:xfrm>
            <a:off x="112734" y="0"/>
            <a:ext cx="9031266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039" y="0"/>
            <a:ext cx="8229600" cy="1143000"/>
          </a:xfrm>
        </p:spPr>
        <p:txBody>
          <a:bodyPr/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Definition of Mentoring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OJJDP Mentoring Programs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4A7334-FB51-FF40-CF36-521F5F074D0A}"/>
              </a:ext>
            </a:extLst>
          </p:cNvPr>
          <p:cNvSpPr txBox="1"/>
          <p:nvPr/>
        </p:nvSpPr>
        <p:spPr>
          <a:xfrm>
            <a:off x="237994" y="4706034"/>
            <a:ext cx="4322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Developmental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Relationship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6B406C-092F-5850-768B-807B74BB9CD0}"/>
              </a:ext>
            </a:extLst>
          </p:cNvPr>
          <p:cNvSpPr txBox="1"/>
          <p:nvPr/>
        </p:nvSpPr>
        <p:spPr>
          <a:xfrm>
            <a:off x="3666739" y="5724543"/>
            <a:ext cx="3714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Guidance and Leadership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DB9EA-3C0E-9328-DD75-CF1707FA704B}"/>
              </a:ext>
            </a:extLst>
          </p:cNvPr>
          <p:cNvSpPr txBox="1"/>
          <p:nvPr/>
        </p:nvSpPr>
        <p:spPr>
          <a:xfrm>
            <a:off x="6162805" y="4648266"/>
            <a:ext cx="2460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Focus on growth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F173D36-24AD-18A5-DEFA-C27B9A0BB44F}"/>
              </a:ext>
            </a:extLst>
          </p:cNvPr>
          <p:cNvSpPr/>
          <p:nvPr/>
        </p:nvSpPr>
        <p:spPr>
          <a:xfrm>
            <a:off x="0" y="0"/>
            <a:ext cx="9144000" cy="1600200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617" y="68580"/>
            <a:ext cx="8229600" cy="1143000"/>
          </a:xfrm>
        </p:spPr>
        <p:txBody>
          <a:bodyPr/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Why Mentoring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OJJDP Youth Mentoring Review</a:t>
            </a:r>
          </a:p>
        </p:txBody>
      </p:sp>
      <p:pic>
        <p:nvPicPr>
          <p:cNvPr id="9218" name="Picture 2" descr="17,355 Military Friends Stock Photos ...">
            <a:extLst>
              <a:ext uri="{FF2B5EF4-FFF2-40B4-BE49-F238E27FC236}">
                <a16:creationId xmlns:a16="http://schemas.microsoft.com/office/drawing/2014/main" id="{E4FD6F88-D33F-8555-E65E-B56D4568E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731" y="2482972"/>
            <a:ext cx="3925225" cy="260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A01D83-7379-2EC0-1C78-F4E0E807F63B}"/>
              </a:ext>
            </a:extLst>
          </p:cNvPr>
          <p:cNvSpPr txBox="1"/>
          <p:nvPr/>
        </p:nvSpPr>
        <p:spPr>
          <a:xfrm>
            <a:off x="0" y="1838780"/>
            <a:ext cx="3095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Improves Confidence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E8DE05-6179-76FA-EB0D-3BCEC8041FFC}"/>
              </a:ext>
            </a:extLst>
          </p:cNvPr>
          <p:cNvSpPr txBox="1"/>
          <p:nvPr/>
        </p:nvSpPr>
        <p:spPr>
          <a:xfrm>
            <a:off x="6202169" y="1922978"/>
            <a:ext cx="2941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Encourages stability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2C5625-5F61-4A62-E2E5-0FE7BA179AD6}"/>
              </a:ext>
            </a:extLst>
          </p:cNvPr>
          <p:cNvSpPr txBox="1"/>
          <p:nvPr/>
        </p:nvSpPr>
        <p:spPr>
          <a:xfrm>
            <a:off x="2625835" y="5375464"/>
            <a:ext cx="4293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Supports recovery and growth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0695ED-7DE7-5092-1633-1B418A715011}"/>
              </a:ext>
            </a:extLst>
          </p:cNvPr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882" y="0"/>
            <a:ext cx="8229600" cy="1143000"/>
          </a:xfrm>
        </p:spPr>
        <p:txBody>
          <a:bodyPr/>
          <a:lstStyle/>
          <a:p>
            <a:r>
              <a:rPr b="1" dirty="0"/>
              <a:t>Role of Mentor: Role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Congressional Research Service Mentoring Research</a:t>
            </a:r>
          </a:p>
        </p:txBody>
      </p:sp>
      <p:pic>
        <p:nvPicPr>
          <p:cNvPr id="10242" name="Picture 2" descr="VetFriends | Reconnect with your ...">
            <a:extLst>
              <a:ext uri="{FF2B5EF4-FFF2-40B4-BE49-F238E27FC236}">
                <a16:creationId xmlns:a16="http://schemas.microsoft.com/office/drawing/2014/main" id="{07CA5B5D-1E17-A19A-C3FE-B5EE239B7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554" y="1773377"/>
            <a:ext cx="4509369" cy="293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5EB0BE-B0F1-B71B-0744-B09872658281}"/>
              </a:ext>
            </a:extLst>
          </p:cNvPr>
          <p:cNvSpPr txBox="1"/>
          <p:nvPr/>
        </p:nvSpPr>
        <p:spPr>
          <a:xfrm>
            <a:off x="851244" y="2549104"/>
            <a:ext cx="24032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Integrity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Leadership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Accountability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49E9E37-B71F-96DD-7B55-DB82216D891B}"/>
              </a:ext>
            </a:extLst>
          </p:cNvPr>
          <p:cNvSpPr/>
          <p:nvPr/>
        </p:nvSpPr>
        <p:spPr>
          <a:xfrm>
            <a:off x="87682" y="0"/>
            <a:ext cx="9056318" cy="1280160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041" y="-72023"/>
            <a:ext cx="8229600" cy="1143000"/>
          </a:xfrm>
        </p:spPr>
        <p:txBody>
          <a:bodyPr/>
          <a:lstStyle/>
          <a:p>
            <a:r>
              <a:rPr b="1" dirty="0"/>
              <a:t>Role of Mentor: 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National Mentoring Resource Center</a:t>
            </a:r>
          </a:p>
        </p:txBody>
      </p:sp>
      <p:pic>
        <p:nvPicPr>
          <p:cNvPr id="11266" name="Picture 2" descr="Top 10 Celebrity Veterans | Military.com">
            <a:extLst>
              <a:ext uri="{FF2B5EF4-FFF2-40B4-BE49-F238E27FC236}">
                <a16:creationId xmlns:a16="http://schemas.microsoft.com/office/drawing/2014/main" id="{42A269AD-713F-40E2-0F69-E6FB39F99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72" y="2313982"/>
            <a:ext cx="4166126" cy="277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B33D92-3F3F-38D7-9865-87487FF2D13E}"/>
              </a:ext>
            </a:extLst>
          </p:cNvPr>
          <p:cNvSpPr txBox="1"/>
          <p:nvPr/>
        </p:nvSpPr>
        <p:spPr>
          <a:xfrm>
            <a:off x="4172582" y="1614191"/>
            <a:ext cx="2262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Goal Setting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2DA1F-8A25-2B60-1C13-12B214E0DC65}"/>
              </a:ext>
            </a:extLst>
          </p:cNvPr>
          <p:cNvSpPr txBox="1"/>
          <p:nvPr/>
        </p:nvSpPr>
        <p:spPr>
          <a:xfrm>
            <a:off x="87682" y="3558096"/>
            <a:ext cx="2746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Career direction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8C7CA-D175-1E94-CC0C-1CE46439DE28}"/>
              </a:ext>
            </a:extLst>
          </p:cNvPr>
          <p:cNvSpPr txBox="1"/>
          <p:nvPr/>
        </p:nvSpPr>
        <p:spPr>
          <a:xfrm>
            <a:off x="5423770" y="5603260"/>
            <a:ext cx="2824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Decision making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EEE2D2-D6F9-DD33-E295-60B7C3F6C4EA}"/>
              </a:ext>
            </a:extLst>
          </p:cNvPr>
          <p:cNvSpPr/>
          <p:nvPr/>
        </p:nvSpPr>
        <p:spPr>
          <a:xfrm>
            <a:off x="0" y="-160179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882" y="0"/>
            <a:ext cx="8229600" cy="1143000"/>
          </a:xfrm>
        </p:spPr>
        <p:txBody>
          <a:bodyPr/>
          <a:lstStyle/>
          <a:p>
            <a:r>
              <a:rPr b="1" dirty="0"/>
              <a:t>Role of Mentor: Supporter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254668" y="397703"/>
            <a:ext cx="4114800" cy="3031298"/>
          </a:xfrm>
        </p:spPr>
        <p:txBody>
          <a:bodyPr/>
          <a:lstStyle/>
          <a:p>
            <a:pPr>
              <a:defRPr sz="1600"/>
            </a:pPr>
            <a:r>
              <a:rPr dirty="0"/>
              <a:t>The Mentor Readiness &amp; Operational Training (MROT)</a:t>
            </a:r>
            <a:br>
              <a:rPr dirty="0"/>
            </a:br>
            <a:r>
              <a:rPr dirty="0"/>
              <a:t>Mentoring Veterans in the Criminal Justice System</a:t>
            </a:r>
          </a:p>
          <a:p>
            <a:pPr lvl="1">
              <a:defRPr sz="2000"/>
            </a:pPr>
            <a:r>
              <a:rPr dirty="0"/>
              <a:t>Encouragement</a:t>
            </a:r>
          </a:p>
          <a:p>
            <a:pPr lvl="1">
              <a:defRPr sz="2000"/>
            </a:pPr>
            <a:r>
              <a:rPr dirty="0"/>
              <a:t>Motivation</a:t>
            </a:r>
          </a:p>
          <a:p>
            <a:pPr lvl="1">
              <a:defRPr sz="2000"/>
            </a:pPr>
            <a:r>
              <a:rPr dirty="0"/>
              <a:t>Resilience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OJJDP Mentoring Literature</a:t>
            </a:r>
          </a:p>
        </p:txBody>
      </p:sp>
      <p:pic>
        <p:nvPicPr>
          <p:cNvPr id="12290" name="Picture 2" descr="soldiers helping each other in Iraq">
            <a:extLst>
              <a:ext uri="{FF2B5EF4-FFF2-40B4-BE49-F238E27FC236}">
                <a16:creationId xmlns:a16="http://schemas.microsoft.com/office/drawing/2014/main" id="{125719D8-F08F-E165-FA11-9B896BD42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35" y="1580748"/>
            <a:ext cx="608804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86903B-9388-D5C2-2ABD-406AA65D4A4E}"/>
              </a:ext>
            </a:extLst>
          </p:cNvPr>
          <p:cNvSpPr txBox="1"/>
          <p:nvPr/>
        </p:nvSpPr>
        <p:spPr>
          <a:xfrm>
            <a:off x="6082037" y="1490188"/>
            <a:ext cx="316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Encouragement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68093B-B5A1-AF69-955A-9801ECF1CD0F}"/>
              </a:ext>
            </a:extLst>
          </p:cNvPr>
          <p:cNvSpPr txBox="1"/>
          <p:nvPr/>
        </p:nvSpPr>
        <p:spPr>
          <a:xfrm>
            <a:off x="6657061" y="3003089"/>
            <a:ext cx="1824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92DAA8-005E-C8F3-2B54-02A7DAA3A6D7}"/>
              </a:ext>
            </a:extLst>
          </p:cNvPr>
          <p:cNvSpPr txBox="1"/>
          <p:nvPr/>
        </p:nvSpPr>
        <p:spPr>
          <a:xfrm>
            <a:off x="6743890" y="4844593"/>
            <a:ext cx="1845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Resilience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A6C41D-FD71-8445-16D4-59E49EAF3FCA}"/>
              </a:ext>
            </a:extLst>
          </p:cNvPr>
          <p:cNvSpPr/>
          <p:nvPr/>
        </p:nvSpPr>
        <p:spPr>
          <a:xfrm>
            <a:off x="0" y="0"/>
            <a:ext cx="9144000" cy="1417003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986" y="137001"/>
            <a:ext cx="8229600" cy="1143000"/>
          </a:xfrm>
        </p:spPr>
        <p:txBody>
          <a:bodyPr/>
          <a:lstStyle/>
          <a:p>
            <a:r>
              <a:rPr b="1" dirty="0"/>
              <a:t>Role of Mentor: Teacher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0312" y="2099671"/>
            <a:ext cx="4478055" cy="2733805"/>
          </a:xfrm>
        </p:spPr>
        <p:txBody>
          <a:bodyPr>
            <a:normAutofit/>
          </a:bodyPr>
          <a:lstStyle/>
          <a:p>
            <a:pPr marL="457200" lvl="1" indent="0">
              <a:buNone/>
              <a:defRPr sz="2000"/>
            </a:pP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Leadership skills</a:t>
            </a:r>
          </a:p>
          <a:p>
            <a:pPr marL="457200" lvl="1" indent="0">
              <a:buNone/>
              <a:defRPr sz="2000"/>
            </a:pP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</a:p>
          <a:p>
            <a:pPr marL="457200" lvl="1" indent="0">
              <a:buNone/>
              <a:defRPr sz="2000"/>
            </a:pP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Problem solving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National Mentoring Resource Center</a:t>
            </a:r>
          </a:p>
        </p:txBody>
      </p:sp>
      <p:pic>
        <p:nvPicPr>
          <p:cNvPr id="13316" name="Picture 4" descr="Florida schools to let veterans teach ...">
            <a:extLst>
              <a:ext uri="{FF2B5EF4-FFF2-40B4-BE49-F238E27FC236}">
                <a16:creationId xmlns:a16="http://schemas.microsoft.com/office/drawing/2014/main" id="{B15ED293-000B-C418-35AE-7F35D534B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288" y="1889481"/>
            <a:ext cx="5074738" cy="362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F623FE0-2CA9-E61D-7828-EC94F9ADA5C0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764"/>
            <a:ext cx="8229600" cy="1143000"/>
          </a:xfrm>
        </p:spPr>
        <p:txBody>
          <a:bodyPr/>
          <a:lstStyle/>
          <a:p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Role of Mentor: Connector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29200" y="184760"/>
            <a:ext cx="3638811" cy="4061564"/>
          </a:xfrm>
        </p:spPr>
        <p:txBody>
          <a:bodyPr/>
          <a:lstStyle/>
          <a:p>
            <a:pPr lvl="1">
              <a:defRPr sz="2000"/>
            </a:pPr>
            <a:r>
              <a:rPr dirty="0"/>
              <a:t>Resources</a:t>
            </a:r>
          </a:p>
          <a:p>
            <a:pPr lvl="1">
              <a:defRPr sz="2000"/>
            </a:pPr>
            <a:r>
              <a:rPr dirty="0"/>
              <a:t>Community services</a:t>
            </a:r>
          </a:p>
          <a:p>
            <a:pPr lvl="1">
              <a:defRPr sz="2000"/>
            </a:pPr>
            <a:r>
              <a:rPr dirty="0"/>
              <a:t>Opportunities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Congressional Research Service</a:t>
            </a:r>
          </a:p>
        </p:txBody>
      </p:sp>
      <p:pic>
        <p:nvPicPr>
          <p:cNvPr id="15362" name="Picture 2" descr="2 military men greeting each other">
            <a:extLst>
              <a:ext uri="{FF2B5EF4-FFF2-40B4-BE49-F238E27FC236}">
                <a16:creationId xmlns:a16="http://schemas.microsoft.com/office/drawing/2014/main" id="{15CCEAE5-1D34-C933-1D3A-B3B9A387B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262" y="2506032"/>
            <a:ext cx="6024918" cy="338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28665B-1D1A-E66F-4BB4-23B0B7459920}"/>
              </a:ext>
            </a:extLst>
          </p:cNvPr>
          <p:cNvSpPr txBox="1"/>
          <p:nvPr/>
        </p:nvSpPr>
        <p:spPr>
          <a:xfrm>
            <a:off x="313151" y="1727945"/>
            <a:ext cx="1904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344924-B627-69DA-4612-13087A84BD6E}"/>
              </a:ext>
            </a:extLst>
          </p:cNvPr>
          <p:cNvSpPr txBox="1"/>
          <p:nvPr/>
        </p:nvSpPr>
        <p:spPr>
          <a:xfrm>
            <a:off x="2830978" y="1765523"/>
            <a:ext cx="3482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Community Services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9D0965-05AC-F9B9-ED75-C3F0F535379E}"/>
              </a:ext>
            </a:extLst>
          </p:cNvPr>
          <p:cNvSpPr txBox="1"/>
          <p:nvPr/>
        </p:nvSpPr>
        <p:spPr>
          <a:xfrm>
            <a:off x="6700885" y="1752997"/>
            <a:ext cx="2324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Opportunities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07390-6CCE-D5BF-F93C-E8C93E4E1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1FA86A-A7E1-43AF-DB57-99F7B202CC52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819460-FC02-2ED6-7F1A-0E6FE5693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0764"/>
            <a:ext cx="8229600" cy="1143000"/>
          </a:xfrm>
        </p:spPr>
        <p:txBody>
          <a:bodyPr/>
          <a:lstStyle/>
          <a:p>
            <a:r>
              <a:rPr lang="en-US" b="1" dirty="0"/>
              <a:t>Mentoring is usually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8DB628-3ED3-1169-A4E5-1741C82DEC3C}"/>
              </a:ext>
            </a:extLst>
          </p:cNvPr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Congressional Research Service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6E4FA4-BCBF-48EA-536F-86D47C7C049F}"/>
              </a:ext>
            </a:extLst>
          </p:cNvPr>
          <p:cNvSpPr txBox="1"/>
          <p:nvPr/>
        </p:nvSpPr>
        <p:spPr>
          <a:xfrm>
            <a:off x="1047564" y="1417638"/>
            <a:ext cx="67482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Ongoing (not a one-time conversation)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Relationship-based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Focused on the mentee’s growth, not the mentor’s agenda.</a:t>
            </a:r>
          </a:p>
        </p:txBody>
      </p:sp>
      <p:pic>
        <p:nvPicPr>
          <p:cNvPr id="1026" name="Picture 2" descr="Building an Agenda from Scratch | Leadership Strategies">
            <a:extLst>
              <a:ext uri="{FF2B5EF4-FFF2-40B4-BE49-F238E27FC236}">
                <a16:creationId xmlns:a16="http://schemas.microsoft.com/office/drawing/2014/main" id="{3E9D6825-A745-4651-72FF-ABE4FF8D6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890" y="3348443"/>
            <a:ext cx="3681762" cy="340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116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9B015-52F3-B7DC-98D9-B9583232E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9C1F24E-8D11-0252-B851-FECFF6DAFFAA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FA0D81-A0A7-03AE-6CDD-4A990CD4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0764"/>
            <a:ext cx="8229600" cy="11430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Mentoring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DE1D9-7C0D-3098-E3A4-A24634621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029200" y="184760"/>
            <a:ext cx="3638811" cy="4061564"/>
          </a:xfrm>
        </p:spPr>
        <p:txBody>
          <a:bodyPr/>
          <a:lstStyle/>
          <a:p>
            <a:pPr lvl="1">
              <a:defRPr sz="2000"/>
            </a:pPr>
            <a:r>
              <a:rPr dirty="0"/>
              <a:t>Resources</a:t>
            </a:r>
          </a:p>
          <a:p>
            <a:pPr lvl="1">
              <a:defRPr sz="2000"/>
            </a:pPr>
            <a:r>
              <a:rPr dirty="0"/>
              <a:t>Community services</a:t>
            </a:r>
          </a:p>
          <a:p>
            <a:pPr lvl="1">
              <a:defRPr sz="2000"/>
            </a:pPr>
            <a:r>
              <a:rPr dirty="0"/>
              <a:t>Opportunities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29959F-F438-E3AD-A121-4794581F8AE4}"/>
              </a:ext>
            </a:extLst>
          </p:cNvPr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Congressional Research Service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4E4705-0B5B-6328-F241-A31D62A472A4}"/>
              </a:ext>
            </a:extLst>
          </p:cNvPr>
          <p:cNvSpPr txBox="1"/>
          <p:nvPr/>
        </p:nvSpPr>
        <p:spPr>
          <a:xfrm>
            <a:off x="974857" y="4127718"/>
            <a:ext cx="76117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Mentoring = an experienced person investing time and wisdom to help another person grow, make better decisions, and reach their potential. </a:t>
            </a:r>
          </a:p>
        </p:txBody>
      </p:sp>
      <p:pic>
        <p:nvPicPr>
          <p:cNvPr id="2050" name="Picture 2" descr="Veterans First LTD | This Veterans Day, Thank a Woman Veteran!">
            <a:extLst>
              <a:ext uri="{FF2B5EF4-FFF2-40B4-BE49-F238E27FC236}">
                <a16:creationId xmlns:a16="http://schemas.microsoft.com/office/drawing/2014/main" id="{B311DE23-40F1-918E-6621-624B8DCD0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16" y="1452878"/>
            <a:ext cx="4762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920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BC862-8CB1-C146-8CFD-651A63A73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252BE76-EA34-08D9-2836-B739C86CA212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D5CDC6-54BD-9542-B3E5-016DE759D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0764"/>
            <a:ext cx="8229600" cy="1143000"/>
          </a:xfrm>
        </p:spPr>
        <p:txBody>
          <a:bodyPr/>
          <a:lstStyle/>
          <a:p>
            <a:r>
              <a:rPr lang="en-US" b="1" dirty="0"/>
              <a:t>Model positive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0CBF8-568B-B638-AB66-8938944C2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029200" y="184760"/>
            <a:ext cx="3638811" cy="4061564"/>
          </a:xfrm>
        </p:spPr>
        <p:txBody>
          <a:bodyPr/>
          <a:lstStyle/>
          <a:p>
            <a:pPr lvl="1">
              <a:defRPr sz="2000"/>
            </a:pPr>
            <a:r>
              <a:rPr dirty="0"/>
              <a:t>Resources</a:t>
            </a:r>
          </a:p>
          <a:p>
            <a:pPr lvl="1">
              <a:defRPr sz="2000"/>
            </a:pPr>
            <a:r>
              <a:rPr dirty="0"/>
              <a:t>Community services</a:t>
            </a:r>
          </a:p>
          <a:p>
            <a:pPr lvl="1">
              <a:defRPr sz="2000"/>
            </a:pPr>
            <a:r>
              <a:rPr dirty="0"/>
              <a:t>Opportunities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3FE7D2-658F-6167-B52A-787AC466EB1C}"/>
              </a:ext>
            </a:extLst>
          </p:cNvPr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Congressional Research Service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CAC2F0-E9AD-922B-68DD-4584FCC81FCB}"/>
              </a:ext>
            </a:extLst>
          </p:cNvPr>
          <p:cNvSpPr txBox="1"/>
          <p:nvPr/>
        </p:nvSpPr>
        <p:spPr>
          <a:xfrm>
            <a:off x="286560" y="1334897"/>
            <a:ext cx="84002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Demonstrate accountability and integrity</a:t>
            </a:r>
          </a:p>
          <a:p>
            <a:endParaRPr lang="en-US" sz="2800" dirty="0"/>
          </a:p>
          <a:p>
            <a:r>
              <a:rPr lang="en-US" sz="2800" dirty="0"/>
              <a:t>Show that change and success are possible</a:t>
            </a:r>
          </a:p>
          <a:p>
            <a:endParaRPr lang="en-US" sz="2800" dirty="0"/>
          </a:p>
          <a:p>
            <a:r>
              <a:rPr lang="en-US" sz="2800" dirty="0"/>
              <a:t>In recovery or treatment court settings, mentors often model </a:t>
            </a:r>
            <a:r>
              <a:rPr lang="en-US" sz="2800" b="1" dirty="0"/>
              <a:t>successful recovery and pro-social living</a:t>
            </a:r>
            <a:endParaRPr lang="en-US" sz="2800" dirty="0"/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074" name="Picture 2" descr="How To Properly Thank A Veteran For ...">
            <a:extLst>
              <a:ext uri="{FF2B5EF4-FFF2-40B4-BE49-F238E27FC236}">
                <a16:creationId xmlns:a16="http://schemas.microsoft.com/office/drawing/2014/main" id="{5DDE643F-0525-5A66-65F4-1517450A8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852" y="4028661"/>
            <a:ext cx="4320209" cy="274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115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39B59-813D-753D-AD64-380EFECDD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8CC05CF-4B1B-95E4-FF8A-DA43C9CBD10F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A56E5A-8747-02D3-5E94-EBE6682A1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0764"/>
            <a:ext cx="8229600" cy="11430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E8551-5D0D-C9BD-8D35-059A038D1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5029200" y="184760"/>
            <a:ext cx="3638811" cy="4061564"/>
          </a:xfrm>
        </p:spPr>
        <p:txBody>
          <a:bodyPr/>
          <a:lstStyle/>
          <a:p>
            <a:pPr lvl="1">
              <a:defRPr sz="2000"/>
            </a:pPr>
            <a:r>
              <a:rPr dirty="0"/>
              <a:t>Resources</a:t>
            </a:r>
          </a:p>
          <a:p>
            <a:pPr lvl="1">
              <a:defRPr sz="2000"/>
            </a:pPr>
            <a:r>
              <a:rPr dirty="0"/>
              <a:t>Community services</a:t>
            </a:r>
          </a:p>
          <a:p>
            <a:pPr lvl="1">
              <a:defRPr sz="2000"/>
            </a:pPr>
            <a:r>
              <a:rPr dirty="0"/>
              <a:t>Opportunities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850074-38A0-77B5-FDDA-B52DBD7B8DC3}"/>
              </a:ext>
            </a:extLst>
          </p:cNvPr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Congressional Research Service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2787F4-D4DF-F88F-DDB0-64C457CFB85B}"/>
              </a:ext>
            </a:extLst>
          </p:cNvPr>
          <p:cNvSpPr txBox="1"/>
          <p:nvPr/>
        </p:nvSpPr>
        <p:spPr>
          <a:xfrm>
            <a:off x="248110" y="1498402"/>
            <a:ext cx="31965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you don’t have a mentor program you don’t have a veterans treatment court.  You have a drug court with a Veteran track </a:t>
            </a:r>
          </a:p>
        </p:txBody>
      </p:sp>
      <p:pic>
        <p:nvPicPr>
          <p:cNvPr id="4098" name="Picture 2" descr="A final salute: the grace and dignity of hospice care for veterans -  HopeHealth">
            <a:extLst>
              <a:ext uri="{FF2B5EF4-FFF2-40B4-BE49-F238E27FC236}">
                <a16:creationId xmlns:a16="http://schemas.microsoft.com/office/drawing/2014/main" id="{C49B4E94-709F-549C-ED68-B4C28B452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658" y="1846771"/>
            <a:ext cx="5142751" cy="342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344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BE1DF4-B9DD-466F-6867-447A4FCDBB75}"/>
              </a:ext>
            </a:extLst>
          </p:cNvPr>
          <p:cNvSpPr/>
          <p:nvPr/>
        </p:nvSpPr>
        <p:spPr>
          <a:xfrm>
            <a:off x="0" y="0"/>
            <a:ext cx="9144000" cy="1590805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Mentoring vs Peer Support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828800"/>
          <a:ext cx="73152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571746-5EF3-DADC-E5BD-B405B341B079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461" y="36643"/>
            <a:ext cx="8229600" cy="1143000"/>
          </a:xfrm>
        </p:spPr>
        <p:txBody>
          <a:bodyPr/>
          <a:lstStyle/>
          <a:p>
            <a:r>
              <a:rPr b="1" dirty="0"/>
              <a:t>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National Mentoring Resource Center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4D4B18-5293-EC58-A0EE-7919205F1B3A}"/>
              </a:ext>
            </a:extLst>
          </p:cNvPr>
          <p:cNvSpPr txBox="1"/>
          <p:nvPr/>
        </p:nvSpPr>
        <p:spPr>
          <a:xfrm>
            <a:off x="118998" y="5149762"/>
            <a:ext cx="53078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Mentoring Supports Growth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6FC87F-7FD4-FFA7-F9F6-4F3382AAFAF4}"/>
              </a:ext>
            </a:extLst>
          </p:cNvPr>
          <p:cNvSpPr txBox="1"/>
          <p:nvPr/>
        </p:nvSpPr>
        <p:spPr>
          <a:xfrm>
            <a:off x="4797469" y="4190143"/>
            <a:ext cx="4158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Mentoring is not Therapy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C78EDE-8190-CB40-D66E-42D962315350}"/>
              </a:ext>
            </a:extLst>
          </p:cNvPr>
          <p:cNvSpPr txBox="1"/>
          <p:nvPr/>
        </p:nvSpPr>
        <p:spPr>
          <a:xfrm>
            <a:off x="1528176" y="2540783"/>
            <a:ext cx="6538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you don’t have mentors, you don’t have a veterans treatment court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F8B2E0-9A3E-B823-3184-F00B31EFB29D}"/>
              </a:ext>
            </a:extLst>
          </p:cNvPr>
          <p:cNvSpPr txBox="1"/>
          <p:nvPr/>
        </p:nvSpPr>
        <p:spPr>
          <a:xfrm>
            <a:off x="1302707" y="1664744"/>
            <a:ext cx="27029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Mentors Matter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61" y="36643"/>
            <a:ext cx="8229600" cy="11430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9876E0-906F-41F2-AD2E-0B4FAFDCCAF5}"/>
              </a:ext>
            </a:extLst>
          </p:cNvPr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National Mentoring Resource Center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1252603" y="1783908"/>
            <a:ext cx="70897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</p:spTree>
    <p:extLst>
      <p:ext uri="{BB962C8B-B14F-4D97-AF65-F5344CB8AC3E}">
        <p14:creationId xmlns:p14="http://schemas.microsoft.com/office/powerpoint/2010/main" val="2964478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FDDE-4521-FB15-916B-588C87514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FD5AC4-B24F-5881-2EF6-0D4FE5E43985}"/>
              </a:ext>
            </a:extLst>
          </p:cNvPr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E22AB2-E342-0ED2-ABA3-A67D031D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61" y="36643"/>
            <a:ext cx="8229600" cy="11430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667A2-71A8-88D8-0DFC-05BCF852C2AE}"/>
              </a:ext>
            </a:extLst>
          </p:cNvPr>
          <p:cNvSpPr txBox="1"/>
          <p:nvPr/>
        </p:nvSpPr>
        <p:spPr>
          <a:xfrm>
            <a:off x="457200" y="59436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dirty="0"/>
              <a:t>National Mentoring Resource Center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CBF7CF-EBB7-E44E-BA50-9DD36C17050F}"/>
              </a:ext>
            </a:extLst>
          </p:cNvPr>
          <p:cNvSpPr txBox="1"/>
          <p:nvPr/>
        </p:nvSpPr>
        <p:spPr>
          <a:xfrm>
            <a:off x="0" y="2173477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906-281-7554</a:t>
            </a: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markepana@gmail.com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 can handle all your training needs.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04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96000">
              <a:srgbClr val="AE6180"/>
            </a:gs>
            <a:gs pos="3000">
              <a:srgbClr val="C00000"/>
            </a:gs>
          </a:gsLst>
        </a:gradFill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734</Words>
  <Application>Microsoft Office PowerPoint</Application>
  <PresentationFormat>On-screen Show (4:3)</PresentationFormat>
  <Paragraphs>156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The Mentor Coordinator Readiness &amp; Operational Training (MROT)</vt:lpstr>
      <vt:lpstr>Training Objectives</vt:lpstr>
      <vt:lpstr>Why have a Veterans Treatment Court</vt:lpstr>
      <vt:lpstr>Growth of Veteran Treatment Courts</vt:lpstr>
      <vt:lpstr>What Are Veteran Treatment Courts</vt:lpstr>
      <vt:lpstr>Veterans and the Criminal Justice System</vt:lpstr>
      <vt:lpstr>Outcomes of Veteran Treatment Courts</vt:lpstr>
      <vt:lpstr>What is ?</vt:lpstr>
      <vt:lpstr>Role of Veteran Mentors</vt:lpstr>
      <vt:lpstr>Definition of Mentoring</vt:lpstr>
      <vt:lpstr>Why Mentoring Matters</vt:lpstr>
      <vt:lpstr>Role of Mentor: Role Model</vt:lpstr>
      <vt:lpstr>Role of Mentor: Guide</vt:lpstr>
      <vt:lpstr>Role of Mentor: Supporter</vt:lpstr>
      <vt:lpstr>Role of Mentor: Teacher</vt:lpstr>
      <vt:lpstr>Role of Mentor: Connector</vt:lpstr>
      <vt:lpstr>Mentoring is usually</vt:lpstr>
      <vt:lpstr>Mentoring</vt:lpstr>
      <vt:lpstr>Model positive behavior</vt:lpstr>
      <vt:lpstr>Words</vt:lpstr>
      <vt:lpstr>Mentoring vs Peer Support</vt:lpstr>
      <vt:lpstr>Key Takeaways</vt:lpstr>
      <vt:lpstr>Sunchaser Solutions</vt:lpstr>
      <vt:lpstr>Sunchaser Solutions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Mark Panasiewicz</cp:lastModifiedBy>
  <cp:revision>1</cp:revision>
  <dcterms:created xsi:type="dcterms:W3CDTF">2013-01-27T09:14:16Z</dcterms:created>
  <dcterms:modified xsi:type="dcterms:W3CDTF">2026-09-19T20:18:03Z</dcterms:modified>
  <cp:category/>
</cp:coreProperties>
</file>