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6" r:id="rId3"/>
    <p:sldId id="330" r:id="rId4"/>
    <p:sldId id="329" r:id="rId5"/>
    <p:sldId id="328" r:id="rId6"/>
    <p:sldId id="340" r:id="rId7"/>
    <p:sldId id="342" r:id="rId8"/>
    <p:sldId id="343" r:id="rId9"/>
    <p:sldId id="341" r:id="rId10"/>
    <p:sldId id="339" r:id="rId11"/>
    <p:sldId id="338" r:id="rId12"/>
    <p:sldId id="337" r:id="rId13"/>
    <p:sldId id="336" r:id="rId14"/>
    <p:sldId id="335" r:id="rId15"/>
    <p:sldId id="334" r:id="rId16"/>
    <p:sldId id="344" r:id="rId17"/>
    <p:sldId id="345" r:id="rId18"/>
    <p:sldId id="346" r:id="rId19"/>
    <p:sldId id="347" r:id="rId20"/>
    <p:sldId id="348" r:id="rId21"/>
    <p:sldId id="333" r:id="rId22"/>
    <p:sldId id="351" r:id="rId23"/>
    <p:sldId id="3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anasiewicz" userId="e1944557ac63276d" providerId="LiveId" clId="{5133E742-47DD-4EDC-B8DC-6EB537586024}"/>
    <pc:docChg chg="undo custSel modSld">
      <pc:chgData name="Mark Panasiewicz" userId="e1944557ac63276d" providerId="LiveId" clId="{5133E742-47DD-4EDC-B8DC-6EB537586024}" dt="2026-09-19T20:10:41.778" v="314" actId="20577"/>
      <pc:docMkLst>
        <pc:docMk/>
      </pc:docMkLst>
      <pc:sldChg chg="modSp mod">
        <pc:chgData name="Mark Panasiewicz" userId="e1944557ac63276d" providerId="LiveId" clId="{5133E742-47DD-4EDC-B8DC-6EB537586024}" dt="2026-09-19T20:10:41.778" v="314" actId="20577"/>
        <pc:sldMkLst>
          <pc:docMk/>
          <pc:sldMk cId="0" sldId="256"/>
        </pc:sldMkLst>
        <pc:spChg chg="mod">
          <ac:chgData name="Mark Panasiewicz" userId="e1944557ac63276d" providerId="LiveId" clId="{5133E742-47DD-4EDC-B8DC-6EB537586024}" dt="2026-09-19T20:10:16.452" v="277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k Panasiewicz" userId="e1944557ac63276d" providerId="LiveId" clId="{5133E742-47DD-4EDC-B8DC-6EB537586024}" dt="2026-09-19T20:10:41.778" v="314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k Panasiewicz" userId="e1944557ac63276d" providerId="LiveId" clId="{5133E742-47DD-4EDC-B8DC-6EB537586024}" dt="2026-09-19T20:10:24.747" v="289" actId="20577"/>
          <ac:spMkLst>
            <pc:docMk/>
            <pc:sldMk cId="0" sldId="256"/>
            <ac:spMk id="8" creationId="{072EC033-5077-A5BE-72A4-EF4179DE82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A84E-62E9-4ACB-93F9-F7E9A116CE06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2A5E2-E4B1-4390-B654-27B7F7725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Introduce yourself and the purpose of the MROT mentoring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3F277-41C8-D7BE-8927-6CE0F8A4A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9E3B29-9F77-BD53-87BC-01FE7C9FD2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C36B56-FDA5-018A-3697-6B95922C2C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EB662-A60E-D40D-B270-F3B760AE2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1588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3887F-356E-1493-22AC-E3B7ADE0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086D0-17EA-49C3-87EC-6E18BEF8F5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93787-CA62-2EA5-BF46-6785D1582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EB5DB-C96E-13CD-AC3C-F1599B57F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70600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BE61E-4460-57BA-E031-00E438636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48794-6FF7-DF97-4C5E-6FE625F5B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4FCDB4-BF96-986E-7381-956E0785F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039F78-E16D-1339-CEC4-F78993B44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2318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42F17-78D9-BCD7-C39D-390695F1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70F95-1B53-74F7-8566-0B3CB67569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16E54-E333-25E9-3D7F-3272C41CA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C3DF2-922B-05F8-E4A2-65EBDF5E28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25879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D88F-2DC7-B047-2282-BF17B297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3C11-CF0E-011E-EBB4-6DC74589A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BC8B1-DB2A-1FF5-FDCB-CF440A8F9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CBFB-CACA-288D-6BA0-8504FCE0F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61551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3DA2A-92F9-08D7-81F6-F35B4577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06501-D2A0-EDE8-CC91-C0BB1D18E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6A1AA-FDE9-3220-37FC-609CED472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2133-4A2F-1665-78C0-32971BC37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36940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E9F6-B11C-EDF3-898E-BEFA1803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CF694-886B-1B89-1589-D781654362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78C-17D1-E537-C892-59444F87F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BE6E-E0E5-5C7E-78FC-659CB5E4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1111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F5D2-40CD-5FB4-E957-79D4FEEC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B1338-52C9-56AC-2CF0-E2BD3D48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F764C-35C9-DF9B-94B3-C6E94EFF3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9D1B9-841F-37DD-62C6-F4FFBF95F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02142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E64F-B486-08B7-E256-2024C70C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198F4-D41D-D066-CC6F-C73B2BFE17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A262-7619-23C4-8F4B-3562D5FF7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85ED3-D3D3-DD35-6817-926805392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252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DD4B3-003C-8E88-718F-816B72BF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E6EB2-CC69-4B80-D470-64CBA84E4C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55E97-8950-2EDB-4EA6-2C6079705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7BCFE-DF28-2D10-F905-80E1AE7EF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89826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51A6-5259-A457-57A4-43BC6122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85ED0-9587-2FAA-0146-5CC80B649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9A3EE-B1D3-1927-0CF8-F9284699B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FBE2A-264C-D304-C343-255C58820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2676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0DBF-7E98-927E-A5EC-B7C46DCA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EAB78-8A29-3064-FD6F-D3AADD45B5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6C1A1-23D7-717F-C33F-6ED3F18B9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AEDB4-81D5-8886-A644-13CBDE2EE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08535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1E68-E68B-C941-9C76-311CC004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245E-6A08-0377-F811-DAA59F7AF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BD1D4-A893-F794-125B-C9612F26E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304D7-CDEA-417C-3C66-F56496869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85661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8FE6E-AA3D-102B-CF11-4A25EC4A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31F4E-9E99-6A2F-5BF7-D424C2573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DAA7C-A20B-3DBA-16BB-9BF7888D4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FDEB-641C-C296-1FC0-4BC60B7F0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7699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CA5F-8042-7819-CDD4-3D730E6A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DE654-8DAD-7584-A4BF-E17654788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BB0BF-F35F-F8DF-C6F4-8F42AF0E9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F7D96-A84A-0F3E-E757-C8886ACBE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6319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9915-84B6-0AB4-0502-FFE14E43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61920-51F3-4D7C-DE58-0A4552850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79615-5496-7068-586A-759981DDD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9E9E-18EF-1976-E460-65F285605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93440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134E2-D5FF-C5C2-DA81-5A64D46E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C5A88-1FDE-37E3-BF33-4CFCDC4430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74541-A800-4739-920B-F40517AD9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0D49-3617-1703-37BF-BD6E11C3B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98529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5C80-9035-C371-2B88-A4F3EFA6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82E889-8EA5-C02C-107E-6DE4DD21DA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68D16-03F1-EC79-37DF-A3F6657C4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0BBC2-186D-62F7-2006-BD10A416B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64164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9A4B5-4743-B9C4-AFAF-D0D6F56B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32D33-E2FB-DA1A-55D6-954C763C2B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0B36C-983B-52F3-D50D-3AD074D27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86DB8-4B5F-F35B-7D44-A85447DC4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774038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D0-6220-5E5F-E772-66C326D3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C774A-7632-9222-460C-7F6D0300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C2E7-A342-B6C6-6955-CCACD5E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A8BC-6EF5-1DA2-27AF-CCB8EAE2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0E5A8-7736-3FFA-6E3A-5CF9FCA0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912-D645-2B3A-3018-B066C16A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464F-D727-2F48-16AC-33668243A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6159-DF8C-0F43-8F18-53AD753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7EB2-313F-7234-5FDD-4C92088C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8C8D-5277-3A93-695F-5DB19069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6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D3EC-8D6D-E39F-ED63-0859C6FB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6669-2980-E084-9F8E-9E3660FB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0C55-FDCA-1FF3-F2EF-1B22939D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944B-9F0C-46FB-1F8C-509213EE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011D-5998-D78E-2594-D7AAC3DE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8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DCA-CFE1-9027-6F68-039B2BB2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D7689-2125-E441-8669-A4F6D75A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67F3-2C50-DF3F-07F6-E8034276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1957-B696-E8B8-6FED-1B0E9F9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4A38-3751-93D9-3612-9982BB7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D62C-3211-8C1B-DD56-3B9DCA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3BA-196C-0D9B-8944-3D7E0E7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E714-EE39-8522-EB62-77DE1ECC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80F6C-6766-9F47-5BC2-BD4324AE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A5DE0-97A4-5D8A-6BB2-BD312A97C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EBB-A46D-D17E-002C-8E13005BE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A441-E43A-0639-FE8B-A746CFA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54766-740D-84EC-0B7F-5C7355E1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4CCA-FE65-E766-5EAC-2CE0142F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734-4FDC-5575-8C54-9BCB240F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3A8DA-55CB-8662-FDDD-12406733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28AEF-78CC-BB5C-5704-C15FE9B4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70BCA-F30E-F8DA-59A1-76BEC78A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2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D2923-AD99-460C-8828-D67ADA21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AABD-24C6-B1B2-E626-0758452A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98A8E-2153-4941-A339-7D5980B2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DDC3-3BBF-1ACC-311B-6FF46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849F-74E8-73FD-9B20-C9E72376B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23CBA-795C-0EAB-565B-95D11D8D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936A-D46C-7ABD-F565-BFCE4C70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F0705-3AEC-A977-F872-8E5C7016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C4066-91AF-7F34-B7F1-83975685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442-3C2E-7311-E5ED-8199EF95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D2E83-4436-00BC-FF0C-5BAD1FB9B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6EBF-70BB-1FAC-AF5D-27440F2B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46841-91D8-5BA2-8FFD-5F193843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2B46B-9FBA-60D0-12E6-69E3AA96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CCCC-4C49-30D6-A122-6E6FEC2C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8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4F11-6FF3-BECD-6386-B89BEDAD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19096-C01A-93DA-D986-5953203A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F2BC5-53E3-5EE4-7A77-1C89AE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C3F9-FC8A-7A69-2406-E4D0ADA5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4CBA-0C25-7F7E-A320-6C41E62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85BCD-7D8A-6231-5D96-38459B35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82CEA-51FF-9350-EC89-554BE2DC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E961-BDE0-6411-5B8B-F23DF58B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B718-B060-2A41-D0A7-A7D8D09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8288B-CA8B-E5A2-7E40-180DF27E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89BBF-8701-C975-2B43-AC9643895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79F2E-C1F5-AA01-47A9-28AA3C885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7548-54BF-26DC-FF2B-D8ECFAF7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D62F4-845E-4435-AF81-2BBF1666A7F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A9AE5-940B-B7AE-0F67-44060E9F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D6568-548B-2BA1-360B-6EFB5879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3EAC9-928F-4973-B212-C3BB88BA9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40+ Dos And Donts Stock Photos, Pictures &amp; Royalty-Free ...">
            <a:extLst>
              <a:ext uri="{FF2B5EF4-FFF2-40B4-BE49-F238E27FC236}">
                <a16:creationId xmlns:a16="http://schemas.microsoft.com/office/drawing/2014/main" id="{6A11B3B0-F203-8AF3-DA2A-F181E8F56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099" y="2433164"/>
            <a:ext cx="4730489" cy="251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535AB3-62EA-BA87-445D-FB9DB6350236}"/>
              </a:ext>
            </a:extLst>
          </p:cNvPr>
          <p:cNvSpPr/>
          <p:nvPr/>
        </p:nvSpPr>
        <p:spPr>
          <a:xfrm>
            <a:off x="0" y="0"/>
            <a:ext cx="12192000" cy="1341545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337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Mentor Readiness &amp; Operational Training (MCROT)</a:t>
            </a: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1545"/>
            <a:ext cx="12192000" cy="1991008"/>
          </a:xfrm>
        </p:spPr>
        <p:txBody>
          <a:bodyPr/>
          <a:lstStyle/>
          <a:p>
            <a:pPr algn="ctr">
              <a:defRPr sz="1600"/>
            </a:pP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Mentors What </a:t>
            </a: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they Should be Doing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EC033-5077-A5BE-72A4-EF4179DE82CC}"/>
              </a:ext>
            </a:extLst>
          </p:cNvPr>
          <p:cNvSpPr txBox="1"/>
          <p:nvPr/>
        </p:nvSpPr>
        <p:spPr>
          <a:xfrm>
            <a:off x="4163162" y="5226784"/>
            <a:ext cx="46095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Presenter: Mark Panasiewicz, LMSW</a:t>
            </a:r>
          </a:p>
          <a:p>
            <a:pPr lvl="1" algn="ctr">
              <a:defRPr sz="2000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lvl="1" algn="ctr">
              <a:defRPr sz="2000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Mentor Coordinator Training for Veteran Justice Programs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eadership: A Bedrock of Trust">
            <a:extLst>
              <a:ext uri="{FF2B5EF4-FFF2-40B4-BE49-F238E27FC236}">
                <a16:creationId xmlns:a16="http://schemas.microsoft.com/office/drawing/2014/main" id="{64FA5171-CDB1-066E-B7AB-E77A34773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35" y="2257991"/>
            <a:ext cx="5138738" cy="341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Mentors are most effective when they</a:t>
            </a:r>
            <a:endParaRPr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4870535" y="1413624"/>
            <a:ext cx="470561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: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Stay in their role</a:t>
            </a:r>
          </a:p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8AD18-F881-52B9-FEA9-9C93D8EFB6CA}"/>
              </a:ext>
            </a:extLst>
          </p:cNvPr>
          <p:cNvSpPr txBox="1"/>
          <p:nvPr/>
        </p:nvSpPr>
        <p:spPr>
          <a:xfrm>
            <a:off x="5183359" y="5664217"/>
            <a:ext cx="6100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 accountability without taking control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9E311-6C5D-998F-B4E9-A00617DC25EA}"/>
              </a:ext>
            </a:extLst>
          </p:cNvPr>
          <p:cNvSpPr txBox="1"/>
          <p:nvPr/>
        </p:nvSpPr>
        <p:spPr>
          <a:xfrm>
            <a:off x="-532354" y="3310095"/>
            <a:ext cx="6100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 trust </a:t>
            </a:r>
          </a:p>
        </p:txBody>
      </p:sp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779B78-E440-558A-876B-0D74C40AD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ust in the military on the rise, but ...">
            <a:extLst>
              <a:ext uri="{FF2B5EF4-FFF2-40B4-BE49-F238E27FC236}">
                <a16:creationId xmlns:a16="http://schemas.microsoft.com/office/drawing/2014/main" id="{BB80D121-D008-E00F-988D-F86A8DDBB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63" y="2433665"/>
            <a:ext cx="5098092" cy="339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27A5AA-02C6-8D32-5D2E-DF25206129B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5F5BB-7A0C-A38B-E850-14D3B20D2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You are not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D7108-6B8C-2F6B-06E7-73E47D7DCE1B}"/>
              </a:ext>
            </a:extLst>
          </p:cNvPr>
          <p:cNvSpPr txBox="1"/>
          <p:nvPr/>
        </p:nvSpPr>
        <p:spPr>
          <a:xfrm>
            <a:off x="104384" y="1454281"/>
            <a:ext cx="120876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not probation. You are not a therapist. You are not there to fix problems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6B86E-C4F7-D1CE-5029-4C1A68D16EB4}"/>
              </a:ext>
            </a:extLst>
          </p:cNvPr>
          <p:cNvSpPr txBox="1"/>
          <p:nvPr/>
        </p:nvSpPr>
        <p:spPr>
          <a:xfrm>
            <a:off x="104385" y="5928256"/>
            <a:ext cx="120876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You are there to support, guide, and reinforce accountability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125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824B8D-A64B-861D-0271-5C9CFB51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796CF9-6A9E-433E-7F76-9F07A60AE57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A4A5DB-F651-B998-56BE-CAD3C117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Provide Support &amp; Connection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3F13F6-0AE8-2ACC-9655-26DF13D7D848}"/>
              </a:ext>
            </a:extLst>
          </p:cNvPr>
          <p:cNvSpPr txBox="1"/>
          <p:nvPr/>
        </p:nvSpPr>
        <p:spPr>
          <a:xfrm>
            <a:off x="225468" y="1417638"/>
            <a:ext cx="11966532" cy="4134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 consistent and reliable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Show up and follow through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Reduce isolation </a:t>
            </a:r>
          </a:p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kern="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“I’ve got your back—but I won’t carry you.”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709D67-1CEB-9EC4-27D6-B87AE9B0E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771" y="4444352"/>
            <a:ext cx="914528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2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0D0BB-FC51-9903-8510-EB5CA6B0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8E714C-9341-0A66-2765-2A9CAF25D8A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BDED2-3CE3-41A3-F747-B0F65D846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Model Recovery &amp; Stability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4CD34-7D52-7C7D-8A03-0C7AA3562140}"/>
              </a:ext>
            </a:extLst>
          </p:cNvPr>
          <p:cNvSpPr txBox="1"/>
          <p:nvPr/>
        </p:nvSpPr>
        <p:spPr>
          <a:xfrm>
            <a:off x="6325642" y="1623407"/>
            <a:ext cx="6100174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 appropriately—not over-share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3907FE-6D3F-1333-6045-7E4C9CFFA933}"/>
              </a:ext>
            </a:extLst>
          </p:cNvPr>
          <p:cNvSpPr txBox="1"/>
          <p:nvPr/>
        </p:nvSpPr>
        <p:spPr>
          <a:xfrm>
            <a:off x="-1006617" y="1729206"/>
            <a:ext cx="6100174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Demonstrate accountability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9C20F3-82E1-4F23-4BF9-844ABB73B498}"/>
              </a:ext>
            </a:extLst>
          </p:cNvPr>
          <p:cNvSpPr txBox="1"/>
          <p:nvPr/>
        </p:nvSpPr>
        <p:spPr>
          <a:xfrm>
            <a:off x="3175348" y="5939250"/>
            <a:ext cx="6100174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 what healthy behavior looks like 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A Culture of Trust">
            <a:extLst>
              <a:ext uri="{FF2B5EF4-FFF2-40B4-BE49-F238E27FC236}">
                <a16:creationId xmlns:a16="http://schemas.microsoft.com/office/drawing/2014/main" id="{3E199383-8A3B-B0CA-64A3-66E72EE7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2248364"/>
            <a:ext cx="3429000" cy="316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63D75B-BE6B-4F31-C5E6-8119C5323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820" y="5200960"/>
            <a:ext cx="914528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54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B0009-159F-DEBB-1D54-700825C91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C4ABDA-5E27-FC11-848A-AFD91F689173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9ED6EC-8AAC-ABB0-5A62-431FE5C75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Encourage Accountability</a:t>
            </a:r>
            <a:endParaRPr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EB5C5-649D-2988-6446-55C1D780416B}"/>
              </a:ext>
            </a:extLst>
          </p:cNvPr>
          <p:cNvSpPr txBox="1"/>
          <p:nvPr/>
        </p:nvSpPr>
        <p:spPr>
          <a:xfrm>
            <a:off x="0" y="1474929"/>
            <a:ext cx="3045912" cy="499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direct questions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9338F8-0B7B-72DD-8503-5E79BE6FAA5D}"/>
              </a:ext>
            </a:extLst>
          </p:cNvPr>
          <p:cNvSpPr txBox="1"/>
          <p:nvPr/>
        </p:nvSpPr>
        <p:spPr>
          <a:xfrm>
            <a:off x="6883052" y="5873070"/>
            <a:ext cx="5634623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 focus on behavior and choices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ublic trust in military and police ...">
            <a:extLst>
              <a:ext uri="{FF2B5EF4-FFF2-40B4-BE49-F238E27FC236}">
                <a16:creationId xmlns:a16="http://schemas.microsoft.com/office/drawing/2014/main" id="{1F178F44-0013-A021-DCB4-0CAB4F23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39" y="1806873"/>
            <a:ext cx="7656404" cy="382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327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D0B33-AE2C-BB35-569D-A674A029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72EB9A-5944-251E-404C-3354BE3A310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D674-0368-392F-7146-24A289E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Encourage Accountability</a:t>
            </a:r>
            <a:endParaRPr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92221D-8D9C-575F-C3C0-EBD9A726DE98}"/>
              </a:ext>
            </a:extLst>
          </p:cNvPr>
          <p:cNvSpPr txBox="1"/>
          <p:nvPr/>
        </p:nvSpPr>
        <p:spPr>
          <a:xfrm>
            <a:off x="3350712" y="1454281"/>
            <a:ext cx="6100174" cy="1157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What’s your plan this week?” 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 you follow through?”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E1771-DB1B-AA11-8176-EB61625023EF}"/>
              </a:ext>
            </a:extLst>
          </p:cNvPr>
          <p:cNvSpPr txBox="1"/>
          <p:nvPr/>
        </p:nvSpPr>
        <p:spPr>
          <a:xfrm>
            <a:off x="484386" y="5819467"/>
            <a:ext cx="12191999" cy="545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 does NOT mean letting things slide</a:t>
            </a:r>
            <a:endParaRPr lang="en-US" sz="28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567E34-795D-291B-01ED-7EF274110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197" y="5170861"/>
            <a:ext cx="914528" cy="1476581"/>
          </a:xfrm>
          <a:prstGeom prst="rect">
            <a:avLst/>
          </a:prstGeom>
        </p:spPr>
      </p:pic>
      <p:pic>
        <p:nvPicPr>
          <p:cNvPr id="5122" name="Picture 2" descr="Americans' trust in US military lowest ...">
            <a:extLst>
              <a:ext uri="{FF2B5EF4-FFF2-40B4-BE49-F238E27FC236}">
                <a16:creationId xmlns:a16="http://schemas.microsoft.com/office/drawing/2014/main" id="{0749C84D-0F4C-9146-97BA-87C393F2D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07" y="2648549"/>
            <a:ext cx="4325559" cy="28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471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7F1A-C9BC-A341-A707-5A66DA9D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E8F656-0F0B-8FA9-B0A1-CF4C76B29D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F56FB-E3A3-3E79-8D60-1265E5E2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Let them Talk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1607AE-185E-9F74-A78E-EAEC96731FC8}"/>
              </a:ext>
            </a:extLst>
          </p:cNvPr>
          <p:cNvSpPr txBox="1"/>
          <p:nvPr/>
        </p:nvSpPr>
        <p:spPr>
          <a:xfrm>
            <a:off x="2380178" y="1454281"/>
            <a:ext cx="70897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Let them talk </a:t>
            </a:r>
          </a:p>
          <a:p>
            <a:pPr lvl="0"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Validate without agreeing with bad decisions </a:t>
            </a:r>
          </a:p>
        </p:txBody>
      </p:sp>
      <p:pic>
        <p:nvPicPr>
          <p:cNvPr id="6146" name="Picture 2" descr="A Culture of Trust">
            <a:extLst>
              <a:ext uri="{FF2B5EF4-FFF2-40B4-BE49-F238E27FC236}">
                <a16:creationId xmlns:a16="http://schemas.microsoft.com/office/drawing/2014/main" id="{62A9421C-9513-811C-4B50-E64B02BF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304" y="2867313"/>
            <a:ext cx="4576914" cy="304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1435FA-BDA4-CB22-31F7-C1E9E15C7C51}"/>
              </a:ext>
            </a:extLst>
          </p:cNvPr>
          <p:cNvSpPr txBox="1"/>
          <p:nvPr/>
        </p:nvSpPr>
        <p:spPr>
          <a:xfrm>
            <a:off x="7302501" y="5525363"/>
            <a:ext cx="5245100" cy="984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b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rgbClr val="C00000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✘</a:t>
            </a: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“Yeah, they’re wrong”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593B27-9E5A-216E-1B2C-500A8071C188}"/>
              </a:ext>
            </a:extLst>
          </p:cNvPr>
          <p:cNvSpPr txBox="1"/>
          <p:nvPr/>
        </p:nvSpPr>
        <p:spPr>
          <a:xfrm>
            <a:off x="-792314" y="5941078"/>
            <a:ext cx="6102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✔</a:t>
            </a: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“That sounds frustrating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594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CF1A3-9A15-FB4C-FA72-681159B7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2DA181-136D-1A30-D597-83ED28467C0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5FFE-7B11-054F-02C8-D212EC7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6000" b="1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Reinforce the System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Trusted Of All American Institutions ...">
            <a:extLst>
              <a:ext uri="{FF2B5EF4-FFF2-40B4-BE49-F238E27FC236}">
                <a16:creationId xmlns:a16="http://schemas.microsoft.com/office/drawing/2014/main" id="{0EEE5B43-D80B-A440-F10D-DE8236307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813" y="2331169"/>
            <a:ext cx="4861012" cy="299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F4526D-6F32-2AE5-089A-E7F26679B678}"/>
              </a:ext>
            </a:extLst>
          </p:cNvPr>
          <p:cNvSpPr txBox="1"/>
          <p:nvPr/>
        </p:nvSpPr>
        <p:spPr>
          <a:xfrm>
            <a:off x="1541419" y="5743457"/>
            <a:ext cx="10337800" cy="492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Mentors support the system—they don’t replace it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11C08-9580-3A31-1338-D0D299A95F71}"/>
              </a:ext>
            </a:extLst>
          </p:cNvPr>
          <p:cNvSpPr txBox="1"/>
          <p:nvPr/>
        </p:nvSpPr>
        <p:spPr>
          <a:xfrm>
            <a:off x="-284250" y="2093174"/>
            <a:ext cx="6102350" cy="2340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Encourage use of: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Treatment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Probation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Case management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7EB768-6EE0-178D-1EE8-FDBD991F1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397" y="5205349"/>
            <a:ext cx="914528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87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ECAB8-40CC-0621-C040-AB33D054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1A269A-0C45-30B5-D610-800A4393CC6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FFCD3-D682-A33B-DF59-ACC3911A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Recognize Risk &amp; Escalate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Estate Planning for Veterans and Active ...">
            <a:extLst>
              <a:ext uri="{FF2B5EF4-FFF2-40B4-BE49-F238E27FC236}">
                <a16:creationId xmlns:a16="http://schemas.microsoft.com/office/drawing/2014/main" id="{E1979F95-7050-A3C4-7408-FA7113A50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12" y="1559773"/>
            <a:ext cx="4018375" cy="287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840B19-074A-3CE0-73DE-9028D25750BB}"/>
              </a:ext>
            </a:extLst>
          </p:cNvPr>
          <p:cNvSpPr txBox="1"/>
          <p:nvPr/>
        </p:nvSpPr>
        <p:spPr>
          <a:xfrm>
            <a:off x="4706960" y="1677551"/>
            <a:ext cx="6102350" cy="1741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Suicidal thoughts 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Serious relapse 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Dangerous behavior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92554-B6F9-F0C1-6915-721C0853B36B}"/>
              </a:ext>
            </a:extLst>
          </p:cNvPr>
          <p:cNvSpPr txBox="1"/>
          <p:nvPr/>
        </p:nvSpPr>
        <p:spPr>
          <a:xfrm>
            <a:off x="1524000" y="5829290"/>
            <a:ext cx="10540999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don’t manage crises alone—you act and involve the right people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E21FC9-EC45-0411-5F4F-F14E64CEC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2" y="5298227"/>
            <a:ext cx="914528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9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D7639-2AE9-B0CC-6AFD-AC13BCB01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EE1114-6C1A-D5BB-FB3D-4BB915D1AD1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6977E3-1BBF-A8A8-A3E2-CC0F98A9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/>
              <a:t>What Mentors DO NOT Do</a:t>
            </a:r>
            <a:endParaRPr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982FA4-8D8B-2D6A-E497-E3C6F120D796}"/>
              </a:ext>
            </a:extLst>
          </p:cNvPr>
          <p:cNvSpPr txBox="1"/>
          <p:nvPr/>
        </p:nvSpPr>
        <p:spPr>
          <a:xfrm>
            <a:off x="2649604" y="1585256"/>
            <a:ext cx="7089731" cy="492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400" b="1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Act as a Therapist</a:t>
            </a:r>
            <a:endParaRPr lang="en-US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Americans trust the military a bit more ...">
            <a:extLst>
              <a:ext uri="{FF2B5EF4-FFF2-40B4-BE49-F238E27FC236}">
                <a16:creationId xmlns:a16="http://schemas.microsoft.com/office/drawing/2014/main" id="{10446734-6FF0-26D5-39FC-C8B179EA0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2326297"/>
            <a:ext cx="5879925" cy="352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65116A-75BD-AE43-C566-0D51D8FA9A63}"/>
              </a:ext>
            </a:extLst>
          </p:cNvPr>
          <p:cNvSpPr txBox="1"/>
          <p:nvPr/>
        </p:nvSpPr>
        <p:spPr>
          <a:xfrm>
            <a:off x="6861175" y="3622421"/>
            <a:ext cx="6102350" cy="1157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diagnosing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trauma processing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180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9D716-7CFE-427C-1F40-BBFAC4E8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F8776E-E4B3-F98B-0593-64188CF290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5AA81-C7C4-ED7A-2FA2-B870009E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8900" y="36643"/>
            <a:ext cx="12280899" cy="1143000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6000" b="1" kern="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Act as Probation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oliticization Impacting Trust in the ...">
            <a:extLst>
              <a:ext uri="{FF2B5EF4-FFF2-40B4-BE49-F238E27FC236}">
                <a16:creationId xmlns:a16="http://schemas.microsoft.com/office/drawing/2014/main" id="{0E5CA4B3-2399-0869-8387-1A16A5834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81" y="1814856"/>
            <a:ext cx="6946673" cy="277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1DEC46-76AF-84C4-2ACF-98288B5A6C5A}"/>
              </a:ext>
            </a:extLst>
          </p:cNvPr>
          <p:cNvSpPr txBox="1"/>
          <p:nvPr/>
        </p:nvSpPr>
        <p:spPr>
          <a:xfrm>
            <a:off x="358775" y="4990743"/>
            <a:ext cx="610235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threaten consequences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6FDFF-B411-BA67-AA87-FA752086B7CF}"/>
              </a:ext>
            </a:extLst>
          </p:cNvPr>
          <p:cNvSpPr txBox="1"/>
          <p:nvPr/>
        </p:nvSpPr>
        <p:spPr>
          <a:xfrm>
            <a:off x="6943725" y="1843419"/>
            <a:ext cx="614680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enforce rules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7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E1020-7566-DAD0-EDBA-CD0542F5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ADF269-EB5F-B0A9-BFB0-EEF43566027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BF3D5-0632-5E23-A984-3C2A0186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Do NOT Rescue or Fix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Free Military Trust Exercise Image ...">
            <a:extLst>
              <a:ext uri="{FF2B5EF4-FFF2-40B4-BE49-F238E27FC236}">
                <a16:creationId xmlns:a16="http://schemas.microsoft.com/office/drawing/2014/main" id="{0988C9CB-96ED-15C5-D094-40F361356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74" y="2006618"/>
            <a:ext cx="5960996" cy="333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36A722-8B69-DACA-2C13-1E2B911054EA}"/>
              </a:ext>
            </a:extLst>
          </p:cNvPr>
          <p:cNvSpPr txBox="1"/>
          <p:nvPr/>
        </p:nvSpPr>
        <p:spPr>
          <a:xfrm>
            <a:off x="-796925" y="1454281"/>
            <a:ext cx="610235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solve all problems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E8A9B7-6EE6-3FA5-9C4E-8F8F3BD8E6B6}"/>
              </a:ext>
            </a:extLst>
          </p:cNvPr>
          <p:cNvSpPr txBox="1"/>
          <p:nvPr/>
        </p:nvSpPr>
        <p:spPr>
          <a:xfrm>
            <a:off x="7213600" y="2457964"/>
            <a:ext cx="650240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not remove consequences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6F37B-EAA9-3F1B-C37C-D4FA3689320D}"/>
              </a:ext>
            </a:extLst>
          </p:cNvPr>
          <p:cNvSpPr txBox="1"/>
          <p:nvPr/>
        </p:nvSpPr>
        <p:spPr>
          <a:xfrm>
            <a:off x="3584575" y="5994361"/>
            <a:ext cx="72580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Growth requires ownership</a:t>
            </a:r>
            <a:endParaRPr lang="en-US" sz="28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80C646-94A8-EEB6-78C8-109FAB510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972" y="5344776"/>
            <a:ext cx="914528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7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F0CC2-39D7-F2CA-7C09-57C71E0A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49B866-32A7-D70D-ADB4-018C2D48F0F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C1BCC-A98D-CCD5-739C-ADE20EEE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Do NOT Enable</a:t>
            </a:r>
            <a:endParaRPr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After Fort Hood, the U.S. Army Will ...">
            <a:extLst>
              <a:ext uri="{FF2B5EF4-FFF2-40B4-BE49-F238E27FC236}">
                <a16:creationId xmlns:a16="http://schemas.microsoft.com/office/drawing/2014/main" id="{CEB6DB0F-4B7E-44B8-FCCC-EE633B0D1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086" y="1510944"/>
            <a:ext cx="4922349" cy="327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19F841-68AC-A7FD-A27F-B14BD736C897}"/>
              </a:ext>
            </a:extLst>
          </p:cNvPr>
          <p:cNvSpPr txBox="1"/>
          <p:nvPr/>
        </p:nvSpPr>
        <p:spPr>
          <a:xfrm>
            <a:off x="-944714" y="1568608"/>
            <a:ext cx="610235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giving money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E00146-7953-A5EE-53BB-C2ECACEAD961}"/>
              </a:ext>
            </a:extLst>
          </p:cNvPr>
          <p:cNvSpPr txBox="1"/>
          <p:nvPr/>
        </p:nvSpPr>
        <p:spPr>
          <a:xfrm>
            <a:off x="7129311" y="1511945"/>
            <a:ext cx="641350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making excuses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340278-C695-9F21-CD86-6E2F3DDC2C99}"/>
              </a:ext>
            </a:extLst>
          </p:cNvPr>
          <p:cNvSpPr txBox="1"/>
          <p:nvPr/>
        </p:nvSpPr>
        <p:spPr>
          <a:xfrm>
            <a:off x="3173261" y="4738140"/>
            <a:ext cx="716280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covering behavior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08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48411-B708-623C-2DF2-D6B8DF92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7B3ACD-BA15-0A72-3DC2-B373E1AEE8DD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43268-3142-5A01-636D-BF122364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Do NOT Become the Only Support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Lessons in Trust from a Navy SEAL ...">
            <a:extLst>
              <a:ext uri="{FF2B5EF4-FFF2-40B4-BE49-F238E27FC236}">
                <a16:creationId xmlns:a16="http://schemas.microsoft.com/office/drawing/2014/main" id="{D04E82FA-8F14-CB94-C5A5-8DC81A57D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554957"/>
            <a:ext cx="4786313" cy="402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8A350B-5E0D-166A-8DCD-C7193F3C4CBC}"/>
              </a:ext>
            </a:extLst>
          </p:cNvPr>
          <p:cNvSpPr txBox="1"/>
          <p:nvPr/>
        </p:nvSpPr>
        <p:spPr>
          <a:xfrm>
            <a:off x="-752475" y="1720334"/>
            <a:ext cx="6102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You’re the only one I trust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AC9816-57C4-6180-5277-1694D935CFCE}"/>
              </a:ext>
            </a:extLst>
          </p:cNvPr>
          <p:cNvSpPr txBox="1"/>
          <p:nvPr/>
        </p:nvSpPr>
        <p:spPr>
          <a:xfrm>
            <a:off x="2298700" y="5744745"/>
            <a:ext cx="9715500" cy="545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Always redirect to broader support system</a:t>
            </a:r>
            <a:endParaRPr lang="en-US" sz="28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2BF7A2-BF9D-627B-A2B4-3AEFFBB55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564" y="5129171"/>
            <a:ext cx="882445" cy="142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56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0BEBD-FE84-C88F-FD7D-46003342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B633AC-CFCF-3307-54B6-A34018CFE9E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9C8E6-F710-8707-2F38-EA688B0F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The Participants are not there to heal you.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boot camp to build trust ...">
            <a:extLst>
              <a:ext uri="{FF2B5EF4-FFF2-40B4-BE49-F238E27FC236}">
                <a16:creationId xmlns:a16="http://schemas.microsoft.com/office/drawing/2014/main" id="{D7E51867-5F8C-4867-ED68-7AF9FB3B9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1625176"/>
            <a:ext cx="4965700" cy="360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371D41-48F7-5215-E991-3810C1ADED36}"/>
              </a:ext>
            </a:extLst>
          </p:cNvPr>
          <p:cNvSpPr txBox="1"/>
          <p:nvPr/>
        </p:nvSpPr>
        <p:spPr>
          <a:xfrm>
            <a:off x="2235200" y="5651500"/>
            <a:ext cx="1047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into therapy! work on yourself first before others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96ECE5-3D6F-C526-6750-CF048A464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464" y="5183981"/>
            <a:ext cx="882445" cy="142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8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6BF04-5CDE-ECC1-E46F-7F012BE3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2431E7-A18E-8C0D-B26A-A000F1BA16F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3EA23-B221-2C1C-761A-631D3DD75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Do NOT Form Dual Relationships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Service to Service | Truman School of ...">
            <a:extLst>
              <a:ext uri="{FF2B5EF4-FFF2-40B4-BE49-F238E27FC236}">
                <a16:creationId xmlns:a16="http://schemas.microsoft.com/office/drawing/2014/main" id="{BF594F7A-9887-687B-FDE9-E4FB228FE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582" y="1747393"/>
            <a:ext cx="4487124" cy="298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8235F5-242C-215E-25DB-C6F2ED6FE017}"/>
              </a:ext>
            </a:extLst>
          </p:cNvPr>
          <p:cNvSpPr txBox="1"/>
          <p:nvPr/>
        </p:nvSpPr>
        <p:spPr>
          <a:xfrm>
            <a:off x="-1185493" y="1848364"/>
            <a:ext cx="6102350" cy="55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business deals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27D5C4-AB9C-162C-1797-31FFF648FDAC}"/>
              </a:ext>
            </a:extLst>
          </p:cNvPr>
          <p:cNvSpPr txBox="1"/>
          <p:nvPr/>
        </p:nvSpPr>
        <p:spPr>
          <a:xfrm>
            <a:off x="7054850" y="1747393"/>
            <a:ext cx="6692900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romantic involvement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8236DD-1409-7223-8638-7852ECA4E109}"/>
              </a:ext>
            </a:extLst>
          </p:cNvPr>
          <p:cNvSpPr txBox="1"/>
          <p:nvPr/>
        </p:nvSpPr>
        <p:spPr>
          <a:xfrm>
            <a:off x="2933700" y="4908448"/>
            <a:ext cx="7467600" cy="492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blurred boundaries 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394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AD6ED-D01F-E390-DA54-C1AAC479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0B1313-605B-66E8-9376-649D0E9CCB1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13060-CF69-3907-2530-3C6FA190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 NOT Act as an Informant (“No Blue Falcon”)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15B67B-245E-C51C-FB30-D6D0980721CD}"/>
              </a:ext>
            </a:extLst>
          </p:cNvPr>
          <p:cNvSpPr txBox="1"/>
          <p:nvPr/>
        </p:nvSpPr>
        <p:spPr>
          <a:xfrm>
            <a:off x="203200" y="1352301"/>
            <a:ext cx="12192000" cy="1516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NOT report misbehavior </a:t>
            </a:r>
            <a:endParaRPr lang="en-US" sz="2400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NOT “update” the court on behavior </a:t>
            </a:r>
            <a:endParaRPr lang="en-US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NOT monitor compliance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10A81C8-E239-CF26-2DBA-3DF978CFB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929" y="2835276"/>
            <a:ext cx="5858542" cy="328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0433F8-E3E9-DD67-7BD5-50FD4A4CC631}"/>
              </a:ext>
            </a:extLst>
          </p:cNvPr>
          <p:cNvSpPr txBox="1"/>
          <p:nvPr/>
        </p:nvSpPr>
        <p:spPr>
          <a:xfrm>
            <a:off x="203200" y="633478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You don’t report behavior—you respond to risk</a:t>
            </a:r>
            <a:endParaRPr lang="en-US" sz="28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F6DE09-F8DC-95ED-1364-98BFFF204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064" y="5440362"/>
            <a:ext cx="882445" cy="142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08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DD25B-8165-282A-CEF3-D4E36BE6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55FBAD-A3AE-B938-9C6C-88B8B10212FB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FA1CB-54FA-C99C-FCF6-07D9ADF9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Mentors DO NOT Report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B525E8-17E8-1ACE-4F6C-7B20A8F2FF5A}"/>
              </a:ext>
            </a:extLst>
          </p:cNvPr>
          <p:cNvSpPr txBox="1"/>
          <p:nvPr/>
        </p:nvSpPr>
        <p:spPr>
          <a:xfrm>
            <a:off x="3170086" y="1884424"/>
            <a:ext cx="6102350" cy="3286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Missed appointments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3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Noncompliance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3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Attitude issues </a:t>
            </a:r>
            <a:endParaRPr lang="en-US" sz="3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2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35823-8818-F680-F431-9B5972DF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85C768-5930-5C2F-0C2C-DCBA2FD15B2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05963-61FF-D479-2C87-CE511399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Mentors DO</a:t>
            </a:r>
            <a:endParaRPr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0D346-C01C-C164-54BA-5B8193BE27FB}"/>
              </a:ext>
            </a:extLst>
          </p:cNvPr>
          <p:cNvSpPr txBox="1"/>
          <p:nvPr/>
        </p:nvSpPr>
        <p:spPr>
          <a:xfrm>
            <a:off x="3165475" y="1820924"/>
            <a:ext cx="6102350" cy="2938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Address it directly with the participant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Encourage accountability </a:t>
            </a: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Guide them toward handling it 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045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42E24-66A7-15C9-5CA3-9C35EC62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44E331-7965-81F4-0C88-A58E826D0E9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64541-5392-C48D-2EDF-5FC64701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Key Take Aways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D4BD0-F6E5-8ACF-96F3-5190F4EBB38F}"/>
              </a:ext>
            </a:extLst>
          </p:cNvPr>
          <p:cNvSpPr txBox="1"/>
          <p:nvPr/>
        </p:nvSpPr>
        <p:spPr>
          <a:xfrm>
            <a:off x="0" y="1454281"/>
            <a:ext cx="12192000" cy="2938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Good mentors don’t take over—they help Veterans take ownership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Trust is your greatest tool—don’t destroy it by acting like probation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Stay in your lane so you can stay effective</a:t>
            </a:r>
            <a:endParaRPr lang="en-U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69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7C123EB-35FC-C45C-90E0-BFAF431A6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2371777"/>
            <a:ext cx="6007100" cy="444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0" y="1454281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1134357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152400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485</Words>
  <Application>Microsoft Office PowerPoint</Application>
  <PresentationFormat>Widescreen</PresentationFormat>
  <Paragraphs>108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Aptos Display</vt:lpstr>
      <vt:lpstr>Arial</vt:lpstr>
      <vt:lpstr>Courier New</vt:lpstr>
      <vt:lpstr>Segoe UI Symbol</vt:lpstr>
      <vt:lpstr>Symbol</vt:lpstr>
      <vt:lpstr>Office Theme</vt:lpstr>
      <vt:lpstr>The Mentor Readiness &amp; Operational Training (MCROT)</vt:lpstr>
      <vt:lpstr>Mentors are most effective when they</vt:lpstr>
      <vt:lpstr>You are not</vt:lpstr>
      <vt:lpstr>Provide Support &amp; Connection</vt:lpstr>
      <vt:lpstr>Model Recovery &amp; Stability</vt:lpstr>
      <vt:lpstr>Encourage Accountability</vt:lpstr>
      <vt:lpstr>Encourage Accountability</vt:lpstr>
      <vt:lpstr>Let them Talk</vt:lpstr>
      <vt:lpstr>Reinforce the System</vt:lpstr>
      <vt:lpstr>Recognize Risk &amp; Escalate</vt:lpstr>
      <vt:lpstr>What Mentors DO NOT Do</vt:lpstr>
      <vt:lpstr>Do NOT Act as Probation</vt:lpstr>
      <vt:lpstr>Do NOT Rescue or Fix</vt:lpstr>
      <vt:lpstr>Do NOT Enable</vt:lpstr>
      <vt:lpstr>Do NOT Become the Only Support</vt:lpstr>
      <vt:lpstr>The Participants are not there to heal you.</vt:lpstr>
      <vt:lpstr>Do NOT Form Dual Relationships</vt:lpstr>
      <vt:lpstr>Do NOT Act as an Informant (“No Blue Falcon”)</vt:lpstr>
      <vt:lpstr>Mentors DO NOT Report</vt:lpstr>
      <vt:lpstr>Mentors DO</vt:lpstr>
      <vt:lpstr>Key Take Aways</vt:lpstr>
      <vt:lpstr>Sunchaser Solutions</vt:lpstr>
      <vt:lpstr>Sunchaser 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Panasiewicz</dc:creator>
  <cp:lastModifiedBy>Mark Panasiewicz</cp:lastModifiedBy>
  <cp:revision>3</cp:revision>
  <dcterms:created xsi:type="dcterms:W3CDTF">2026-03-15T13:11:54Z</dcterms:created>
  <dcterms:modified xsi:type="dcterms:W3CDTF">2026-09-19T20:10:45Z</dcterms:modified>
</cp:coreProperties>
</file>