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06" r:id="rId2"/>
    <p:sldId id="352" r:id="rId3"/>
    <p:sldId id="342" r:id="rId4"/>
    <p:sldId id="355" r:id="rId5"/>
    <p:sldId id="354" r:id="rId6"/>
    <p:sldId id="353" r:id="rId7"/>
    <p:sldId id="343" r:id="rId8"/>
    <p:sldId id="341" r:id="rId9"/>
    <p:sldId id="339" r:id="rId10"/>
    <p:sldId id="338" r:id="rId11"/>
    <p:sldId id="337" r:id="rId12"/>
    <p:sldId id="336" r:id="rId13"/>
    <p:sldId id="335" r:id="rId14"/>
    <p:sldId id="334" r:id="rId15"/>
    <p:sldId id="344" r:id="rId16"/>
    <p:sldId id="345" r:id="rId17"/>
    <p:sldId id="346" r:id="rId18"/>
    <p:sldId id="347" r:id="rId19"/>
    <p:sldId id="348" r:id="rId20"/>
    <p:sldId id="349" r:id="rId21"/>
    <p:sldId id="333" r:id="rId22"/>
    <p:sldId id="331" r:id="rId23"/>
    <p:sldId id="332" r:id="rId24"/>
    <p:sldId id="350" r:id="rId25"/>
    <p:sldId id="356" r:id="rId26"/>
    <p:sldId id="357" r:id="rId27"/>
    <p:sldId id="361" r:id="rId28"/>
    <p:sldId id="358" r:id="rId29"/>
    <p:sldId id="360" r:id="rId30"/>
    <p:sldId id="359" r:id="rId31"/>
    <p:sldId id="362" r:id="rId32"/>
    <p:sldId id="363" r:id="rId33"/>
    <p:sldId id="351" r:id="rId34"/>
    <p:sldId id="307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Panasiewicz" userId="e1944557ac63276d" providerId="LiveId" clId="{5133E742-47DD-4EDC-B8DC-6EB537586024}"/>
    <pc:docChg chg="modSld">
      <pc:chgData name="Mark Panasiewicz" userId="e1944557ac63276d" providerId="LiveId" clId="{5133E742-47DD-4EDC-B8DC-6EB537586024}" dt="2026-09-19T20:16:26.963" v="12" actId="20577"/>
      <pc:docMkLst>
        <pc:docMk/>
      </pc:docMkLst>
      <pc:sldChg chg="modSp mod">
        <pc:chgData name="Mark Panasiewicz" userId="e1944557ac63276d" providerId="LiveId" clId="{5133E742-47DD-4EDC-B8DC-6EB537586024}" dt="2026-09-19T20:16:26.963" v="12" actId="20577"/>
        <pc:sldMkLst>
          <pc:docMk/>
          <pc:sldMk cId="2964478372" sldId="306"/>
        </pc:sldMkLst>
        <pc:spChg chg="mod">
          <ac:chgData name="Mark Panasiewicz" userId="e1944557ac63276d" providerId="LiveId" clId="{5133E742-47DD-4EDC-B8DC-6EB537586024}" dt="2026-09-19T20:16:26.963" v="12" actId="20577"/>
          <ac:spMkLst>
            <pc:docMk/>
            <pc:sldMk cId="2964478372" sldId="306"/>
            <ac:spMk id="2" creationId="{817CC74A-AA2B-0271-7DF6-48C7F7F60F7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EA84E-62E9-4ACB-93F9-F7E9A116CE06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2A5E2-E4B1-4390-B654-27B7F7725D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02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3357-5C65-E2E9-6E78-629261F9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022F3-53C6-1153-6A9C-28C6DE4BC7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5423A-25C2-7794-DC91-DB6BE2C04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A99F2-1737-8FB5-7C47-7B45806FE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182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3357-5C65-E2E9-6E78-629261F9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022F3-53C6-1153-6A9C-28C6DE4BC7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5423A-25C2-7794-DC91-DB6BE2C04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A99F2-1737-8FB5-7C47-7B45806FE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182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2D88F-2DC7-B047-2282-BF17B2974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E23C11-CF0E-011E-EBB4-6DC74589A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3BC8B1-DB2A-1FF5-FDCB-CF440A8F93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1CBFB-CACA-288D-6BA0-8504FCE0FC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51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667F2-8EC6-55A9-C607-8D8F49D6B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B9348E-1109-670E-A31C-E6D73E3BF2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7407BC-B7A5-0500-7B83-816E17A4DC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4DD3F-5AF2-56B6-684E-2071AE610E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109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37D3E-3EDB-8F66-2ECE-E3F207882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D82E4-14F2-D530-F00E-AB0D4A8FA5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06B33E-084B-836C-ED5C-F7DA3D0302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CA8A8-6E69-84B8-6A22-BCF071576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602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6EB28-329D-D686-D987-6C4F50788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A5AADB-AF08-4860-5198-14C8BAAC84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B16F9D-E016-9666-53E9-B036B5B277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56AC1-C61E-D4A6-2F97-172BBD74A9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134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3DA2A-92F9-08D7-81F6-F35B45779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006501-D2A0-EDE8-CC91-C0BB1D18E6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E6A1AA-FDE9-3220-37FC-609CED4727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12133-4A2F-1665-78C0-32971BC374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40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E9F6-B11C-EDF3-898E-BEFA1803B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7CF694-886B-1B89-1589-D781654362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02D78C-17D1-E537-C892-59444F87F5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2BE6E-E0E5-5C7E-78FC-659CB5E430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17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EF5D2-40CD-5FB4-E957-79D4FEEC7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0B1338-52C9-56AC-2CF0-E2BD3D4868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8F764C-35C9-DF9B-94B3-C6E94EFF3D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9D1B9-841F-37DD-62C6-F4FFBF95F0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42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BE64F-B486-08B7-E256-2024C70C0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1198F4-D41D-D066-CC6F-C73B2BFE17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E0A262-7619-23C4-8F4B-3562D5FF74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85ED3-D3D3-DD35-6817-9268053927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5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DD4B3-003C-8E88-718F-816B72BFB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2E6EB2-CC69-4B80-D470-64CBA84E4C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F55E97-8950-2EDB-4EA6-2C60797057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7BCFE-DF28-2D10-F905-80E1AE7EFC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264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351A6-5259-A457-57A4-43BC6122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985ED0-9587-2FAA-0146-5CC80B6498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D9A3EE-B1D3-1927-0CF8-F9284699B9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FBE2A-264C-D304-C343-255C58820B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62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90DBF-7E98-927E-A5EC-B7C46DCA4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7EAB78-8A29-3064-FD6F-D3AADD45B5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06C1A1-23D7-717F-C33F-6ED3F18B94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AEDB4-81D5-8886-A644-13CBDE2EE8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5355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11E68-E68B-C941-9C76-311CC004C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DF245E-6A08-0377-F811-DAA59F7AF0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3BD1D4-A893-F794-125B-C9612F26E6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304D7-CDEA-417C-3C66-F564968699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611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8FE6E-AA3D-102B-CF11-4A25EC4A4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931F4E-9E99-6A2F-5BF7-D424C25733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BDAA7C-A20B-3DBA-16BB-9BF7888D4A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2FDEB-641C-C296-1FC0-4BC60B7F06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6999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4CA5F-8042-7819-CDD4-3D730E6AB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BDE654-8DAD-7584-A4BF-E17654788F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5BB0BF-F35F-F8DF-C6F4-8F42AF0E96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F7D96-A84A-0F3E-E757-C8886ACBE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1924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C9915-84B6-0AB4-0502-FFE14E43E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061920-51F3-4D7C-DE58-0A4552850D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679615-5496-7068-586A-759981DDDF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789E9E-18EF-1976-E460-65F2856055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4406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134E2-D5FF-C5C2-DA81-5A64D46EC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C5A88-1FDE-37E3-BF33-4CFCDC4430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674541-A800-4739-920B-F40517AD95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BC0D49-3617-1703-37BF-BD6E11C3B1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294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C5C80-9035-C371-2B88-A4F3EFA66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82E889-8EA5-C02C-107E-6DE4DD21DA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368D16-03F1-EC79-37DF-A3F6657C4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0BBC2-186D-62F7-2006-BD10A416B5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1648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DFC05-C124-C1A7-3B65-9B23A998E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AC8C73-E2B3-77B3-0AEA-80F7AC0845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8CC1E9-8F44-0CB2-EFBA-62899701F7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0F232A-02E8-84C4-0F03-29FD5B5186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4724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9A4B5-4743-B9C4-AFAF-D0D6F56B8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132D33-E2FB-DA1A-55D6-954C763C2B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30B36C-983B-52F3-D50D-3AD074D27C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786DB8-4B5F-F35B-7D44-A85447DC44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4038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CF6BE-3603-DDD8-78F3-14727F353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DD84FD-CB40-AECE-527B-BBEB43DC97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A0CFB3-52CF-AE4C-FF33-8EAFABE72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CD4DB-C8CC-6AF8-4DDC-1CF435A5A2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18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669B7-C02C-2AEB-1A55-9EF75848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64BDAA-5465-4E63-6770-552A88287C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AF8FE3-9618-42CF-D9FC-7093A720F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DB5B1-42A8-760B-9A16-0843B66BC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020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25FF8-469F-5A88-4635-79F914A8B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D6C1B2-F148-ADFB-9638-23637410F1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F8809C-B9D3-545B-D73C-20A3D025AB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5E5473-74DA-33E7-79F9-0A80E0A59F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7583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C92D5-80F6-F088-9010-F253048C9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9E75C6-11F0-CBD8-9FC5-B2FAF36CCB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B7B15E-2C86-9823-F90D-68E1A6E85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B99859-12E0-356C-D7F0-CAF873F628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1594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9A0A8-7528-B243-80F0-B10769227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5D4C00-2B33-23EA-C606-7C1655955B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3CC813-F7F8-7D76-4D60-0ABCB8FDB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3A0AB0-6EB7-9AC1-34FF-02F39E20C8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1173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63B2A-AE25-B8EB-52B1-698AF7070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E848E9-3E56-E415-55B0-3338EC1E22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D3DC6F-E076-BA35-5EFE-891961F7D4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EC063-CCA2-AC29-FB7A-3CBB99370E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535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538FC-D7FA-6BD7-D081-E7CABC2B8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24D2E9-EB7B-1753-2E6B-1A07340A2B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9462A1-9D4A-C389-33E7-2C4054C550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CD46C-9AC6-5B8C-6858-34AF45A276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2504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0995D-199A-7147-D68E-A1AC82BD3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0848B1-F595-676B-C4D5-DBEF679666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D95A92-89F5-0810-4943-1FA4904F6D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A5E4A-7AA1-BB30-BFC2-A9B34B2334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624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B6C8F-51F7-FA25-949A-E223D9413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F69B20-BC30-F64D-C08F-83EAB7E301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E7D3C4-49CB-3455-773D-A5F9E9F443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3D2773-6399-1796-A107-7AAA6A5237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7474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8F763-B512-0CFA-8FB0-58F630CEC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4C59C4-5E65-9CD4-552B-6ECD53E800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FA9CF0-A70B-829D-CDD2-8D6999F865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8CC0E-9AEF-CBCE-2024-0210399BD0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3469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C5969-818C-68E2-60A6-5199E1557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66EB1D-1617-1652-2C7B-D9556AEA79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1D5477-7F0E-EF03-23BF-E3B13B9EF4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53FDC6-B5FD-8242-1ED1-0FA1CD71F1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8765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3357-5C65-E2E9-6E78-629261F9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022F3-53C6-1153-6A9C-28C6DE4BC7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5423A-25C2-7794-DC91-DB6BE2C04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Summarize the core training message.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A99F2-1737-8FB5-7C47-7B45806FE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1827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CF6A5-AEF8-6C8E-18DA-DBDA6CB4F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1A7B9F-B97A-A12A-782A-652E7E699F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077BBC-7466-C79A-08F5-DB82F79750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Summarize the core training message.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67093-33F1-F23A-A803-1709DEA237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463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056D0-6220-5E5F-E772-66C326D34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BC774A-7632-9222-460C-7F6D0300F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AC2E7-A342-B6C6-6955-CCACD5E81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2A8BC-6EF5-1DA2-27AF-CCB8EAE2B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0E5A8-7736-3FFA-6E3A-5CF9FCA0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980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4F912-D645-2B3A-3018-B066C16A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6464F-D727-2F48-16AC-33668243A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26159-DF8C-0F43-8F18-53AD75390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47EB2-313F-7234-5FDD-4C92088C1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38C8D-5277-3A93-695F-5DB190691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165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4D3EC-8D6D-E39F-ED63-0859C6FB5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C96669-2980-E084-9F8E-9E3660FB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30C55-FDCA-1FF3-F2EF-1B22939D7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B944B-9F0C-46FB-1F8C-509213EEB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7011D-5998-D78E-2594-D7AAC3DEA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485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50DCA-CFE1-9027-6F68-039B2BB2C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D7689-2125-E441-8669-A4F6D75AF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067F3-2C50-DF3F-07F6-E8034276E1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91957-B696-E8B8-6FED-1B0E9F9A3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BD4A38-3751-93D9-3612-9982BB7EE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85D62C-3211-8C1B-DD56-3B9DCAB91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05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FA3BA-196C-0D9B-8944-3D7E0E762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0E714-EE39-8522-EB62-77DE1ECC7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780F6C-6766-9F47-5BC2-BD4324AEF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AA5DE0-97A4-5D8A-6BB2-BD312A97C6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E6EBB-A46D-D17E-002C-8E13005BE1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EEA441-E43A-0639-FE8B-A746CFAA0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254766-740D-84EC-0B7F-5C7355E1D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C14CCA-FE65-E766-5EAC-2CE0142F2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481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1734-4FDC-5575-8C54-9BCB240F9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C3A8DA-55CB-8662-FDDD-124067332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028AEF-78CC-BB5C-5704-C15FE9B41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70BCA-F30E-F8DA-59A1-76BEC78AA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228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9D2923-AD99-460C-8828-D67ADA212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7AABD-24C6-B1B2-E626-0758452A9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98A8E-2153-4941-A339-7D5980B2B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450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6DDC3-3BBF-1ACC-311B-6FF46247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E849F-74E8-73FD-9B20-C9E72376B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23CBA-795C-0EAB-565B-95D11D8DB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7C936A-D46C-7ABD-F565-BFCE4C705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9F0705-3AEC-A977-F872-8E5C7016C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C4066-91AF-7F34-B7F1-83975685B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D7442-3C2E-7311-E5ED-8199EF959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2D2E83-4436-00BC-FF0C-5BAD1FB9BE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D6EBF-70BB-1FAC-AF5D-27440F2B6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C46841-91D8-5BA2-8FFD-5F1938430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D2B46B-9FBA-60D0-12E6-69E3AA96F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DCCCCC-4C49-30D6-A122-6E6FEC2C4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088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44F11-6FF3-BECD-6386-B89BEDAD1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D19096-C01A-93DA-D986-5953203AA1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F2BC5-53E3-5EE4-7A77-1C89AEE66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5C3F9-FC8A-7A69-2406-E4D0ADA55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A4CBA-0C25-7F7E-A320-6C41E62CF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810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885BCD-7D8A-6231-5D96-38459B35D5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C82CEA-51FF-9350-EC89-554BE2DC0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EE961-BDE0-6411-5B8B-F23DF58B3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EB718-B060-2A41-D0A7-A7D8D09E4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8288B-CA8B-E5A2-7E40-180DF27E6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746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589BBF-8701-C975-2B43-AC9643895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79F2E-C1F5-AA01-47A9-28AA3C885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07548-54BF-26DC-FF2B-D8ECFAF7C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A9AE5-940B-B7AE-0F67-44060E9FB7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D6568-548B-2BA1-360B-6EFB58791E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8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markepana@gmail.com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E4A01B-6F64-4FB8-89F0-1A304263B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3CDABF-B4A8-AB46-0068-F772D311E078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CC74A-AA2B-0271-7DF6-48C7F7F6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2"/>
            <a:ext cx="12191999" cy="13809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6000" b="1">
                <a:latin typeface="Arial" panose="020B0604020202020204" pitchFamily="34" charset="0"/>
                <a:cs typeface="Arial" panose="020B0604020202020204" pitchFamily="34" charset="0"/>
              </a:rPr>
              <a:t>Mentor Coordinator 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Readiness &amp; Operational Training </a:t>
            </a:r>
            <a:r>
              <a:rPr lang="en-US" sz="6000" b="1">
                <a:latin typeface="Arial" panose="020B0604020202020204" pitchFamily="34" charset="0"/>
                <a:cs typeface="Arial" panose="020B0604020202020204" pitchFamily="34" charset="0"/>
              </a:rPr>
              <a:t>(MCROT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CD923A-05B2-3C34-64C7-41EBF16D1CD3}"/>
              </a:ext>
            </a:extLst>
          </p:cNvPr>
          <p:cNvSpPr txBox="1"/>
          <p:nvPr/>
        </p:nvSpPr>
        <p:spPr>
          <a:xfrm flipH="1">
            <a:off x="-2" y="1974116"/>
            <a:ext cx="121920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Operational Readiness: Mentor Wellness, Burnout &amp; Secondary Trauma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E71179-9B2E-B15D-C3C3-B4F54B930556}"/>
              </a:ext>
            </a:extLst>
          </p:cNvPr>
          <p:cNvSpPr txBox="1"/>
          <p:nvPr/>
        </p:nvSpPr>
        <p:spPr>
          <a:xfrm>
            <a:off x="3943606" y="4883884"/>
            <a:ext cx="460957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 sz="2000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Presenter: Mark Pansiewicz, </a:t>
            </a:r>
          </a:p>
          <a:p>
            <a:pPr lvl="1" algn="ctr">
              <a:defRPr sz="2000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 LLC</a:t>
            </a:r>
          </a:p>
          <a:p>
            <a:pPr lvl="1" algn="ctr">
              <a:defRPr sz="2000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Operational Readiness: Mentor Wellness, Burnout and Secondary Trauma </a:t>
            </a:r>
          </a:p>
        </p:txBody>
      </p:sp>
    </p:spTree>
    <p:extLst>
      <p:ext uri="{BB962C8B-B14F-4D97-AF65-F5344CB8AC3E}">
        <p14:creationId xmlns:p14="http://schemas.microsoft.com/office/powerpoint/2010/main" val="2964478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E4A01B-6F64-4FB8-89F0-1A304263B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3CDABF-B4A8-AB46-0068-F772D311E078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CC74A-AA2B-0271-7DF6-48C7F7F6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Training Objectives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C8A833-C135-87E8-4B40-236845C25AAB}"/>
              </a:ext>
            </a:extLst>
          </p:cNvPr>
          <p:cNvSpPr txBox="1"/>
          <p:nvPr/>
        </p:nvSpPr>
        <p:spPr>
          <a:xfrm>
            <a:off x="2810005" y="1417638"/>
            <a:ext cx="65719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C1DFAA07-EBF3-52F6-2A29-30F57CF9F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91" y="1797526"/>
            <a:ext cx="12008416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Understand burnout, compassion fatigue, and secondary trauma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Identify warning signs early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Learn practical prevention strategies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Build a sustainable mentoring approach </a:t>
            </a:r>
          </a:p>
        </p:txBody>
      </p:sp>
    </p:spTree>
    <p:extLst>
      <p:ext uri="{BB962C8B-B14F-4D97-AF65-F5344CB8AC3E}">
        <p14:creationId xmlns:p14="http://schemas.microsoft.com/office/powerpoint/2010/main" val="223705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FD0B33-AE2C-BB35-569D-A674A0298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A72EB9A-5944-251E-404C-3354BE3A310C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4D674-0368-392F-7146-24A289E3E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Why This Matters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FD6FD0D-76E1-BE02-062F-549CAD9F1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656" y="3520261"/>
            <a:ext cx="3649067" cy="243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40AB8EC3-F28A-396B-D769-7B634892B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7029" y="1573569"/>
            <a:ext cx="864204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Mentors are critical to participant success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Burnout and secondary trauma reduce effectiveness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 mentors = effective mentors </a:t>
            </a:r>
          </a:p>
        </p:txBody>
      </p:sp>
    </p:spTree>
    <p:extLst>
      <p:ext uri="{BB962C8B-B14F-4D97-AF65-F5344CB8AC3E}">
        <p14:creationId xmlns:p14="http://schemas.microsoft.com/office/powerpoint/2010/main" val="2744471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441C4A-DDFC-6A37-A564-D1A844879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D9CD46F-55C3-5EB6-EC97-E3ED2A3916E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483BAF-6406-EF60-05EE-654B7BB2B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What Stress Does to the Body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6E5F1281-6B83-3C01-2691-44E0DE09F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104" y="3390913"/>
            <a:ext cx="51435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88B08EEA-21D9-C52B-3060-CD71BAB57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" y="1377337"/>
            <a:ext cx="8281434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Activates fight/flight (sympathetic nervous system)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Releases cortisol and adrenaline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Increases heart rate and blood pressure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Tightens muscles and breathing </a:t>
            </a:r>
          </a:p>
        </p:txBody>
      </p:sp>
    </p:spTree>
    <p:extLst>
      <p:ext uri="{BB962C8B-B14F-4D97-AF65-F5344CB8AC3E}">
        <p14:creationId xmlns:p14="http://schemas.microsoft.com/office/powerpoint/2010/main" val="3009393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AEF810-AF57-8683-A6A9-E7E801E8B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A350B2-198A-4F97-6AAE-4DC8C0843E8A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5B5A38-E80E-5645-3B1C-1C07BB327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Effects of Chronic Stress</a:t>
            </a:r>
            <a:endParaRPr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687B443-D4D5-0AED-4ABB-91EA1717A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626" y="3086101"/>
            <a:ext cx="5554134" cy="292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4FD26523-A46A-2DD8-EED4-190CDE482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550" y="1486536"/>
            <a:ext cx="834132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Irritability and mood swings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Difficulty concentrating and decision-making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Increased risk of anxiety, depression, and burnout 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6B3C7F7-CBDB-6BF9-1FA1-BBB350DD0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9175" y="5060932"/>
            <a:ext cx="477085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Sleep disruption and fatigue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Weakened immune system </a:t>
            </a:r>
          </a:p>
        </p:txBody>
      </p:sp>
    </p:spTree>
    <p:extLst>
      <p:ext uri="{BB962C8B-B14F-4D97-AF65-F5344CB8AC3E}">
        <p14:creationId xmlns:p14="http://schemas.microsoft.com/office/powerpoint/2010/main" val="2355701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C8DD3B-B045-BB69-74FB-DA490E300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FA5CA8-F4D8-28C5-C953-49BB535F5191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4D0038-E209-922A-A34D-3BC232E44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7630" y="240348"/>
            <a:ext cx="1219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What Your Body Is Doing When You Think You're F.I.N.E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DF9A732-CDFC-AA1C-641F-7421925990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23696"/>
            <a:ext cx="647004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Elevated cortisol levels even at rest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Nervous system stuck in “on” mode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Shallow breathing and muscle tension 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4ADF143-526A-EF1E-162A-9F6C21386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4219" y="5471881"/>
            <a:ext cx="781015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Reduced ability to recover after stress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Brain prioritizing threat over logic and patience </a:t>
            </a:r>
          </a:p>
        </p:txBody>
      </p:sp>
      <p:pic>
        <p:nvPicPr>
          <p:cNvPr id="8" name="Picture 4" descr="The Impact of Stress on Adult Anxiety ...">
            <a:extLst>
              <a:ext uri="{FF2B5EF4-FFF2-40B4-BE49-F238E27FC236}">
                <a16:creationId xmlns:a16="http://schemas.microsoft.com/office/drawing/2014/main" id="{CD022FA6-9268-71B1-0E63-83BCA4341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198" y="2160270"/>
            <a:ext cx="4544234" cy="299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010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BB7F1A-C9BC-A341-A707-5A66DA9D3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E8F656-0F0B-8FA9-B0A1-CF4C76B29D61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7F56FB-E3A3-3E79-8D60-1265E5E2B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What is Burnout?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F7670E0-66C5-9D37-CB4E-B0AB285BA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76" y="1694830"/>
            <a:ext cx="5656237" cy="372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9C983B92-653A-A84D-10EE-4956AC93A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0100" y="5549862"/>
            <a:ext cx="555312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Detachment or cynicism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Feeling overwhelmed or drained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C0C01E-37D3-C7F6-C734-DA1B00768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836" y="1831264"/>
            <a:ext cx="404142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Emotional exhaustion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Reduced effectiveness </a:t>
            </a:r>
          </a:p>
        </p:txBody>
      </p:sp>
    </p:spTree>
    <p:extLst>
      <p:ext uri="{BB962C8B-B14F-4D97-AF65-F5344CB8AC3E}">
        <p14:creationId xmlns:p14="http://schemas.microsoft.com/office/powerpoint/2010/main" val="3413594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2CF1A3-9A15-FB4C-FA72-681159B73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D2DA181-136D-1A30-D597-83ED28467C04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0F5FFE-7B11-054F-02C8-D212EC78D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What is Compassion Fatigue?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08C7D18-AC08-5D28-83C5-6E8BDD058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8689" y="5104120"/>
            <a:ext cx="606929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Emotional strain from helping others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Gradual depletion over time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Loss of empathy or patience </a:t>
            </a:r>
          </a:p>
        </p:txBody>
      </p:sp>
      <p:pic>
        <p:nvPicPr>
          <p:cNvPr id="5125" name="Picture 5" descr="Arthritis Research ...">
            <a:extLst>
              <a:ext uri="{FF2B5EF4-FFF2-40B4-BE49-F238E27FC236}">
                <a16:creationId xmlns:a16="http://schemas.microsoft.com/office/drawing/2014/main" id="{9C819888-1B4A-8CE7-5E3F-A962A6F1A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689" y="1417638"/>
            <a:ext cx="6069289" cy="365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987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4ECAB8-40CC-0621-C040-AB33D054D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1A269A-0C45-30B5-D610-800A4393CC6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6FFCD3-D682-A33B-DF59-ACC3911AD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What is Secondary Trauma?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3970B77-E6EF-FFED-09B2-E1494CE76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927" y="1623600"/>
            <a:ext cx="908934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Indirect exposure to trauma through others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Absorbing the emotional impact of mentee experiences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“Feeling like it happened to you.” </a:t>
            </a:r>
          </a:p>
        </p:txBody>
      </p:sp>
      <p:pic>
        <p:nvPicPr>
          <p:cNvPr id="6149" name="Picture 5" descr="What is a Trauma Response | Evolve ...">
            <a:extLst>
              <a:ext uri="{FF2B5EF4-FFF2-40B4-BE49-F238E27FC236}">
                <a16:creationId xmlns:a16="http://schemas.microsoft.com/office/drawing/2014/main" id="{30D7AF79-9FE6-02EC-7994-AFD3474AA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23" y="3008595"/>
            <a:ext cx="5810377" cy="337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490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AD7639-2AE9-B0CC-6AFD-AC13BCB01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EE1114-6C1A-D5BB-FB3D-4BB915D1AD12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6977E3-1BBF-A8A8-A3E2-CC0F98A95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Why Mentors Are at Risk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2" name="Picture 4" descr="What is a risk? It's not what you think ...">
            <a:extLst>
              <a:ext uri="{FF2B5EF4-FFF2-40B4-BE49-F238E27FC236}">
                <a16:creationId xmlns:a16="http://schemas.microsoft.com/office/drawing/2014/main" id="{1950B59D-EE26-E188-9D46-F0D6AF7FF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579" y="2702772"/>
            <a:ext cx="5561704" cy="296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08033033-3604-0C5E-ED46-1023DB140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4134" y="1583151"/>
            <a:ext cx="446789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Desire to “save” or protect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Lack of boundaries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C48827-7B32-78A9-3A51-CBB2A80F14ED}"/>
              </a:ext>
            </a:extLst>
          </p:cNvPr>
          <p:cNvSpPr txBox="1"/>
          <p:nvPr/>
        </p:nvSpPr>
        <p:spPr>
          <a:xfrm>
            <a:off x="-245826" y="1670964"/>
            <a:ext cx="610235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Exposure to trauma stories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Strong emotional connection to mentees</a:t>
            </a:r>
          </a:p>
        </p:txBody>
      </p:sp>
    </p:spTree>
    <p:extLst>
      <p:ext uri="{BB962C8B-B14F-4D97-AF65-F5344CB8AC3E}">
        <p14:creationId xmlns:p14="http://schemas.microsoft.com/office/powerpoint/2010/main" val="3661180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99D716-7CFE-427C-1F40-BBFAC4E85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9F8776E-E4B3-F98B-0593-64188CF29061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15AA81-C7C4-ED7A-2FA2-B870009E7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How Compassion Fatigue Shows Up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3430074F-9C35-78DF-8607-C5948E730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80" y="3095121"/>
            <a:ext cx="5325619" cy="328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23448456-AB12-EFE8-0A17-3817963DE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32" y="1779326"/>
            <a:ext cx="670888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Frustration with repeated mentee issues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Decreased motivation to engage 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DEDD2FB-4992-32CE-6E78-C035DC202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0366" y="4124568"/>
            <a:ext cx="689323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Reduced empathy or patience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Feeling emotionally drained after helping </a:t>
            </a:r>
          </a:p>
        </p:txBody>
      </p:sp>
    </p:spTree>
    <p:extLst>
      <p:ext uri="{BB962C8B-B14F-4D97-AF65-F5344CB8AC3E}">
        <p14:creationId xmlns:p14="http://schemas.microsoft.com/office/powerpoint/2010/main" val="1507972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AE1020-7566-DAD0-EDBA-CD0542F52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DADF269-EB5F-B0A9-BFB0-EEF43566027C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BF3D5-0632-5E23-A984-3C2A01864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How Secondary Trauma Shows Up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20" name="Picture 4" descr="Trauma-Informed Care: What is it and ...">
            <a:extLst>
              <a:ext uri="{FF2B5EF4-FFF2-40B4-BE49-F238E27FC236}">
                <a16:creationId xmlns:a16="http://schemas.microsoft.com/office/drawing/2014/main" id="{72B28336-FC33-E861-5546-956F94DDC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041" y="2663162"/>
            <a:ext cx="4311918" cy="270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B6F2632A-18C9-79CC-E578-0F3FAFD3E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09055"/>
            <a:ext cx="706796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Intrusive thoughts about mentee situations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Emotional over-identification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C6109C-0747-35AB-708E-861F2ADD3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3932" y="5372341"/>
            <a:ext cx="514916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Difficulty “turning it off.”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Increased anxiety or vigilance </a:t>
            </a:r>
          </a:p>
        </p:txBody>
      </p:sp>
    </p:spTree>
    <p:extLst>
      <p:ext uri="{BB962C8B-B14F-4D97-AF65-F5344CB8AC3E}">
        <p14:creationId xmlns:p14="http://schemas.microsoft.com/office/powerpoint/2010/main" val="387327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AF0CC2-39D7-F2CA-7C09-57C71E0A3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D49B866-32A7-D70D-ADB4-018C2D48F0F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5C1BCC-A98D-CCD5-739C-ADE20EEE7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Early Warning Signs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ED2573-97EC-57F3-1542-F89936786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156" y="1948037"/>
            <a:ext cx="1442268" cy="2328661"/>
          </a:xfrm>
          <a:prstGeom prst="rect">
            <a:avLst/>
          </a:prstGeom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ABAC7E30-0A85-EADC-8F1F-B7F690D28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2759" y="1942243"/>
            <a:ext cx="4922117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Irritability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Fatigue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Loss of motivation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Avoiding mentee contact </a:t>
            </a:r>
          </a:p>
        </p:txBody>
      </p:sp>
    </p:spTree>
    <p:extLst>
      <p:ext uri="{BB962C8B-B14F-4D97-AF65-F5344CB8AC3E}">
        <p14:creationId xmlns:p14="http://schemas.microsoft.com/office/powerpoint/2010/main" val="1451808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E48411-B708-623C-2DF2-D6B8DF926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57B3ACD-BA15-0A72-3DC2-B373E1AEE8DD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943268-3142-5A01-636D-BF1223644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Advanced Warning Signs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590C75-3BA8-7DA8-B442-3C9E37F11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12" y="1600623"/>
            <a:ext cx="3886484" cy="2878878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4574ACBC-E916-C1AD-E77E-72D29F3FF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1611" y="2533239"/>
            <a:ext cx="498726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Emotional numbness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Cynicism toward participants 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634A3A21-6B57-15EA-A343-D4CB9B8D2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7554" y="4602947"/>
            <a:ext cx="575029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Feeling ineffective or hopeless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Sleep disturbances or headaches </a:t>
            </a:r>
          </a:p>
        </p:txBody>
      </p:sp>
    </p:spTree>
    <p:extLst>
      <p:ext uri="{BB962C8B-B14F-4D97-AF65-F5344CB8AC3E}">
        <p14:creationId xmlns:p14="http://schemas.microsoft.com/office/powerpoint/2010/main" val="2304856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50BEBD-FE84-C88F-FD7D-460033425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5B633AC-CFCF-3307-54B6-A34018CFE9E0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69C8E6-F710-8707-2F38-EA688B0FA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031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Red Flag Indicators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8D47887-386C-5D0C-DEAC-DFF34BBE1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2436" y="4349860"/>
            <a:ext cx="8550739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Dreading mentor interactions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Anger toward mentee behavior (taking it personally)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Crossing boundaries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Thinking “Why do I even bother?” </a:t>
            </a:r>
          </a:p>
        </p:txBody>
      </p:sp>
      <p:pic>
        <p:nvPicPr>
          <p:cNvPr id="14341" name="Picture 5" descr="Red flag Photos - Download Free High ...">
            <a:extLst>
              <a:ext uri="{FF2B5EF4-FFF2-40B4-BE49-F238E27FC236}">
                <a16:creationId xmlns:a16="http://schemas.microsoft.com/office/drawing/2014/main" id="{A3C221BB-93C5-D233-2CD4-A3E2926D8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574" y="1454281"/>
            <a:ext cx="3616326" cy="273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78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F6BF04-5CDE-ECC1-E46F-7F012BE31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42431E7-A18E-8C0D-B26A-A000F1BA16F7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33EA23-B221-2C1C-761A-631D3DD75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The Helper Trap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2" name="Picture 4" descr="Illustrations &amp; Drawings ...">
            <a:extLst>
              <a:ext uri="{FF2B5EF4-FFF2-40B4-BE49-F238E27FC236}">
                <a16:creationId xmlns:a16="http://schemas.microsoft.com/office/drawing/2014/main" id="{08D81F67-2533-3955-D812-BB6ACD650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957" y="2526605"/>
            <a:ext cx="3408363" cy="340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17618738-59A3-87FE-B647-20D9353A5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42486"/>
            <a:ext cx="659129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“I have to fix this” mindset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Over-involvement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Taking responsibility for outcomes </a:t>
            </a:r>
          </a:p>
        </p:txBody>
      </p:sp>
    </p:spTree>
    <p:extLst>
      <p:ext uri="{BB962C8B-B14F-4D97-AF65-F5344CB8AC3E}">
        <p14:creationId xmlns:p14="http://schemas.microsoft.com/office/powerpoint/2010/main" val="3926394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AAD6ED-D01F-E390-DA54-C1AAC4797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80B1313-605B-66E8-9376-649D0E9CCB1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13060-CF69-3907-2530-3C6FA190D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Mission Clarity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 descr="Military Meditation | TracyQuantum">
            <a:extLst>
              <a:ext uri="{FF2B5EF4-FFF2-40B4-BE49-F238E27FC236}">
                <a16:creationId xmlns:a16="http://schemas.microsoft.com/office/drawing/2014/main" id="{3FF8FE23-E5C4-91F9-D0C5-EDD257BC1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1454281"/>
            <a:ext cx="28829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43DD98A0-966C-6B1D-56A8-A23541BE6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0321" y="4266812"/>
            <a:ext cx="5998758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 job: Support, not save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Encourage honesty and growth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Stay in your lane </a:t>
            </a:r>
          </a:p>
        </p:txBody>
      </p:sp>
    </p:spTree>
    <p:extLst>
      <p:ext uri="{BB962C8B-B14F-4D97-AF65-F5344CB8AC3E}">
        <p14:creationId xmlns:p14="http://schemas.microsoft.com/office/powerpoint/2010/main" val="1793408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6DD25B-8165-282A-CEF3-D4E36BE66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755FBAD-A3AE-B938-9C6C-88B8B10212FB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8FA1CB-54FA-C99C-FCF6-07D9ADF9F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The Power of Boundaries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 descr="Our Programs + Impact">
            <a:extLst>
              <a:ext uri="{FF2B5EF4-FFF2-40B4-BE49-F238E27FC236}">
                <a16:creationId xmlns:a16="http://schemas.microsoft.com/office/drawing/2014/main" id="{B445B639-EE3D-8E56-DC91-8E0F0E5B8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099" y="1593219"/>
            <a:ext cx="5438775" cy="304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293EDD48-7C69-E3CB-7C12-9AB42DD31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390" y="4741747"/>
            <a:ext cx="655019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Protects both mentor and participant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Creates clarity and consistency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Prevents burnout and trauma overload </a:t>
            </a:r>
          </a:p>
        </p:txBody>
      </p:sp>
    </p:spTree>
    <p:extLst>
      <p:ext uri="{BB962C8B-B14F-4D97-AF65-F5344CB8AC3E}">
        <p14:creationId xmlns:p14="http://schemas.microsoft.com/office/powerpoint/2010/main" val="4234329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C35823-8818-F680-F431-9B5972DF3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785C768-5930-5C2F-0C2C-DCBA2FD15B2F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05963-61FF-D479-2C87-CE511399B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Examples of Healthy Boundaries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21CB88-B953-E641-8083-41BA2E4C3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2551168"/>
            <a:ext cx="1244599" cy="200950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18066213-74AC-9201-B2AB-818C20132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2578132"/>
            <a:ext cx="781976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Limiting availability hours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Not giving money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Not becoming primary emotional support </a:t>
            </a:r>
          </a:p>
        </p:txBody>
      </p:sp>
    </p:spTree>
    <p:extLst>
      <p:ext uri="{BB962C8B-B14F-4D97-AF65-F5344CB8AC3E}">
        <p14:creationId xmlns:p14="http://schemas.microsoft.com/office/powerpoint/2010/main" val="1350045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F3DB64-4D4D-7451-99A2-1793D4B4A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C45633-764C-777D-85B0-96A936DD6CD9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092FB6-9D74-1D9A-99AA-AB03C92FE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8900" y="36643"/>
            <a:ext cx="122809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Emotional Boundaries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6" name="Picture 2" descr="25 Photos of Troops Playing With Puppies - Business Insider">
            <a:extLst>
              <a:ext uri="{FF2B5EF4-FFF2-40B4-BE49-F238E27FC236}">
                <a16:creationId xmlns:a16="http://schemas.microsoft.com/office/drawing/2014/main" id="{83E62A81-4E67-1FA3-70AA-5CD4B5EAD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538287"/>
            <a:ext cx="5715000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762D10FA-3C2C-5FBA-1081-DADD81B5E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19" y="2402870"/>
            <a:ext cx="638508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Care about, not carry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not internalize mentee trauma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Separate their story from yours </a:t>
            </a:r>
          </a:p>
        </p:txBody>
      </p:sp>
    </p:spTree>
    <p:extLst>
      <p:ext uri="{BB962C8B-B14F-4D97-AF65-F5344CB8AC3E}">
        <p14:creationId xmlns:p14="http://schemas.microsoft.com/office/powerpoint/2010/main" val="470878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742E24-66A7-15C9-5CA3-9C35EC62B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544E331-7965-81F4-0C88-A58E826D0E9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664541-5392-C48D-2EDF-5FC647016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Time Boundaries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12" name="Picture 4" descr="What Is Time? : ScienceAlert">
            <a:extLst>
              <a:ext uri="{FF2B5EF4-FFF2-40B4-BE49-F238E27FC236}">
                <a16:creationId xmlns:a16="http://schemas.microsoft.com/office/drawing/2014/main" id="{681116A1-DAE2-CE83-5CDE-647061BF5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238" y="1790929"/>
            <a:ext cx="4170362" cy="263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39C8AD66-C0F1-7FE4-476A-9B30D4C44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44" y="2180997"/>
            <a:ext cx="5227713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Set realistic meeting frequency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Protect personal time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Avoid “always on” mindset </a:t>
            </a:r>
          </a:p>
        </p:txBody>
      </p:sp>
    </p:spTree>
    <p:extLst>
      <p:ext uri="{BB962C8B-B14F-4D97-AF65-F5344CB8AC3E}">
        <p14:creationId xmlns:p14="http://schemas.microsoft.com/office/powerpoint/2010/main" val="424669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21C1B1-F37F-BE22-EE08-8B4AFDC53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3741186-1EA6-4712-87C6-DC1C42C2FCF8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950AFD-C7E9-B299-8DE2-7B199B1AD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Communication Boundaries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5DFD53-9815-7695-E2F4-15CBF6EF0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600" y="1606550"/>
            <a:ext cx="3644900" cy="3644900"/>
          </a:xfrm>
          <a:prstGeom prst="rect">
            <a:avLst/>
          </a:prstGeom>
        </p:spPr>
      </p:pic>
      <p:sp>
        <p:nvSpPr>
          <p:cNvPr id="10" name="Rectangle 5">
            <a:extLst>
              <a:ext uri="{FF2B5EF4-FFF2-40B4-BE49-F238E27FC236}">
                <a16:creationId xmlns:a16="http://schemas.microsoft.com/office/drawing/2014/main" id="{2518A321-E092-9E47-5AB2-90D94E345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712020"/>
            <a:ext cx="46990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Define contact expectations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Set response times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Avoid late-night crisis engagement </a:t>
            </a:r>
          </a:p>
        </p:txBody>
      </p:sp>
    </p:spTree>
    <p:extLst>
      <p:ext uri="{BB962C8B-B14F-4D97-AF65-F5344CB8AC3E}">
        <p14:creationId xmlns:p14="http://schemas.microsoft.com/office/powerpoint/2010/main" val="1418696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AE1868-B5F6-FA54-88D9-0CB17C7A3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2F92D23-6EE1-AA00-EB12-D5610487F7CF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E8DD51-9DEA-25D0-A250-B95825DB9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Have other Hobbies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4" name="Picture 2" descr="Military having some fun! (Album) - Imgur">
            <a:extLst>
              <a:ext uri="{FF2B5EF4-FFF2-40B4-BE49-F238E27FC236}">
                <a16:creationId xmlns:a16="http://schemas.microsoft.com/office/drawing/2014/main" id="{7DDF048D-75E4-3012-D073-344447B83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487" y="2793364"/>
            <a:ext cx="5185574" cy="352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25CB71-D883-2F79-52C7-A568B20EE28E}"/>
              </a:ext>
            </a:extLst>
          </p:cNvPr>
          <p:cNvSpPr txBox="1"/>
          <p:nvPr/>
        </p:nvSpPr>
        <p:spPr>
          <a:xfrm>
            <a:off x="3230081" y="1892069"/>
            <a:ext cx="67842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Mentoring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should not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be your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LIFE </a:t>
            </a:r>
          </a:p>
        </p:txBody>
      </p:sp>
      <p:pic>
        <p:nvPicPr>
          <p:cNvPr id="19458" name="Picture 2" descr="KUDOS: having fun with family readiness ...">
            <a:extLst>
              <a:ext uri="{FF2B5EF4-FFF2-40B4-BE49-F238E27FC236}">
                <a16:creationId xmlns:a16="http://schemas.microsoft.com/office/drawing/2014/main" id="{2FFDC92B-1730-1FB6-0307-0E89C2EB1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94" y="2793364"/>
            <a:ext cx="3890632" cy="290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50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A3D0A3-B58C-4039-0869-FEBAA7A89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3996A9A-0A3A-54AE-DF1D-C382182CCBB7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3A454C-D2AC-A8C7-F59A-13349469A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Self-Awareness Check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10" name="Picture 2" descr="July 2010 Army Photos - Year in Photos">
            <a:extLst>
              <a:ext uri="{FF2B5EF4-FFF2-40B4-BE49-F238E27FC236}">
                <a16:creationId xmlns:a16="http://schemas.microsoft.com/office/drawing/2014/main" id="{80DA6A94-6D82-1B64-E96B-B322001F7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417638"/>
            <a:ext cx="4450596" cy="296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7A7EF873-D8E0-3CE1-CB82-6ED6E0058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50471"/>
            <a:ext cx="121920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 do I feel </a:t>
            </a:r>
            <a:r>
              <a:rPr lang="en-US" altLang="en-US" sz="2800" dirty="0">
                <a:latin typeface="Arial" panose="020B0604020202020204" pitchFamily="34" charset="0"/>
              </a:rPr>
              <a:t>thinking about this outside of mentoring?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2800" dirty="0">
              <a:latin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800" dirty="0">
                <a:latin typeface="Arial" panose="020B0604020202020204" pitchFamily="34" charset="0"/>
              </a:rPr>
              <a:t>Am I carrying their stress?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 I stressed, unhappy, unfulfilled </a:t>
            </a:r>
          </a:p>
        </p:txBody>
      </p:sp>
    </p:spTree>
    <p:extLst>
      <p:ext uri="{BB962C8B-B14F-4D97-AF65-F5344CB8AC3E}">
        <p14:creationId xmlns:p14="http://schemas.microsoft.com/office/powerpoint/2010/main" val="9401804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21B71D-9E8F-CC56-E2C2-90D8E270B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85E285F-1787-8EAB-CB40-10B22DF83D82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7F454-7D67-86F8-E59B-4A09BBB3F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The 3-Part Self Check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8FC9B9A-3054-B91F-1962-A18176298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600" y="3585121"/>
            <a:ext cx="6206347" cy="327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0B96D534-505D-F886-2178-5F257D365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62" y="1338352"/>
            <a:ext cx="12179837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Physical: Fatigue, tension, sleep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Emotional: Overwhelmed, numb, irritable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Mental: Distracted, intrusive thoughts </a:t>
            </a:r>
          </a:p>
        </p:txBody>
      </p:sp>
    </p:spTree>
    <p:extLst>
      <p:ext uri="{BB962C8B-B14F-4D97-AF65-F5344CB8AC3E}">
        <p14:creationId xmlns:p14="http://schemas.microsoft.com/office/powerpoint/2010/main" val="19097718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B60983-BFD5-055B-389C-774742017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30B78DA-7074-E464-5CDE-F4CB6FABE2A9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A3D07E-157E-45CD-D2EB-B354258F3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Daily Self-Care Basics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1D4F8CD-D316-5799-0F17-918C966D9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151" y="1877857"/>
            <a:ext cx="4917515" cy="327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4AB0E2EB-4144-6055-6FC3-186736C76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4830" y="1877857"/>
            <a:ext cx="2969104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Sleep (7–8 hours)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Hydration and nutrition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Physical movement </a:t>
            </a:r>
          </a:p>
        </p:txBody>
      </p:sp>
    </p:spTree>
    <p:extLst>
      <p:ext uri="{BB962C8B-B14F-4D97-AF65-F5344CB8AC3E}">
        <p14:creationId xmlns:p14="http://schemas.microsoft.com/office/powerpoint/2010/main" val="13891987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57E593-6600-87BF-E437-22AB0062B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2B41C1-707D-7085-63F0-C70BD7B3C3CF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CD387B-3E91-CC5C-85F2-B68C53843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0904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Mental Reset Techniques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650" name="Picture 2" descr="Valley Health Partners Veteran Health ...">
            <a:extLst>
              <a:ext uri="{FF2B5EF4-FFF2-40B4-BE49-F238E27FC236}">
                <a16:creationId xmlns:a16="http://schemas.microsoft.com/office/drawing/2014/main" id="{534FF8C8-54ED-4F38-ADCD-13D2099A4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325" y="1620837"/>
            <a:ext cx="4386263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AF101306-C37C-F2B6-A54F-9B572DA2F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300" y="1884471"/>
            <a:ext cx="58547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Deep breathing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Grounding exercises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Transition rituals after sessions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800" dirty="0">
                <a:latin typeface="Arial" panose="020B0604020202020204" pitchFamily="34" charset="0"/>
              </a:rPr>
              <a:t>Sleep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590104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7633A5-BCB0-B63D-9180-4008C23EB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45C210-AE2A-D8A3-5568-54E5DB515E88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53204C-31E9-57B7-6033-390D1D7E0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0904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INHALE aka Breathe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9C3922-83EA-48DA-D6B8-013B5396CC20}"/>
              </a:ext>
            </a:extLst>
          </p:cNvPr>
          <p:cNvSpPr txBox="1"/>
          <p:nvPr/>
        </p:nvSpPr>
        <p:spPr>
          <a:xfrm>
            <a:off x="5191125" y="1745040"/>
            <a:ext cx="610235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i="0" dirty="0">
                <a:solidFill>
                  <a:srgbClr val="292B2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Deep Breathing resets the parasympathetic nervous system</a:t>
            </a:r>
          </a:p>
          <a:p>
            <a:endParaRPr lang="en-US" sz="2800" dirty="0">
              <a:solidFill>
                <a:srgbClr val="292B2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0" i="0" dirty="0">
              <a:solidFill>
                <a:srgbClr val="292B2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0" i="0" dirty="0">
                <a:solidFill>
                  <a:srgbClr val="292B2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You should get 4-5 breath cycles in that minute by inhaling through the nose (fully), holding for 2-3 seconds, then exhaling slowly through the mouth for 10-15 seconds. </a:t>
            </a:r>
          </a:p>
          <a:p>
            <a:endParaRPr lang="en-US" dirty="0">
              <a:solidFill>
                <a:srgbClr val="292B2C"/>
              </a:solidFill>
              <a:latin typeface="Roboto" panose="02000000000000000000" pitchFamily="2" charset="0"/>
            </a:endParaRPr>
          </a:p>
        </p:txBody>
      </p:sp>
      <p:pic>
        <p:nvPicPr>
          <p:cNvPr id="25602" name="Picture 2" descr="Deep Breathing Benefits &amp; Techniques to ...">
            <a:extLst>
              <a:ext uri="{FF2B5EF4-FFF2-40B4-BE49-F238E27FC236}">
                <a16:creationId xmlns:a16="http://schemas.microsoft.com/office/drawing/2014/main" id="{1FD46609-2069-D699-634D-7D236667F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49" y="2163723"/>
            <a:ext cx="4171951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572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72563A-73E2-D693-1466-8946E5C5F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C467BD-A0A9-169B-F6F6-AC4615376921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2427FD-2C37-9530-7DA7-E67B4228C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0904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Grounding Exercises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C81870-5A22-1A37-32FA-14588FCB173D}"/>
              </a:ext>
            </a:extLst>
          </p:cNvPr>
          <p:cNvSpPr txBox="1"/>
          <p:nvPr/>
        </p:nvSpPr>
        <p:spPr>
          <a:xfrm>
            <a:off x="-1374968" y="2443412"/>
            <a:ext cx="610235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Sensory </a:t>
            </a:r>
          </a:p>
          <a:p>
            <a:pPr algn="ctr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5-4-3-2-1 Method</a:t>
            </a:r>
          </a:p>
          <a:p>
            <a:pPr algn="ctr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5 things you see 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4 things you feel 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3 things you hear 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 things you smell 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 thing you taste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5510D45-5CBF-F549-3E79-BC4504887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733" y="1859340"/>
            <a:ext cx="829906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Body Grounding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Say: “I am safe right now” while stretching or moving arms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Tension Release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Clench muscles for 5 seconds → release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8A231F-B9B3-F8C5-BBDA-CD18BB3CACA8}"/>
              </a:ext>
            </a:extLst>
          </p:cNvPr>
          <p:cNvSpPr txBox="1"/>
          <p:nvPr/>
        </p:nvSpPr>
        <p:spPr>
          <a:xfrm>
            <a:off x="3835593" y="4420345"/>
            <a:ext cx="6680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Cognitive Grounding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Orientation Statements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“My name is ___. I’m in ___ (location). Today is ___.”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Category Listing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Name 10 animals, 10 cars, 10 tools, etc.</a:t>
            </a:r>
          </a:p>
        </p:txBody>
      </p:sp>
    </p:spTree>
    <p:extLst>
      <p:ext uri="{BB962C8B-B14F-4D97-AF65-F5344CB8AC3E}">
        <p14:creationId xmlns:p14="http://schemas.microsoft.com/office/powerpoint/2010/main" val="36539467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DE0711-A253-3506-5D4B-8F40C0B1D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1B038EB-96F9-FF97-67F5-92272DF3D14E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10EBDB-EBE0-FF52-375F-1B05A3825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090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Transition Rituals After Sessions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C06FC76-8CB5-8694-EBDC-4EE204EFB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94" y="1529597"/>
            <a:ext cx="6102350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Hard Stop Routine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Close laptop → say “Work is done”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Shower Reset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Mentally wash off the day (very effective for trauma exposure)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Clothing Change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“Mentor mode → personal mode”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Movement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Walk, gym, stretch (discharges stored stress)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9700" name="Picture 4" descr="What would the modern equivalent of Superman changing in a phone booth be?  : r/superman">
            <a:extLst>
              <a:ext uri="{FF2B5EF4-FFF2-40B4-BE49-F238E27FC236}">
                <a16:creationId xmlns:a16="http://schemas.microsoft.com/office/drawing/2014/main" id="{F48C847B-B415-46AA-2F87-3771AB9E0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744" y="1417638"/>
            <a:ext cx="4222656" cy="5403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7153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D1234C-1DDA-07C4-9B14-46D0690F9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B98D278-ECC2-6209-B33F-80D323B61302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A2A346-DBCC-815E-7BED-A46E520BC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7319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Operational Readiness Mindset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0276425-52BF-BCA1-C9AD-E183F7F19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1678970"/>
            <a:ext cx="856356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Just like equipment, you must be maintained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are a critical asset to the mission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Self-care = mission readiness, not weakness </a:t>
            </a:r>
          </a:p>
        </p:txBody>
      </p:sp>
      <p:pic>
        <p:nvPicPr>
          <p:cNvPr id="30723" name="Picture 3" descr="Epic Comic Art ...">
            <a:extLst>
              <a:ext uri="{FF2B5EF4-FFF2-40B4-BE49-F238E27FC236}">
                <a16:creationId xmlns:a16="http://schemas.microsoft.com/office/drawing/2014/main" id="{4E1AF318-2E6E-CCAB-DAC8-505CFFAD7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0" y="3248630"/>
            <a:ext cx="4724399" cy="353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65166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136C68-6B94-79BD-F9E4-F7C9E4072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23D82A-B34F-30B8-F9F6-FA263638BE12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4B9C28-B48A-B208-ABB1-297C3CB5C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7319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Final takeaways from Uncle Sam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4132AD-FDA1-FE7B-2634-8438D7645B82}"/>
              </a:ext>
            </a:extLst>
          </p:cNvPr>
          <p:cNvSpPr txBox="1"/>
          <p:nvPr/>
        </p:nvSpPr>
        <p:spPr>
          <a:xfrm>
            <a:off x="4889500" y="1659285"/>
            <a:ext cx="610235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rgbClr val="292B2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Stay in your lane. </a:t>
            </a:r>
          </a:p>
          <a:p>
            <a:pPr algn="ctr"/>
            <a:endParaRPr lang="en-US" sz="3200" dirty="0">
              <a:solidFill>
                <a:srgbClr val="292B2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0" i="0" dirty="0">
                <a:solidFill>
                  <a:srgbClr val="292B2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Set and maintain boundaries </a:t>
            </a:r>
          </a:p>
          <a:p>
            <a:pPr algn="ctr"/>
            <a:endParaRPr lang="en-US" sz="3200" b="0" i="0" dirty="0">
              <a:solidFill>
                <a:srgbClr val="292B2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0" i="0" dirty="0">
                <a:solidFill>
                  <a:srgbClr val="292B2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Monitor for secondary trauma</a:t>
            </a:r>
          </a:p>
          <a:p>
            <a:pPr algn="ctr"/>
            <a:r>
              <a:rPr lang="en-US" sz="3200" b="0" i="0" dirty="0">
                <a:solidFill>
                  <a:srgbClr val="292B2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Take care of yourself first</a:t>
            </a:r>
          </a:p>
          <a:p>
            <a:pPr algn="ctr"/>
            <a:endParaRPr lang="en-US" sz="3200" b="0" i="0" dirty="0">
              <a:solidFill>
                <a:srgbClr val="292B2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0" i="0" dirty="0">
                <a:solidFill>
                  <a:srgbClr val="292B2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Healthy mentors change lives</a:t>
            </a:r>
            <a:endParaRPr lang="en-US" sz="3200" dirty="0">
              <a:solidFill>
                <a:srgbClr val="292B2C"/>
              </a:solidFill>
              <a:latin typeface="Roboto" panose="02000000000000000000" pitchFamily="2" charset="0"/>
            </a:endParaRPr>
          </a:p>
        </p:txBody>
      </p:sp>
      <p:pic>
        <p:nvPicPr>
          <p:cNvPr id="31746" name="Picture 2" descr="The History of Uncle Sam | American ...">
            <a:extLst>
              <a:ext uri="{FF2B5EF4-FFF2-40B4-BE49-F238E27FC236}">
                <a16:creationId xmlns:a16="http://schemas.microsoft.com/office/drawing/2014/main" id="{BE97BFDE-638D-253D-582C-F18FB1A2C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459651"/>
            <a:ext cx="3419040" cy="413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44970B-637B-6178-512B-730C3C60D4F6}"/>
              </a:ext>
            </a:extLst>
          </p:cNvPr>
          <p:cNvSpPr txBox="1"/>
          <p:nvPr/>
        </p:nvSpPr>
        <p:spPr>
          <a:xfrm>
            <a:off x="566633" y="5637272"/>
            <a:ext cx="32922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 WANT YOU TO</a:t>
            </a:r>
          </a:p>
        </p:txBody>
      </p:sp>
    </p:spTree>
    <p:extLst>
      <p:ext uri="{BB962C8B-B14F-4D97-AF65-F5344CB8AC3E}">
        <p14:creationId xmlns:p14="http://schemas.microsoft.com/office/powerpoint/2010/main" val="19491968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4A01B-6F64-4FB8-89F0-1A304263B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3CDABF-B4A8-AB46-0068-F772D311E078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CC74A-AA2B-0271-7DF6-48C7F7F6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C8A833-C135-87E8-4B40-236845C25AAB}"/>
              </a:ext>
            </a:extLst>
          </p:cNvPr>
          <p:cNvSpPr txBox="1"/>
          <p:nvPr/>
        </p:nvSpPr>
        <p:spPr>
          <a:xfrm>
            <a:off x="2776604" y="2018625"/>
            <a:ext cx="70897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</p:spTree>
    <p:extLst>
      <p:ext uri="{BB962C8B-B14F-4D97-AF65-F5344CB8AC3E}">
        <p14:creationId xmlns:p14="http://schemas.microsoft.com/office/powerpoint/2010/main" val="11343572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AFDDE-4521-FB15-916B-588C87514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BFD5AC4-B24F-5881-2EF6-0D4FE5E43985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E22AB2-E342-0ED2-ABA3-A67D031DA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CBF7CF-EBB7-E44E-BA50-9DD36C17050F}"/>
              </a:ext>
            </a:extLst>
          </p:cNvPr>
          <p:cNvSpPr txBox="1"/>
          <p:nvPr/>
        </p:nvSpPr>
        <p:spPr>
          <a:xfrm>
            <a:off x="1524000" y="2173477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 906-281-7554</a:t>
            </a:r>
          </a:p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markepana@gmail.com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We can handle all your training needs.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504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828</Words>
  <Application>Microsoft Office PowerPoint</Application>
  <PresentationFormat>Widescreen</PresentationFormat>
  <Paragraphs>193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Aptos</vt:lpstr>
      <vt:lpstr>Aptos Display</vt:lpstr>
      <vt:lpstr>Arial</vt:lpstr>
      <vt:lpstr>Roboto</vt:lpstr>
      <vt:lpstr>Wingdings</vt:lpstr>
      <vt:lpstr>Office Theme</vt:lpstr>
      <vt:lpstr>The Mentor Coordinator Readiness &amp; Operational Training (MCROT)</vt:lpstr>
      <vt:lpstr>Training Objectives</vt:lpstr>
      <vt:lpstr>Why This Matters</vt:lpstr>
      <vt:lpstr>What Stress Does to the Body</vt:lpstr>
      <vt:lpstr>Effects of Chronic Stress</vt:lpstr>
      <vt:lpstr>What Your Body Is Doing When You Think You're F.I.N.E</vt:lpstr>
      <vt:lpstr>What is Burnout?</vt:lpstr>
      <vt:lpstr>What is Compassion Fatigue?</vt:lpstr>
      <vt:lpstr>What is Secondary Trauma?</vt:lpstr>
      <vt:lpstr>Why Mentors Are at Risk</vt:lpstr>
      <vt:lpstr>How Compassion Fatigue Shows Up</vt:lpstr>
      <vt:lpstr>How Secondary Trauma Shows Up</vt:lpstr>
      <vt:lpstr>Early Warning Signs</vt:lpstr>
      <vt:lpstr>Advanced Warning Signs</vt:lpstr>
      <vt:lpstr>Red Flag Indicators</vt:lpstr>
      <vt:lpstr>The Helper Trap</vt:lpstr>
      <vt:lpstr>Mission Clarity</vt:lpstr>
      <vt:lpstr>The Power of Boundaries</vt:lpstr>
      <vt:lpstr>Examples of Healthy Boundaries</vt:lpstr>
      <vt:lpstr>Emotional Boundaries</vt:lpstr>
      <vt:lpstr>Time Boundaries</vt:lpstr>
      <vt:lpstr>Communication Boundaries</vt:lpstr>
      <vt:lpstr>Have other Hobbies</vt:lpstr>
      <vt:lpstr>Self-Awareness Check</vt:lpstr>
      <vt:lpstr>The 3-Part Self Check</vt:lpstr>
      <vt:lpstr>Daily Self-Care Basics</vt:lpstr>
      <vt:lpstr>Mental Reset Techniques</vt:lpstr>
      <vt:lpstr>INHALE aka Breathe </vt:lpstr>
      <vt:lpstr>Grounding Exercises</vt:lpstr>
      <vt:lpstr>Transition Rituals After Sessions</vt:lpstr>
      <vt:lpstr>Operational Readiness Mindset</vt:lpstr>
      <vt:lpstr>Final takeaways from Uncle Sam </vt:lpstr>
      <vt:lpstr>Sunchaser Solutions</vt:lpstr>
      <vt:lpstr>Sunchaser Solutions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Panasiewicz</dc:creator>
  <cp:lastModifiedBy>Mark Panasiewicz</cp:lastModifiedBy>
  <cp:revision>2</cp:revision>
  <dcterms:created xsi:type="dcterms:W3CDTF">2026-03-15T13:11:54Z</dcterms:created>
  <dcterms:modified xsi:type="dcterms:W3CDTF">2026-09-19T20:16:29Z</dcterms:modified>
</cp:coreProperties>
</file>