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85" r:id="rId3"/>
    <p:sldMasterId id="2147483697" r:id="rId4"/>
  </p:sldMasterIdLst>
  <p:notesMasterIdLst>
    <p:notesMasterId r:id="rId48"/>
  </p:notesMasterIdLst>
  <p:handoutMasterIdLst>
    <p:handoutMasterId r:id="rId49"/>
  </p:handoutMasterIdLst>
  <p:sldIdLst>
    <p:sldId id="371" r:id="rId5"/>
    <p:sldId id="350" r:id="rId6"/>
    <p:sldId id="335" r:id="rId7"/>
    <p:sldId id="305" r:id="rId8"/>
    <p:sldId id="270" r:id="rId9"/>
    <p:sldId id="269" r:id="rId10"/>
    <p:sldId id="272" r:id="rId11"/>
    <p:sldId id="273" r:id="rId12"/>
    <p:sldId id="277" r:id="rId13"/>
    <p:sldId id="279" r:id="rId14"/>
    <p:sldId id="336" r:id="rId15"/>
    <p:sldId id="281" r:id="rId16"/>
    <p:sldId id="274" r:id="rId17"/>
    <p:sldId id="276" r:id="rId18"/>
    <p:sldId id="337" r:id="rId19"/>
    <p:sldId id="357" r:id="rId20"/>
    <p:sldId id="356" r:id="rId21"/>
    <p:sldId id="284" r:id="rId22"/>
    <p:sldId id="358" r:id="rId23"/>
    <p:sldId id="319" r:id="rId24"/>
    <p:sldId id="360" r:id="rId25"/>
    <p:sldId id="354" r:id="rId26"/>
    <p:sldId id="348" r:id="rId27"/>
    <p:sldId id="362" r:id="rId28"/>
    <p:sldId id="363" r:id="rId29"/>
    <p:sldId id="344" r:id="rId30"/>
    <p:sldId id="364" r:id="rId31"/>
    <p:sldId id="345" r:id="rId32"/>
    <p:sldId id="365" r:id="rId33"/>
    <p:sldId id="347" r:id="rId34"/>
    <p:sldId id="366" r:id="rId35"/>
    <p:sldId id="349" r:id="rId36"/>
    <p:sldId id="367" r:id="rId37"/>
    <p:sldId id="352" r:id="rId38"/>
    <p:sldId id="346" r:id="rId39"/>
    <p:sldId id="368" r:id="rId40"/>
    <p:sldId id="343" r:id="rId41"/>
    <p:sldId id="355" r:id="rId42"/>
    <p:sldId id="369" r:id="rId43"/>
    <p:sldId id="372" r:id="rId44"/>
    <p:sldId id="361" r:id="rId45"/>
    <p:sldId id="353" r:id="rId46"/>
    <p:sldId id="301" r:id="rId47"/>
  </p:sldIdLst>
  <p:sldSz cx="12192000" cy="6858000"/>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2060"/>
    <a:srgbClr val="B00636"/>
    <a:srgbClr val="008000"/>
    <a:srgbClr val="2AE13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E7B1BF1-FBCD-41A5-94CC-07CCBCB3601D}" v="2" dt="2026-10-07T18:01:20.51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85750" autoAdjust="0"/>
  </p:normalViewPr>
  <p:slideViewPr>
    <p:cSldViewPr snapToGrid="0">
      <p:cViewPr varScale="1">
        <p:scale>
          <a:sx n="82" d="100"/>
          <a:sy n="82" d="100"/>
        </p:scale>
        <p:origin x="989" y="58"/>
      </p:cViewPr>
      <p:guideLst/>
    </p:cSldViewPr>
  </p:slideViewPr>
  <p:notesTextViewPr>
    <p:cViewPr>
      <p:scale>
        <a:sx n="1" d="1"/>
        <a:sy n="1" d="1"/>
      </p:scale>
      <p:origin x="0" y="0"/>
    </p:cViewPr>
  </p:notesTextViewPr>
  <p:sorterViewPr>
    <p:cViewPr varScale="1">
      <p:scale>
        <a:sx n="100" d="100"/>
        <a:sy n="100" d="100"/>
      </p:scale>
      <p:origin x="0" y="-3682"/>
    </p:cViewPr>
  </p:sorterViewPr>
  <p:notesViewPr>
    <p:cSldViewPr snapToGrid="0">
      <p:cViewPr varScale="1">
        <p:scale>
          <a:sx n="71" d="100"/>
          <a:sy n="71" d="100"/>
        </p:scale>
        <p:origin x="3029" y="6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presProps" Target="presProps.xml"/><Relationship Id="rId55"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theme" Target="theme/theme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8" Type="http://schemas.openxmlformats.org/officeDocument/2006/relationships/slide" Target="slides/slide4.xml"/><Relationship Id="rId51" Type="http://schemas.openxmlformats.org/officeDocument/2006/relationships/viewProps" Target="viewProps.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ric Olson" userId="72128b8beea42df2" providerId="LiveId" clId="{C3599B2C-EEFB-4774-9419-37649C21C124}"/>
    <pc:docChg chg="addSld modSld">
      <pc:chgData name="Eric Olson" userId="72128b8beea42df2" providerId="LiveId" clId="{C3599B2C-EEFB-4774-9419-37649C21C124}" dt="2026-10-07T18:15:11.276" v="69" actId="6549"/>
      <pc:docMkLst>
        <pc:docMk/>
      </pc:docMkLst>
      <pc:sldChg chg="add">
        <pc:chgData name="Eric Olson" userId="72128b8beea42df2" providerId="LiveId" clId="{C3599B2C-EEFB-4774-9419-37649C21C124}" dt="2026-10-06T17:48:15.453" v="0"/>
        <pc:sldMkLst>
          <pc:docMk/>
          <pc:sldMk cId="1782916168" sldId="301"/>
        </pc:sldMkLst>
      </pc:sldChg>
      <pc:sldChg chg="modSp">
        <pc:chgData name="Eric Olson" userId="72128b8beea42df2" providerId="LiveId" clId="{C3599B2C-EEFB-4774-9419-37649C21C124}" dt="2026-10-07T18:01:20.512" v="1" actId="20577"/>
        <pc:sldMkLst>
          <pc:docMk/>
          <pc:sldMk cId="1802923172" sldId="336"/>
        </pc:sldMkLst>
        <pc:spChg chg="mod">
          <ac:chgData name="Eric Olson" userId="72128b8beea42df2" providerId="LiveId" clId="{C3599B2C-EEFB-4774-9419-37649C21C124}" dt="2026-10-07T18:01:20.512" v="1" actId="20577"/>
          <ac:spMkLst>
            <pc:docMk/>
            <pc:sldMk cId="1802923172" sldId="336"/>
            <ac:spMk id="17" creationId="{00000000-0000-0000-0000-000000000000}"/>
          </ac:spMkLst>
        </pc:spChg>
      </pc:sldChg>
      <pc:sldChg chg="modSp mod">
        <pc:chgData name="Eric Olson" userId="72128b8beea42df2" providerId="LiveId" clId="{C3599B2C-EEFB-4774-9419-37649C21C124}" dt="2026-10-07T18:11:25.932" v="11" actId="20577"/>
        <pc:sldMkLst>
          <pc:docMk/>
          <pc:sldMk cId="4185978616" sldId="345"/>
        </pc:sldMkLst>
        <pc:spChg chg="mod">
          <ac:chgData name="Eric Olson" userId="72128b8beea42df2" providerId="LiveId" clId="{C3599B2C-EEFB-4774-9419-37649C21C124}" dt="2026-10-07T18:11:25.932" v="11" actId="20577"/>
          <ac:spMkLst>
            <pc:docMk/>
            <pc:sldMk cId="4185978616" sldId="345"/>
            <ac:spMk id="3" creationId="{232CE1F3-278B-C2BF-3EBB-E18EFEDB5FAE}"/>
          </ac:spMkLst>
        </pc:spChg>
      </pc:sldChg>
      <pc:sldChg chg="modSp mod">
        <pc:chgData name="Eric Olson" userId="72128b8beea42df2" providerId="LiveId" clId="{C3599B2C-EEFB-4774-9419-37649C21C124}" dt="2026-10-07T18:15:11.276" v="69" actId="6549"/>
        <pc:sldMkLst>
          <pc:docMk/>
          <pc:sldMk cId="3979433323" sldId="346"/>
        </pc:sldMkLst>
        <pc:spChg chg="mod">
          <ac:chgData name="Eric Olson" userId="72128b8beea42df2" providerId="LiveId" clId="{C3599B2C-EEFB-4774-9419-37649C21C124}" dt="2026-10-07T18:15:11.276" v="69" actId="6549"/>
          <ac:spMkLst>
            <pc:docMk/>
            <pc:sldMk cId="3979433323" sldId="346"/>
            <ac:spMk id="3" creationId="{2C857C6B-8A38-1344-08CB-FB7FF34FE81D}"/>
          </ac:spMkLst>
        </pc:spChg>
      </pc:sldChg>
      <pc:sldChg chg="modSp mod">
        <pc:chgData name="Eric Olson" userId="72128b8beea42df2" providerId="LiveId" clId="{C3599B2C-EEFB-4774-9419-37649C21C124}" dt="2026-10-07T18:12:43.061" v="44" actId="20577"/>
        <pc:sldMkLst>
          <pc:docMk/>
          <pc:sldMk cId="2397432085" sldId="347"/>
        </pc:sldMkLst>
        <pc:spChg chg="mod">
          <ac:chgData name="Eric Olson" userId="72128b8beea42df2" providerId="LiveId" clId="{C3599B2C-EEFB-4774-9419-37649C21C124}" dt="2026-10-07T18:12:43.061" v="44" actId="20577"/>
          <ac:spMkLst>
            <pc:docMk/>
            <pc:sldMk cId="2397432085" sldId="347"/>
            <ac:spMk id="3" creationId="{887D5787-0BDC-6F49-124E-CB8CE4E14842}"/>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66434"/>
          </a:xfrm>
          <a:prstGeom prst="rect">
            <a:avLst/>
          </a:prstGeom>
        </p:spPr>
        <p:txBody>
          <a:bodyPr vert="horz" lIns="92302" tIns="46151" rIns="92302" bIns="46151" rtlCol="0"/>
          <a:lstStyle>
            <a:lvl1pPr algn="l">
              <a:defRPr sz="1200"/>
            </a:lvl1pPr>
          </a:lstStyle>
          <a:p>
            <a:endParaRPr lang="en-US"/>
          </a:p>
        </p:txBody>
      </p:sp>
      <p:sp>
        <p:nvSpPr>
          <p:cNvPr id="4" name="Footer Placeholder 3"/>
          <p:cNvSpPr>
            <a:spLocks noGrp="1"/>
          </p:cNvSpPr>
          <p:nvPr>
            <p:ph type="ftr" sz="quarter" idx="2"/>
          </p:nvPr>
        </p:nvSpPr>
        <p:spPr>
          <a:xfrm>
            <a:off x="0" y="8829967"/>
            <a:ext cx="2971800" cy="466433"/>
          </a:xfrm>
          <a:prstGeom prst="rect">
            <a:avLst/>
          </a:prstGeom>
        </p:spPr>
        <p:txBody>
          <a:bodyPr vert="horz" lIns="92302" tIns="46151" rIns="92302" bIns="46151" rtlCol="0" anchor="b"/>
          <a:lstStyle>
            <a:lvl1pPr algn="l">
              <a:defRPr sz="1200"/>
            </a:lvl1pPr>
          </a:lstStyle>
          <a:p>
            <a:endParaRPr lang="en-US"/>
          </a:p>
        </p:txBody>
      </p:sp>
    </p:spTree>
    <p:extLst>
      <p:ext uri="{BB962C8B-B14F-4D97-AF65-F5344CB8AC3E}">
        <p14:creationId xmlns:p14="http://schemas.microsoft.com/office/powerpoint/2010/main" val="35051706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971800" cy="466434"/>
          </a:xfrm>
          <a:prstGeom prst="rect">
            <a:avLst/>
          </a:prstGeom>
        </p:spPr>
        <p:txBody>
          <a:bodyPr vert="horz" lIns="92302" tIns="46151" rIns="92302" bIns="46151" rtlCol="0"/>
          <a:lstStyle>
            <a:lvl1pPr algn="l">
              <a:defRPr sz="1200"/>
            </a:lvl1pPr>
          </a:lstStyle>
          <a:p>
            <a:endParaRPr lang="en-US"/>
          </a:p>
        </p:txBody>
      </p:sp>
      <p:sp>
        <p:nvSpPr>
          <p:cNvPr id="3" name="Date Placeholder 2"/>
          <p:cNvSpPr>
            <a:spLocks noGrp="1"/>
          </p:cNvSpPr>
          <p:nvPr>
            <p:ph type="dt" idx="1"/>
          </p:nvPr>
        </p:nvSpPr>
        <p:spPr>
          <a:xfrm>
            <a:off x="3884613" y="1"/>
            <a:ext cx="2971800" cy="466434"/>
          </a:xfrm>
          <a:prstGeom prst="rect">
            <a:avLst/>
          </a:prstGeom>
        </p:spPr>
        <p:txBody>
          <a:bodyPr vert="horz" lIns="92302" tIns="46151" rIns="92302" bIns="46151" rtlCol="0"/>
          <a:lstStyle>
            <a:lvl1pPr algn="r">
              <a:defRPr sz="1200"/>
            </a:lvl1pPr>
          </a:lstStyle>
          <a:p>
            <a:fld id="{B3DD8400-F6A7-4857-B574-EF6AF82B0258}" type="datetimeFigureOut">
              <a:rPr lang="en-US" smtClean="0"/>
              <a:t>10/7/2026</a:t>
            </a:fld>
            <a:endParaRPr lang="en-US"/>
          </a:p>
        </p:txBody>
      </p:sp>
      <p:sp>
        <p:nvSpPr>
          <p:cNvPr id="4" name="Slide Image Placeholder 3"/>
          <p:cNvSpPr>
            <a:spLocks noGrp="1" noRot="1" noChangeAspect="1"/>
          </p:cNvSpPr>
          <p:nvPr>
            <p:ph type="sldImg" idx="2"/>
          </p:nvPr>
        </p:nvSpPr>
        <p:spPr>
          <a:xfrm>
            <a:off x="641350" y="1162050"/>
            <a:ext cx="5575300" cy="3136900"/>
          </a:xfrm>
          <a:prstGeom prst="rect">
            <a:avLst/>
          </a:prstGeom>
          <a:noFill/>
          <a:ln w="12700">
            <a:solidFill>
              <a:prstClr val="black"/>
            </a:solidFill>
          </a:ln>
        </p:spPr>
        <p:txBody>
          <a:bodyPr vert="horz" lIns="92302" tIns="46151" rIns="92302" bIns="46151" rtlCol="0" anchor="ctr"/>
          <a:lstStyle/>
          <a:p>
            <a:endParaRPr lang="en-US"/>
          </a:p>
        </p:txBody>
      </p:sp>
      <p:sp>
        <p:nvSpPr>
          <p:cNvPr id="5" name="Notes Placeholder 4"/>
          <p:cNvSpPr>
            <a:spLocks noGrp="1"/>
          </p:cNvSpPr>
          <p:nvPr>
            <p:ph type="body" sz="quarter" idx="3"/>
          </p:nvPr>
        </p:nvSpPr>
        <p:spPr>
          <a:xfrm>
            <a:off x="685800" y="4473892"/>
            <a:ext cx="5486400" cy="3660458"/>
          </a:xfrm>
          <a:prstGeom prst="rect">
            <a:avLst/>
          </a:prstGeom>
        </p:spPr>
        <p:txBody>
          <a:bodyPr vert="horz" lIns="92302" tIns="46151" rIns="92302" bIns="4615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6433"/>
          </a:xfrm>
          <a:prstGeom prst="rect">
            <a:avLst/>
          </a:prstGeom>
        </p:spPr>
        <p:txBody>
          <a:bodyPr vert="horz" lIns="92302" tIns="46151" rIns="92302" bIns="46151"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6433"/>
          </a:xfrm>
          <a:prstGeom prst="rect">
            <a:avLst/>
          </a:prstGeom>
        </p:spPr>
        <p:txBody>
          <a:bodyPr vert="horz" lIns="92302" tIns="46151" rIns="92302" bIns="46151" rtlCol="0" anchor="b"/>
          <a:lstStyle>
            <a:lvl1pPr algn="r">
              <a:defRPr sz="1200"/>
            </a:lvl1pPr>
          </a:lstStyle>
          <a:p>
            <a:fld id="{E9F11756-79FD-441E-8F39-BF7FD3C4282C}" type="slidenum">
              <a:rPr lang="en-US" smtClean="0"/>
              <a:t>‹#›</a:t>
            </a:fld>
            <a:endParaRPr lang="en-US"/>
          </a:p>
        </p:txBody>
      </p:sp>
    </p:spTree>
    <p:extLst>
      <p:ext uri="{BB962C8B-B14F-4D97-AF65-F5344CB8AC3E}">
        <p14:creationId xmlns:p14="http://schemas.microsoft.com/office/powerpoint/2010/main" val="20355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Slide Image Placeholder 1"/>
          <p:cNvSpPr>
            <a:spLocks noGrp="1" noRot="1" noChangeAspect="1" noTextEdit="1"/>
          </p:cNvSpPr>
          <p:nvPr>
            <p:ph type="sldImg"/>
          </p:nvPr>
        </p:nvSpPr>
        <p:spPr bwMode="auto">
          <a:noFill/>
          <a:ln>
            <a:solidFill>
              <a:srgbClr val="000000"/>
            </a:solidFill>
            <a:miter lim="800000"/>
            <a:headEnd/>
            <a:tailEnd/>
          </a:ln>
        </p:spPr>
      </p:sp>
      <p:sp>
        <p:nvSpPr>
          <p:cNvPr id="58371" name="Notes Placeholder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en-US" dirty="0"/>
          </a:p>
        </p:txBody>
      </p:sp>
      <p:sp>
        <p:nvSpPr>
          <p:cNvPr id="33796" name="Slide Number Placeholder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782BEC3-2BD7-494A-AD9E-5B70B278B91C}" type="slidenum">
              <a:rPr kumimoji="0" lang="en-US" sz="1200" b="0" i="0" u="none" strike="noStrike" kern="1200" cap="none" spc="0" normalizeH="0" baseline="0" noProof="0" smtClean="0">
                <a:ln>
                  <a:noFill/>
                </a:ln>
                <a:solidFill>
                  <a:srgbClr val="000000"/>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23531416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974B4-B217-A203-67F2-2C48FB0A9CD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B2834A8-AE12-0347-2022-97785BD410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64DBC81-B0A4-F232-2B29-327D242C845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46DF3F0-A3E3-7F4E-472B-CDD478D3B21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942621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This is a transition slide.  Don’t start talking about each discipline hear.  </a:t>
            </a:r>
          </a:p>
          <a:p>
            <a:endParaRPr lang="en-US" b="1" dirty="0"/>
          </a:p>
          <a:p>
            <a:r>
              <a:rPr lang="en-US" b="1" dirty="0"/>
              <a:t>**Multidisciplinary Team Activity** </a:t>
            </a:r>
          </a:p>
          <a:p>
            <a:endParaRPr lang="en-US" b="1" dirty="0"/>
          </a:p>
          <a:p>
            <a:r>
              <a:rPr lang="en-US" b="1" dirty="0"/>
              <a:t>Go to the next slide and begin the discussion.  </a:t>
            </a:r>
          </a:p>
          <a:p>
            <a:endParaRPr lang="en-US" b="1" dirty="0"/>
          </a:p>
          <a:p>
            <a:r>
              <a:rPr lang="en-US" b="1" dirty="0"/>
              <a:t>Judge </a:t>
            </a:r>
            <a:r>
              <a:rPr lang="en-US" dirty="0"/>
              <a:t>is typically a trial</a:t>
            </a:r>
            <a:r>
              <a:rPr lang="en-US" baseline="0" dirty="0"/>
              <a:t> court judge leads the Drug Court team; however, in some jurisdictions a magistrate or commissioner may preside.</a:t>
            </a:r>
          </a:p>
          <a:p>
            <a:endParaRPr lang="en-US" baseline="0" dirty="0"/>
          </a:p>
          <a:p>
            <a:r>
              <a:rPr lang="en-US" b="1" baseline="0" dirty="0"/>
              <a:t>Program Coordinator</a:t>
            </a:r>
            <a:r>
              <a:rPr lang="en-US" b="0" baseline="0" dirty="0"/>
              <a:t> is typically a court administrator or clerk; however, some Drug Courts may employ a senior probation  officer, case manager or clinician as the coordinator.  Coordinator is responsible for maintaining accurate and timely records and documentation for the program, overseeing fiscal and contractual obligations, facilitating communication between team members and partner agencies, ensuring policies and procedures are followed, overseeing collection of performance and outcome data, scheduling court sessions and staff meetings, and orienting new hires.</a:t>
            </a:r>
          </a:p>
          <a:p>
            <a:endParaRPr lang="en-US" b="0" baseline="0" dirty="0"/>
          </a:p>
          <a:p>
            <a:r>
              <a:rPr lang="en-US" b="1" baseline="0" dirty="0"/>
              <a:t>Prosecutor </a:t>
            </a:r>
            <a:r>
              <a:rPr lang="en-US" b="0" baseline="0" dirty="0"/>
              <a:t>is typically an assistant district attorney serves on the team.  Duties advocates on behalf of the public safety, victim interests and holding participants accountable for meeting their obligations in the program.  The prosecutor may also help to resolve other pending legal cases that impact participants ‘ legal status or eligibility for Drug Court. </a:t>
            </a:r>
          </a:p>
          <a:p>
            <a:endParaRPr lang="en-US" b="0" baseline="0" dirty="0"/>
          </a:p>
          <a:p>
            <a:r>
              <a:rPr lang="en-US" b="1" baseline="0" dirty="0"/>
              <a:t>Defense Attorney </a:t>
            </a:r>
            <a:r>
              <a:rPr lang="en-US" b="0" baseline="0" dirty="0"/>
              <a:t>is typically an assistant public defender or private attorney serves on the team.  Duties:  Ensures participants constitutional rights are protected and advocates for participants’ stated legal interests.  Evidence suggest that participants may be more likely to perceive Drug Court procedures as fair when a dedicated defense attorney represents their interests in team meetings and status hearings. (Frazer, 2006)</a:t>
            </a:r>
          </a:p>
          <a:p>
            <a:endParaRPr lang="en-US" b="0" baseline="0" dirty="0"/>
          </a:p>
          <a:p>
            <a:r>
              <a:rPr lang="en-US" b="1" baseline="0" dirty="0"/>
              <a:t>Treatment Representative </a:t>
            </a:r>
            <a:r>
              <a:rPr lang="en-US" b="0" baseline="0" dirty="0"/>
              <a:t>is typically an addiction counselor, social worker, psychologist, or clinical case manager serves on the team.  Duties:  Conduct screenings and assessment, and provide direct clinical services.  However, in some Drug Courts, the courts may designate one or two providers to sit on the team and provide clinical information from programs treating the clients.</a:t>
            </a:r>
          </a:p>
          <a:p>
            <a:endParaRPr lang="en-US" b="0" baseline="0" dirty="0"/>
          </a:p>
          <a:p>
            <a:r>
              <a:rPr lang="en-US" b="1" baseline="0" dirty="0"/>
              <a:t>Community Supervision </a:t>
            </a:r>
            <a:r>
              <a:rPr lang="en-US" b="0" baseline="0" dirty="0"/>
              <a:t>is typically a probation officer or pretrial services officer serves on the team.  However, some Drug Courts may rely on law enforcement or specially trained case managers or social service professionals to provide community supervision.  Duties:  Performing drug and alcohol test, conducting home or employment visits, enforcing curfews and travel restrictions, and delivering cognitive-behavioral interventions designed to improve participants’ problem-solving skills and alter dysfunctional criminal-thinking patterns.</a:t>
            </a:r>
          </a:p>
          <a:p>
            <a:endParaRPr lang="en-US" b="0" baseline="0" dirty="0"/>
          </a:p>
          <a:p>
            <a:r>
              <a:rPr lang="en-US" b="1" baseline="0" dirty="0"/>
              <a:t>Law Enforcement </a:t>
            </a:r>
            <a:r>
              <a:rPr lang="en-US" b="0" baseline="0" dirty="0"/>
              <a:t> is typically a police officer deputy sheriff, highway patrol officer or jail officer serves on the team.  Law enforcement is often the eyes and ears of Drug Courts on the streets, observing participant behavior and interacting with participants in the community.  They may assist with home or employment visits, drug testing, and serves as a liaison between the Drug Court and the police department, sheriff department</a:t>
            </a:r>
            <a:r>
              <a:rPr lang="en-US" b="1" baseline="0" dirty="0"/>
              <a:t>,</a:t>
            </a:r>
            <a:r>
              <a:rPr lang="en-US" b="0" baseline="0" dirty="0"/>
              <a:t> jail and/or correctional system.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4822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76066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81597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Typically a court administrator or clerk serves as the coordinator for the Drug Court program; however, some Drug Courts may employ a senior probation officer, case manager, or clinician as the coordinator.</a:t>
            </a:r>
          </a:p>
          <a:p>
            <a:pPr lvl="0"/>
            <a:r>
              <a:rPr lang="en-US" dirty="0"/>
              <a:t>Among many other duties, the coordinator is responsible for maintaining accurate and timely records and documentation for the program, overseeing fiscal and contractual obligations, facilitating communication between team members and partner agencies, ensuring policies and procedures are followed, overseeing collection of performance and outcome data, scheduling court sessions and staff meetings, and orienting new hires. </a:t>
            </a:r>
          </a:p>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93261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dirty="0"/>
              <a:t>Typically a court administrator or clerk serves as the coordinator for the Drug Court program; however, some Drug Courts may employ a senior probation officer, case manager, or clinician as the coordinator.</a:t>
            </a:r>
          </a:p>
          <a:p>
            <a:pPr lvl="0"/>
            <a:r>
              <a:rPr lang="en-US" dirty="0"/>
              <a:t>Among many other duties, the coordinator is responsible for maintaining accurate and timely records and documentation for the program, overseeing fiscal and contractual obligations, facilitating communication between team members and partner agencies, ensuring policies and procedures are followed, overseeing collection of performance and outcome data, scheduling court sessions and staff meetings, and orienting new hires. </a:t>
            </a:r>
          </a:p>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73973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01501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98132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73392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73650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466286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4700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28169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030C2B-D555-6A73-42F1-DAD0B258C4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E3C3EC-1EDA-4411-FB53-6B08196FFB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C98F6B-998E-4721-D275-68F4140ACCBC}"/>
              </a:ext>
            </a:extLst>
          </p:cNvPr>
          <p:cNvSpPr>
            <a:spLocks noGrp="1"/>
          </p:cNvSpPr>
          <p:nvPr>
            <p:ph type="body" idx="1"/>
          </p:nvPr>
        </p:nvSpPr>
        <p:spPr/>
        <p:txBody>
          <a:bodyPr/>
          <a:lstStyle/>
          <a:p>
            <a:endParaRPr lang="en-US" b="0" baseline="0" dirty="0"/>
          </a:p>
        </p:txBody>
      </p:sp>
      <p:sp>
        <p:nvSpPr>
          <p:cNvPr id="4" name="Slide Number Placeholder 3">
            <a:extLst>
              <a:ext uri="{FF2B5EF4-FFF2-40B4-BE49-F238E27FC236}">
                <a16:creationId xmlns:a16="http://schemas.microsoft.com/office/drawing/2014/main" id="{3E014E21-BD2B-7042-59B1-E1D789A8CAFF}"/>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310626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42533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105054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67155-4119-580B-29FD-86CB5CFAD4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0FEE10-AEB9-370C-CB6A-9EE875F252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038D8A-6BE3-C469-B085-33C53E1AAF9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3259B4D-3683-AA7F-43D4-4ADF4873692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43925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9F11756-79FD-441E-8F39-BF7FD3C4282C}" type="slidenum">
              <a:rPr lang="en-US" smtClean="0"/>
              <a:t>20</a:t>
            </a:fld>
            <a:endParaRPr lang="en-US"/>
          </a:p>
        </p:txBody>
      </p:sp>
    </p:spTree>
    <p:extLst>
      <p:ext uri="{BB962C8B-B14F-4D97-AF65-F5344CB8AC3E}">
        <p14:creationId xmlns:p14="http://schemas.microsoft.com/office/powerpoint/2010/main" val="21093011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808D0-3D3D-6934-6212-CD102F0BAD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AE2213-BDA8-40FD-FF62-3D997638DD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ED0CAC-CE69-DBB5-CAC4-1C498363DC2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25DCE7C-8507-84B4-8AA1-FB14E98F6C0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7814230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8C1DA5-B341-FBF2-1A1A-2FF4007B76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F714B4-43C6-2A22-499C-8C7D0A2424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F930E7-1BA4-FD40-02C8-0ED95EB1100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053D120-63AF-2984-D7F8-2FD5AEC0D18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221143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1B6A7-4CCA-E0AE-DCFC-DBA8D4F7D4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19F9FD-BFD9-7D57-B7E8-63DF438CEC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32A5CF-9B75-1177-D774-1C7911BC27D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31D73B68-B001-245E-EBC1-B62EF5D62C9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85848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8E317-2AA7-9C9B-180E-7E1DCFBDD5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19554B-23FF-2FFF-6121-7B0B4ADBD30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F9DD075-0056-C9BA-23BF-B9B1D5B8BCF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04D2F56-A330-82A9-FA85-9CED59AAAA8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033079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0EF888-E035-C7DA-261C-73D768C0C58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86B140-7439-1A9A-DD17-1684E01382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930B92-1CE4-EC55-F1E1-106004D6AEF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E9EECF1-3B82-1E6A-ADF2-78A6201374B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68265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45C06-2B83-6ED1-C568-B93B24C1B9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AC0F4E-E587-3234-05EC-895C5922B8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AC72F8-9076-26E2-8B66-FCB43E7884E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ABA645F-B0E6-38BC-BCA0-C10FF28153E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85307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70F8DB-F22B-DD75-C3FB-A6A906D0FA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27F516-DEC6-C943-CCF5-9024CC4730A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7D2AF58-1AC3-BEA3-B9D1-C8174DC9F00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2101394-9122-58DF-BD45-51DF881FC14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45972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6B03E-30C6-BD2B-BAD0-4DC09BCC4E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7BBFA8-A2B6-5400-BA67-04B8FA1142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028F98A-31B4-1FAF-11F0-64D69BB2301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B6C8C1B-BE52-F78D-42D2-749069EED19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377664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95DE23-3E3B-01CD-6F6B-2560650C0B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BD759A-E871-31B2-44CC-375A1049F1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4E48E5-8AA2-AB9C-4A87-F131C30AF29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A72677B-61AB-2744-248E-47E10597694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8286988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314DA3-2F64-45DE-4D42-A8F8B84C50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52CA456-DC47-2E2C-52D1-FBF1F7E87F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9A0A79-36D2-6209-CDF1-6282B5331A8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6468096-D662-3588-D658-B5B75EC1638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010359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D8E061-58F1-BDBB-F705-91CB56A6B2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638615-C81F-32EA-E762-9406DF5B32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9ACFCD-59A7-A967-3F97-95DC9C51368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10A0C00-231C-C765-80D8-3EF6E03466A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3355363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2160E2-6560-98BE-DDB5-E26E2A0C86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3DF059-4F58-6FFD-D5DB-0AE6D385403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1C7839-0B3C-F347-9F96-2B2CE6CA7F1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35E9607-0345-8D4C-4E41-21531A19E84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765343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2F102-0799-6204-B5F6-E1F1537379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086586-9A22-501F-EDB8-9761A616EF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18217E-F760-DE2A-4B10-1DE86C13FD2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0EA9F44-4CC3-C9B4-1AC9-DF0FC569836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51799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B87DA-2096-142C-98A0-4B4DE0EA4D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8B4FBC-2A95-1DE9-938F-12DA4D8621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57A76A-50AB-2BB7-F672-AD0D466EEEF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DA4725D-48C3-9C45-F746-D314D09DEBC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6091897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B553F-64A4-AFB0-2BE7-16D4F52C67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F05ABE-51B1-9886-FC19-95FB33EE04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01EB3A-BE1A-A47D-EA86-BC21C2A33AC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B7CCBCC-BAF0-9EBD-C63D-8A6BE45E57C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31087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FA9F9F-C4F4-7651-B04B-F53912DDFD6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A660EF-01BD-B2D3-9373-D5EA7546A0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BBD56C-B352-8C15-7ADB-5F450865D24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FB7A056B-CF10-513B-17CF-A8EBFD76923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671060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F768F7-25A1-0742-DB98-6C2F303A5FD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7E9E5F-60F8-CE75-6570-B9FEA1CEA9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EF4FD8-6369-423C-9F86-A042B797758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57EF4FD-14D3-2A6F-4BAE-40B062EE802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62224008"/>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D01B0-088C-02A6-CFDC-D271B73022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459579-D2CB-9239-BA66-3FE2CAF02C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1E2E2C-F079-82DD-249F-8EE551F6137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40F09D5-B911-B636-1F6C-7FDC294F3C0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9593868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10599-7D27-FD3D-9A84-3B73D63750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B2950D8-FE9A-A3A4-B7F0-3339E54D79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000B391-F08A-D267-312C-6480E3D39C2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80E1F0D-DCBB-6A96-26D1-F40F82A283C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052933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0E39A-94CC-D084-11C4-B669EEACBA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AF07EA-007F-ABD8-332A-CED8DC4FF2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D2C454-A381-078A-5870-B6E021B4F47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A98D315-E002-FE5B-7390-BFD4D223BEE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9F11756-79FD-441E-8F39-BF7FD3C4282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813916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09A1EF9-F746-42FF-B8F4-E28601C5140F}"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CB40AC-D79E-41F1-94BA-AC696ED32D20}" type="slidenum">
              <a:rPr lang="en-US" smtClean="0"/>
              <a:t>‹#›</a:t>
            </a:fld>
            <a:endParaRPr lang="en-US"/>
          </a:p>
        </p:txBody>
      </p:sp>
    </p:spTree>
    <p:extLst>
      <p:ext uri="{BB962C8B-B14F-4D97-AF65-F5344CB8AC3E}">
        <p14:creationId xmlns:p14="http://schemas.microsoft.com/office/powerpoint/2010/main" val="733558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09A1EF9-F746-42FF-B8F4-E28601C5140F}"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CB40AC-D79E-41F1-94BA-AC696ED32D20}" type="slidenum">
              <a:rPr lang="en-US" smtClean="0"/>
              <a:t>‹#›</a:t>
            </a:fld>
            <a:endParaRPr lang="en-US"/>
          </a:p>
        </p:txBody>
      </p:sp>
    </p:spTree>
    <p:extLst>
      <p:ext uri="{BB962C8B-B14F-4D97-AF65-F5344CB8AC3E}">
        <p14:creationId xmlns:p14="http://schemas.microsoft.com/office/powerpoint/2010/main" val="18202518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09A1EF9-F746-42FF-B8F4-E28601C5140F}"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CB40AC-D79E-41F1-94BA-AC696ED32D20}" type="slidenum">
              <a:rPr lang="en-US" smtClean="0"/>
              <a:t>‹#›</a:t>
            </a:fld>
            <a:endParaRPr lang="en-US"/>
          </a:p>
        </p:txBody>
      </p:sp>
    </p:spTree>
    <p:extLst>
      <p:ext uri="{BB962C8B-B14F-4D97-AF65-F5344CB8AC3E}">
        <p14:creationId xmlns:p14="http://schemas.microsoft.com/office/powerpoint/2010/main" val="1624567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09A1EF9-F746-42FF-B8F4-E28601C5140F}"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CB40AC-D79E-41F1-94BA-AC696ED32D20}" type="slidenum">
              <a:rPr lang="en-US" smtClean="0"/>
              <a:t>‹#›</a:t>
            </a:fld>
            <a:endParaRPr lang="en-US"/>
          </a:p>
        </p:txBody>
      </p:sp>
    </p:spTree>
    <p:extLst>
      <p:ext uri="{BB962C8B-B14F-4D97-AF65-F5344CB8AC3E}">
        <p14:creationId xmlns:p14="http://schemas.microsoft.com/office/powerpoint/2010/main" val="13126370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09A1EF9-F746-42FF-B8F4-E28601C5140F}" type="datetimeFigureOut">
              <a:rPr lang="en-US" smtClean="0"/>
              <a:t>10/7/2026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CB40AC-D79E-41F1-94BA-AC696ED32D20}" type="slidenum">
              <a:rPr lang="en-US" smtClean="0"/>
              <a:t>‹#›</a:t>
            </a:fld>
            <a:endParaRPr lang="en-US"/>
          </a:p>
        </p:txBody>
      </p:sp>
    </p:spTree>
    <p:extLst>
      <p:ext uri="{BB962C8B-B14F-4D97-AF65-F5344CB8AC3E}">
        <p14:creationId xmlns:p14="http://schemas.microsoft.com/office/powerpoint/2010/main" val="5613283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09A1EF9-F746-42FF-B8F4-E28601C5140F}" type="datetimeFigureOut">
              <a:rPr lang="en-US" smtClean="0"/>
              <a:t>10/7/2026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CB40AC-D79E-41F1-94BA-AC696ED32D20}" type="slidenum">
              <a:rPr lang="en-US" smtClean="0"/>
              <a:t>‹#›</a:t>
            </a:fld>
            <a:endParaRPr lang="en-US"/>
          </a:p>
        </p:txBody>
      </p:sp>
    </p:spTree>
    <p:extLst>
      <p:ext uri="{BB962C8B-B14F-4D97-AF65-F5344CB8AC3E}">
        <p14:creationId xmlns:p14="http://schemas.microsoft.com/office/powerpoint/2010/main" val="116462672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9A1EF9-F746-42FF-B8F4-E28601C5140F}" type="datetimeFigureOut">
              <a:rPr lang="en-US" smtClean="0"/>
              <a:t>10/7/2026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CB40AC-D79E-41F1-94BA-AC696ED32D20}" type="slidenum">
              <a:rPr lang="en-US" smtClean="0"/>
              <a:t>‹#›</a:t>
            </a:fld>
            <a:endParaRPr lang="en-US"/>
          </a:p>
        </p:txBody>
      </p:sp>
    </p:spTree>
    <p:extLst>
      <p:ext uri="{BB962C8B-B14F-4D97-AF65-F5344CB8AC3E}">
        <p14:creationId xmlns:p14="http://schemas.microsoft.com/office/powerpoint/2010/main" val="41087091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09A1EF9-F746-42FF-B8F4-E28601C5140F}"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CB40AC-D79E-41F1-94BA-AC696ED32D20}" type="slidenum">
              <a:rPr lang="en-US" smtClean="0"/>
              <a:t>‹#›</a:t>
            </a:fld>
            <a:endParaRPr lang="en-US"/>
          </a:p>
        </p:txBody>
      </p:sp>
    </p:spTree>
    <p:extLst>
      <p:ext uri="{BB962C8B-B14F-4D97-AF65-F5344CB8AC3E}">
        <p14:creationId xmlns:p14="http://schemas.microsoft.com/office/powerpoint/2010/main" val="7911943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109A1EF9-F746-42FF-B8F4-E28601C5140F}" type="datetimeFigureOut">
              <a:rPr lang="en-US" smtClean="0"/>
              <a:t>10/7/2026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CB40AC-D79E-41F1-94BA-AC696ED32D20}" type="slidenum">
              <a:rPr lang="en-US" smtClean="0"/>
              <a:t>‹#›</a:t>
            </a:fld>
            <a:endParaRPr lang="en-US"/>
          </a:p>
        </p:txBody>
      </p:sp>
    </p:spTree>
    <p:extLst>
      <p:ext uri="{BB962C8B-B14F-4D97-AF65-F5344CB8AC3E}">
        <p14:creationId xmlns:p14="http://schemas.microsoft.com/office/powerpoint/2010/main" val="8140751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09A1EF9-F746-42FF-B8F4-E28601C5140F}"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CB40AC-D79E-41F1-94BA-AC696ED32D20}" type="slidenum">
              <a:rPr lang="en-US" smtClean="0"/>
              <a:t>‹#›</a:t>
            </a:fld>
            <a:endParaRPr lang="en-US"/>
          </a:p>
        </p:txBody>
      </p:sp>
    </p:spTree>
    <p:extLst>
      <p:ext uri="{BB962C8B-B14F-4D97-AF65-F5344CB8AC3E}">
        <p14:creationId xmlns:p14="http://schemas.microsoft.com/office/powerpoint/2010/main" val="1069267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09A1EF9-F746-42FF-B8F4-E28601C5140F}" type="datetimeFigureOut">
              <a:rPr lang="en-US" smtClean="0"/>
              <a:t>10/7/2026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CB40AC-D79E-41F1-94BA-AC696ED32D20}" type="slidenum">
              <a:rPr lang="en-US" smtClean="0"/>
              <a:t>‹#›</a:t>
            </a:fld>
            <a:endParaRPr lang="en-US"/>
          </a:p>
        </p:txBody>
      </p:sp>
    </p:spTree>
    <p:extLst>
      <p:ext uri="{BB962C8B-B14F-4D97-AF65-F5344CB8AC3E}">
        <p14:creationId xmlns:p14="http://schemas.microsoft.com/office/powerpoint/2010/main" val="423837209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6" name="Picture 5"/>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8058" y="0"/>
            <a:ext cx="12133943" cy="6879771"/>
          </a:xfrm>
          <a:prstGeom prst="rect">
            <a:avLst/>
          </a:prstGeom>
        </p:spPr>
      </p:pic>
      <p:sp>
        <p:nvSpPr>
          <p:cNvPr id="2" name="Title 1"/>
          <p:cNvSpPr>
            <a:spLocks noGrp="1"/>
          </p:cNvSpPr>
          <p:nvPr>
            <p:ph type="ctrTitle" hasCustomPrompt="1"/>
          </p:nvPr>
        </p:nvSpPr>
        <p:spPr>
          <a:xfrm>
            <a:off x="3454400" y="2286001"/>
            <a:ext cx="8240299" cy="1470025"/>
          </a:xfrm>
        </p:spPr>
        <p:txBody>
          <a:bodyPr anchor="t"/>
          <a:lstStyle>
            <a:lvl1pPr algn="r">
              <a:defRPr b="1" cap="small" baseline="0">
                <a:solidFill>
                  <a:srgbClr val="003300"/>
                </a:solidFill>
              </a:defRPr>
            </a:lvl1pPr>
          </a:lstStyle>
          <a:p>
            <a:r>
              <a:rPr lang="en-US" dirty="0"/>
              <a:t>Click to edit master title style</a:t>
            </a:r>
          </a:p>
        </p:txBody>
      </p:sp>
      <p:sp>
        <p:nvSpPr>
          <p:cNvPr id="3" name="Subtitle 2"/>
          <p:cNvSpPr>
            <a:spLocks noGrp="1"/>
          </p:cNvSpPr>
          <p:nvPr>
            <p:ph type="subTitle" idx="1"/>
          </p:nvPr>
        </p:nvSpPr>
        <p:spPr>
          <a:xfrm>
            <a:off x="5283200" y="4038600"/>
            <a:ext cx="6363371" cy="990600"/>
          </a:xfrm>
        </p:spPr>
        <p:txBody>
          <a:bodyPr>
            <a:normAutofit/>
          </a:bodyPr>
          <a:lstStyle>
            <a:lvl1pPr marL="0" indent="0" algn="r">
              <a:buNone/>
              <a:defRPr sz="2000" b="0">
                <a:solidFill>
                  <a:schemeClr val="tx1"/>
                </a:solidFill>
                <a:latin typeface="Georgia" pitchFamily="18"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7" name="Picture 6"/>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0" y="1251"/>
            <a:ext cx="4962157" cy="6858000"/>
          </a:xfrm>
          <a:prstGeom prst="rect">
            <a:avLst/>
          </a:prstGeom>
        </p:spPr>
      </p:pic>
      <p:sp>
        <p:nvSpPr>
          <p:cNvPr id="10" name="Picture Placeholder 9"/>
          <p:cNvSpPr>
            <a:spLocks noGrp="1"/>
          </p:cNvSpPr>
          <p:nvPr>
            <p:ph type="pic" sz="quarter" idx="13" hasCustomPrompt="1"/>
          </p:nvPr>
        </p:nvSpPr>
        <p:spPr>
          <a:xfrm>
            <a:off x="9144000" y="5105400"/>
            <a:ext cx="2438400" cy="990600"/>
          </a:xfrm>
        </p:spPr>
        <p:txBody>
          <a:bodyPr>
            <a:normAutofit/>
          </a:bodyPr>
          <a:lstStyle>
            <a:lvl1pPr marL="0" indent="0" algn="ctr">
              <a:buNone/>
              <a:defRPr sz="2000" baseline="0"/>
            </a:lvl1pPr>
          </a:lstStyle>
          <a:p>
            <a:r>
              <a:rPr lang="en-US" dirty="0"/>
              <a:t>Company Logo</a:t>
            </a:r>
          </a:p>
        </p:txBody>
      </p:sp>
    </p:spTree>
    <p:extLst>
      <p:ext uri="{BB962C8B-B14F-4D97-AF65-F5344CB8AC3E}">
        <p14:creationId xmlns:p14="http://schemas.microsoft.com/office/powerpoint/2010/main" val="2071124513"/>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8058" y="0"/>
            <a:ext cx="12133943" cy="6879771"/>
          </a:xfrm>
          <a:prstGeom prst="rect">
            <a:avLst/>
          </a:prstGeom>
        </p:spPr>
      </p:pic>
      <p:pic>
        <p:nvPicPr>
          <p:cNvPr id="8" name="Picture 7"/>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rot="5400000">
            <a:off x="4684632" y="-4705653"/>
            <a:ext cx="2819400" cy="12230708"/>
          </a:xfrm>
          <a:prstGeom prst="rect">
            <a:avLst/>
          </a:prstGeom>
        </p:spPr>
      </p:pic>
      <p:sp>
        <p:nvSpPr>
          <p:cNvPr id="2" name="Title 1"/>
          <p:cNvSpPr>
            <a:spLocks noGrp="1"/>
          </p:cNvSpPr>
          <p:nvPr>
            <p:ph type="title" hasCustomPrompt="1"/>
          </p:nvPr>
        </p:nvSpPr>
        <p:spPr>
          <a:xfrm>
            <a:off x="6096000" y="3048000"/>
            <a:ext cx="5791200" cy="1362075"/>
          </a:xfrm>
        </p:spPr>
        <p:txBody>
          <a:bodyPr anchor="b" anchorCtr="0"/>
          <a:lstStyle>
            <a:lvl1pPr algn="l">
              <a:defRPr sz="4000" b="1" cap="small" baseline="0">
                <a:solidFill>
                  <a:srgbClr val="003300"/>
                </a:solidFill>
              </a:defRPr>
            </a:lvl1pPr>
          </a:lstStyle>
          <a:p>
            <a:r>
              <a:rPr lang="en-US" dirty="0"/>
              <a:t>Click to edit master title style</a:t>
            </a:r>
          </a:p>
        </p:txBody>
      </p:sp>
      <p:sp>
        <p:nvSpPr>
          <p:cNvPr id="4" name="Date Placeholder 3"/>
          <p:cNvSpPr>
            <a:spLocks noGrp="1"/>
          </p:cNvSpPr>
          <p:nvPr>
            <p:ph type="dt" sz="half" idx="10"/>
          </p:nvPr>
        </p:nvSpPr>
        <p:spPr/>
        <p:txBody>
          <a:bodyPr/>
          <a:lstStyle/>
          <a:p>
            <a:fld id="{757B281C-5159-4971-8228-52B9A72E9ED2}" type="datetimeFigureOut">
              <a:rPr lang="en-US" smtClean="0"/>
              <a:pPr/>
              <a:t>10/7/2026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
        <p:nvSpPr>
          <p:cNvPr id="10" name="Picture Placeholder 9"/>
          <p:cNvSpPr>
            <a:spLocks noGrp="1"/>
          </p:cNvSpPr>
          <p:nvPr>
            <p:ph type="pic" sz="quarter" idx="13" hasCustomPrompt="1"/>
          </p:nvPr>
        </p:nvSpPr>
        <p:spPr>
          <a:xfrm>
            <a:off x="9042400" y="5334000"/>
            <a:ext cx="2844800" cy="990600"/>
          </a:xfrm>
        </p:spPr>
        <p:txBody>
          <a:bodyPr>
            <a:normAutofit/>
          </a:bodyPr>
          <a:lstStyle>
            <a:lvl1pPr marL="0" indent="0" algn="ctr">
              <a:buNone/>
              <a:defRPr sz="1800"/>
            </a:lvl1pPr>
          </a:lstStyle>
          <a:p>
            <a:r>
              <a:rPr lang="en-US" dirty="0"/>
              <a:t>Company Logo</a:t>
            </a:r>
          </a:p>
        </p:txBody>
      </p:sp>
    </p:spTree>
    <p:extLst>
      <p:ext uri="{BB962C8B-B14F-4D97-AF65-F5344CB8AC3E}">
        <p14:creationId xmlns:p14="http://schemas.microsoft.com/office/powerpoint/2010/main" val="1110124152"/>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le and Content">
    <p:bg>
      <p:bgPr>
        <a:blipFill dpi="0" rotWithShape="1">
          <a:blip r:embed="rId2" cstate="email">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16000" y="269632"/>
            <a:ext cx="10769600" cy="1143000"/>
          </a:xfrm>
        </p:spPr>
        <p:txBody>
          <a:bodyPr anchor="ctr" anchorCtr="0"/>
          <a:lstStyle>
            <a:lvl1pPr algn="l">
              <a:defRPr lang="en-US" dirty="0"/>
            </a:lvl1pPr>
          </a:lstStyle>
          <a:p>
            <a:r>
              <a:rPr lang="en-US" dirty="0"/>
              <a:t>Click To Edit Master Title Style</a:t>
            </a:r>
          </a:p>
        </p:txBody>
      </p:sp>
      <p:sp>
        <p:nvSpPr>
          <p:cNvPr id="3" name="Content Placeholder 2"/>
          <p:cNvSpPr>
            <a:spLocks noGrp="1"/>
          </p:cNvSpPr>
          <p:nvPr>
            <p:ph idx="1"/>
          </p:nvPr>
        </p:nvSpPr>
        <p:spPr>
          <a:xfrm>
            <a:off x="1016000" y="1596413"/>
            <a:ext cx="10769600" cy="4297363"/>
          </a:xfrm>
        </p:spPr>
        <p:txBody>
          <a:bodyPr>
            <a:normAutofit/>
          </a:bodyPr>
          <a:lstStyle>
            <a:lvl1pPr>
              <a:defRPr sz="3200">
                <a:latin typeface="+mn-lt"/>
              </a:defRPr>
            </a:lvl1pPr>
            <a:lvl2pPr>
              <a:defRPr sz="2800">
                <a:latin typeface="+mn-lt"/>
              </a:defRPr>
            </a:lvl2pPr>
            <a:lvl3pPr>
              <a:defRPr sz="2400">
                <a:latin typeface="+mn-lt"/>
              </a:defRPr>
            </a:lvl3pPr>
            <a:lvl4pPr>
              <a:defRPr sz="2400">
                <a:latin typeface="+mn-lt"/>
              </a:defRPr>
            </a:lvl4pPr>
            <a:lvl5pPr>
              <a:defRPr sz="24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57B281C-5159-4971-8228-52B9A72E9ED2}" type="datetimeFigureOut">
              <a:rPr lang="en-US" smtClean="0"/>
              <a:pPr/>
              <a:t>10/7/2026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8940800" y="6356351"/>
            <a:ext cx="2844800" cy="365125"/>
          </a:xfr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667960358"/>
      </p:ext>
    </p:extLst>
  </p:cSld>
  <p:clrMapOvr>
    <a:masterClrMapping/>
  </p:clrMapOvr>
  <p:transition spd="slow">
    <p:wipe dir="d"/>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024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B281C-5159-4971-8228-52B9A72E9ED2}" type="datetimeFigureOut">
              <a:rPr lang="en-US" smtClean="0"/>
              <a:pPr/>
              <a:t>10/7/2026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468102114"/>
      </p:ext>
    </p:extLst>
  </p:cSld>
  <p:clrMapOvr>
    <a:masterClrMapping/>
  </p:clrMapOvr>
  <p:transition spd="slow">
    <p:wipe dir="d"/>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981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981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B281C-5159-4971-8228-52B9A72E9ED2}" type="datetimeFigureOut">
              <a:rPr lang="en-US" smtClean="0"/>
              <a:pPr/>
              <a:t>10/7/2026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17037066"/>
      </p:ext>
    </p:extLst>
  </p:cSld>
  <p:clrMapOvr>
    <a:masterClrMapping/>
  </p:clrMapOvr>
  <p:transition spd="slow">
    <p:wipe dir="d"/>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0715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144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B281C-5159-4971-8228-52B9A72E9ED2}" type="datetimeFigureOut">
              <a:rPr lang="en-US" smtClean="0"/>
              <a:pPr/>
              <a:t>10/7/2026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043283873"/>
      </p:ext>
    </p:extLst>
  </p:cSld>
  <p:clrMapOvr>
    <a:masterClrMapping/>
  </p:clrMapOvr>
  <p:transition spd="slow">
    <p:wipe dir="d"/>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B281C-5159-4971-8228-52B9A72E9ED2}" type="datetimeFigureOut">
              <a:rPr lang="en-US" smtClean="0"/>
              <a:pPr/>
              <a:t>10/7/2026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3317470261"/>
      </p:ext>
    </p:extLst>
  </p:cSld>
  <p:clrMapOvr>
    <a:masterClrMapping/>
  </p:clrMapOvr>
  <p:transition spd="slow">
    <p:wipe dir="d"/>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B281C-5159-4971-8228-52B9A72E9ED2}" type="datetimeFigureOut">
              <a:rPr lang="en-US" smtClean="0"/>
              <a:pPr/>
              <a:t>10/7/2026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232989207"/>
      </p:ext>
    </p:extLst>
  </p:cSld>
  <p:clrMapOvr>
    <a:masterClrMapping/>
  </p:clrMapOvr>
  <p:transition spd="slow">
    <p:wipe dir="d"/>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424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16000" y="274639"/>
            <a:ext cx="78232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B281C-5159-4971-8228-52B9A72E9ED2}" type="datetimeFigureOut">
              <a:rPr lang="en-US" smtClean="0"/>
              <a:pPr/>
              <a:t>10/7/2026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353822934"/>
      </p:ext>
    </p:extLst>
  </p:cSld>
  <p:clrMapOvr>
    <a:masterClrMapping/>
  </p:clrMapOvr>
  <p:transition spd="slow">
    <p:wipe dir="d"/>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B281C-5159-4971-8228-52B9A72E9ED2}" type="datetimeFigureOut">
              <a:rPr lang="en-US" smtClean="0"/>
              <a:pPr/>
              <a:t>10/7/2026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4000397828"/>
      </p:ext>
    </p:extLst>
  </p:cSld>
  <p:clrMapOvr>
    <a:masterClrMapping/>
  </p:clrMapOvr>
  <p:transition spd="slow">
    <p:wipe dir="d"/>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B281C-5159-4971-8228-52B9A72E9ED2}" type="datetimeFigureOut">
              <a:rPr lang="en-US" smtClean="0"/>
              <a:pPr/>
              <a:t>10/7/2026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800439044"/>
      </p:ext>
    </p:extLst>
  </p:cSld>
  <p:clrMapOvr>
    <a:masterClrMapping/>
  </p:clrMapOvr>
  <p:transition spd="slow">
    <p:wipe dir="d"/>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userDrawn="1">
  <p:cSld name="Background Only">
    <p:spTree>
      <p:nvGrpSpPr>
        <p:cNvPr id="1" name=""/>
        <p:cNvGrpSpPr/>
        <p:nvPr/>
      </p:nvGrpSpPr>
      <p:grpSpPr>
        <a:xfrm>
          <a:off x="0" y="0"/>
          <a:ext cx="0" cy="0"/>
          <a:chOff x="0" y="0"/>
          <a:chExt cx="0" cy="0"/>
        </a:xfrm>
      </p:grpSpPr>
      <p:pic>
        <p:nvPicPr>
          <p:cNvPr id="2" name="Picture 1"/>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58058" y="0"/>
            <a:ext cx="12133943" cy="6879771"/>
          </a:xfrm>
          <a:prstGeom prst="rect">
            <a:avLst/>
          </a:prstGeom>
        </p:spPr>
      </p:pic>
      <p:sp>
        <p:nvSpPr>
          <p:cNvPr id="3" name="Date Placeholder 3"/>
          <p:cNvSpPr>
            <a:spLocks noGrp="1"/>
          </p:cNvSpPr>
          <p:nvPr>
            <p:ph type="dt" sz="half" idx="10"/>
          </p:nvPr>
        </p:nvSpPr>
        <p:spPr>
          <a:xfrm>
            <a:off x="1016000" y="6356351"/>
            <a:ext cx="2844800" cy="365125"/>
          </a:xfrm>
        </p:spPr>
        <p:txBody>
          <a:bodyPr/>
          <a:lstStyle/>
          <a:p>
            <a:fld id="{757B281C-5159-4971-8228-52B9A72E9ED2}" type="datetimeFigureOut">
              <a:rPr lang="en-US" smtClean="0"/>
              <a:pPr/>
              <a:t>10/7/2026</a:t>
            </a:fld>
            <a:endParaRPr lang="en-US" dirty="0"/>
          </a:p>
        </p:txBody>
      </p:sp>
      <p:sp>
        <p:nvSpPr>
          <p:cNvPr id="4" name="Footer Placeholder 4"/>
          <p:cNvSpPr>
            <a:spLocks noGrp="1"/>
          </p:cNvSpPr>
          <p:nvPr>
            <p:ph type="ftr" sz="quarter" idx="11"/>
          </p:nvPr>
        </p:nvSpPr>
        <p:spPr>
          <a:xfrm>
            <a:off x="4470400" y="6356351"/>
            <a:ext cx="3860800" cy="365125"/>
          </a:xfrm>
        </p:spPr>
        <p:txBody>
          <a:bodyPr/>
          <a:lstStyle/>
          <a:p>
            <a:endParaRPr lang="en-US" dirty="0"/>
          </a:p>
        </p:txBody>
      </p:sp>
      <p:sp>
        <p:nvSpPr>
          <p:cNvPr id="5" name="Slide Number Placeholder 5"/>
          <p:cNvSpPr>
            <a:spLocks noGrp="1"/>
          </p:cNvSpPr>
          <p:nvPr>
            <p:ph type="sldNum" sz="quarter" idx="12"/>
          </p:nvPr>
        </p:nvSpPr>
        <p:spPr>
          <a:xfrm>
            <a:off x="8940800" y="6356351"/>
            <a:ext cx="2844800" cy="365125"/>
          </a:xfrm>
        </p:spPr>
        <p:txBody>
          <a:bodyPr/>
          <a:lstStyle/>
          <a:p>
            <a:fld id="{33D6E5A2-EC83-451F-A719-9AC1370DD5CF}" type="slidenum">
              <a:rPr lang="en-US" smtClean="0"/>
              <a:pPr/>
              <a:t>‹#›</a:t>
            </a:fld>
            <a:endParaRPr lang="en-US" dirty="0"/>
          </a:p>
        </p:txBody>
      </p:sp>
    </p:spTree>
    <p:extLst>
      <p:ext uri="{BB962C8B-B14F-4D97-AF65-F5344CB8AC3E}">
        <p14:creationId xmlns:p14="http://schemas.microsoft.com/office/powerpoint/2010/main" val="1495617498"/>
      </p:ext>
    </p:extLst>
  </p:cSld>
  <p:clrMapOvr>
    <a:masterClrMapping/>
  </p:clrMapOvr>
  <p:transition spd="slow">
    <p:wipe dir="d"/>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F10B908B-367A-FA91-03BF-35944A11FB1D}"/>
              </a:ext>
            </a:extLst>
          </p:cNvPr>
          <p:cNvGrpSpPr>
            <a:grpSpLocks/>
          </p:cNvGrpSpPr>
          <p:nvPr/>
        </p:nvGrpSpPr>
        <p:grpSpPr bwMode="auto">
          <a:xfrm>
            <a:off x="1" y="68264"/>
            <a:ext cx="11571817" cy="6713537"/>
            <a:chOff x="0" y="43"/>
            <a:chExt cx="5467" cy="4229"/>
          </a:xfrm>
        </p:grpSpPr>
        <p:sp>
          <p:nvSpPr>
            <p:cNvPr id="3" name="Rectangle 3">
              <a:extLst>
                <a:ext uri="{FF2B5EF4-FFF2-40B4-BE49-F238E27FC236}">
                  <a16:creationId xmlns:a16="http://schemas.microsoft.com/office/drawing/2014/main" id="{A9513254-1272-74CB-CF8D-8447A3244F7E}"/>
                </a:ext>
              </a:extLst>
            </p:cNvPr>
            <p:cNvSpPr>
              <a:spLocks noChangeArrowheads="1"/>
            </p:cNvSpPr>
            <p:nvPr userDrawn="1"/>
          </p:nvSpPr>
          <p:spPr bwMode="auto">
            <a:xfrm>
              <a:off x="692" y="494"/>
              <a:ext cx="4775" cy="936"/>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defRPr/>
              </a:pPr>
              <a:endParaRPr lang="en-US" altLang="en-US" sz="2400"/>
            </a:p>
          </p:txBody>
        </p:sp>
        <p:grpSp>
          <p:nvGrpSpPr>
            <p:cNvPr id="4" name="Group 4">
              <a:extLst>
                <a:ext uri="{FF2B5EF4-FFF2-40B4-BE49-F238E27FC236}">
                  <a16:creationId xmlns:a16="http://schemas.microsoft.com/office/drawing/2014/main" id="{65F0FD01-3998-C7BB-B1A2-6C9B4E55233B}"/>
                </a:ext>
              </a:extLst>
            </p:cNvPr>
            <p:cNvGrpSpPr>
              <a:grpSpLocks/>
            </p:cNvGrpSpPr>
            <p:nvPr userDrawn="1"/>
          </p:nvGrpSpPr>
          <p:grpSpPr bwMode="auto">
            <a:xfrm>
              <a:off x="0" y="43"/>
              <a:ext cx="624" cy="4229"/>
              <a:chOff x="0" y="43"/>
              <a:chExt cx="624" cy="4229"/>
            </a:xfrm>
          </p:grpSpPr>
          <p:sp>
            <p:nvSpPr>
              <p:cNvPr id="5" name="Line 5">
                <a:extLst>
                  <a:ext uri="{FF2B5EF4-FFF2-40B4-BE49-F238E27FC236}">
                    <a16:creationId xmlns:a16="http://schemas.microsoft.com/office/drawing/2014/main" id="{C85947B9-3704-A9A7-DC7C-C8B1F8AE6E93}"/>
                  </a:ext>
                </a:extLst>
              </p:cNvPr>
              <p:cNvSpPr>
                <a:spLocks noChangeShapeType="1"/>
              </p:cNvSpPr>
              <p:nvPr userDrawn="1"/>
            </p:nvSpPr>
            <p:spPr bwMode="auto">
              <a:xfrm>
                <a:off x="0" y="4203"/>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6" name="Line 6">
                <a:extLst>
                  <a:ext uri="{FF2B5EF4-FFF2-40B4-BE49-F238E27FC236}">
                    <a16:creationId xmlns:a16="http://schemas.microsoft.com/office/drawing/2014/main" id="{1EA5729E-8BC6-51B3-C165-CD7E3F64B3D1}"/>
                  </a:ext>
                </a:extLst>
              </p:cNvPr>
              <p:cNvSpPr>
                <a:spLocks noChangeShapeType="1"/>
              </p:cNvSpPr>
              <p:nvPr userDrawn="1"/>
            </p:nvSpPr>
            <p:spPr bwMode="auto">
              <a:xfrm>
                <a:off x="0" y="4239"/>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7" name="Line 7">
                <a:extLst>
                  <a:ext uri="{FF2B5EF4-FFF2-40B4-BE49-F238E27FC236}">
                    <a16:creationId xmlns:a16="http://schemas.microsoft.com/office/drawing/2014/main" id="{018F3E48-D4A7-FE18-AA3F-50FD387BFDBF}"/>
                  </a:ext>
                </a:extLst>
              </p:cNvPr>
              <p:cNvSpPr>
                <a:spLocks noChangeShapeType="1"/>
              </p:cNvSpPr>
              <p:nvPr userDrawn="1"/>
            </p:nvSpPr>
            <p:spPr bwMode="auto">
              <a:xfrm>
                <a:off x="0" y="4272"/>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8" name="Line 8">
                <a:extLst>
                  <a:ext uri="{FF2B5EF4-FFF2-40B4-BE49-F238E27FC236}">
                    <a16:creationId xmlns:a16="http://schemas.microsoft.com/office/drawing/2014/main" id="{21C0C1A7-4043-2229-A725-DF339B183534}"/>
                  </a:ext>
                </a:extLst>
              </p:cNvPr>
              <p:cNvSpPr>
                <a:spLocks noChangeShapeType="1"/>
              </p:cNvSpPr>
              <p:nvPr userDrawn="1"/>
            </p:nvSpPr>
            <p:spPr bwMode="auto">
              <a:xfrm>
                <a:off x="0" y="4113"/>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9" name="Line 9">
                <a:extLst>
                  <a:ext uri="{FF2B5EF4-FFF2-40B4-BE49-F238E27FC236}">
                    <a16:creationId xmlns:a16="http://schemas.microsoft.com/office/drawing/2014/main" id="{5E1FE904-FD3A-B0DA-B9CB-0A84DAC807CE}"/>
                  </a:ext>
                </a:extLst>
              </p:cNvPr>
              <p:cNvSpPr>
                <a:spLocks noChangeShapeType="1"/>
              </p:cNvSpPr>
              <p:nvPr userDrawn="1"/>
            </p:nvSpPr>
            <p:spPr bwMode="auto">
              <a:xfrm>
                <a:off x="0" y="4065"/>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 name="Line 10">
                <a:extLst>
                  <a:ext uri="{FF2B5EF4-FFF2-40B4-BE49-F238E27FC236}">
                    <a16:creationId xmlns:a16="http://schemas.microsoft.com/office/drawing/2014/main" id="{E8080BB2-5F5C-414D-FE6E-FEEF2022F4C8}"/>
                  </a:ext>
                </a:extLst>
              </p:cNvPr>
              <p:cNvSpPr>
                <a:spLocks noChangeShapeType="1"/>
              </p:cNvSpPr>
              <p:nvPr userDrawn="1"/>
            </p:nvSpPr>
            <p:spPr bwMode="auto">
              <a:xfrm>
                <a:off x="0" y="4158"/>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 name="Line 11">
                <a:extLst>
                  <a:ext uri="{FF2B5EF4-FFF2-40B4-BE49-F238E27FC236}">
                    <a16:creationId xmlns:a16="http://schemas.microsoft.com/office/drawing/2014/main" id="{82F276FB-0066-9016-589F-A061B7DEFBE7}"/>
                  </a:ext>
                </a:extLst>
              </p:cNvPr>
              <p:cNvSpPr>
                <a:spLocks noChangeShapeType="1"/>
              </p:cNvSpPr>
              <p:nvPr userDrawn="1"/>
            </p:nvSpPr>
            <p:spPr bwMode="auto">
              <a:xfrm>
                <a:off x="0" y="3666"/>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2" name="Line 12">
                <a:extLst>
                  <a:ext uri="{FF2B5EF4-FFF2-40B4-BE49-F238E27FC236}">
                    <a16:creationId xmlns:a16="http://schemas.microsoft.com/office/drawing/2014/main" id="{38574487-670A-3AD4-B305-0C3CAA3626FB}"/>
                  </a:ext>
                </a:extLst>
              </p:cNvPr>
              <p:cNvSpPr>
                <a:spLocks noChangeShapeType="1"/>
              </p:cNvSpPr>
              <p:nvPr userDrawn="1"/>
            </p:nvSpPr>
            <p:spPr bwMode="auto">
              <a:xfrm>
                <a:off x="0" y="3639"/>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3" name="Line 13">
                <a:extLst>
                  <a:ext uri="{FF2B5EF4-FFF2-40B4-BE49-F238E27FC236}">
                    <a16:creationId xmlns:a16="http://schemas.microsoft.com/office/drawing/2014/main" id="{6659FBAC-D2CC-4334-1CA7-73286134B81C}"/>
                  </a:ext>
                </a:extLst>
              </p:cNvPr>
              <p:cNvSpPr>
                <a:spLocks noChangeShapeType="1"/>
              </p:cNvSpPr>
              <p:nvPr userDrawn="1"/>
            </p:nvSpPr>
            <p:spPr bwMode="auto">
              <a:xfrm>
                <a:off x="0" y="4020"/>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4" name="Line 14">
                <a:extLst>
                  <a:ext uri="{FF2B5EF4-FFF2-40B4-BE49-F238E27FC236}">
                    <a16:creationId xmlns:a16="http://schemas.microsoft.com/office/drawing/2014/main" id="{36638D59-257E-4AA1-6957-E866F8031337}"/>
                  </a:ext>
                </a:extLst>
              </p:cNvPr>
              <p:cNvSpPr>
                <a:spLocks noChangeShapeType="1"/>
              </p:cNvSpPr>
              <p:nvPr userDrawn="1"/>
            </p:nvSpPr>
            <p:spPr bwMode="auto">
              <a:xfrm>
                <a:off x="0" y="3894"/>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5" name="Line 15">
                <a:extLst>
                  <a:ext uri="{FF2B5EF4-FFF2-40B4-BE49-F238E27FC236}">
                    <a16:creationId xmlns:a16="http://schemas.microsoft.com/office/drawing/2014/main" id="{A98D76BF-F7D3-098A-FCC6-496E896EBCF1}"/>
                  </a:ext>
                </a:extLst>
              </p:cNvPr>
              <p:cNvSpPr>
                <a:spLocks noChangeShapeType="1"/>
              </p:cNvSpPr>
              <p:nvPr userDrawn="1"/>
            </p:nvSpPr>
            <p:spPr bwMode="auto">
              <a:xfrm>
                <a:off x="0" y="3813"/>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6" name="Line 16">
                <a:extLst>
                  <a:ext uri="{FF2B5EF4-FFF2-40B4-BE49-F238E27FC236}">
                    <a16:creationId xmlns:a16="http://schemas.microsoft.com/office/drawing/2014/main" id="{E37F8928-8119-593A-C042-0113277FF035}"/>
                  </a:ext>
                </a:extLst>
              </p:cNvPr>
              <p:cNvSpPr>
                <a:spLocks noChangeShapeType="1"/>
              </p:cNvSpPr>
              <p:nvPr userDrawn="1"/>
            </p:nvSpPr>
            <p:spPr bwMode="auto">
              <a:xfrm>
                <a:off x="0" y="3999"/>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7" name="Line 17">
                <a:extLst>
                  <a:ext uri="{FF2B5EF4-FFF2-40B4-BE49-F238E27FC236}">
                    <a16:creationId xmlns:a16="http://schemas.microsoft.com/office/drawing/2014/main" id="{6E423949-9D9F-6A97-581F-42DBE8764F3B}"/>
                  </a:ext>
                </a:extLst>
              </p:cNvPr>
              <p:cNvSpPr>
                <a:spLocks noChangeShapeType="1"/>
              </p:cNvSpPr>
              <p:nvPr userDrawn="1"/>
            </p:nvSpPr>
            <p:spPr bwMode="auto">
              <a:xfrm>
                <a:off x="0" y="3687"/>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8" name="Line 18">
                <a:extLst>
                  <a:ext uri="{FF2B5EF4-FFF2-40B4-BE49-F238E27FC236}">
                    <a16:creationId xmlns:a16="http://schemas.microsoft.com/office/drawing/2014/main" id="{AD3812F1-375B-C90C-8E0B-B9216F6217E5}"/>
                  </a:ext>
                </a:extLst>
              </p:cNvPr>
              <p:cNvSpPr>
                <a:spLocks noChangeShapeType="1"/>
              </p:cNvSpPr>
              <p:nvPr userDrawn="1"/>
            </p:nvSpPr>
            <p:spPr bwMode="auto">
              <a:xfrm>
                <a:off x="0" y="3741"/>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9" name="Line 19">
                <a:extLst>
                  <a:ext uri="{FF2B5EF4-FFF2-40B4-BE49-F238E27FC236}">
                    <a16:creationId xmlns:a16="http://schemas.microsoft.com/office/drawing/2014/main" id="{0A5513D1-4039-2685-B6A9-5C14DA52C047}"/>
                  </a:ext>
                </a:extLst>
              </p:cNvPr>
              <p:cNvSpPr>
                <a:spLocks noChangeShapeType="1"/>
              </p:cNvSpPr>
              <p:nvPr userDrawn="1"/>
            </p:nvSpPr>
            <p:spPr bwMode="auto">
              <a:xfrm>
                <a:off x="0" y="3939"/>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0" name="Line 20">
                <a:extLst>
                  <a:ext uri="{FF2B5EF4-FFF2-40B4-BE49-F238E27FC236}">
                    <a16:creationId xmlns:a16="http://schemas.microsoft.com/office/drawing/2014/main" id="{035214FF-245A-440C-E6C2-A857FF6911E0}"/>
                  </a:ext>
                </a:extLst>
              </p:cNvPr>
              <p:cNvSpPr>
                <a:spLocks noChangeShapeType="1"/>
              </p:cNvSpPr>
              <p:nvPr userDrawn="1"/>
            </p:nvSpPr>
            <p:spPr bwMode="auto">
              <a:xfrm>
                <a:off x="0" y="3918"/>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1" name="Line 21">
                <a:extLst>
                  <a:ext uri="{FF2B5EF4-FFF2-40B4-BE49-F238E27FC236}">
                    <a16:creationId xmlns:a16="http://schemas.microsoft.com/office/drawing/2014/main" id="{02EB1A9A-8B24-DF55-F178-04E7EC0A4DC5}"/>
                  </a:ext>
                </a:extLst>
              </p:cNvPr>
              <p:cNvSpPr>
                <a:spLocks noChangeShapeType="1"/>
              </p:cNvSpPr>
              <p:nvPr userDrawn="1"/>
            </p:nvSpPr>
            <p:spPr bwMode="auto">
              <a:xfrm>
                <a:off x="0" y="3510"/>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2" name="Line 22">
                <a:extLst>
                  <a:ext uri="{FF2B5EF4-FFF2-40B4-BE49-F238E27FC236}">
                    <a16:creationId xmlns:a16="http://schemas.microsoft.com/office/drawing/2014/main" id="{CCF87851-E1B3-1B65-194D-FE93ADEE348A}"/>
                  </a:ext>
                </a:extLst>
              </p:cNvPr>
              <p:cNvSpPr>
                <a:spLocks noChangeShapeType="1"/>
              </p:cNvSpPr>
              <p:nvPr userDrawn="1"/>
            </p:nvSpPr>
            <p:spPr bwMode="auto">
              <a:xfrm>
                <a:off x="0" y="3546"/>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3" name="Line 23">
                <a:extLst>
                  <a:ext uri="{FF2B5EF4-FFF2-40B4-BE49-F238E27FC236}">
                    <a16:creationId xmlns:a16="http://schemas.microsoft.com/office/drawing/2014/main" id="{4039F856-D064-F09B-CA1B-EABF9F1C3925}"/>
                  </a:ext>
                </a:extLst>
              </p:cNvPr>
              <p:cNvSpPr>
                <a:spLocks noChangeShapeType="1"/>
              </p:cNvSpPr>
              <p:nvPr userDrawn="1"/>
            </p:nvSpPr>
            <p:spPr bwMode="auto">
              <a:xfrm>
                <a:off x="0" y="3579"/>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4" name="Line 24">
                <a:extLst>
                  <a:ext uri="{FF2B5EF4-FFF2-40B4-BE49-F238E27FC236}">
                    <a16:creationId xmlns:a16="http://schemas.microsoft.com/office/drawing/2014/main" id="{9EDA2893-0FC9-DC6B-A536-FBE24C20D0C9}"/>
                  </a:ext>
                </a:extLst>
              </p:cNvPr>
              <p:cNvSpPr>
                <a:spLocks noChangeShapeType="1"/>
              </p:cNvSpPr>
              <p:nvPr userDrawn="1"/>
            </p:nvSpPr>
            <p:spPr bwMode="auto">
              <a:xfrm>
                <a:off x="0" y="3420"/>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5" name="Line 25">
                <a:extLst>
                  <a:ext uri="{FF2B5EF4-FFF2-40B4-BE49-F238E27FC236}">
                    <a16:creationId xmlns:a16="http://schemas.microsoft.com/office/drawing/2014/main" id="{90618DE0-6B29-DEDB-8BD4-68737768CB49}"/>
                  </a:ext>
                </a:extLst>
              </p:cNvPr>
              <p:cNvSpPr>
                <a:spLocks noChangeShapeType="1"/>
              </p:cNvSpPr>
              <p:nvPr userDrawn="1"/>
            </p:nvSpPr>
            <p:spPr bwMode="auto">
              <a:xfrm>
                <a:off x="0" y="3372"/>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6" name="Line 26">
                <a:extLst>
                  <a:ext uri="{FF2B5EF4-FFF2-40B4-BE49-F238E27FC236}">
                    <a16:creationId xmlns:a16="http://schemas.microsoft.com/office/drawing/2014/main" id="{91B58B55-597C-C569-3C38-978C6C358FB7}"/>
                  </a:ext>
                </a:extLst>
              </p:cNvPr>
              <p:cNvSpPr>
                <a:spLocks noChangeShapeType="1"/>
              </p:cNvSpPr>
              <p:nvPr userDrawn="1"/>
            </p:nvSpPr>
            <p:spPr bwMode="auto">
              <a:xfrm>
                <a:off x="0" y="3465"/>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 name="Line 27">
                <a:extLst>
                  <a:ext uri="{FF2B5EF4-FFF2-40B4-BE49-F238E27FC236}">
                    <a16:creationId xmlns:a16="http://schemas.microsoft.com/office/drawing/2014/main" id="{B7CB7DB7-A74A-7538-CAC5-45F2FD7A6C43}"/>
                  </a:ext>
                </a:extLst>
              </p:cNvPr>
              <p:cNvSpPr>
                <a:spLocks noChangeShapeType="1"/>
              </p:cNvSpPr>
              <p:nvPr userDrawn="1"/>
            </p:nvSpPr>
            <p:spPr bwMode="auto">
              <a:xfrm>
                <a:off x="0" y="2973"/>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8" name="Line 28">
                <a:extLst>
                  <a:ext uri="{FF2B5EF4-FFF2-40B4-BE49-F238E27FC236}">
                    <a16:creationId xmlns:a16="http://schemas.microsoft.com/office/drawing/2014/main" id="{82817C03-A293-510F-C546-2973EEB3F5DD}"/>
                  </a:ext>
                </a:extLst>
              </p:cNvPr>
              <p:cNvSpPr>
                <a:spLocks noChangeShapeType="1"/>
              </p:cNvSpPr>
              <p:nvPr userDrawn="1"/>
            </p:nvSpPr>
            <p:spPr bwMode="auto">
              <a:xfrm>
                <a:off x="0" y="2946"/>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9" name="Line 29">
                <a:extLst>
                  <a:ext uri="{FF2B5EF4-FFF2-40B4-BE49-F238E27FC236}">
                    <a16:creationId xmlns:a16="http://schemas.microsoft.com/office/drawing/2014/main" id="{65D9861A-D36D-8FFF-BB9B-23444E6CF22C}"/>
                  </a:ext>
                </a:extLst>
              </p:cNvPr>
              <p:cNvSpPr>
                <a:spLocks noChangeShapeType="1"/>
              </p:cNvSpPr>
              <p:nvPr userDrawn="1"/>
            </p:nvSpPr>
            <p:spPr bwMode="auto">
              <a:xfrm>
                <a:off x="0" y="3327"/>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30" name="Line 30">
                <a:extLst>
                  <a:ext uri="{FF2B5EF4-FFF2-40B4-BE49-F238E27FC236}">
                    <a16:creationId xmlns:a16="http://schemas.microsoft.com/office/drawing/2014/main" id="{70785779-C6D4-5CD2-3622-B0EAEAF1E99C}"/>
                  </a:ext>
                </a:extLst>
              </p:cNvPr>
              <p:cNvSpPr>
                <a:spLocks noChangeShapeType="1"/>
              </p:cNvSpPr>
              <p:nvPr userDrawn="1"/>
            </p:nvSpPr>
            <p:spPr bwMode="auto">
              <a:xfrm>
                <a:off x="0" y="3201"/>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31" name="Line 31">
                <a:extLst>
                  <a:ext uri="{FF2B5EF4-FFF2-40B4-BE49-F238E27FC236}">
                    <a16:creationId xmlns:a16="http://schemas.microsoft.com/office/drawing/2014/main" id="{6C3ED45D-5849-1EF8-CA07-91C2296D0E94}"/>
                  </a:ext>
                </a:extLst>
              </p:cNvPr>
              <p:cNvSpPr>
                <a:spLocks noChangeShapeType="1"/>
              </p:cNvSpPr>
              <p:nvPr userDrawn="1"/>
            </p:nvSpPr>
            <p:spPr bwMode="auto">
              <a:xfrm>
                <a:off x="0" y="3120"/>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44" name="Line 32">
                <a:extLst>
                  <a:ext uri="{FF2B5EF4-FFF2-40B4-BE49-F238E27FC236}">
                    <a16:creationId xmlns:a16="http://schemas.microsoft.com/office/drawing/2014/main" id="{F6A9C2D6-FED2-D307-940C-D552B0C54029}"/>
                  </a:ext>
                </a:extLst>
              </p:cNvPr>
              <p:cNvSpPr>
                <a:spLocks noChangeShapeType="1"/>
              </p:cNvSpPr>
              <p:nvPr userDrawn="1"/>
            </p:nvSpPr>
            <p:spPr bwMode="auto">
              <a:xfrm>
                <a:off x="0" y="3306"/>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45" name="Line 33">
                <a:extLst>
                  <a:ext uri="{FF2B5EF4-FFF2-40B4-BE49-F238E27FC236}">
                    <a16:creationId xmlns:a16="http://schemas.microsoft.com/office/drawing/2014/main" id="{F69CADFE-7C84-CA28-ADA1-99EC5C92A789}"/>
                  </a:ext>
                </a:extLst>
              </p:cNvPr>
              <p:cNvSpPr>
                <a:spLocks noChangeShapeType="1"/>
              </p:cNvSpPr>
              <p:nvPr userDrawn="1"/>
            </p:nvSpPr>
            <p:spPr bwMode="auto">
              <a:xfrm>
                <a:off x="0" y="2994"/>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46" name="Line 34">
                <a:extLst>
                  <a:ext uri="{FF2B5EF4-FFF2-40B4-BE49-F238E27FC236}">
                    <a16:creationId xmlns:a16="http://schemas.microsoft.com/office/drawing/2014/main" id="{E71E65D9-D391-231A-E098-6C0736CFDA3D}"/>
                  </a:ext>
                </a:extLst>
              </p:cNvPr>
              <p:cNvSpPr>
                <a:spLocks noChangeShapeType="1"/>
              </p:cNvSpPr>
              <p:nvPr userDrawn="1"/>
            </p:nvSpPr>
            <p:spPr bwMode="auto">
              <a:xfrm>
                <a:off x="0" y="3048"/>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47" name="Line 35">
                <a:extLst>
                  <a:ext uri="{FF2B5EF4-FFF2-40B4-BE49-F238E27FC236}">
                    <a16:creationId xmlns:a16="http://schemas.microsoft.com/office/drawing/2014/main" id="{79317A43-3197-ECD1-9A94-1A720EA7A17D}"/>
                  </a:ext>
                </a:extLst>
              </p:cNvPr>
              <p:cNvSpPr>
                <a:spLocks noChangeShapeType="1"/>
              </p:cNvSpPr>
              <p:nvPr userDrawn="1"/>
            </p:nvSpPr>
            <p:spPr bwMode="auto">
              <a:xfrm>
                <a:off x="0" y="3246"/>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48" name="Line 36">
                <a:extLst>
                  <a:ext uri="{FF2B5EF4-FFF2-40B4-BE49-F238E27FC236}">
                    <a16:creationId xmlns:a16="http://schemas.microsoft.com/office/drawing/2014/main" id="{F9EB3E05-1CDE-581F-8271-67279C272823}"/>
                  </a:ext>
                </a:extLst>
              </p:cNvPr>
              <p:cNvSpPr>
                <a:spLocks noChangeShapeType="1"/>
              </p:cNvSpPr>
              <p:nvPr userDrawn="1"/>
            </p:nvSpPr>
            <p:spPr bwMode="auto">
              <a:xfrm>
                <a:off x="0" y="3225"/>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49" name="Line 37">
                <a:extLst>
                  <a:ext uri="{FF2B5EF4-FFF2-40B4-BE49-F238E27FC236}">
                    <a16:creationId xmlns:a16="http://schemas.microsoft.com/office/drawing/2014/main" id="{D3CCF5CF-6F66-3656-21E9-EFA2691448FE}"/>
                  </a:ext>
                </a:extLst>
              </p:cNvPr>
              <p:cNvSpPr>
                <a:spLocks noChangeShapeType="1"/>
              </p:cNvSpPr>
              <p:nvPr userDrawn="1"/>
            </p:nvSpPr>
            <p:spPr bwMode="auto">
              <a:xfrm>
                <a:off x="0" y="2831"/>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50" name="Line 38">
                <a:extLst>
                  <a:ext uri="{FF2B5EF4-FFF2-40B4-BE49-F238E27FC236}">
                    <a16:creationId xmlns:a16="http://schemas.microsoft.com/office/drawing/2014/main" id="{C4EEC93D-D7F1-37B6-E30C-F482FC3E0C71}"/>
                  </a:ext>
                </a:extLst>
              </p:cNvPr>
              <p:cNvSpPr>
                <a:spLocks noChangeShapeType="1"/>
              </p:cNvSpPr>
              <p:nvPr userDrawn="1"/>
            </p:nvSpPr>
            <p:spPr bwMode="auto">
              <a:xfrm>
                <a:off x="0" y="2750"/>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51" name="Line 39">
                <a:extLst>
                  <a:ext uri="{FF2B5EF4-FFF2-40B4-BE49-F238E27FC236}">
                    <a16:creationId xmlns:a16="http://schemas.microsoft.com/office/drawing/2014/main" id="{A4AAD6FF-FAA1-6F3E-5F73-7D1FBF170045}"/>
                  </a:ext>
                </a:extLst>
              </p:cNvPr>
              <p:cNvSpPr>
                <a:spLocks noChangeShapeType="1"/>
              </p:cNvSpPr>
              <p:nvPr userDrawn="1"/>
            </p:nvSpPr>
            <p:spPr bwMode="auto">
              <a:xfrm>
                <a:off x="0" y="2678"/>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52" name="Line 40">
                <a:extLst>
                  <a:ext uri="{FF2B5EF4-FFF2-40B4-BE49-F238E27FC236}">
                    <a16:creationId xmlns:a16="http://schemas.microsoft.com/office/drawing/2014/main" id="{029E43A7-FFD8-F5D6-51CA-21EF42902015}"/>
                  </a:ext>
                </a:extLst>
              </p:cNvPr>
              <p:cNvSpPr>
                <a:spLocks noChangeShapeType="1"/>
              </p:cNvSpPr>
              <p:nvPr userDrawn="1"/>
            </p:nvSpPr>
            <p:spPr bwMode="auto">
              <a:xfrm>
                <a:off x="0" y="2876"/>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53" name="Line 41">
                <a:extLst>
                  <a:ext uri="{FF2B5EF4-FFF2-40B4-BE49-F238E27FC236}">
                    <a16:creationId xmlns:a16="http://schemas.microsoft.com/office/drawing/2014/main" id="{FD72984D-5353-2C69-23F9-3DD7A3FEB120}"/>
                  </a:ext>
                </a:extLst>
              </p:cNvPr>
              <p:cNvSpPr>
                <a:spLocks noChangeShapeType="1"/>
              </p:cNvSpPr>
              <p:nvPr userDrawn="1"/>
            </p:nvSpPr>
            <p:spPr bwMode="auto">
              <a:xfrm>
                <a:off x="0" y="2855"/>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56" name="Line 42">
                <a:extLst>
                  <a:ext uri="{FF2B5EF4-FFF2-40B4-BE49-F238E27FC236}">
                    <a16:creationId xmlns:a16="http://schemas.microsoft.com/office/drawing/2014/main" id="{BE501EF3-5029-98A0-1CD0-70DF57F5ED75}"/>
                  </a:ext>
                </a:extLst>
              </p:cNvPr>
              <p:cNvSpPr>
                <a:spLocks noChangeShapeType="1"/>
              </p:cNvSpPr>
              <p:nvPr userDrawn="1"/>
            </p:nvSpPr>
            <p:spPr bwMode="auto">
              <a:xfrm>
                <a:off x="0" y="2554"/>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57" name="Line 43">
                <a:extLst>
                  <a:ext uri="{FF2B5EF4-FFF2-40B4-BE49-F238E27FC236}">
                    <a16:creationId xmlns:a16="http://schemas.microsoft.com/office/drawing/2014/main" id="{4E293042-3381-AF6F-831A-976C90835E8C}"/>
                  </a:ext>
                </a:extLst>
              </p:cNvPr>
              <p:cNvSpPr>
                <a:spLocks noChangeShapeType="1"/>
              </p:cNvSpPr>
              <p:nvPr userDrawn="1"/>
            </p:nvSpPr>
            <p:spPr bwMode="auto">
              <a:xfrm>
                <a:off x="0" y="2590"/>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58" name="Line 44">
                <a:extLst>
                  <a:ext uri="{FF2B5EF4-FFF2-40B4-BE49-F238E27FC236}">
                    <a16:creationId xmlns:a16="http://schemas.microsoft.com/office/drawing/2014/main" id="{B74090C0-A124-5268-E101-F5ACA7120F97}"/>
                  </a:ext>
                </a:extLst>
              </p:cNvPr>
              <p:cNvSpPr>
                <a:spLocks noChangeShapeType="1"/>
              </p:cNvSpPr>
              <p:nvPr userDrawn="1"/>
            </p:nvSpPr>
            <p:spPr bwMode="auto">
              <a:xfrm>
                <a:off x="0" y="2623"/>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59" name="Line 45">
                <a:extLst>
                  <a:ext uri="{FF2B5EF4-FFF2-40B4-BE49-F238E27FC236}">
                    <a16:creationId xmlns:a16="http://schemas.microsoft.com/office/drawing/2014/main" id="{9B485B5E-83A0-4064-D311-66EF4CC7725C}"/>
                  </a:ext>
                </a:extLst>
              </p:cNvPr>
              <p:cNvSpPr>
                <a:spLocks noChangeShapeType="1"/>
              </p:cNvSpPr>
              <p:nvPr userDrawn="1"/>
            </p:nvSpPr>
            <p:spPr bwMode="auto">
              <a:xfrm>
                <a:off x="0" y="2464"/>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60" name="Line 46">
                <a:extLst>
                  <a:ext uri="{FF2B5EF4-FFF2-40B4-BE49-F238E27FC236}">
                    <a16:creationId xmlns:a16="http://schemas.microsoft.com/office/drawing/2014/main" id="{2E5AA6AF-0341-8EB3-6A5C-C21AFC7698CA}"/>
                  </a:ext>
                </a:extLst>
              </p:cNvPr>
              <p:cNvSpPr>
                <a:spLocks noChangeShapeType="1"/>
              </p:cNvSpPr>
              <p:nvPr userDrawn="1"/>
            </p:nvSpPr>
            <p:spPr bwMode="auto">
              <a:xfrm>
                <a:off x="0" y="2416"/>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61" name="Line 47">
                <a:extLst>
                  <a:ext uri="{FF2B5EF4-FFF2-40B4-BE49-F238E27FC236}">
                    <a16:creationId xmlns:a16="http://schemas.microsoft.com/office/drawing/2014/main" id="{259538B6-8328-4DB4-D3B7-4DB77973067A}"/>
                  </a:ext>
                </a:extLst>
              </p:cNvPr>
              <p:cNvSpPr>
                <a:spLocks noChangeShapeType="1"/>
              </p:cNvSpPr>
              <p:nvPr userDrawn="1"/>
            </p:nvSpPr>
            <p:spPr bwMode="auto">
              <a:xfrm>
                <a:off x="0" y="2509"/>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62" name="Line 48">
                <a:extLst>
                  <a:ext uri="{FF2B5EF4-FFF2-40B4-BE49-F238E27FC236}">
                    <a16:creationId xmlns:a16="http://schemas.microsoft.com/office/drawing/2014/main" id="{A112AABF-4C32-969B-EE13-7786AA796761}"/>
                  </a:ext>
                </a:extLst>
              </p:cNvPr>
              <p:cNvSpPr>
                <a:spLocks noChangeShapeType="1"/>
              </p:cNvSpPr>
              <p:nvPr userDrawn="1"/>
            </p:nvSpPr>
            <p:spPr bwMode="auto">
              <a:xfrm>
                <a:off x="0" y="2371"/>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63" name="Line 49">
                <a:extLst>
                  <a:ext uri="{FF2B5EF4-FFF2-40B4-BE49-F238E27FC236}">
                    <a16:creationId xmlns:a16="http://schemas.microsoft.com/office/drawing/2014/main" id="{635A60F5-9246-280E-DCF1-D13DD0FE3E6D}"/>
                  </a:ext>
                </a:extLst>
              </p:cNvPr>
              <p:cNvSpPr>
                <a:spLocks noChangeShapeType="1"/>
              </p:cNvSpPr>
              <p:nvPr userDrawn="1"/>
            </p:nvSpPr>
            <p:spPr bwMode="auto">
              <a:xfrm>
                <a:off x="0" y="2245"/>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64" name="Line 50">
                <a:extLst>
                  <a:ext uri="{FF2B5EF4-FFF2-40B4-BE49-F238E27FC236}">
                    <a16:creationId xmlns:a16="http://schemas.microsoft.com/office/drawing/2014/main" id="{B82DFBDF-2465-6860-7F9C-122855F511EC}"/>
                  </a:ext>
                </a:extLst>
              </p:cNvPr>
              <p:cNvSpPr>
                <a:spLocks noChangeShapeType="1"/>
              </p:cNvSpPr>
              <p:nvPr userDrawn="1"/>
            </p:nvSpPr>
            <p:spPr bwMode="auto">
              <a:xfrm>
                <a:off x="0" y="2350"/>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65" name="Line 51">
                <a:extLst>
                  <a:ext uri="{FF2B5EF4-FFF2-40B4-BE49-F238E27FC236}">
                    <a16:creationId xmlns:a16="http://schemas.microsoft.com/office/drawing/2014/main" id="{F4B50ACC-9F6C-42FC-4340-72AB9AC1DC7A}"/>
                  </a:ext>
                </a:extLst>
              </p:cNvPr>
              <p:cNvSpPr>
                <a:spLocks noChangeShapeType="1"/>
              </p:cNvSpPr>
              <p:nvPr userDrawn="1"/>
            </p:nvSpPr>
            <p:spPr bwMode="auto">
              <a:xfrm>
                <a:off x="0" y="2290"/>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66" name="Line 52">
                <a:extLst>
                  <a:ext uri="{FF2B5EF4-FFF2-40B4-BE49-F238E27FC236}">
                    <a16:creationId xmlns:a16="http://schemas.microsoft.com/office/drawing/2014/main" id="{86278157-94FF-235C-624C-7C9A0525743A}"/>
                  </a:ext>
                </a:extLst>
              </p:cNvPr>
              <p:cNvSpPr>
                <a:spLocks noChangeShapeType="1"/>
              </p:cNvSpPr>
              <p:nvPr userDrawn="1"/>
            </p:nvSpPr>
            <p:spPr bwMode="auto">
              <a:xfrm>
                <a:off x="0" y="2269"/>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67" name="Line 53">
                <a:extLst>
                  <a:ext uri="{FF2B5EF4-FFF2-40B4-BE49-F238E27FC236}">
                    <a16:creationId xmlns:a16="http://schemas.microsoft.com/office/drawing/2014/main" id="{D9100F27-2ED1-4045-5A3F-DA5409B03740}"/>
                  </a:ext>
                </a:extLst>
              </p:cNvPr>
              <p:cNvSpPr>
                <a:spLocks noChangeShapeType="1"/>
              </p:cNvSpPr>
              <p:nvPr userDrawn="1"/>
            </p:nvSpPr>
            <p:spPr bwMode="auto">
              <a:xfrm>
                <a:off x="0" y="2130"/>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68" name="Line 54">
                <a:extLst>
                  <a:ext uri="{FF2B5EF4-FFF2-40B4-BE49-F238E27FC236}">
                    <a16:creationId xmlns:a16="http://schemas.microsoft.com/office/drawing/2014/main" id="{1A0E0A65-7873-085B-93DA-DAC67B2F0E0D}"/>
                  </a:ext>
                </a:extLst>
              </p:cNvPr>
              <p:cNvSpPr>
                <a:spLocks noChangeShapeType="1"/>
              </p:cNvSpPr>
              <p:nvPr userDrawn="1"/>
            </p:nvSpPr>
            <p:spPr bwMode="auto">
              <a:xfrm>
                <a:off x="0" y="2166"/>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69" name="Line 55">
                <a:extLst>
                  <a:ext uri="{FF2B5EF4-FFF2-40B4-BE49-F238E27FC236}">
                    <a16:creationId xmlns:a16="http://schemas.microsoft.com/office/drawing/2014/main" id="{9810FA6D-C544-70E6-7278-FD66DBD6D6AB}"/>
                  </a:ext>
                </a:extLst>
              </p:cNvPr>
              <p:cNvSpPr>
                <a:spLocks noChangeShapeType="1"/>
              </p:cNvSpPr>
              <p:nvPr userDrawn="1"/>
            </p:nvSpPr>
            <p:spPr bwMode="auto">
              <a:xfrm>
                <a:off x="0" y="2199"/>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70" name="Line 56">
                <a:extLst>
                  <a:ext uri="{FF2B5EF4-FFF2-40B4-BE49-F238E27FC236}">
                    <a16:creationId xmlns:a16="http://schemas.microsoft.com/office/drawing/2014/main" id="{7D1D9C00-734E-36C7-B56B-3CB11EBC185A}"/>
                  </a:ext>
                </a:extLst>
              </p:cNvPr>
              <p:cNvSpPr>
                <a:spLocks noChangeShapeType="1"/>
              </p:cNvSpPr>
              <p:nvPr userDrawn="1"/>
            </p:nvSpPr>
            <p:spPr bwMode="auto">
              <a:xfrm>
                <a:off x="0" y="2040"/>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71" name="Line 57">
                <a:extLst>
                  <a:ext uri="{FF2B5EF4-FFF2-40B4-BE49-F238E27FC236}">
                    <a16:creationId xmlns:a16="http://schemas.microsoft.com/office/drawing/2014/main" id="{08036659-FA84-ACCF-7D7F-B7F73DBF9CAA}"/>
                  </a:ext>
                </a:extLst>
              </p:cNvPr>
              <p:cNvSpPr>
                <a:spLocks noChangeShapeType="1"/>
              </p:cNvSpPr>
              <p:nvPr userDrawn="1"/>
            </p:nvSpPr>
            <p:spPr bwMode="auto">
              <a:xfrm>
                <a:off x="0" y="1992"/>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72" name="Line 58">
                <a:extLst>
                  <a:ext uri="{FF2B5EF4-FFF2-40B4-BE49-F238E27FC236}">
                    <a16:creationId xmlns:a16="http://schemas.microsoft.com/office/drawing/2014/main" id="{D8C7C209-6B19-5010-D3A0-1DD670206483}"/>
                  </a:ext>
                </a:extLst>
              </p:cNvPr>
              <p:cNvSpPr>
                <a:spLocks noChangeShapeType="1"/>
              </p:cNvSpPr>
              <p:nvPr userDrawn="1"/>
            </p:nvSpPr>
            <p:spPr bwMode="auto">
              <a:xfrm>
                <a:off x="0" y="2085"/>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73" name="Line 59">
                <a:extLst>
                  <a:ext uri="{FF2B5EF4-FFF2-40B4-BE49-F238E27FC236}">
                    <a16:creationId xmlns:a16="http://schemas.microsoft.com/office/drawing/2014/main" id="{46BC7B94-CFF8-3D0E-F044-FDB1129391AF}"/>
                  </a:ext>
                </a:extLst>
              </p:cNvPr>
              <p:cNvSpPr>
                <a:spLocks noChangeShapeType="1"/>
              </p:cNvSpPr>
              <p:nvPr userDrawn="1"/>
            </p:nvSpPr>
            <p:spPr bwMode="auto">
              <a:xfrm>
                <a:off x="0" y="1593"/>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74" name="Line 60">
                <a:extLst>
                  <a:ext uri="{FF2B5EF4-FFF2-40B4-BE49-F238E27FC236}">
                    <a16:creationId xmlns:a16="http://schemas.microsoft.com/office/drawing/2014/main" id="{BA5BCB84-3E6B-12FC-1386-DA88105B044A}"/>
                  </a:ext>
                </a:extLst>
              </p:cNvPr>
              <p:cNvSpPr>
                <a:spLocks noChangeShapeType="1"/>
              </p:cNvSpPr>
              <p:nvPr userDrawn="1"/>
            </p:nvSpPr>
            <p:spPr bwMode="auto">
              <a:xfrm>
                <a:off x="0" y="1566"/>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75" name="Line 61">
                <a:extLst>
                  <a:ext uri="{FF2B5EF4-FFF2-40B4-BE49-F238E27FC236}">
                    <a16:creationId xmlns:a16="http://schemas.microsoft.com/office/drawing/2014/main" id="{C0A7548F-5B7A-B957-28F5-7BDB2C51415B}"/>
                  </a:ext>
                </a:extLst>
              </p:cNvPr>
              <p:cNvSpPr>
                <a:spLocks noChangeShapeType="1"/>
              </p:cNvSpPr>
              <p:nvPr userDrawn="1"/>
            </p:nvSpPr>
            <p:spPr bwMode="auto">
              <a:xfrm>
                <a:off x="0" y="1947"/>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76" name="Line 62">
                <a:extLst>
                  <a:ext uri="{FF2B5EF4-FFF2-40B4-BE49-F238E27FC236}">
                    <a16:creationId xmlns:a16="http://schemas.microsoft.com/office/drawing/2014/main" id="{B3FDB169-1100-B99C-1643-CC9F32E55740}"/>
                  </a:ext>
                </a:extLst>
              </p:cNvPr>
              <p:cNvSpPr>
                <a:spLocks noChangeShapeType="1"/>
              </p:cNvSpPr>
              <p:nvPr userDrawn="1"/>
            </p:nvSpPr>
            <p:spPr bwMode="auto">
              <a:xfrm>
                <a:off x="0" y="1821"/>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77" name="Line 63">
                <a:extLst>
                  <a:ext uri="{FF2B5EF4-FFF2-40B4-BE49-F238E27FC236}">
                    <a16:creationId xmlns:a16="http://schemas.microsoft.com/office/drawing/2014/main" id="{35FE5269-1943-B0AF-763A-780266BDBB6B}"/>
                  </a:ext>
                </a:extLst>
              </p:cNvPr>
              <p:cNvSpPr>
                <a:spLocks noChangeShapeType="1"/>
              </p:cNvSpPr>
              <p:nvPr userDrawn="1"/>
            </p:nvSpPr>
            <p:spPr bwMode="auto">
              <a:xfrm>
                <a:off x="0" y="1740"/>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78" name="Line 64">
                <a:extLst>
                  <a:ext uri="{FF2B5EF4-FFF2-40B4-BE49-F238E27FC236}">
                    <a16:creationId xmlns:a16="http://schemas.microsoft.com/office/drawing/2014/main" id="{2D28AFD6-1357-EE20-4BC3-A6D82208E726}"/>
                  </a:ext>
                </a:extLst>
              </p:cNvPr>
              <p:cNvSpPr>
                <a:spLocks noChangeShapeType="1"/>
              </p:cNvSpPr>
              <p:nvPr userDrawn="1"/>
            </p:nvSpPr>
            <p:spPr bwMode="auto">
              <a:xfrm>
                <a:off x="0" y="1926"/>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79" name="Line 65">
                <a:extLst>
                  <a:ext uri="{FF2B5EF4-FFF2-40B4-BE49-F238E27FC236}">
                    <a16:creationId xmlns:a16="http://schemas.microsoft.com/office/drawing/2014/main" id="{35A63A7D-A043-FA0E-C7CE-81E94685ABAE}"/>
                  </a:ext>
                </a:extLst>
              </p:cNvPr>
              <p:cNvSpPr>
                <a:spLocks noChangeShapeType="1"/>
              </p:cNvSpPr>
              <p:nvPr userDrawn="1"/>
            </p:nvSpPr>
            <p:spPr bwMode="auto">
              <a:xfrm>
                <a:off x="0" y="1614"/>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80" name="Line 66">
                <a:extLst>
                  <a:ext uri="{FF2B5EF4-FFF2-40B4-BE49-F238E27FC236}">
                    <a16:creationId xmlns:a16="http://schemas.microsoft.com/office/drawing/2014/main" id="{8D025D97-EF9A-ACAC-488C-22F104BCA2B4}"/>
                  </a:ext>
                </a:extLst>
              </p:cNvPr>
              <p:cNvSpPr>
                <a:spLocks noChangeShapeType="1"/>
              </p:cNvSpPr>
              <p:nvPr userDrawn="1"/>
            </p:nvSpPr>
            <p:spPr bwMode="auto">
              <a:xfrm>
                <a:off x="0" y="1668"/>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81" name="Line 67">
                <a:extLst>
                  <a:ext uri="{FF2B5EF4-FFF2-40B4-BE49-F238E27FC236}">
                    <a16:creationId xmlns:a16="http://schemas.microsoft.com/office/drawing/2014/main" id="{5E9D7739-244F-42E3-6A7B-283F280B9FFD}"/>
                  </a:ext>
                </a:extLst>
              </p:cNvPr>
              <p:cNvSpPr>
                <a:spLocks noChangeShapeType="1"/>
              </p:cNvSpPr>
              <p:nvPr userDrawn="1"/>
            </p:nvSpPr>
            <p:spPr bwMode="auto">
              <a:xfrm>
                <a:off x="0" y="1866"/>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82" name="Line 68">
                <a:extLst>
                  <a:ext uri="{FF2B5EF4-FFF2-40B4-BE49-F238E27FC236}">
                    <a16:creationId xmlns:a16="http://schemas.microsoft.com/office/drawing/2014/main" id="{4BFB6BC4-DBB1-6B1B-1F08-95742780CD38}"/>
                  </a:ext>
                </a:extLst>
              </p:cNvPr>
              <p:cNvSpPr>
                <a:spLocks noChangeShapeType="1"/>
              </p:cNvSpPr>
              <p:nvPr userDrawn="1"/>
            </p:nvSpPr>
            <p:spPr bwMode="auto">
              <a:xfrm>
                <a:off x="0" y="1845"/>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83" name="Line 69">
                <a:extLst>
                  <a:ext uri="{FF2B5EF4-FFF2-40B4-BE49-F238E27FC236}">
                    <a16:creationId xmlns:a16="http://schemas.microsoft.com/office/drawing/2014/main" id="{610C0FF3-820F-23F1-1228-B985E7FD3659}"/>
                  </a:ext>
                </a:extLst>
              </p:cNvPr>
              <p:cNvSpPr>
                <a:spLocks noChangeShapeType="1"/>
              </p:cNvSpPr>
              <p:nvPr userDrawn="1"/>
            </p:nvSpPr>
            <p:spPr bwMode="auto">
              <a:xfrm>
                <a:off x="0" y="1437"/>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84" name="Line 70">
                <a:extLst>
                  <a:ext uri="{FF2B5EF4-FFF2-40B4-BE49-F238E27FC236}">
                    <a16:creationId xmlns:a16="http://schemas.microsoft.com/office/drawing/2014/main" id="{073713CA-7662-5081-2F40-5FF564005E02}"/>
                  </a:ext>
                </a:extLst>
              </p:cNvPr>
              <p:cNvSpPr>
                <a:spLocks noChangeShapeType="1"/>
              </p:cNvSpPr>
              <p:nvPr userDrawn="1"/>
            </p:nvSpPr>
            <p:spPr bwMode="auto">
              <a:xfrm>
                <a:off x="0" y="1473"/>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85" name="Line 71">
                <a:extLst>
                  <a:ext uri="{FF2B5EF4-FFF2-40B4-BE49-F238E27FC236}">
                    <a16:creationId xmlns:a16="http://schemas.microsoft.com/office/drawing/2014/main" id="{B9CC85AF-3D81-2820-D2A3-515B6B1E6F79}"/>
                  </a:ext>
                </a:extLst>
              </p:cNvPr>
              <p:cNvSpPr>
                <a:spLocks noChangeShapeType="1"/>
              </p:cNvSpPr>
              <p:nvPr userDrawn="1"/>
            </p:nvSpPr>
            <p:spPr bwMode="auto">
              <a:xfrm>
                <a:off x="0" y="1506"/>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86" name="Line 72">
                <a:extLst>
                  <a:ext uri="{FF2B5EF4-FFF2-40B4-BE49-F238E27FC236}">
                    <a16:creationId xmlns:a16="http://schemas.microsoft.com/office/drawing/2014/main" id="{96EE301C-45FD-7AD9-F569-43EBF638A4F5}"/>
                  </a:ext>
                </a:extLst>
              </p:cNvPr>
              <p:cNvSpPr>
                <a:spLocks noChangeShapeType="1"/>
              </p:cNvSpPr>
              <p:nvPr userDrawn="1"/>
            </p:nvSpPr>
            <p:spPr bwMode="auto">
              <a:xfrm>
                <a:off x="0" y="1347"/>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87" name="Line 73">
                <a:extLst>
                  <a:ext uri="{FF2B5EF4-FFF2-40B4-BE49-F238E27FC236}">
                    <a16:creationId xmlns:a16="http://schemas.microsoft.com/office/drawing/2014/main" id="{210D0677-AE59-AF23-DAC6-7E0EC1319FE2}"/>
                  </a:ext>
                </a:extLst>
              </p:cNvPr>
              <p:cNvSpPr>
                <a:spLocks noChangeShapeType="1"/>
              </p:cNvSpPr>
              <p:nvPr userDrawn="1"/>
            </p:nvSpPr>
            <p:spPr bwMode="auto">
              <a:xfrm>
                <a:off x="0" y="1392"/>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88" name="Line 74">
                <a:extLst>
                  <a:ext uri="{FF2B5EF4-FFF2-40B4-BE49-F238E27FC236}">
                    <a16:creationId xmlns:a16="http://schemas.microsoft.com/office/drawing/2014/main" id="{579B6F19-6521-A77E-3E34-97F912DC7DBF}"/>
                  </a:ext>
                </a:extLst>
              </p:cNvPr>
              <p:cNvSpPr>
                <a:spLocks noChangeShapeType="1"/>
              </p:cNvSpPr>
              <p:nvPr userDrawn="1"/>
            </p:nvSpPr>
            <p:spPr bwMode="auto">
              <a:xfrm>
                <a:off x="0" y="1016"/>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89" name="Line 75">
                <a:extLst>
                  <a:ext uri="{FF2B5EF4-FFF2-40B4-BE49-F238E27FC236}">
                    <a16:creationId xmlns:a16="http://schemas.microsoft.com/office/drawing/2014/main" id="{A33C23B3-62FF-EA33-D349-E4DE54411D8C}"/>
                  </a:ext>
                </a:extLst>
              </p:cNvPr>
              <p:cNvSpPr>
                <a:spLocks noChangeShapeType="1"/>
              </p:cNvSpPr>
              <p:nvPr userDrawn="1"/>
            </p:nvSpPr>
            <p:spPr bwMode="auto">
              <a:xfrm>
                <a:off x="0" y="989"/>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90" name="Line 76">
                <a:extLst>
                  <a:ext uri="{FF2B5EF4-FFF2-40B4-BE49-F238E27FC236}">
                    <a16:creationId xmlns:a16="http://schemas.microsoft.com/office/drawing/2014/main" id="{745958C0-F707-A9F3-8C7B-FE1F34D3F080}"/>
                  </a:ext>
                </a:extLst>
              </p:cNvPr>
              <p:cNvSpPr>
                <a:spLocks noChangeShapeType="1"/>
              </p:cNvSpPr>
              <p:nvPr userDrawn="1"/>
            </p:nvSpPr>
            <p:spPr bwMode="auto">
              <a:xfrm>
                <a:off x="0" y="1244"/>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91" name="Line 77">
                <a:extLst>
                  <a:ext uri="{FF2B5EF4-FFF2-40B4-BE49-F238E27FC236}">
                    <a16:creationId xmlns:a16="http://schemas.microsoft.com/office/drawing/2014/main" id="{07ED3247-3CB5-694C-94C4-D75B0B758869}"/>
                  </a:ext>
                </a:extLst>
              </p:cNvPr>
              <p:cNvSpPr>
                <a:spLocks noChangeShapeType="1"/>
              </p:cNvSpPr>
              <p:nvPr userDrawn="1"/>
            </p:nvSpPr>
            <p:spPr bwMode="auto">
              <a:xfrm>
                <a:off x="0" y="1163"/>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92" name="Line 78">
                <a:extLst>
                  <a:ext uri="{FF2B5EF4-FFF2-40B4-BE49-F238E27FC236}">
                    <a16:creationId xmlns:a16="http://schemas.microsoft.com/office/drawing/2014/main" id="{B888FCB6-1BA0-4659-897B-9CE7B8DDE282}"/>
                  </a:ext>
                </a:extLst>
              </p:cNvPr>
              <p:cNvSpPr>
                <a:spLocks noChangeShapeType="1"/>
              </p:cNvSpPr>
              <p:nvPr userDrawn="1"/>
            </p:nvSpPr>
            <p:spPr bwMode="auto">
              <a:xfrm>
                <a:off x="0" y="1037"/>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93" name="Line 79">
                <a:extLst>
                  <a:ext uri="{FF2B5EF4-FFF2-40B4-BE49-F238E27FC236}">
                    <a16:creationId xmlns:a16="http://schemas.microsoft.com/office/drawing/2014/main" id="{2A47EE5D-528D-4D8A-9286-E1730CA2B5AF}"/>
                  </a:ext>
                </a:extLst>
              </p:cNvPr>
              <p:cNvSpPr>
                <a:spLocks noChangeShapeType="1"/>
              </p:cNvSpPr>
              <p:nvPr userDrawn="1"/>
            </p:nvSpPr>
            <p:spPr bwMode="auto">
              <a:xfrm>
                <a:off x="0" y="1091"/>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94" name="Line 80">
                <a:extLst>
                  <a:ext uri="{FF2B5EF4-FFF2-40B4-BE49-F238E27FC236}">
                    <a16:creationId xmlns:a16="http://schemas.microsoft.com/office/drawing/2014/main" id="{3A472F71-595B-7AAB-5C1A-C224356BA9B3}"/>
                  </a:ext>
                </a:extLst>
              </p:cNvPr>
              <p:cNvSpPr>
                <a:spLocks noChangeShapeType="1"/>
              </p:cNvSpPr>
              <p:nvPr userDrawn="1"/>
            </p:nvSpPr>
            <p:spPr bwMode="auto">
              <a:xfrm>
                <a:off x="0" y="1289"/>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95" name="Line 81">
                <a:extLst>
                  <a:ext uri="{FF2B5EF4-FFF2-40B4-BE49-F238E27FC236}">
                    <a16:creationId xmlns:a16="http://schemas.microsoft.com/office/drawing/2014/main" id="{A21A18BF-CC4A-1B97-6B8B-0334DAAC4661}"/>
                  </a:ext>
                </a:extLst>
              </p:cNvPr>
              <p:cNvSpPr>
                <a:spLocks noChangeShapeType="1"/>
              </p:cNvSpPr>
              <p:nvPr userDrawn="1"/>
            </p:nvSpPr>
            <p:spPr bwMode="auto">
              <a:xfrm>
                <a:off x="0" y="1268"/>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96" name="Line 82">
                <a:extLst>
                  <a:ext uri="{FF2B5EF4-FFF2-40B4-BE49-F238E27FC236}">
                    <a16:creationId xmlns:a16="http://schemas.microsoft.com/office/drawing/2014/main" id="{521AE41F-E3A1-A422-12D8-089EAFC5CD01}"/>
                  </a:ext>
                </a:extLst>
              </p:cNvPr>
              <p:cNvSpPr>
                <a:spLocks noChangeShapeType="1"/>
              </p:cNvSpPr>
              <p:nvPr userDrawn="1"/>
            </p:nvSpPr>
            <p:spPr bwMode="auto">
              <a:xfrm>
                <a:off x="0" y="860"/>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97" name="Line 83">
                <a:extLst>
                  <a:ext uri="{FF2B5EF4-FFF2-40B4-BE49-F238E27FC236}">
                    <a16:creationId xmlns:a16="http://schemas.microsoft.com/office/drawing/2014/main" id="{ECF2F806-7113-BB97-DB0F-F10664D1E143}"/>
                  </a:ext>
                </a:extLst>
              </p:cNvPr>
              <p:cNvSpPr>
                <a:spLocks noChangeShapeType="1"/>
              </p:cNvSpPr>
              <p:nvPr userDrawn="1"/>
            </p:nvSpPr>
            <p:spPr bwMode="auto">
              <a:xfrm>
                <a:off x="0" y="896"/>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98" name="Line 84">
                <a:extLst>
                  <a:ext uri="{FF2B5EF4-FFF2-40B4-BE49-F238E27FC236}">
                    <a16:creationId xmlns:a16="http://schemas.microsoft.com/office/drawing/2014/main" id="{372B804B-2A04-73C5-85CA-8ABF5730E4F7}"/>
                  </a:ext>
                </a:extLst>
              </p:cNvPr>
              <p:cNvSpPr>
                <a:spLocks noChangeShapeType="1"/>
              </p:cNvSpPr>
              <p:nvPr userDrawn="1"/>
            </p:nvSpPr>
            <p:spPr bwMode="auto">
              <a:xfrm>
                <a:off x="0" y="929"/>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799" name="Line 85">
                <a:extLst>
                  <a:ext uri="{FF2B5EF4-FFF2-40B4-BE49-F238E27FC236}">
                    <a16:creationId xmlns:a16="http://schemas.microsoft.com/office/drawing/2014/main" id="{DD297E8A-B6C6-1FAA-072A-D0462B20C4DC}"/>
                  </a:ext>
                </a:extLst>
              </p:cNvPr>
              <p:cNvSpPr>
                <a:spLocks noChangeShapeType="1"/>
              </p:cNvSpPr>
              <p:nvPr userDrawn="1"/>
            </p:nvSpPr>
            <p:spPr bwMode="auto">
              <a:xfrm>
                <a:off x="0" y="770"/>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800" name="Line 86">
                <a:extLst>
                  <a:ext uri="{FF2B5EF4-FFF2-40B4-BE49-F238E27FC236}">
                    <a16:creationId xmlns:a16="http://schemas.microsoft.com/office/drawing/2014/main" id="{3A873CC8-09E7-0FFB-868D-9FE28162AB0D}"/>
                  </a:ext>
                </a:extLst>
              </p:cNvPr>
              <p:cNvSpPr>
                <a:spLocks noChangeShapeType="1"/>
              </p:cNvSpPr>
              <p:nvPr userDrawn="1"/>
            </p:nvSpPr>
            <p:spPr bwMode="auto">
              <a:xfrm>
                <a:off x="0" y="815"/>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801" name="Line 87">
                <a:extLst>
                  <a:ext uri="{FF2B5EF4-FFF2-40B4-BE49-F238E27FC236}">
                    <a16:creationId xmlns:a16="http://schemas.microsoft.com/office/drawing/2014/main" id="{A5337182-3F55-DB67-063E-4DC6FA4AA5FE}"/>
                  </a:ext>
                </a:extLst>
              </p:cNvPr>
              <p:cNvSpPr>
                <a:spLocks noChangeShapeType="1"/>
              </p:cNvSpPr>
              <p:nvPr userDrawn="1"/>
            </p:nvSpPr>
            <p:spPr bwMode="auto">
              <a:xfrm>
                <a:off x="0" y="718"/>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802" name="Line 88">
                <a:extLst>
                  <a:ext uri="{FF2B5EF4-FFF2-40B4-BE49-F238E27FC236}">
                    <a16:creationId xmlns:a16="http://schemas.microsoft.com/office/drawing/2014/main" id="{0EFA31DA-98B9-CCFC-7125-2170F6DDD3C1}"/>
                  </a:ext>
                </a:extLst>
              </p:cNvPr>
              <p:cNvSpPr>
                <a:spLocks noChangeShapeType="1"/>
              </p:cNvSpPr>
              <p:nvPr userDrawn="1"/>
            </p:nvSpPr>
            <p:spPr bwMode="auto">
              <a:xfrm>
                <a:off x="0" y="646"/>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803" name="Line 89">
                <a:extLst>
                  <a:ext uri="{FF2B5EF4-FFF2-40B4-BE49-F238E27FC236}">
                    <a16:creationId xmlns:a16="http://schemas.microsoft.com/office/drawing/2014/main" id="{E1CEEC6A-34A3-E098-F5F8-67986477E541}"/>
                  </a:ext>
                </a:extLst>
              </p:cNvPr>
              <p:cNvSpPr>
                <a:spLocks noChangeShapeType="1"/>
              </p:cNvSpPr>
              <p:nvPr userDrawn="1"/>
            </p:nvSpPr>
            <p:spPr bwMode="auto">
              <a:xfrm>
                <a:off x="0" y="522"/>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804" name="Line 90">
                <a:extLst>
                  <a:ext uri="{FF2B5EF4-FFF2-40B4-BE49-F238E27FC236}">
                    <a16:creationId xmlns:a16="http://schemas.microsoft.com/office/drawing/2014/main" id="{08F29D93-1B37-F4DE-7F96-5947A873013A}"/>
                  </a:ext>
                </a:extLst>
              </p:cNvPr>
              <p:cNvSpPr>
                <a:spLocks noChangeShapeType="1"/>
              </p:cNvSpPr>
              <p:nvPr userDrawn="1"/>
            </p:nvSpPr>
            <p:spPr bwMode="auto">
              <a:xfrm>
                <a:off x="0" y="558"/>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805" name="Line 91">
                <a:extLst>
                  <a:ext uri="{FF2B5EF4-FFF2-40B4-BE49-F238E27FC236}">
                    <a16:creationId xmlns:a16="http://schemas.microsoft.com/office/drawing/2014/main" id="{86DF92FC-AEA9-5924-A201-7CC6D0D64D05}"/>
                  </a:ext>
                </a:extLst>
              </p:cNvPr>
              <p:cNvSpPr>
                <a:spLocks noChangeShapeType="1"/>
              </p:cNvSpPr>
              <p:nvPr userDrawn="1"/>
            </p:nvSpPr>
            <p:spPr bwMode="auto">
              <a:xfrm>
                <a:off x="0" y="591"/>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806" name="Line 92">
                <a:extLst>
                  <a:ext uri="{FF2B5EF4-FFF2-40B4-BE49-F238E27FC236}">
                    <a16:creationId xmlns:a16="http://schemas.microsoft.com/office/drawing/2014/main" id="{8812F873-087B-518B-C88F-EB7BD1E6D4F4}"/>
                  </a:ext>
                </a:extLst>
              </p:cNvPr>
              <p:cNvSpPr>
                <a:spLocks noChangeShapeType="1"/>
              </p:cNvSpPr>
              <p:nvPr userDrawn="1"/>
            </p:nvSpPr>
            <p:spPr bwMode="auto">
              <a:xfrm>
                <a:off x="0" y="432"/>
                <a:ext cx="624"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807" name="Line 93">
                <a:extLst>
                  <a:ext uri="{FF2B5EF4-FFF2-40B4-BE49-F238E27FC236}">
                    <a16:creationId xmlns:a16="http://schemas.microsoft.com/office/drawing/2014/main" id="{C7D41289-1EBA-87BF-A77B-D88C009151F0}"/>
                  </a:ext>
                </a:extLst>
              </p:cNvPr>
              <p:cNvSpPr>
                <a:spLocks noChangeShapeType="1"/>
              </p:cNvSpPr>
              <p:nvPr userDrawn="1"/>
            </p:nvSpPr>
            <p:spPr bwMode="auto">
              <a:xfrm>
                <a:off x="0" y="384"/>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808" name="Line 94">
                <a:extLst>
                  <a:ext uri="{FF2B5EF4-FFF2-40B4-BE49-F238E27FC236}">
                    <a16:creationId xmlns:a16="http://schemas.microsoft.com/office/drawing/2014/main" id="{8F6E4AFD-A914-2EE9-1A79-A02523ABF870}"/>
                  </a:ext>
                </a:extLst>
              </p:cNvPr>
              <p:cNvSpPr>
                <a:spLocks noChangeShapeType="1"/>
              </p:cNvSpPr>
              <p:nvPr userDrawn="1"/>
            </p:nvSpPr>
            <p:spPr bwMode="auto">
              <a:xfrm>
                <a:off x="0" y="477"/>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809" name="Line 95">
                <a:extLst>
                  <a:ext uri="{FF2B5EF4-FFF2-40B4-BE49-F238E27FC236}">
                    <a16:creationId xmlns:a16="http://schemas.microsoft.com/office/drawing/2014/main" id="{DA557F9A-58E1-6C51-B271-597CE7782A27}"/>
                  </a:ext>
                </a:extLst>
              </p:cNvPr>
              <p:cNvSpPr>
                <a:spLocks noChangeShapeType="1"/>
              </p:cNvSpPr>
              <p:nvPr userDrawn="1"/>
            </p:nvSpPr>
            <p:spPr bwMode="auto">
              <a:xfrm>
                <a:off x="0" y="339"/>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810" name="Line 96">
                <a:extLst>
                  <a:ext uri="{FF2B5EF4-FFF2-40B4-BE49-F238E27FC236}">
                    <a16:creationId xmlns:a16="http://schemas.microsoft.com/office/drawing/2014/main" id="{EA3AA73F-4884-3B93-5623-45D42E8F120D}"/>
                  </a:ext>
                </a:extLst>
              </p:cNvPr>
              <p:cNvSpPr>
                <a:spLocks noChangeShapeType="1"/>
              </p:cNvSpPr>
              <p:nvPr userDrawn="1"/>
            </p:nvSpPr>
            <p:spPr bwMode="auto">
              <a:xfrm>
                <a:off x="0" y="318"/>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811" name="Line 97">
                <a:extLst>
                  <a:ext uri="{FF2B5EF4-FFF2-40B4-BE49-F238E27FC236}">
                    <a16:creationId xmlns:a16="http://schemas.microsoft.com/office/drawing/2014/main" id="{91CCABED-64F7-60FA-AD2E-6796DE34E7A5}"/>
                  </a:ext>
                </a:extLst>
              </p:cNvPr>
              <p:cNvSpPr>
                <a:spLocks noChangeShapeType="1"/>
              </p:cNvSpPr>
              <p:nvPr userDrawn="1"/>
            </p:nvSpPr>
            <p:spPr bwMode="auto">
              <a:xfrm>
                <a:off x="0" y="258"/>
                <a:ext cx="624"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812" name="Line 98">
                <a:extLst>
                  <a:ext uri="{FF2B5EF4-FFF2-40B4-BE49-F238E27FC236}">
                    <a16:creationId xmlns:a16="http://schemas.microsoft.com/office/drawing/2014/main" id="{20576650-4C2D-9B4A-108B-62E1F39F364E}"/>
                  </a:ext>
                </a:extLst>
              </p:cNvPr>
              <p:cNvSpPr>
                <a:spLocks noChangeShapeType="1"/>
              </p:cNvSpPr>
              <p:nvPr userDrawn="1"/>
            </p:nvSpPr>
            <p:spPr bwMode="auto">
              <a:xfrm>
                <a:off x="0" y="70"/>
                <a:ext cx="624"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813" name="Line 99">
                <a:extLst>
                  <a:ext uri="{FF2B5EF4-FFF2-40B4-BE49-F238E27FC236}">
                    <a16:creationId xmlns:a16="http://schemas.microsoft.com/office/drawing/2014/main" id="{0D4F3099-8584-1AAE-BA5F-7B26BF38D4FF}"/>
                  </a:ext>
                </a:extLst>
              </p:cNvPr>
              <p:cNvSpPr>
                <a:spLocks noChangeShapeType="1"/>
              </p:cNvSpPr>
              <p:nvPr userDrawn="1"/>
            </p:nvSpPr>
            <p:spPr bwMode="auto">
              <a:xfrm>
                <a:off x="0" y="43"/>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814" name="Line 100">
                <a:extLst>
                  <a:ext uri="{FF2B5EF4-FFF2-40B4-BE49-F238E27FC236}">
                    <a16:creationId xmlns:a16="http://schemas.microsoft.com/office/drawing/2014/main" id="{C11594B0-9C05-C261-2232-4E893515DC59}"/>
                  </a:ext>
                </a:extLst>
              </p:cNvPr>
              <p:cNvSpPr>
                <a:spLocks noChangeShapeType="1"/>
              </p:cNvSpPr>
              <p:nvPr userDrawn="1"/>
            </p:nvSpPr>
            <p:spPr bwMode="auto">
              <a:xfrm>
                <a:off x="0" y="91"/>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815" name="Line 101">
                <a:extLst>
                  <a:ext uri="{FF2B5EF4-FFF2-40B4-BE49-F238E27FC236}">
                    <a16:creationId xmlns:a16="http://schemas.microsoft.com/office/drawing/2014/main" id="{DDD7AE3C-B0A8-BD0D-E56C-50AF8494B13B}"/>
                  </a:ext>
                </a:extLst>
              </p:cNvPr>
              <p:cNvSpPr>
                <a:spLocks noChangeShapeType="1"/>
              </p:cNvSpPr>
              <p:nvPr userDrawn="1"/>
            </p:nvSpPr>
            <p:spPr bwMode="auto">
              <a:xfrm>
                <a:off x="0" y="145"/>
                <a:ext cx="624"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27816" name="Line 102">
                <a:extLst>
                  <a:ext uri="{FF2B5EF4-FFF2-40B4-BE49-F238E27FC236}">
                    <a16:creationId xmlns:a16="http://schemas.microsoft.com/office/drawing/2014/main" id="{CA2AFFED-E795-EC5B-0D1A-32E3AB5C272A}"/>
                  </a:ext>
                </a:extLst>
              </p:cNvPr>
              <p:cNvSpPr>
                <a:spLocks noChangeShapeType="1"/>
              </p:cNvSpPr>
              <p:nvPr userDrawn="1"/>
            </p:nvSpPr>
            <p:spPr bwMode="auto">
              <a:xfrm>
                <a:off x="0" y="202"/>
                <a:ext cx="624"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grpSp>
      </p:grpSp>
      <p:sp>
        <p:nvSpPr>
          <p:cNvPr id="27817" name="Rectangle 108">
            <a:extLst>
              <a:ext uri="{FF2B5EF4-FFF2-40B4-BE49-F238E27FC236}">
                <a16:creationId xmlns:a16="http://schemas.microsoft.com/office/drawing/2014/main" id="{4CE74442-1D50-0436-C60C-270C3F2027B9}"/>
              </a:ext>
            </a:extLst>
          </p:cNvPr>
          <p:cNvSpPr>
            <a:spLocks noChangeArrowheads="1"/>
          </p:cNvSpPr>
          <p:nvPr/>
        </p:nvSpPr>
        <p:spPr bwMode="auto">
          <a:xfrm>
            <a:off x="4023784" y="2120900"/>
            <a:ext cx="7550149" cy="77788"/>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ctr" eaLnBrk="1" hangingPunct="1">
              <a:defRPr/>
            </a:pPr>
            <a:endParaRPr kumimoji="1" lang="en-US" altLang="en-US" sz="2400"/>
          </a:p>
        </p:txBody>
      </p:sp>
      <p:sp>
        <p:nvSpPr>
          <p:cNvPr id="27818" name="Rectangle 109">
            <a:extLst>
              <a:ext uri="{FF2B5EF4-FFF2-40B4-BE49-F238E27FC236}">
                <a16:creationId xmlns:a16="http://schemas.microsoft.com/office/drawing/2014/main" id="{E792F500-EF60-6802-9ECF-9A7199CE181A}"/>
              </a:ext>
            </a:extLst>
          </p:cNvPr>
          <p:cNvSpPr>
            <a:spLocks noChangeArrowheads="1"/>
          </p:cNvSpPr>
          <p:nvPr/>
        </p:nvSpPr>
        <p:spPr bwMode="auto">
          <a:xfrm>
            <a:off x="1464734" y="862014"/>
            <a:ext cx="7550151" cy="77787"/>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algn="ctr" eaLnBrk="1" hangingPunct="1">
              <a:defRPr/>
            </a:pPr>
            <a:endParaRPr kumimoji="1" lang="en-US" altLang="en-US" sz="2400"/>
          </a:p>
        </p:txBody>
      </p:sp>
      <p:sp>
        <p:nvSpPr>
          <p:cNvPr id="27754" name="Rectangle 106"/>
          <p:cNvSpPr>
            <a:spLocks noGrp="1" noChangeArrowheads="1"/>
          </p:cNvSpPr>
          <p:nvPr>
            <p:ph type="ctrTitle"/>
          </p:nvPr>
        </p:nvSpPr>
        <p:spPr>
          <a:xfrm>
            <a:off x="1559985" y="1046164"/>
            <a:ext cx="9840383" cy="1012825"/>
          </a:xfrm>
        </p:spPr>
        <p:txBody>
          <a:bodyPr/>
          <a:lstStyle>
            <a:lvl1pPr>
              <a:defRPr sz="4000"/>
            </a:lvl1pPr>
          </a:lstStyle>
          <a:p>
            <a:pPr lvl="0"/>
            <a:r>
              <a:rPr lang="en-US" noProof="0"/>
              <a:t>Click to edit Master title style</a:t>
            </a:r>
          </a:p>
        </p:txBody>
      </p:sp>
      <p:sp>
        <p:nvSpPr>
          <p:cNvPr id="27755" name="Rectangle 107"/>
          <p:cNvSpPr>
            <a:spLocks noGrp="1" noChangeArrowheads="1"/>
          </p:cNvSpPr>
          <p:nvPr>
            <p:ph type="subTitle" idx="1"/>
          </p:nvPr>
        </p:nvSpPr>
        <p:spPr>
          <a:xfrm>
            <a:off x="2089152" y="2693989"/>
            <a:ext cx="8883649" cy="2994025"/>
          </a:xfrm>
        </p:spPr>
        <p:txBody>
          <a:bodyPr/>
          <a:lstStyle>
            <a:lvl1pPr marL="0" indent="0" algn="ctr">
              <a:buFont typeface="Wingdings" pitchFamily="2" charset="2"/>
              <a:buNone/>
              <a:defRPr/>
            </a:lvl1pPr>
          </a:lstStyle>
          <a:p>
            <a:pPr lvl="0"/>
            <a:r>
              <a:rPr lang="en-US" noProof="0"/>
              <a:t>Click to edit Master subtitle style</a:t>
            </a:r>
          </a:p>
        </p:txBody>
      </p:sp>
      <p:sp>
        <p:nvSpPr>
          <p:cNvPr id="27819" name="Rectangle 103">
            <a:extLst>
              <a:ext uri="{FF2B5EF4-FFF2-40B4-BE49-F238E27FC236}">
                <a16:creationId xmlns:a16="http://schemas.microsoft.com/office/drawing/2014/main" id="{F9DEE2EE-9E4C-9420-970F-3AE0673A83D3}"/>
              </a:ext>
            </a:extLst>
          </p:cNvPr>
          <p:cNvSpPr>
            <a:spLocks noGrp="1" noChangeArrowheads="1"/>
          </p:cNvSpPr>
          <p:nvPr>
            <p:ph type="dt" sz="half" idx="10"/>
          </p:nvPr>
        </p:nvSpPr>
        <p:spPr>
          <a:xfrm>
            <a:off x="1849967" y="6357938"/>
            <a:ext cx="2540000" cy="457200"/>
          </a:xfrm>
          <a:extLst>
            <a:ext uri="{909E8E84-426E-40DD-AFC4-6F175D3DCCD1}">
              <a14:hiddenFill xmlns:a14="http://schemas.microsoft.com/office/drawing/2010/main">
                <a:solidFill>
                  <a:schemeClr val="accent1"/>
                </a:solidFill>
              </a14:hiddenFill>
            </a:ext>
          </a:extLst>
        </p:spPr>
        <p:txBody>
          <a:bodyPr/>
          <a:lstStyle>
            <a:lvl1pPr>
              <a:defRPr/>
            </a:lvl1pPr>
          </a:lstStyle>
          <a:p>
            <a:pPr>
              <a:defRPr/>
            </a:pPr>
            <a:endParaRPr lang="en-US"/>
          </a:p>
        </p:txBody>
      </p:sp>
      <p:sp>
        <p:nvSpPr>
          <p:cNvPr id="27820" name="Rectangle 104">
            <a:extLst>
              <a:ext uri="{FF2B5EF4-FFF2-40B4-BE49-F238E27FC236}">
                <a16:creationId xmlns:a16="http://schemas.microsoft.com/office/drawing/2014/main" id="{B1551207-4911-1A38-1222-EB8B33ED78E9}"/>
              </a:ext>
            </a:extLst>
          </p:cNvPr>
          <p:cNvSpPr>
            <a:spLocks noGrp="1" noChangeArrowheads="1"/>
          </p:cNvSpPr>
          <p:nvPr>
            <p:ph type="ftr" sz="quarter" idx="11"/>
          </p:nvPr>
        </p:nvSpPr>
        <p:spPr>
          <a:xfrm>
            <a:off x="4963584" y="6357938"/>
            <a:ext cx="3028949" cy="457200"/>
          </a:xfrm>
        </p:spPr>
        <p:txBody>
          <a:bodyPr/>
          <a:lstStyle>
            <a:lvl1pPr>
              <a:defRPr/>
            </a:lvl1pPr>
          </a:lstStyle>
          <a:p>
            <a:pPr>
              <a:defRPr/>
            </a:pPr>
            <a:endParaRPr lang="en-US"/>
          </a:p>
        </p:txBody>
      </p:sp>
      <p:sp>
        <p:nvSpPr>
          <p:cNvPr id="27821" name="Rectangle 105">
            <a:extLst>
              <a:ext uri="{FF2B5EF4-FFF2-40B4-BE49-F238E27FC236}">
                <a16:creationId xmlns:a16="http://schemas.microsoft.com/office/drawing/2014/main" id="{6110B1E5-C2C6-7E03-88E6-589C666649F4}"/>
              </a:ext>
            </a:extLst>
          </p:cNvPr>
          <p:cNvSpPr>
            <a:spLocks noGrp="1" noChangeArrowheads="1"/>
          </p:cNvSpPr>
          <p:nvPr>
            <p:ph type="sldNum" sz="quarter" idx="12"/>
          </p:nvPr>
        </p:nvSpPr>
        <p:spPr>
          <a:xfrm>
            <a:off x="8619067" y="6361113"/>
            <a:ext cx="2542117" cy="457200"/>
          </a:xfrm>
        </p:spPr>
        <p:txBody>
          <a:bodyPr/>
          <a:lstStyle>
            <a:lvl1pPr>
              <a:defRPr/>
            </a:lvl1pPr>
          </a:lstStyle>
          <a:p>
            <a:fld id="{43C549AE-EFE1-452E-815E-2EA640C090F8}" type="slidenum">
              <a:rPr lang="en-US" altLang="en-US"/>
              <a:pPr/>
              <a:t>‹#›</a:t>
            </a:fld>
            <a:endParaRPr lang="en-US" altLang="en-US"/>
          </a:p>
        </p:txBody>
      </p:sp>
    </p:spTree>
    <p:extLst>
      <p:ext uri="{BB962C8B-B14F-4D97-AF65-F5344CB8AC3E}">
        <p14:creationId xmlns:p14="http://schemas.microsoft.com/office/powerpoint/2010/main" val="6295188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7818"/>
                                        </p:tgtEl>
                                        <p:attrNameLst>
                                          <p:attrName>style.visibility</p:attrName>
                                        </p:attrNameLst>
                                      </p:cBhvr>
                                      <p:to>
                                        <p:strVal val="visible"/>
                                      </p:to>
                                    </p:set>
                                    <p:anim calcmode="lin" valueType="num">
                                      <p:cBhvr additive="base">
                                        <p:cTn id="7" dur="500"/>
                                        <p:tgtEl>
                                          <p:spTgt spid="27818"/>
                                        </p:tgtEl>
                                        <p:attrNameLst>
                                          <p:attrName>ppt_x</p:attrName>
                                        </p:attrNameLst>
                                      </p:cBhvr>
                                      <p:tavLst>
                                        <p:tav tm="0">
                                          <p:val>
                                            <p:strVal val="#ppt_x-#ppt_w*1.125000"/>
                                          </p:val>
                                        </p:tav>
                                        <p:tav tm="100000">
                                          <p:val>
                                            <p:strVal val="#ppt_x"/>
                                          </p:val>
                                        </p:tav>
                                      </p:tavLst>
                                    </p:anim>
                                    <p:animEffect transition="in" filter="wipe(right)">
                                      <p:cBhvr>
                                        <p:cTn id="8" dur="500"/>
                                        <p:tgtEl>
                                          <p:spTgt spid="27818"/>
                                        </p:tgtEl>
                                      </p:cBhvr>
                                    </p:animEffect>
                                  </p:childTnLst>
                                </p:cTn>
                              </p:par>
                            </p:childTnLst>
                          </p:cTn>
                        </p:par>
                        <p:par>
                          <p:cTn id="9" fill="hold">
                            <p:stCondLst>
                              <p:cond delay="500"/>
                            </p:stCondLst>
                            <p:childTnLst>
                              <p:par>
                                <p:cTn id="10" presetID="12" presetClass="entr" presetSubtype="2" fill="hold" grpId="0" nodeType="afterEffect">
                                  <p:stCondLst>
                                    <p:cond delay="0"/>
                                  </p:stCondLst>
                                  <p:childTnLst>
                                    <p:set>
                                      <p:cBhvr>
                                        <p:cTn id="11" dur="1" fill="hold">
                                          <p:stCondLst>
                                            <p:cond delay="0"/>
                                          </p:stCondLst>
                                        </p:cTn>
                                        <p:tgtEl>
                                          <p:spTgt spid="27817"/>
                                        </p:tgtEl>
                                        <p:attrNameLst>
                                          <p:attrName>style.visibility</p:attrName>
                                        </p:attrNameLst>
                                      </p:cBhvr>
                                      <p:to>
                                        <p:strVal val="visible"/>
                                      </p:to>
                                    </p:set>
                                    <p:anim calcmode="lin" valueType="num">
                                      <p:cBhvr additive="base">
                                        <p:cTn id="12" dur="500"/>
                                        <p:tgtEl>
                                          <p:spTgt spid="27817"/>
                                        </p:tgtEl>
                                        <p:attrNameLst>
                                          <p:attrName>ppt_x</p:attrName>
                                        </p:attrNameLst>
                                      </p:cBhvr>
                                      <p:tavLst>
                                        <p:tav tm="0">
                                          <p:val>
                                            <p:strVal val="#ppt_x+#ppt_w*1.125000"/>
                                          </p:val>
                                        </p:tav>
                                        <p:tav tm="100000">
                                          <p:val>
                                            <p:strVal val="#ppt_x"/>
                                          </p:val>
                                        </p:tav>
                                      </p:tavLst>
                                    </p:anim>
                                    <p:animEffect transition="in" filter="wipe(left)">
                                      <p:cBhvr>
                                        <p:cTn id="13" dur="500"/>
                                        <p:tgtEl>
                                          <p:spTgt spid="278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817" grpId="0" animBg="1" autoUpdateAnimBg="0"/>
      <p:bldP spid="27818" grpId="0" animBg="1" autoUpdateAnimBg="0"/>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8">
            <a:extLst>
              <a:ext uri="{FF2B5EF4-FFF2-40B4-BE49-F238E27FC236}">
                <a16:creationId xmlns:a16="http://schemas.microsoft.com/office/drawing/2014/main" id="{83990D10-6EE8-2DC5-A089-34BF9EE8956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09">
            <a:extLst>
              <a:ext uri="{FF2B5EF4-FFF2-40B4-BE49-F238E27FC236}">
                <a16:creationId xmlns:a16="http://schemas.microsoft.com/office/drawing/2014/main" id="{0D85A569-E347-7D05-7BC8-D804E550052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10">
            <a:extLst>
              <a:ext uri="{FF2B5EF4-FFF2-40B4-BE49-F238E27FC236}">
                <a16:creationId xmlns:a16="http://schemas.microsoft.com/office/drawing/2014/main" id="{0FCAEA10-2219-AA6E-A171-B56DBFF3A82C}"/>
              </a:ext>
            </a:extLst>
          </p:cNvPr>
          <p:cNvSpPr>
            <a:spLocks noGrp="1" noChangeArrowheads="1"/>
          </p:cNvSpPr>
          <p:nvPr>
            <p:ph type="sldNum" sz="quarter" idx="12"/>
          </p:nvPr>
        </p:nvSpPr>
        <p:spPr>
          <a:ln/>
        </p:spPr>
        <p:txBody>
          <a:bodyPr/>
          <a:lstStyle>
            <a:lvl1pPr>
              <a:defRPr/>
            </a:lvl1pPr>
          </a:lstStyle>
          <a:p>
            <a:fld id="{82A83EAA-C67E-4C1E-A173-1F25B77EAA11}" type="slidenum">
              <a:rPr lang="en-US" altLang="en-US"/>
              <a:pPr/>
              <a:t>‹#›</a:t>
            </a:fld>
            <a:endParaRPr lang="en-US" altLang="en-US"/>
          </a:p>
        </p:txBody>
      </p:sp>
    </p:spTree>
    <p:extLst>
      <p:ext uri="{BB962C8B-B14F-4D97-AF65-F5344CB8AC3E}">
        <p14:creationId xmlns:p14="http://schemas.microsoft.com/office/powerpoint/2010/main" val="23834715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8">
            <a:extLst>
              <a:ext uri="{FF2B5EF4-FFF2-40B4-BE49-F238E27FC236}">
                <a16:creationId xmlns:a16="http://schemas.microsoft.com/office/drawing/2014/main" id="{69FCBA90-C9C4-B8C7-DC4E-93F222658B5A}"/>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09">
            <a:extLst>
              <a:ext uri="{FF2B5EF4-FFF2-40B4-BE49-F238E27FC236}">
                <a16:creationId xmlns:a16="http://schemas.microsoft.com/office/drawing/2014/main" id="{2B94ED44-16C3-FF60-264C-999FCA20CF7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10">
            <a:extLst>
              <a:ext uri="{FF2B5EF4-FFF2-40B4-BE49-F238E27FC236}">
                <a16:creationId xmlns:a16="http://schemas.microsoft.com/office/drawing/2014/main" id="{AAF57C19-D764-6BC0-B69C-BC216C7141BA}"/>
              </a:ext>
            </a:extLst>
          </p:cNvPr>
          <p:cNvSpPr>
            <a:spLocks noGrp="1" noChangeArrowheads="1"/>
          </p:cNvSpPr>
          <p:nvPr>
            <p:ph type="sldNum" sz="quarter" idx="12"/>
          </p:nvPr>
        </p:nvSpPr>
        <p:spPr>
          <a:ln/>
        </p:spPr>
        <p:txBody>
          <a:bodyPr/>
          <a:lstStyle>
            <a:lvl1pPr>
              <a:defRPr/>
            </a:lvl1pPr>
          </a:lstStyle>
          <a:p>
            <a:fld id="{B7D250FD-EAD5-4CAE-92AF-5742CCAB3116}" type="slidenum">
              <a:rPr lang="en-US" altLang="en-US"/>
              <a:pPr/>
              <a:t>‹#›</a:t>
            </a:fld>
            <a:endParaRPr lang="en-US" altLang="en-US"/>
          </a:p>
        </p:txBody>
      </p:sp>
    </p:spTree>
    <p:extLst>
      <p:ext uri="{BB962C8B-B14F-4D97-AF65-F5344CB8AC3E}">
        <p14:creationId xmlns:p14="http://schemas.microsoft.com/office/powerpoint/2010/main" val="412880960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79500" y="2214563"/>
            <a:ext cx="5202767" cy="3881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85467" y="2214563"/>
            <a:ext cx="5204884" cy="388143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8">
            <a:extLst>
              <a:ext uri="{FF2B5EF4-FFF2-40B4-BE49-F238E27FC236}">
                <a16:creationId xmlns:a16="http://schemas.microsoft.com/office/drawing/2014/main" id="{FECA4ECC-2225-4B30-758A-6E21E63A808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09">
            <a:extLst>
              <a:ext uri="{FF2B5EF4-FFF2-40B4-BE49-F238E27FC236}">
                <a16:creationId xmlns:a16="http://schemas.microsoft.com/office/drawing/2014/main" id="{34FDC1CC-63E2-22D6-D984-2760286AEE69}"/>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10">
            <a:extLst>
              <a:ext uri="{FF2B5EF4-FFF2-40B4-BE49-F238E27FC236}">
                <a16:creationId xmlns:a16="http://schemas.microsoft.com/office/drawing/2014/main" id="{8449C988-DD88-9FC2-75B5-55DA11A9491C}"/>
              </a:ext>
            </a:extLst>
          </p:cNvPr>
          <p:cNvSpPr>
            <a:spLocks noGrp="1" noChangeArrowheads="1"/>
          </p:cNvSpPr>
          <p:nvPr>
            <p:ph type="sldNum" sz="quarter" idx="12"/>
          </p:nvPr>
        </p:nvSpPr>
        <p:spPr>
          <a:ln/>
        </p:spPr>
        <p:txBody>
          <a:bodyPr/>
          <a:lstStyle>
            <a:lvl1pPr>
              <a:defRPr/>
            </a:lvl1pPr>
          </a:lstStyle>
          <a:p>
            <a:fld id="{5A27B397-E447-45DE-B282-54A04B5E3A2D}" type="slidenum">
              <a:rPr lang="en-US" altLang="en-US"/>
              <a:pPr/>
              <a:t>‹#›</a:t>
            </a:fld>
            <a:endParaRPr lang="en-US" altLang="en-US"/>
          </a:p>
        </p:txBody>
      </p:sp>
    </p:spTree>
    <p:extLst>
      <p:ext uri="{BB962C8B-B14F-4D97-AF65-F5344CB8AC3E}">
        <p14:creationId xmlns:p14="http://schemas.microsoft.com/office/powerpoint/2010/main" val="28630554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8">
            <a:extLst>
              <a:ext uri="{FF2B5EF4-FFF2-40B4-BE49-F238E27FC236}">
                <a16:creationId xmlns:a16="http://schemas.microsoft.com/office/drawing/2014/main" id="{4BCC7EE0-40BC-5B6A-E38F-063CCBC9D737}"/>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109">
            <a:extLst>
              <a:ext uri="{FF2B5EF4-FFF2-40B4-BE49-F238E27FC236}">
                <a16:creationId xmlns:a16="http://schemas.microsoft.com/office/drawing/2014/main" id="{B2C25146-99EB-8D06-A751-525A19E4562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110">
            <a:extLst>
              <a:ext uri="{FF2B5EF4-FFF2-40B4-BE49-F238E27FC236}">
                <a16:creationId xmlns:a16="http://schemas.microsoft.com/office/drawing/2014/main" id="{2B70F56A-D805-C9B4-5A6E-4A2A5535B0B1}"/>
              </a:ext>
            </a:extLst>
          </p:cNvPr>
          <p:cNvSpPr>
            <a:spLocks noGrp="1" noChangeArrowheads="1"/>
          </p:cNvSpPr>
          <p:nvPr>
            <p:ph type="sldNum" sz="quarter" idx="12"/>
          </p:nvPr>
        </p:nvSpPr>
        <p:spPr>
          <a:ln/>
        </p:spPr>
        <p:txBody>
          <a:bodyPr/>
          <a:lstStyle>
            <a:lvl1pPr>
              <a:defRPr/>
            </a:lvl1pPr>
          </a:lstStyle>
          <a:p>
            <a:fld id="{561D34A1-2078-4537-ABA5-0FA5606B8490}" type="slidenum">
              <a:rPr lang="en-US" altLang="en-US"/>
              <a:pPr/>
              <a:t>‹#›</a:t>
            </a:fld>
            <a:endParaRPr lang="en-US" altLang="en-US"/>
          </a:p>
        </p:txBody>
      </p:sp>
    </p:spTree>
    <p:extLst>
      <p:ext uri="{BB962C8B-B14F-4D97-AF65-F5344CB8AC3E}">
        <p14:creationId xmlns:p14="http://schemas.microsoft.com/office/powerpoint/2010/main" val="22941297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8">
            <a:extLst>
              <a:ext uri="{FF2B5EF4-FFF2-40B4-BE49-F238E27FC236}">
                <a16:creationId xmlns:a16="http://schemas.microsoft.com/office/drawing/2014/main" id="{9472DE7F-6804-35AB-4CEE-DA2702D0CE65}"/>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109">
            <a:extLst>
              <a:ext uri="{FF2B5EF4-FFF2-40B4-BE49-F238E27FC236}">
                <a16:creationId xmlns:a16="http://schemas.microsoft.com/office/drawing/2014/main" id="{A62679B8-7D15-CEEF-585B-FFDE5B10D50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110">
            <a:extLst>
              <a:ext uri="{FF2B5EF4-FFF2-40B4-BE49-F238E27FC236}">
                <a16:creationId xmlns:a16="http://schemas.microsoft.com/office/drawing/2014/main" id="{64FB9F12-D770-B664-9FA6-65A7C3BFA207}"/>
              </a:ext>
            </a:extLst>
          </p:cNvPr>
          <p:cNvSpPr>
            <a:spLocks noGrp="1" noChangeArrowheads="1"/>
          </p:cNvSpPr>
          <p:nvPr>
            <p:ph type="sldNum" sz="quarter" idx="12"/>
          </p:nvPr>
        </p:nvSpPr>
        <p:spPr>
          <a:ln/>
        </p:spPr>
        <p:txBody>
          <a:bodyPr/>
          <a:lstStyle>
            <a:lvl1pPr>
              <a:defRPr/>
            </a:lvl1pPr>
          </a:lstStyle>
          <a:p>
            <a:fld id="{0AC866FF-B015-4D34-A83A-2D010964A0E0}" type="slidenum">
              <a:rPr lang="en-US" altLang="en-US"/>
              <a:pPr/>
              <a:t>‹#›</a:t>
            </a:fld>
            <a:endParaRPr lang="en-US" altLang="en-US"/>
          </a:p>
        </p:txBody>
      </p:sp>
    </p:spTree>
    <p:extLst>
      <p:ext uri="{BB962C8B-B14F-4D97-AF65-F5344CB8AC3E}">
        <p14:creationId xmlns:p14="http://schemas.microsoft.com/office/powerpoint/2010/main" val="120505142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8">
            <a:extLst>
              <a:ext uri="{FF2B5EF4-FFF2-40B4-BE49-F238E27FC236}">
                <a16:creationId xmlns:a16="http://schemas.microsoft.com/office/drawing/2014/main" id="{8A11D8F4-25F4-DA92-7F0D-79A093885130}"/>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109">
            <a:extLst>
              <a:ext uri="{FF2B5EF4-FFF2-40B4-BE49-F238E27FC236}">
                <a16:creationId xmlns:a16="http://schemas.microsoft.com/office/drawing/2014/main" id="{1D79BDD9-4FF2-7F16-B83C-3E49A58B08D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110">
            <a:extLst>
              <a:ext uri="{FF2B5EF4-FFF2-40B4-BE49-F238E27FC236}">
                <a16:creationId xmlns:a16="http://schemas.microsoft.com/office/drawing/2014/main" id="{04D7A2A6-B32A-A9E3-46E4-863EAA97A892}"/>
              </a:ext>
            </a:extLst>
          </p:cNvPr>
          <p:cNvSpPr>
            <a:spLocks noGrp="1" noChangeArrowheads="1"/>
          </p:cNvSpPr>
          <p:nvPr>
            <p:ph type="sldNum" sz="quarter" idx="12"/>
          </p:nvPr>
        </p:nvSpPr>
        <p:spPr>
          <a:ln/>
        </p:spPr>
        <p:txBody>
          <a:bodyPr/>
          <a:lstStyle>
            <a:lvl1pPr>
              <a:defRPr/>
            </a:lvl1pPr>
          </a:lstStyle>
          <a:p>
            <a:fld id="{01AF8A88-F75C-4C38-9756-B9929FA12F1F}" type="slidenum">
              <a:rPr lang="en-US" altLang="en-US"/>
              <a:pPr/>
              <a:t>‹#›</a:t>
            </a:fld>
            <a:endParaRPr lang="en-US" altLang="en-US"/>
          </a:p>
        </p:txBody>
      </p:sp>
    </p:spTree>
    <p:extLst>
      <p:ext uri="{BB962C8B-B14F-4D97-AF65-F5344CB8AC3E}">
        <p14:creationId xmlns:p14="http://schemas.microsoft.com/office/powerpoint/2010/main" val="188750945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8">
            <a:extLst>
              <a:ext uri="{FF2B5EF4-FFF2-40B4-BE49-F238E27FC236}">
                <a16:creationId xmlns:a16="http://schemas.microsoft.com/office/drawing/2014/main" id="{300CEAC8-5783-2573-3D4E-CD632EF12C9A}"/>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09">
            <a:extLst>
              <a:ext uri="{FF2B5EF4-FFF2-40B4-BE49-F238E27FC236}">
                <a16:creationId xmlns:a16="http://schemas.microsoft.com/office/drawing/2014/main" id="{9F5C6FF8-5C27-D6EB-C9B2-116D5B8DE6D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10">
            <a:extLst>
              <a:ext uri="{FF2B5EF4-FFF2-40B4-BE49-F238E27FC236}">
                <a16:creationId xmlns:a16="http://schemas.microsoft.com/office/drawing/2014/main" id="{727A5394-E48E-BFD2-22BF-BCFF154422E3}"/>
              </a:ext>
            </a:extLst>
          </p:cNvPr>
          <p:cNvSpPr>
            <a:spLocks noGrp="1" noChangeArrowheads="1"/>
          </p:cNvSpPr>
          <p:nvPr>
            <p:ph type="sldNum" sz="quarter" idx="12"/>
          </p:nvPr>
        </p:nvSpPr>
        <p:spPr>
          <a:ln/>
        </p:spPr>
        <p:txBody>
          <a:bodyPr/>
          <a:lstStyle>
            <a:lvl1pPr>
              <a:defRPr/>
            </a:lvl1pPr>
          </a:lstStyle>
          <a:p>
            <a:fld id="{5EBFD85B-B22A-4B88-A243-8AD6503DC11B}" type="slidenum">
              <a:rPr lang="en-US" altLang="en-US"/>
              <a:pPr/>
              <a:t>‹#›</a:t>
            </a:fld>
            <a:endParaRPr lang="en-US" altLang="en-US"/>
          </a:p>
        </p:txBody>
      </p:sp>
    </p:spTree>
    <p:extLst>
      <p:ext uri="{BB962C8B-B14F-4D97-AF65-F5344CB8AC3E}">
        <p14:creationId xmlns:p14="http://schemas.microsoft.com/office/powerpoint/2010/main" val="101663749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8">
            <a:extLst>
              <a:ext uri="{FF2B5EF4-FFF2-40B4-BE49-F238E27FC236}">
                <a16:creationId xmlns:a16="http://schemas.microsoft.com/office/drawing/2014/main" id="{D913EAE1-53FC-BE1D-178E-CDF7AF15FB8F}"/>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109">
            <a:extLst>
              <a:ext uri="{FF2B5EF4-FFF2-40B4-BE49-F238E27FC236}">
                <a16:creationId xmlns:a16="http://schemas.microsoft.com/office/drawing/2014/main" id="{EC12ED47-E9F6-26F8-8033-DE453F0F6F7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10">
            <a:extLst>
              <a:ext uri="{FF2B5EF4-FFF2-40B4-BE49-F238E27FC236}">
                <a16:creationId xmlns:a16="http://schemas.microsoft.com/office/drawing/2014/main" id="{31AF1BA4-C3EB-CDB7-8BAB-4AE9FC56D5E4}"/>
              </a:ext>
            </a:extLst>
          </p:cNvPr>
          <p:cNvSpPr>
            <a:spLocks noGrp="1" noChangeArrowheads="1"/>
          </p:cNvSpPr>
          <p:nvPr>
            <p:ph type="sldNum" sz="quarter" idx="12"/>
          </p:nvPr>
        </p:nvSpPr>
        <p:spPr>
          <a:ln/>
        </p:spPr>
        <p:txBody>
          <a:bodyPr/>
          <a:lstStyle>
            <a:lvl1pPr>
              <a:defRPr/>
            </a:lvl1pPr>
          </a:lstStyle>
          <a:p>
            <a:fld id="{B24BB6E0-47C3-447E-AE85-D449C1F8773B}" type="slidenum">
              <a:rPr lang="en-US" altLang="en-US"/>
              <a:pPr/>
              <a:t>‹#›</a:t>
            </a:fld>
            <a:endParaRPr lang="en-US" altLang="en-US"/>
          </a:p>
        </p:txBody>
      </p:sp>
    </p:spTree>
    <p:extLst>
      <p:ext uri="{BB962C8B-B14F-4D97-AF65-F5344CB8AC3E}">
        <p14:creationId xmlns:p14="http://schemas.microsoft.com/office/powerpoint/2010/main" val="251224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8">
            <a:extLst>
              <a:ext uri="{FF2B5EF4-FFF2-40B4-BE49-F238E27FC236}">
                <a16:creationId xmlns:a16="http://schemas.microsoft.com/office/drawing/2014/main" id="{4121AC4B-D0C5-F283-3AA8-CD09DED981E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09">
            <a:extLst>
              <a:ext uri="{FF2B5EF4-FFF2-40B4-BE49-F238E27FC236}">
                <a16:creationId xmlns:a16="http://schemas.microsoft.com/office/drawing/2014/main" id="{D8CB38A5-CC8D-0E43-7DD4-EFE5A444B21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10">
            <a:extLst>
              <a:ext uri="{FF2B5EF4-FFF2-40B4-BE49-F238E27FC236}">
                <a16:creationId xmlns:a16="http://schemas.microsoft.com/office/drawing/2014/main" id="{D535842C-369E-9824-52F3-840F351361C7}"/>
              </a:ext>
            </a:extLst>
          </p:cNvPr>
          <p:cNvSpPr>
            <a:spLocks noGrp="1" noChangeArrowheads="1"/>
          </p:cNvSpPr>
          <p:nvPr>
            <p:ph type="sldNum" sz="quarter" idx="12"/>
          </p:nvPr>
        </p:nvSpPr>
        <p:spPr>
          <a:ln/>
        </p:spPr>
        <p:txBody>
          <a:bodyPr/>
          <a:lstStyle>
            <a:lvl1pPr>
              <a:defRPr/>
            </a:lvl1pPr>
          </a:lstStyle>
          <a:p>
            <a:fld id="{402B20B2-77E5-4663-BE49-0546E43EFA4D}" type="slidenum">
              <a:rPr lang="en-US" altLang="en-US"/>
              <a:pPr/>
              <a:t>‹#›</a:t>
            </a:fld>
            <a:endParaRPr lang="en-US" altLang="en-US"/>
          </a:p>
        </p:txBody>
      </p:sp>
    </p:spTree>
    <p:extLst>
      <p:ext uri="{BB962C8B-B14F-4D97-AF65-F5344CB8AC3E}">
        <p14:creationId xmlns:p14="http://schemas.microsoft.com/office/powerpoint/2010/main" val="179082909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38167" y="609600"/>
            <a:ext cx="2652184"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79500" y="609600"/>
            <a:ext cx="7755467"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8">
            <a:extLst>
              <a:ext uri="{FF2B5EF4-FFF2-40B4-BE49-F238E27FC236}">
                <a16:creationId xmlns:a16="http://schemas.microsoft.com/office/drawing/2014/main" id="{C96E6E60-A1AB-024A-3CFF-CDF1E93D927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109">
            <a:extLst>
              <a:ext uri="{FF2B5EF4-FFF2-40B4-BE49-F238E27FC236}">
                <a16:creationId xmlns:a16="http://schemas.microsoft.com/office/drawing/2014/main" id="{C71D0578-D27B-C308-9BB3-2F38A499156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10">
            <a:extLst>
              <a:ext uri="{FF2B5EF4-FFF2-40B4-BE49-F238E27FC236}">
                <a16:creationId xmlns:a16="http://schemas.microsoft.com/office/drawing/2014/main" id="{6CA1AE20-B24F-39BF-25C4-4872C4479C1F}"/>
              </a:ext>
            </a:extLst>
          </p:cNvPr>
          <p:cNvSpPr>
            <a:spLocks noGrp="1" noChangeArrowheads="1"/>
          </p:cNvSpPr>
          <p:nvPr>
            <p:ph type="sldNum" sz="quarter" idx="12"/>
          </p:nvPr>
        </p:nvSpPr>
        <p:spPr>
          <a:ln/>
        </p:spPr>
        <p:txBody>
          <a:bodyPr/>
          <a:lstStyle>
            <a:lvl1pPr>
              <a:defRPr/>
            </a:lvl1pPr>
          </a:lstStyle>
          <a:p>
            <a:fld id="{896BC185-6E57-4DF7-8F9E-C681CD66E5DA}" type="slidenum">
              <a:rPr lang="en-US" altLang="en-US"/>
              <a:pPr/>
              <a:t>‹#›</a:t>
            </a:fld>
            <a:endParaRPr lang="en-US" altLang="en-US"/>
          </a:p>
        </p:txBody>
      </p:sp>
    </p:spTree>
    <p:extLst>
      <p:ext uri="{BB962C8B-B14F-4D97-AF65-F5344CB8AC3E}">
        <p14:creationId xmlns:p14="http://schemas.microsoft.com/office/powerpoint/2010/main" val="230189753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0FAA508-F0CD-46EA-95FB-26B559A0B5D9}" type="datetimeFigureOut">
              <a:rPr lang="en-US" smtClean="0">
                <a:solidFill>
                  <a:prstClr val="black">
                    <a:lumMod val="65000"/>
                    <a:lumOff val="35000"/>
                  </a:prstClr>
                </a:solidFill>
              </a:rPr>
              <a:pPr/>
              <a:t>10/7/2026</a:t>
            </a:fld>
            <a:endParaRPr lang="en-US" dirty="0">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4A822907-8A9D-4F6B-98F6-913902AD56B5}"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0411395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FAA508-F0CD-46EA-95FB-26B559A0B5D9}" type="datetimeFigureOut">
              <a:rPr lang="en-US" smtClean="0">
                <a:solidFill>
                  <a:prstClr val="black">
                    <a:lumMod val="65000"/>
                    <a:lumOff val="35000"/>
                  </a:prstClr>
                </a:solidFill>
              </a:rPr>
              <a:pPr/>
              <a:t>10/7/2026</a:t>
            </a:fld>
            <a:endParaRPr lang="en-US" dirty="0">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4A822907-8A9D-4F6B-98F6-913902AD56B5}"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898697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FAA508-F0CD-46EA-95FB-26B559A0B5D9}" type="datetimeFigureOut">
              <a:rPr lang="en-US" smtClean="0">
                <a:solidFill>
                  <a:prstClr val="black">
                    <a:lumMod val="65000"/>
                    <a:lumOff val="35000"/>
                  </a:prstClr>
                </a:solidFill>
              </a:rPr>
              <a:pPr/>
              <a:t>10/7/2026</a:t>
            </a:fld>
            <a:endParaRPr lang="en-US" dirty="0">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4A822907-8A9D-4F6B-98F6-913902AD56B5}"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29491225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0FAA508-F0CD-46EA-95FB-26B559A0B5D9}" type="datetimeFigureOut">
              <a:rPr lang="en-US" smtClean="0">
                <a:solidFill>
                  <a:prstClr val="black">
                    <a:lumMod val="65000"/>
                    <a:lumOff val="35000"/>
                  </a:prstClr>
                </a:solidFill>
              </a:rPr>
              <a:pPr/>
              <a:t>10/7/2026</a:t>
            </a:fld>
            <a:endParaRPr lang="en-US" dirty="0">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4A822907-8A9D-4F6B-98F6-913902AD56B5}"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255104657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0FAA508-F0CD-46EA-95FB-26B559A0B5D9}" type="datetimeFigureOut">
              <a:rPr lang="en-US" smtClean="0">
                <a:solidFill>
                  <a:prstClr val="black">
                    <a:lumMod val="65000"/>
                    <a:lumOff val="35000"/>
                  </a:prstClr>
                </a:solidFill>
              </a:rPr>
              <a:pPr/>
              <a:t>10/7/2026</a:t>
            </a:fld>
            <a:endParaRPr lang="en-US" dirty="0">
              <a:solidFill>
                <a:prstClr val="black">
                  <a:lumMod val="65000"/>
                  <a:lumOff val="35000"/>
                </a:prstClr>
              </a:solidFill>
            </a:endParaRPr>
          </a:p>
        </p:txBody>
      </p:sp>
      <p:sp>
        <p:nvSpPr>
          <p:cNvPr id="8" name="Footer Placeholder 7"/>
          <p:cNvSpPr>
            <a:spLocks noGrp="1"/>
          </p:cNvSpPr>
          <p:nvPr>
            <p:ph type="ftr" sz="quarter" idx="11"/>
          </p:nvPr>
        </p:nvSpPr>
        <p:spPr/>
        <p:txBody>
          <a:bodyPr/>
          <a:lstStyle/>
          <a:p>
            <a:endParaRPr lang="en-US" dirty="0">
              <a:solidFill>
                <a:prstClr val="black">
                  <a:lumMod val="65000"/>
                  <a:lumOff val="35000"/>
                </a:prstClr>
              </a:solidFill>
            </a:endParaRPr>
          </a:p>
        </p:txBody>
      </p:sp>
      <p:sp>
        <p:nvSpPr>
          <p:cNvPr id="9" name="Slide Number Placeholder 8"/>
          <p:cNvSpPr>
            <a:spLocks noGrp="1"/>
          </p:cNvSpPr>
          <p:nvPr>
            <p:ph type="sldNum" sz="quarter" idx="12"/>
          </p:nvPr>
        </p:nvSpPr>
        <p:spPr/>
        <p:txBody>
          <a:bodyPr/>
          <a:lstStyle/>
          <a:p>
            <a:fld id="{4A822907-8A9D-4F6B-98F6-913902AD56B5}"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399697204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0FAA508-F0CD-46EA-95FB-26B559A0B5D9}" type="datetimeFigureOut">
              <a:rPr lang="en-US" smtClean="0">
                <a:solidFill>
                  <a:prstClr val="black">
                    <a:lumMod val="65000"/>
                    <a:lumOff val="35000"/>
                  </a:prstClr>
                </a:solidFill>
              </a:rPr>
              <a:pPr/>
              <a:t>10/7/2026</a:t>
            </a:fld>
            <a:endParaRPr lang="en-US" dirty="0">
              <a:solidFill>
                <a:prstClr val="black">
                  <a:lumMod val="65000"/>
                  <a:lumOff val="35000"/>
                </a:prstClr>
              </a:solidFill>
            </a:endParaRPr>
          </a:p>
        </p:txBody>
      </p:sp>
      <p:sp>
        <p:nvSpPr>
          <p:cNvPr id="4" name="Footer Placeholder 3"/>
          <p:cNvSpPr>
            <a:spLocks noGrp="1"/>
          </p:cNvSpPr>
          <p:nvPr>
            <p:ph type="ftr" sz="quarter" idx="11"/>
          </p:nvPr>
        </p:nvSpPr>
        <p:spPr/>
        <p:txBody>
          <a:bodyPr/>
          <a:lstStyle/>
          <a:p>
            <a:endParaRPr lang="en-US" dirty="0">
              <a:solidFill>
                <a:prstClr val="black">
                  <a:lumMod val="65000"/>
                  <a:lumOff val="35000"/>
                </a:prstClr>
              </a:solidFill>
            </a:endParaRPr>
          </a:p>
        </p:txBody>
      </p:sp>
      <p:sp>
        <p:nvSpPr>
          <p:cNvPr id="5" name="Slide Number Placeholder 4"/>
          <p:cNvSpPr>
            <a:spLocks noGrp="1"/>
          </p:cNvSpPr>
          <p:nvPr>
            <p:ph type="sldNum" sz="quarter" idx="12"/>
          </p:nvPr>
        </p:nvSpPr>
        <p:spPr/>
        <p:txBody>
          <a:bodyPr/>
          <a:lstStyle/>
          <a:p>
            <a:fld id="{4A822907-8A9D-4F6B-98F6-913902AD56B5}"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207129654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FAA508-F0CD-46EA-95FB-26B559A0B5D9}" type="datetimeFigureOut">
              <a:rPr lang="en-US" smtClean="0">
                <a:solidFill>
                  <a:prstClr val="black">
                    <a:lumMod val="65000"/>
                    <a:lumOff val="35000"/>
                  </a:prstClr>
                </a:solidFill>
              </a:rPr>
              <a:pPr/>
              <a:t>10/7/2026</a:t>
            </a:fld>
            <a:endParaRPr lang="en-US" dirty="0">
              <a:solidFill>
                <a:prstClr val="black">
                  <a:lumMod val="65000"/>
                  <a:lumOff val="35000"/>
                </a:prstClr>
              </a:solidFill>
            </a:endParaRPr>
          </a:p>
        </p:txBody>
      </p:sp>
      <p:sp>
        <p:nvSpPr>
          <p:cNvPr id="3" name="Footer Placeholder 2"/>
          <p:cNvSpPr>
            <a:spLocks noGrp="1"/>
          </p:cNvSpPr>
          <p:nvPr>
            <p:ph type="ftr" sz="quarter" idx="11"/>
          </p:nvPr>
        </p:nvSpPr>
        <p:spPr/>
        <p:txBody>
          <a:bodyPr/>
          <a:lstStyle/>
          <a:p>
            <a:endParaRPr lang="en-US" dirty="0">
              <a:solidFill>
                <a:prstClr val="black">
                  <a:lumMod val="65000"/>
                  <a:lumOff val="35000"/>
                </a:prstClr>
              </a:solidFill>
            </a:endParaRPr>
          </a:p>
        </p:txBody>
      </p:sp>
      <p:sp>
        <p:nvSpPr>
          <p:cNvPr id="4" name="Slide Number Placeholder 3"/>
          <p:cNvSpPr>
            <a:spLocks noGrp="1"/>
          </p:cNvSpPr>
          <p:nvPr>
            <p:ph type="sldNum" sz="quarter" idx="12"/>
          </p:nvPr>
        </p:nvSpPr>
        <p:spPr/>
        <p:txBody>
          <a:bodyPr/>
          <a:lstStyle/>
          <a:p>
            <a:fld id="{4A822907-8A9D-4F6B-98F6-913902AD56B5}"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425163582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FAA508-F0CD-46EA-95FB-26B559A0B5D9}" type="datetimeFigureOut">
              <a:rPr lang="en-US" smtClean="0">
                <a:solidFill>
                  <a:prstClr val="black">
                    <a:lumMod val="65000"/>
                    <a:lumOff val="35000"/>
                  </a:prstClr>
                </a:solidFill>
              </a:rPr>
              <a:pPr/>
              <a:t>10/7/2026</a:t>
            </a:fld>
            <a:endParaRPr lang="en-US" dirty="0">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4A822907-8A9D-4F6B-98F6-913902AD56B5}"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277544626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0FAA508-F0CD-46EA-95FB-26B559A0B5D9}" type="datetimeFigureOut">
              <a:rPr lang="en-US" smtClean="0">
                <a:solidFill>
                  <a:prstClr val="black">
                    <a:lumMod val="65000"/>
                    <a:lumOff val="35000"/>
                  </a:prstClr>
                </a:solidFill>
              </a:rPr>
              <a:pPr/>
              <a:t>10/7/2026</a:t>
            </a:fld>
            <a:endParaRPr lang="en-US" dirty="0">
              <a:solidFill>
                <a:prstClr val="black">
                  <a:lumMod val="65000"/>
                  <a:lumOff val="35000"/>
                </a:prstClr>
              </a:solidFill>
            </a:endParaRPr>
          </a:p>
        </p:txBody>
      </p:sp>
      <p:sp>
        <p:nvSpPr>
          <p:cNvPr id="6" name="Footer Placeholder 5"/>
          <p:cNvSpPr>
            <a:spLocks noGrp="1"/>
          </p:cNvSpPr>
          <p:nvPr>
            <p:ph type="ftr" sz="quarter" idx="11"/>
          </p:nvPr>
        </p:nvSpPr>
        <p:spPr/>
        <p:txBody>
          <a:bodyPr/>
          <a:lstStyle/>
          <a:p>
            <a:endParaRPr lang="en-US" dirty="0">
              <a:solidFill>
                <a:prstClr val="black">
                  <a:lumMod val="65000"/>
                  <a:lumOff val="35000"/>
                </a:prstClr>
              </a:solidFill>
            </a:endParaRPr>
          </a:p>
        </p:txBody>
      </p:sp>
      <p:sp>
        <p:nvSpPr>
          <p:cNvPr id="7" name="Slide Number Placeholder 6"/>
          <p:cNvSpPr>
            <a:spLocks noGrp="1"/>
          </p:cNvSpPr>
          <p:nvPr>
            <p:ph type="sldNum" sz="quarter" idx="12"/>
          </p:nvPr>
        </p:nvSpPr>
        <p:spPr/>
        <p:txBody>
          <a:bodyPr/>
          <a:lstStyle/>
          <a:p>
            <a:fld id="{4A822907-8A9D-4F6B-98F6-913902AD56B5}"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2795608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FAA508-F0CD-46EA-95FB-26B559A0B5D9}" type="datetimeFigureOut">
              <a:rPr lang="en-US" smtClean="0">
                <a:solidFill>
                  <a:prstClr val="black">
                    <a:lumMod val="65000"/>
                    <a:lumOff val="35000"/>
                  </a:prstClr>
                </a:solidFill>
              </a:rPr>
              <a:pPr/>
              <a:t>10/7/2026</a:t>
            </a:fld>
            <a:endParaRPr lang="en-US" dirty="0">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4A822907-8A9D-4F6B-98F6-913902AD56B5}"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315898600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0FAA508-F0CD-46EA-95FB-26B559A0B5D9}" type="datetimeFigureOut">
              <a:rPr lang="en-US" smtClean="0">
                <a:solidFill>
                  <a:prstClr val="black">
                    <a:lumMod val="65000"/>
                    <a:lumOff val="35000"/>
                  </a:prstClr>
                </a:solidFill>
              </a:rPr>
              <a:pPr/>
              <a:t>10/7/2026</a:t>
            </a:fld>
            <a:endParaRPr lang="en-US" dirty="0">
              <a:solidFill>
                <a:prstClr val="black">
                  <a:lumMod val="65000"/>
                  <a:lumOff val="35000"/>
                </a:prstClr>
              </a:solidFill>
            </a:endParaRPr>
          </a:p>
        </p:txBody>
      </p:sp>
      <p:sp>
        <p:nvSpPr>
          <p:cNvPr id="5" name="Footer Placeholder 4"/>
          <p:cNvSpPr>
            <a:spLocks noGrp="1"/>
          </p:cNvSpPr>
          <p:nvPr>
            <p:ph type="ftr" sz="quarter" idx="11"/>
          </p:nvPr>
        </p:nvSpPr>
        <p:spPr/>
        <p:txBody>
          <a:bodyPr/>
          <a:lstStyle/>
          <a:p>
            <a:endParaRPr lang="en-US" dirty="0">
              <a:solidFill>
                <a:prstClr val="black">
                  <a:lumMod val="65000"/>
                  <a:lumOff val="35000"/>
                </a:prstClr>
              </a:solidFill>
            </a:endParaRPr>
          </a:p>
        </p:txBody>
      </p:sp>
      <p:sp>
        <p:nvSpPr>
          <p:cNvPr id="6" name="Slide Number Placeholder 5"/>
          <p:cNvSpPr>
            <a:spLocks noGrp="1"/>
          </p:cNvSpPr>
          <p:nvPr>
            <p:ph type="sldNum" sz="quarter" idx="12"/>
          </p:nvPr>
        </p:nvSpPr>
        <p:spPr/>
        <p:txBody>
          <a:bodyPr/>
          <a:lstStyle/>
          <a:p>
            <a:fld id="{4A822907-8A9D-4F6B-98F6-913902AD56B5}"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332930122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508000" y="1295399"/>
            <a:ext cx="11074400" cy="4525965"/>
          </a:xfrm>
        </p:spPr>
        <p:txBody>
          <a:bodyPr/>
          <a:lstStyle>
            <a:lvl1pPr marL="173038" indent="-173038">
              <a:lnSpc>
                <a:spcPts val="2600"/>
              </a:lnSpc>
              <a:buClr>
                <a:schemeClr val="accent3">
                  <a:lumMod val="50000"/>
                </a:schemeClr>
              </a:buClr>
              <a:buFont typeface="Arial" pitchFamily="34" charset="0"/>
              <a:buChar char="•"/>
              <a:defRPr sz="2400" b="0"/>
            </a:lvl1pPr>
            <a:lvl2pPr marL="684213" indent="-227013">
              <a:lnSpc>
                <a:spcPts val="2600"/>
              </a:lnSpc>
              <a:buClr>
                <a:schemeClr val="accent3">
                  <a:lumMod val="50000"/>
                </a:schemeClr>
              </a:buClr>
              <a:defRPr sz="2000"/>
            </a:lvl2pPr>
            <a:lvl3pPr marL="1087438" indent="-173038">
              <a:lnSpc>
                <a:spcPts val="2600"/>
              </a:lnSpc>
              <a:buClr>
                <a:schemeClr val="accent3">
                  <a:lumMod val="50000"/>
                </a:schemeClr>
              </a:buClr>
              <a:defRPr sz="1800"/>
            </a:lvl3pPr>
            <a:lvl4pPr marL="1541463" indent="-169863">
              <a:lnSpc>
                <a:spcPts val="2600"/>
              </a:lnSpc>
              <a:buClr>
                <a:schemeClr val="accent3">
                  <a:lumMod val="50000"/>
                </a:schemeClr>
              </a:buClr>
              <a:defRPr sz="1600"/>
            </a:lvl4pPr>
            <a:lvl5pPr marL="2001838" indent="-173038">
              <a:lnSpc>
                <a:spcPts val="2600"/>
              </a:lnSpc>
              <a:buClr>
                <a:schemeClr val="accent3">
                  <a:lumMod val="50000"/>
                </a:schemeClr>
              </a:buClr>
              <a:defRPr sz="1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Title 15"/>
          <p:cNvSpPr>
            <a:spLocks noGrp="1"/>
          </p:cNvSpPr>
          <p:nvPr>
            <p:ph type="title"/>
          </p:nvPr>
        </p:nvSpPr>
        <p:spPr>
          <a:xfrm>
            <a:off x="203200" y="152401"/>
            <a:ext cx="10972800" cy="639763"/>
          </a:xfrm>
        </p:spPr>
        <p:txBody>
          <a:bodyPr/>
          <a:lstStyle>
            <a:lvl1pPr>
              <a:buClr>
                <a:schemeClr val="accent3">
                  <a:lumMod val="50000"/>
                </a:schemeClr>
              </a:buClr>
              <a:defRPr>
                <a:solidFill>
                  <a:srgbClr val="303030"/>
                </a:solidFill>
              </a:defRPr>
            </a:lvl1pPr>
          </a:lstStyle>
          <a:p>
            <a:r>
              <a:rPr lang="en-US" dirty="0"/>
              <a:t>Click to edit Master title style</a:t>
            </a:r>
          </a:p>
        </p:txBody>
      </p:sp>
      <p:sp>
        <p:nvSpPr>
          <p:cNvPr id="4" name="Footer Placeholder 4"/>
          <p:cNvSpPr>
            <a:spLocks noGrp="1"/>
          </p:cNvSpPr>
          <p:nvPr>
            <p:ph type="ftr" sz="quarter" idx="10"/>
          </p:nvPr>
        </p:nvSpPr>
        <p:spPr>
          <a:xfrm>
            <a:off x="8331200" y="6653214"/>
            <a:ext cx="3860800" cy="365125"/>
          </a:xfrm>
        </p:spPr>
        <p:txBody>
          <a:bodyPr/>
          <a:lstStyle>
            <a:lvl1pPr algn="r">
              <a:defRPr sz="900">
                <a:solidFill>
                  <a:srgbClr val="303030"/>
                </a:solidFill>
                <a:latin typeface="Segoe UI" pitchFamily="34" charset="0"/>
                <a:cs typeface="Segoe UI" pitchFamily="34" charset="0"/>
              </a:defRPr>
            </a:lvl1pPr>
          </a:lstStyle>
          <a:p>
            <a:pPr>
              <a:defRPr/>
            </a:pPr>
            <a:endParaRPr lang="en-US" dirty="0"/>
          </a:p>
        </p:txBody>
      </p:sp>
      <p:sp>
        <p:nvSpPr>
          <p:cNvPr id="5" name="Slide Number Placeholder 5"/>
          <p:cNvSpPr>
            <a:spLocks noGrp="1"/>
          </p:cNvSpPr>
          <p:nvPr>
            <p:ph type="sldNum" sz="quarter" idx="11"/>
          </p:nvPr>
        </p:nvSpPr>
        <p:spPr>
          <a:xfrm>
            <a:off x="101600" y="6637339"/>
            <a:ext cx="2844800" cy="365125"/>
          </a:xfrm>
        </p:spPr>
        <p:txBody>
          <a:bodyPr/>
          <a:lstStyle>
            <a:lvl1pPr algn="l">
              <a:defRPr sz="1200" b="1">
                <a:solidFill>
                  <a:srgbClr val="303030"/>
                </a:solidFill>
                <a:latin typeface="Segoe UI" pitchFamily="34" charset="0"/>
                <a:cs typeface="Segoe UI" pitchFamily="34" charset="0"/>
              </a:defRPr>
            </a:lvl1pPr>
          </a:lstStyle>
          <a:p>
            <a:pPr>
              <a:defRPr/>
            </a:pPr>
            <a:fld id="{73877DB5-608A-475E-B124-20B0925C8D23}" type="slidenum">
              <a:rPr lang="en-US"/>
              <a:pPr>
                <a:defRPr/>
              </a:pPr>
              <a:t>‹#›</a:t>
            </a:fld>
            <a:endParaRPr lang="en-US" dirty="0"/>
          </a:p>
        </p:txBody>
      </p:sp>
    </p:spTree>
    <p:extLst>
      <p:ext uri="{BB962C8B-B14F-4D97-AF65-F5344CB8AC3E}">
        <p14:creationId xmlns:p14="http://schemas.microsoft.com/office/powerpoint/2010/main" val="35105246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image" Target="../media/image2.png"/><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e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theme" Target="../theme/theme4.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09A1EF9-F746-42FF-B8F4-E28601C5140F}" type="datetimeFigureOut">
              <a:rPr lang="en-US" smtClean="0"/>
              <a:t>10/7/2026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CB40AC-D79E-41F1-94BA-AC696ED32D20}" type="slidenum">
              <a:rPr lang="en-US" smtClean="0"/>
              <a:t>‹#›</a:t>
            </a:fld>
            <a:endParaRPr lang="en-US"/>
          </a:p>
        </p:txBody>
      </p:sp>
    </p:spTree>
    <p:extLst>
      <p:ext uri="{BB962C8B-B14F-4D97-AF65-F5344CB8AC3E}">
        <p14:creationId xmlns:p14="http://schemas.microsoft.com/office/powerpoint/2010/main" val="2398087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14" cstate="email">
            <a:extLst>
              <a:ext uri="{28A0092B-C50C-407E-A947-70E740481C1C}">
                <a14:useLocalDpi xmlns:a14="http://schemas.microsoft.com/office/drawing/2010/main"/>
              </a:ext>
            </a:extLst>
          </a:blip>
          <a:srcRect/>
          <a:stretch/>
        </p:blipFill>
        <p:spPr>
          <a:xfrm>
            <a:off x="58058" y="0"/>
            <a:ext cx="12133943" cy="6879771"/>
          </a:xfrm>
          <a:prstGeom prst="rect">
            <a:avLst/>
          </a:prstGeom>
        </p:spPr>
      </p:pic>
      <p:sp>
        <p:nvSpPr>
          <p:cNvPr id="2" name="Title Placeholder 1"/>
          <p:cNvSpPr>
            <a:spLocks noGrp="1"/>
          </p:cNvSpPr>
          <p:nvPr>
            <p:ph type="title"/>
          </p:nvPr>
        </p:nvSpPr>
        <p:spPr>
          <a:xfrm>
            <a:off x="1016000" y="274638"/>
            <a:ext cx="107696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16000" y="1600201"/>
            <a:ext cx="1076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160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B281C-5159-4971-8228-52B9A72E9ED2}" type="datetimeFigureOut">
              <a:rPr lang="en-US" smtClean="0"/>
              <a:pPr/>
              <a:t>10/7/2026</a:t>
            </a:fld>
            <a:endParaRPr lang="en-US" dirty="0"/>
          </a:p>
        </p:txBody>
      </p:sp>
      <p:sp>
        <p:nvSpPr>
          <p:cNvPr id="5" name="Footer Placeholder 4"/>
          <p:cNvSpPr>
            <a:spLocks noGrp="1"/>
          </p:cNvSpPr>
          <p:nvPr>
            <p:ph type="ftr" sz="quarter" idx="3"/>
          </p:nvPr>
        </p:nvSpPr>
        <p:spPr>
          <a:xfrm>
            <a:off x="44704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9408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D6E5A2-EC83-451F-A719-9AC1370DD5CF}" type="slidenum">
              <a:rPr lang="en-US" smtClean="0"/>
              <a:pPr/>
              <a:t>‹#›</a:t>
            </a:fld>
            <a:endParaRPr lang="en-US" dirty="0"/>
          </a:p>
        </p:txBody>
      </p:sp>
      <p:pic>
        <p:nvPicPr>
          <p:cNvPr id="8" name="Picture 7"/>
          <p:cNvPicPr>
            <a:picLocks noChangeAspect="1"/>
          </p:cNvPicPr>
          <p:nvPr/>
        </p:nvPicPr>
        <p:blipFill rotWithShape="1">
          <a:blip r:embed="rId15" cstate="email">
            <a:extLst>
              <a:ext uri="{28A0092B-C50C-407E-A947-70E740481C1C}">
                <a14:useLocalDpi xmlns:a14="http://schemas.microsoft.com/office/drawing/2010/main"/>
              </a:ext>
            </a:extLst>
          </a:blip>
          <a:srcRect/>
          <a:stretch/>
        </p:blipFill>
        <p:spPr>
          <a:xfrm>
            <a:off x="-203199" y="-109183"/>
            <a:ext cx="1091609" cy="7083189"/>
          </a:xfrm>
          <a:prstGeom prst="rect">
            <a:avLst/>
          </a:prstGeom>
        </p:spPr>
      </p:pic>
    </p:spTree>
    <p:extLst>
      <p:ext uri="{BB962C8B-B14F-4D97-AF65-F5344CB8AC3E}">
        <p14:creationId xmlns:p14="http://schemas.microsoft.com/office/powerpoint/2010/main" val="371064463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ransition spd="slow">
    <p:wipe dir="d"/>
  </p:transition>
  <p:txStyles>
    <p:titleStyle>
      <a:lvl1pPr algn="l" defTabSz="914400" rtl="0" eaLnBrk="1" latinLnBrk="0" hangingPunct="1">
        <a:spcBef>
          <a:spcPct val="0"/>
        </a:spcBef>
        <a:buNone/>
        <a:defRPr lang="en-US" sz="4400" kern="1200" dirty="0" smtClean="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E5FC4978-4197-FBD0-EFB1-C93BEA26A295}"/>
              </a:ext>
            </a:extLst>
          </p:cNvPr>
          <p:cNvGrpSpPr>
            <a:grpSpLocks/>
          </p:cNvGrpSpPr>
          <p:nvPr/>
        </p:nvGrpSpPr>
        <p:grpSpPr bwMode="auto">
          <a:xfrm>
            <a:off x="0" y="68264"/>
            <a:ext cx="11887200" cy="6713537"/>
            <a:chOff x="0" y="43"/>
            <a:chExt cx="5616" cy="4229"/>
          </a:xfrm>
        </p:grpSpPr>
        <p:grpSp>
          <p:nvGrpSpPr>
            <p:cNvPr id="1032" name="Group 3">
              <a:extLst>
                <a:ext uri="{FF2B5EF4-FFF2-40B4-BE49-F238E27FC236}">
                  <a16:creationId xmlns:a16="http://schemas.microsoft.com/office/drawing/2014/main" id="{AAA3EFF5-0333-DC66-53DB-9D8E6E8CAA54}"/>
                </a:ext>
              </a:extLst>
            </p:cNvPr>
            <p:cNvGrpSpPr>
              <a:grpSpLocks/>
            </p:cNvGrpSpPr>
            <p:nvPr userDrawn="1"/>
          </p:nvGrpSpPr>
          <p:grpSpPr bwMode="auto">
            <a:xfrm>
              <a:off x="0" y="43"/>
              <a:ext cx="408" cy="4229"/>
              <a:chOff x="0" y="43"/>
              <a:chExt cx="5760" cy="4229"/>
            </a:xfrm>
          </p:grpSpPr>
          <p:sp>
            <p:nvSpPr>
              <p:cNvPr id="1038" name="Line 4">
                <a:extLst>
                  <a:ext uri="{FF2B5EF4-FFF2-40B4-BE49-F238E27FC236}">
                    <a16:creationId xmlns:a16="http://schemas.microsoft.com/office/drawing/2014/main" id="{D41F8E12-2A95-8D4E-BF65-5C14903DC7AE}"/>
                  </a:ext>
                </a:extLst>
              </p:cNvPr>
              <p:cNvSpPr>
                <a:spLocks noChangeShapeType="1"/>
              </p:cNvSpPr>
              <p:nvPr userDrawn="1"/>
            </p:nvSpPr>
            <p:spPr bwMode="auto">
              <a:xfrm>
                <a:off x="0" y="4203"/>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39" name="Line 5">
                <a:extLst>
                  <a:ext uri="{FF2B5EF4-FFF2-40B4-BE49-F238E27FC236}">
                    <a16:creationId xmlns:a16="http://schemas.microsoft.com/office/drawing/2014/main" id="{1DEC1F9E-81C6-67EE-6EE9-BDA729DD9A00}"/>
                  </a:ext>
                </a:extLst>
              </p:cNvPr>
              <p:cNvSpPr>
                <a:spLocks noChangeShapeType="1"/>
              </p:cNvSpPr>
              <p:nvPr userDrawn="1"/>
            </p:nvSpPr>
            <p:spPr bwMode="auto">
              <a:xfrm>
                <a:off x="0" y="4239"/>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40" name="Line 6">
                <a:extLst>
                  <a:ext uri="{FF2B5EF4-FFF2-40B4-BE49-F238E27FC236}">
                    <a16:creationId xmlns:a16="http://schemas.microsoft.com/office/drawing/2014/main" id="{AB43CC61-7361-8A21-D8F3-635A0079820F}"/>
                  </a:ext>
                </a:extLst>
              </p:cNvPr>
              <p:cNvSpPr>
                <a:spLocks noChangeShapeType="1"/>
              </p:cNvSpPr>
              <p:nvPr userDrawn="1"/>
            </p:nvSpPr>
            <p:spPr bwMode="auto">
              <a:xfrm>
                <a:off x="0" y="4272"/>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41" name="Line 7">
                <a:extLst>
                  <a:ext uri="{FF2B5EF4-FFF2-40B4-BE49-F238E27FC236}">
                    <a16:creationId xmlns:a16="http://schemas.microsoft.com/office/drawing/2014/main" id="{3DFBE9E4-1D15-5DC5-8619-F8DF60922AE3}"/>
                  </a:ext>
                </a:extLst>
              </p:cNvPr>
              <p:cNvSpPr>
                <a:spLocks noChangeShapeType="1"/>
              </p:cNvSpPr>
              <p:nvPr userDrawn="1"/>
            </p:nvSpPr>
            <p:spPr bwMode="auto">
              <a:xfrm>
                <a:off x="0" y="4113"/>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42" name="Line 8">
                <a:extLst>
                  <a:ext uri="{FF2B5EF4-FFF2-40B4-BE49-F238E27FC236}">
                    <a16:creationId xmlns:a16="http://schemas.microsoft.com/office/drawing/2014/main" id="{5F1655DD-A513-B17B-367C-0B2B2964557F}"/>
                  </a:ext>
                </a:extLst>
              </p:cNvPr>
              <p:cNvSpPr>
                <a:spLocks noChangeShapeType="1"/>
              </p:cNvSpPr>
              <p:nvPr userDrawn="1"/>
            </p:nvSpPr>
            <p:spPr bwMode="auto">
              <a:xfrm>
                <a:off x="0" y="4065"/>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43" name="Line 9">
                <a:extLst>
                  <a:ext uri="{FF2B5EF4-FFF2-40B4-BE49-F238E27FC236}">
                    <a16:creationId xmlns:a16="http://schemas.microsoft.com/office/drawing/2014/main" id="{951F9D86-34D6-22A5-17C2-52ABB588957D}"/>
                  </a:ext>
                </a:extLst>
              </p:cNvPr>
              <p:cNvSpPr>
                <a:spLocks noChangeShapeType="1"/>
              </p:cNvSpPr>
              <p:nvPr userDrawn="1"/>
            </p:nvSpPr>
            <p:spPr bwMode="auto">
              <a:xfrm>
                <a:off x="0" y="4158"/>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44" name="Line 10">
                <a:extLst>
                  <a:ext uri="{FF2B5EF4-FFF2-40B4-BE49-F238E27FC236}">
                    <a16:creationId xmlns:a16="http://schemas.microsoft.com/office/drawing/2014/main" id="{52A9CC22-B7F8-EF28-0CC4-67A0580466B6}"/>
                  </a:ext>
                </a:extLst>
              </p:cNvPr>
              <p:cNvSpPr>
                <a:spLocks noChangeShapeType="1"/>
              </p:cNvSpPr>
              <p:nvPr userDrawn="1"/>
            </p:nvSpPr>
            <p:spPr bwMode="auto">
              <a:xfrm>
                <a:off x="0" y="3666"/>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45" name="Line 11">
                <a:extLst>
                  <a:ext uri="{FF2B5EF4-FFF2-40B4-BE49-F238E27FC236}">
                    <a16:creationId xmlns:a16="http://schemas.microsoft.com/office/drawing/2014/main" id="{D0735D13-401E-3DAF-C590-A1292F43FE1C}"/>
                  </a:ext>
                </a:extLst>
              </p:cNvPr>
              <p:cNvSpPr>
                <a:spLocks noChangeShapeType="1"/>
              </p:cNvSpPr>
              <p:nvPr userDrawn="1"/>
            </p:nvSpPr>
            <p:spPr bwMode="auto">
              <a:xfrm>
                <a:off x="0" y="3639"/>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46" name="Line 12">
                <a:extLst>
                  <a:ext uri="{FF2B5EF4-FFF2-40B4-BE49-F238E27FC236}">
                    <a16:creationId xmlns:a16="http://schemas.microsoft.com/office/drawing/2014/main" id="{47BB713A-A23D-1452-4164-79881FDA0A12}"/>
                  </a:ext>
                </a:extLst>
              </p:cNvPr>
              <p:cNvSpPr>
                <a:spLocks noChangeShapeType="1"/>
              </p:cNvSpPr>
              <p:nvPr userDrawn="1"/>
            </p:nvSpPr>
            <p:spPr bwMode="auto">
              <a:xfrm>
                <a:off x="0" y="4020"/>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47" name="Line 13">
                <a:extLst>
                  <a:ext uri="{FF2B5EF4-FFF2-40B4-BE49-F238E27FC236}">
                    <a16:creationId xmlns:a16="http://schemas.microsoft.com/office/drawing/2014/main" id="{FD3540D3-ACEF-572A-4598-3468150150AB}"/>
                  </a:ext>
                </a:extLst>
              </p:cNvPr>
              <p:cNvSpPr>
                <a:spLocks noChangeShapeType="1"/>
              </p:cNvSpPr>
              <p:nvPr userDrawn="1"/>
            </p:nvSpPr>
            <p:spPr bwMode="auto">
              <a:xfrm>
                <a:off x="0" y="3894"/>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48" name="Line 14">
                <a:extLst>
                  <a:ext uri="{FF2B5EF4-FFF2-40B4-BE49-F238E27FC236}">
                    <a16:creationId xmlns:a16="http://schemas.microsoft.com/office/drawing/2014/main" id="{C4B991DA-12E1-262B-14FB-DEB9DA339967}"/>
                  </a:ext>
                </a:extLst>
              </p:cNvPr>
              <p:cNvSpPr>
                <a:spLocks noChangeShapeType="1"/>
              </p:cNvSpPr>
              <p:nvPr userDrawn="1"/>
            </p:nvSpPr>
            <p:spPr bwMode="auto">
              <a:xfrm>
                <a:off x="0" y="3813"/>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49" name="Line 15">
                <a:extLst>
                  <a:ext uri="{FF2B5EF4-FFF2-40B4-BE49-F238E27FC236}">
                    <a16:creationId xmlns:a16="http://schemas.microsoft.com/office/drawing/2014/main" id="{68A47D93-1F17-9621-3FEE-BB3D651BEEF2}"/>
                  </a:ext>
                </a:extLst>
              </p:cNvPr>
              <p:cNvSpPr>
                <a:spLocks noChangeShapeType="1"/>
              </p:cNvSpPr>
              <p:nvPr userDrawn="1"/>
            </p:nvSpPr>
            <p:spPr bwMode="auto">
              <a:xfrm>
                <a:off x="0" y="3999"/>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50" name="Line 16">
                <a:extLst>
                  <a:ext uri="{FF2B5EF4-FFF2-40B4-BE49-F238E27FC236}">
                    <a16:creationId xmlns:a16="http://schemas.microsoft.com/office/drawing/2014/main" id="{3489C80D-5927-9626-CFE8-D96BFBFACC39}"/>
                  </a:ext>
                </a:extLst>
              </p:cNvPr>
              <p:cNvSpPr>
                <a:spLocks noChangeShapeType="1"/>
              </p:cNvSpPr>
              <p:nvPr userDrawn="1"/>
            </p:nvSpPr>
            <p:spPr bwMode="auto">
              <a:xfrm>
                <a:off x="0" y="3687"/>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51" name="Line 17">
                <a:extLst>
                  <a:ext uri="{FF2B5EF4-FFF2-40B4-BE49-F238E27FC236}">
                    <a16:creationId xmlns:a16="http://schemas.microsoft.com/office/drawing/2014/main" id="{FACED65B-06F5-4FC4-3666-3796E786E30B}"/>
                  </a:ext>
                </a:extLst>
              </p:cNvPr>
              <p:cNvSpPr>
                <a:spLocks noChangeShapeType="1"/>
              </p:cNvSpPr>
              <p:nvPr userDrawn="1"/>
            </p:nvSpPr>
            <p:spPr bwMode="auto">
              <a:xfrm>
                <a:off x="0" y="3741"/>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52" name="Line 18">
                <a:extLst>
                  <a:ext uri="{FF2B5EF4-FFF2-40B4-BE49-F238E27FC236}">
                    <a16:creationId xmlns:a16="http://schemas.microsoft.com/office/drawing/2014/main" id="{0A9C9E08-798B-B378-C49B-A0EF2446209A}"/>
                  </a:ext>
                </a:extLst>
              </p:cNvPr>
              <p:cNvSpPr>
                <a:spLocks noChangeShapeType="1"/>
              </p:cNvSpPr>
              <p:nvPr userDrawn="1"/>
            </p:nvSpPr>
            <p:spPr bwMode="auto">
              <a:xfrm>
                <a:off x="0" y="3939"/>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53" name="Line 19">
                <a:extLst>
                  <a:ext uri="{FF2B5EF4-FFF2-40B4-BE49-F238E27FC236}">
                    <a16:creationId xmlns:a16="http://schemas.microsoft.com/office/drawing/2014/main" id="{FAD6F883-7735-9A12-D3FA-01D5CA88DA9B}"/>
                  </a:ext>
                </a:extLst>
              </p:cNvPr>
              <p:cNvSpPr>
                <a:spLocks noChangeShapeType="1"/>
              </p:cNvSpPr>
              <p:nvPr userDrawn="1"/>
            </p:nvSpPr>
            <p:spPr bwMode="auto">
              <a:xfrm>
                <a:off x="0" y="3918"/>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54" name="Line 20">
                <a:extLst>
                  <a:ext uri="{FF2B5EF4-FFF2-40B4-BE49-F238E27FC236}">
                    <a16:creationId xmlns:a16="http://schemas.microsoft.com/office/drawing/2014/main" id="{EBEF3999-0250-D81B-FBB8-1E44AAD4165D}"/>
                  </a:ext>
                </a:extLst>
              </p:cNvPr>
              <p:cNvSpPr>
                <a:spLocks noChangeShapeType="1"/>
              </p:cNvSpPr>
              <p:nvPr userDrawn="1"/>
            </p:nvSpPr>
            <p:spPr bwMode="auto">
              <a:xfrm>
                <a:off x="0" y="3510"/>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55" name="Line 21">
                <a:extLst>
                  <a:ext uri="{FF2B5EF4-FFF2-40B4-BE49-F238E27FC236}">
                    <a16:creationId xmlns:a16="http://schemas.microsoft.com/office/drawing/2014/main" id="{D1422A06-18CA-2C9C-AB78-33AF28D31D72}"/>
                  </a:ext>
                </a:extLst>
              </p:cNvPr>
              <p:cNvSpPr>
                <a:spLocks noChangeShapeType="1"/>
              </p:cNvSpPr>
              <p:nvPr userDrawn="1"/>
            </p:nvSpPr>
            <p:spPr bwMode="auto">
              <a:xfrm>
                <a:off x="0" y="3546"/>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56" name="Line 22">
                <a:extLst>
                  <a:ext uri="{FF2B5EF4-FFF2-40B4-BE49-F238E27FC236}">
                    <a16:creationId xmlns:a16="http://schemas.microsoft.com/office/drawing/2014/main" id="{CB852F60-1EC8-0C27-A3EE-E9C6E887B559}"/>
                  </a:ext>
                </a:extLst>
              </p:cNvPr>
              <p:cNvSpPr>
                <a:spLocks noChangeShapeType="1"/>
              </p:cNvSpPr>
              <p:nvPr userDrawn="1"/>
            </p:nvSpPr>
            <p:spPr bwMode="auto">
              <a:xfrm>
                <a:off x="0" y="3579"/>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57" name="Line 23">
                <a:extLst>
                  <a:ext uri="{FF2B5EF4-FFF2-40B4-BE49-F238E27FC236}">
                    <a16:creationId xmlns:a16="http://schemas.microsoft.com/office/drawing/2014/main" id="{BAD13422-4146-AFC1-89C3-2A7686897F6E}"/>
                  </a:ext>
                </a:extLst>
              </p:cNvPr>
              <p:cNvSpPr>
                <a:spLocks noChangeShapeType="1"/>
              </p:cNvSpPr>
              <p:nvPr userDrawn="1"/>
            </p:nvSpPr>
            <p:spPr bwMode="auto">
              <a:xfrm>
                <a:off x="0" y="3420"/>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58" name="Line 24">
                <a:extLst>
                  <a:ext uri="{FF2B5EF4-FFF2-40B4-BE49-F238E27FC236}">
                    <a16:creationId xmlns:a16="http://schemas.microsoft.com/office/drawing/2014/main" id="{7E65D30A-2C01-70F6-093C-005079249626}"/>
                  </a:ext>
                </a:extLst>
              </p:cNvPr>
              <p:cNvSpPr>
                <a:spLocks noChangeShapeType="1"/>
              </p:cNvSpPr>
              <p:nvPr userDrawn="1"/>
            </p:nvSpPr>
            <p:spPr bwMode="auto">
              <a:xfrm>
                <a:off x="0" y="3372"/>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59" name="Line 25">
                <a:extLst>
                  <a:ext uri="{FF2B5EF4-FFF2-40B4-BE49-F238E27FC236}">
                    <a16:creationId xmlns:a16="http://schemas.microsoft.com/office/drawing/2014/main" id="{09CF3CAD-9BBE-976B-858B-8E39E4ED3F1E}"/>
                  </a:ext>
                </a:extLst>
              </p:cNvPr>
              <p:cNvSpPr>
                <a:spLocks noChangeShapeType="1"/>
              </p:cNvSpPr>
              <p:nvPr userDrawn="1"/>
            </p:nvSpPr>
            <p:spPr bwMode="auto">
              <a:xfrm>
                <a:off x="0" y="3465"/>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60" name="Line 26">
                <a:extLst>
                  <a:ext uri="{FF2B5EF4-FFF2-40B4-BE49-F238E27FC236}">
                    <a16:creationId xmlns:a16="http://schemas.microsoft.com/office/drawing/2014/main" id="{A34684DE-F277-FFE2-FBE1-094391F6FAC0}"/>
                  </a:ext>
                </a:extLst>
              </p:cNvPr>
              <p:cNvSpPr>
                <a:spLocks noChangeShapeType="1"/>
              </p:cNvSpPr>
              <p:nvPr userDrawn="1"/>
            </p:nvSpPr>
            <p:spPr bwMode="auto">
              <a:xfrm>
                <a:off x="0" y="2973"/>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61" name="Line 27">
                <a:extLst>
                  <a:ext uri="{FF2B5EF4-FFF2-40B4-BE49-F238E27FC236}">
                    <a16:creationId xmlns:a16="http://schemas.microsoft.com/office/drawing/2014/main" id="{AC51E6A1-4BEC-95EA-2060-80974CEC47E4}"/>
                  </a:ext>
                </a:extLst>
              </p:cNvPr>
              <p:cNvSpPr>
                <a:spLocks noChangeShapeType="1"/>
              </p:cNvSpPr>
              <p:nvPr userDrawn="1"/>
            </p:nvSpPr>
            <p:spPr bwMode="auto">
              <a:xfrm>
                <a:off x="0" y="2946"/>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62" name="Line 28">
                <a:extLst>
                  <a:ext uri="{FF2B5EF4-FFF2-40B4-BE49-F238E27FC236}">
                    <a16:creationId xmlns:a16="http://schemas.microsoft.com/office/drawing/2014/main" id="{8C4C3987-4620-88A2-2D2E-745BA4928D8B}"/>
                  </a:ext>
                </a:extLst>
              </p:cNvPr>
              <p:cNvSpPr>
                <a:spLocks noChangeShapeType="1"/>
              </p:cNvSpPr>
              <p:nvPr userDrawn="1"/>
            </p:nvSpPr>
            <p:spPr bwMode="auto">
              <a:xfrm>
                <a:off x="0" y="3327"/>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63" name="Line 29">
                <a:extLst>
                  <a:ext uri="{FF2B5EF4-FFF2-40B4-BE49-F238E27FC236}">
                    <a16:creationId xmlns:a16="http://schemas.microsoft.com/office/drawing/2014/main" id="{662CDA26-7539-E84D-4B27-681F6A3EA56D}"/>
                  </a:ext>
                </a:extLst>
              </p:cNvPr>
              <p:cNvSpPr>
                <a:spLocks noChangeShapeType="1"/>
              </p:cNvSpPr>
              <p:nvPr userDrawn="1"/>
            </p:nvSpPr>
            <p:spPr bwMode="auto">
              <a:xfrm>
                <a:off x="0" y="3201"/>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64" name="Line 30">
                <a:extLst>
                  <a:ext uri="{FF2B5EF4-FFF2-40B4-BE49-F238E27FC236}">
                    <a16:creationId xmlns:a16="http://schemas.microsoft.com/office/drawing/2014/main" id="{B00DFDCC-78C5-9293-5E8E-D7E09AEB5DD1}"/>
                  </a:ext>
                </a:extLst>
              </p:cNvPr>
              <p:cNvSpPr>
                <a:spLocks noChangeShapeType="1"/>
              </p:cNvSpPr>
              <p:nvPr userDrawn="1"/>
            </p:nvSpPr>
            <p:spPr bwMode="auto">
              <a:xfrm>
                <a:off x="0" y="3120"/>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65" name="Line 31">
                <a:extLst>
                  <a:ext uri="{FF2B5EF4-FFF2-40B4-BE49-F238E27FC236}">
                    <a16:creationId xmlns:a16="http://schemas.microsoft.com/office/drawing/2014/main" id="{CA575719-85CF-DDEA-D540-D76B3611450E}"/>
                  </a:ext>
                </a:extLst>
              </p:cNvPr>
              <p:cNvSpPr>
                <a:spLocks noChangeShapeType="1"/>
              </p:cNvSpPr>
              <p:nvPr userDrawn="1"/>
            </p:nvSpPr>
            <p:spPr bwMode="auto">
              <a:xfrm>
                <a:off x="0" y="3306"/>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66" name="Line 32">
                <a:extLst>
                  <a:ext uri="{FF2B5EF4-FFF2-40B4-BE49-F238E27FC236}">
                    <a16:creationId xmlns:a16="http://schemas.microsoft.com/office/drawing/2014/main" id="{757F091B-9654-9ECE-B61F-78AD6FB33091}"/>
                  </a:ext>
                </a:extLst>
              </p:cNvPr>
              <p:cNvSpPr>
                <a:spLocks noChangeShapeType="1"/>
              </p:cNvSpPr>
              <p:nvPr userDrawn="1"/>
            </p:nvSpPr>
            <p:spPr bwMode="auto">
              <a:xfrm>
                <a:off x="0" y="2994"/>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67" name="Line 33">
                <a:extLst>
                  <a:ext uri="{FF2B5EF4-FFF2-40B4-BE49-F238E27FC236}">
                    <a16:creationId xmlns:a16="http://schemas.microsoft.com/office/drawing/2014/main" id="{3B5402DA-7A95-8CD1-3177-8AA57C1A00F5}"/>
                  </a:ext>
                </a:extLst>
              </p:cNvPr>
              <p:cNvSpPr>
                <a:spLocks noChangeShapeType="1"/>
              </p:cNvSpPr>
              <p:nvPr userDrawn="1"/>
            </p:nvSpPr>
            <p:spPr bwMode="auto">
              <a:xfrm>
                <a:off x="0" y="3048"/>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68" name="Line 34">
                <a:extLst>
                  <a:ext uri="{FF2B5EF4-FFF2-40B4-BE49-F238E27FC236}">
                    <a16:creationId xmlns:a16="http://schemas.microsoft.com/office/drawing/2014/main" id="{1081F23F-7322-42A9-DEAB-F330FE64293B}"/>
                  </a:ext>
                </a:extLst>
              </p:cNvPr>
              <p:cNvSpPr>
                <a:spLocks noChangeShapeType="1"/>
              </p:cNvSpPr>
              <p:nvPr userDrawn="1"/>
            </p:nvSpPr>
            <p:spPr bwMode="auto">
              <a:xfrm>
                <a:off x="0" y="3246"/>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69" name="Line 35">
                <a:extLst>
                  <a:ext uri="{FF2B5EF4-FFF2-40B4-BE49-F238E27FC236}">
                    <a16:creationId xmlns:a16="http://schemas.microsoft.com/office/drawing/2014/main" id="{476F5DA4-EB62-2AEF-EF08-B818AE9072AE}"/>
                  </a:ext>
                </a:extLst>
              </p:cNvPr>
              <p:cNvSpPr>
                <a:spLocks noChangeShapeType="1"/>
              </p:cNvSpPr>
              <p:nvPr userDrawn="1"/>
            </p:nvSpPr>
            <p:spPr bwMode="auto">
              <a:xfrm>
                <a:off x="0" y="3225"/>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70" name="Line 36">
                <a:extLst>
                  <a:ext uri="{FF2B5EF4-FFF2-40B4-BE49-F238E27FC236}">
                    <a16:creationId xmlns:a16="http://schemas.microsoft.com/office/drawing/2014/main" id="{193EAD79-D4F2-4A91-E999-C51136DD35C8}"/>
                  </a:ext>
                </a:extLst>
              </p:cNvPr>
              <p:cNvSpPr>
                <a:spLocks noChangeShapeType="1"/>
              </p:cNvSpPr>
              <p:nvPr userDrawn="1"/>
            </p:nvSpPr>
            <p:spPr bwMode="auto">
              <a:xfrm>
                <a:off x="0" y="2831"/>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71" name="Line 37">
                <a:extLst>
                  <a:ext uri="{FF2B5EF4-FFF2-40B4-BE49-F238E27FC236}">
                    <a16:creationId xmlns:a16="http://schemas.microsoft.com/office/drawing/2014/main" id="{09BF1CA7-DA56-B342-7395-99F388608509}"/>
                  </a:ext>
                </a:extLst>
              </p:cNvPr>
              <p:cNvSpPr>
                <a:spLocks noChangeShapeType="1"/>
              </p:cNvSpPr>
              <p:nvPr userDrawn="1"/>
            </p:nvSpPr>
            <p:spPr bwMode="auto">
              <a:xfrm>
                <a:off x="0" y="2750"/>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72" name="Line 38">
                <a:extLst>
                  <a:ext uri="{FF2B5EF4-FFF2-40B4-BE49-F238E27FC236}">
                    <a16:creationId xmlns:a16="http://schemas.microsoft.com/office/drawing/2014/main" id="{3D3E4B00-E952-15CA-C4C2-0880CB67D2B2}"/>
                  </a:ext>
                </a:extLst>
              </p:cNvPr>
              <p:cNvSpPr>
                <a:spLocks noChangeShapeType="1"/>
              </p:cNvSpPr>
              <p:nvPr userDrawn="1"/>
            </p:nvSpPr>
            <p:spPr bwMode="auto">
              <a:xfrm>
                <a:off x="0" y="2678"/>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73" name="Line 39">
                <a:extLst>
                  <a:ext uri="{FF2B5EF4-FFF2-40B4-BE49-F238E27FC236}">
                    <a16:creationId xmlns:a16="http://schemas.microsoft.com/office/drawing/2014/main" id="{72CE79E0-D981-7D52-F692-431081745CDA}"/>
                  </a:ext>
                </a:extLst>
              </p:cNvPr>
              <p:cNvSpPr>
                <a:spLocks noChangeShapeType="1"/>
              </p:cNvSpPr>
              <p:nvPr userDrawn="1"/>
            </p:nvSpPr>
            <p:spPr bwMode="auto">
              <a:xfrm>
                <a:off x="0" y="2876"/>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74" name="Line 40">
                <a:extLst>
                  <a:ext uri="{FF2B5EF4-FFF2-40B4-BE49-F238E27FC236}">
                    <a16:creationId xmlns:a16="http://schemas.microsoft.com/office/drawing/2014/main" id="{AC7F4468-28A1-B247-AAA9-109A3EB0132E}"/>
                  </a:ext>
                </a:extLst>
              </p:cNvPr>
              <p:cNvSpPr>
                <a:spLocks noChangeShapeType="1"/>
              </p:cNvSpPr>
              <p:nvPr userDrawn="1"/>
            </p:nvSpPr>
            <p:spPr bwMode="auto">
              <a:xfrm>
                <a:off x="0" y="2855"/>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75" name="Line 41">
                <a:extLst>
                  <a:ext uri="{FF2B5EF4-FFF2-40B4-BE49-F238E27FC236}">
                    <a16:creationId xmlns:a16="http://schemas.microsoft.com/office/drawing/2014/main" id="{89C15C8C-F9BF-166D-CBAE-83CA8B7367FA}"/>
                  </a:ext>
                </a:extLst>
              </p:cNvPr>
              <p:cNvSpPr>
                <a:spLocks noChangeShapeType="1"/>
              </p:cNvSpPr>
              <p:nvPr userDrawn="1"/>
            </p:nvSpPr>
            <p:spPr bwMode="auto">
              <a:xfrm>
                <a:off x="0" y="2554"/>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76" name="Line 42">
                <a:extLst>
                  <a:ext uri="{FF2B5EF4-FFF2-40B4-BE49-F238E27FC236}">
                    <a16:creationId xmlns:a16="http://schemas.microsoft.com/office/drawing/2014/main" id="{68D82C55-CCA8-1E3C-F500-9DF630F92186}"/>
                  </a:ext>
                </a:extLst>
              </p:cNvPr>
              <p:cNvSpPr>
                <a:spLocks noChangeShapeType="1"/>
              </p:cNvSpPr>
              <p:nvPr userDrawn="1"/>
            </p:nvSpPr>
            <p:spPr bwMode="auto">
              <a:xfrm>
                <a:off x="0" y="2590"/>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77" name="Line 43">
                <a:extLst>
                  <a:ext uri="{FF2B5EF4-FFF2-40B4-BE49-F238E27FC236}">
                    <a16:creationId xmlns:a16="http://schemas.microsoft.com/office/drawing/2014/main" id="{851BDFE8-14D7-326F-19EC-D1481C67CA9C}"/>
                  </a:ext>
                </a:extLst>
              </p:cNvPr>
              <p:cNvSpPr>
                <a:spLocks noChangeShapeType="1"/>
              </p:cNvSpPr>
              <p:nvPr userDrawn="1"/>
            </p:nvSpPr>
            <p:spPr bwMode="auto">
              <a:xfrm>
                <a:off x="0" y="2623"/>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78" name="Line 44">
                <a:extLst>
                  <a:ext uri="{FF2B5EF4-FFF2-40B4-BE49-F238E27FC236}">
                    <a16:creationId xmlns:a16="http://schemas.microsoft.com/office/drawing/2014/main" id="{085B2B5D-A0A0-97B2-F1E5-39AC216A73AB}"/>
                  </a:ext>
                </a:extLst>
              </p:cNvPr>
              <p:cNvSpPr>
                <a:spLocks noChangeShapeType="1"/>
              </p:cNvSpPr>
              <p:nvPr userDrawn="1"/>
            </p:nvSpPr>
            <p:spPr bwMode="auto">
              <a:xfrm>
                <a:off x="0" y="2464"/>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79" name="Line 45">
                <a:extLst>
                  <a:ext uri="{FF2B5EF4-FFF2-40B4-BE49-F238E27FC236}">
                    <a16:creationId xmlns:a16="http://schemas.microsoft.com/office/drawing/2014/main" id="{80C2983C-FB87-4B80-D95C-DB51F25CF465}"/>
                  </a:ext>
                </a:extLst>
              </p:cNvPr>
              <p:cNvSpPr>
                <a:spLocks noChangeShapeType="1"/>
              </p:cNvSpPr>
              <p:nvPr userDrawn="1"/>
            </p:nvSpPr>
            <p:spPr bwMode="auto">
              <a:xfrm>
                <a:off x="0" y="2416"/>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80" name="Line 46">
                <a:extLst>
                  <a:ext uri="{FF2B5EF4-FFF2-40B4-BE49-F238E27FC236}">
                    <a16:creationId xmlns:a16="http://schemas.microsoft.com/office/drawing/2014/main" id="{2132ACAB-A340-9787-CF08-AE2DC5B7436A}"/>
                  </a:ext>
                </a:extLst>
              </p:cNvPr>
              <p:cNvSpPr>
                <a:spLocks noChangeShapeType="1"/>
              </p:cNvSpPr>
              <p:nvPr userDrawn="1"/>
            </p:nvSpPr>
            <p:spPr bwMode="auto">
              <a:xfrm>
                <a:off x="0" y="2509"/>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81" name="Line 47">
                <a:extLst>
                  <a:ext uri="{FF2B5EF4-FFF2-40B4-BE49-F238E27FC236}">
                    <a16:creationId xmlns:a16="http://schemas.microsoft.com/office/drawing/2014/main" id="{4BFA0BB2-4BDD-04D9-B852-382E1D74F42F}"/>
                  </a:ext>
                </a:extLst>
              </p:cNvPr>
              <p:cNvSpPr>
                <a:spLocks noChangeShapeType="1"/>
              </p:cNvSpPr>
              <p:nvPr userDrawn="1"/>
            </p:nvSpPr>
            <p:spPr bwMode="auto">
              <a:xfrm>
                <a:off x="0" y="2371"/>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82" name="Line 48">
                <a:extLst>
                  <a:ext uri="{FF2B5EF4-FFF2-40B4-BE49-F238E27FC236}">
                    <a16:creationId xmlns:a16="http://schemas.microsoft.com/office/drawing/2014/main" id="{4391F908-8275-74FD-30D9-B33EC1AAA36F}"/>
                  </a:ext>
                </a:extLst>
              </p:cNvPr>
              <p:cNvSpPr>
                <a:spLocks noChangeShapeType="1"/>
              </p:cNvSpPr>
              <p:nvPr userDrawn="1"/>
            </p:nvSpPr>
            <p:spPr bwMode="auto">
              <a:xfrm>
                <a:off x="0" y="2245"/>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83" name="Line 49">
                <a:extLst>
                  <a:ext uri="{FF2B5EF4-FFF2-40B4-BE49-F238E27FC236}">
                    <a16:creationId xmlns:a16="http://schemas.microsoft.com/office/drawing/2014/main" id="{549F4CC5-7840-EE28-3F3A-F4C4C4B5607B}"/>
                  </a:ext>
                </a:extLst>
              </p:cNvPr>
              <p:cNvSpPr>
                <a:spLocks noChangeShapeType="1"/>
              </p:cNvSpPr>
              <p:nvPr userDrawn="1"/>
            </p:nvSpPr>
            <p:spPr bwMode="auto">
              <a:xfrm>
                <a:off x="0" y="2350"/>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84" name="Line 50">
                <a:extLst>
                  <a:ext uri="{FF2B5EF4-FFF2-40B4-BE49-F238E27FC236}">
                    <a16:creationId xmlns:a16="http://schemas.microsoft.com/office/drawing/2014/main" id="{5B1B3D9E-04C5-4E48-D1BE-9FD1F1264EE9}"/>
                  </a:ext>
                </a:extLst>
              </p:cNvPr>
              <p:cNvSpPr>
                <a:spLocks noChangeShapeType="1"/>
              </p:cNvSpPr>
              <p:nvPr userDrawn="1"/>
            </p:nvSpPr>
            <p:spPr bwMode="auto">
              <a:xfrm>
                <a:off x="0" y="2290"/>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85" name="Line 51">
                <a:extLst>
                  <a:ext uri="{FF2B5EF4-FFF2-40B4-BE49-F238E27FC236}">
                    <a16:creationId xmlns:a16="http://schemas.microsoft.com/office/drawing/2014/main" id="{709BDA6A-B92C-025A-A73B-D7B2288F06F1}"/>
                  </a:ext>
                </a:extLst>
              </p:cNvPr>
              <p:cNvSpPr>
                <a:spLocks noChangeShapeType="1"/>
              </p:cNvSpPr>
              <p:nvPr userDrawn="1"/>
            </p:nvSpPr>
            <p:spPr bwMode="auto">
              <a:xfrm>
                <a:off x="0" y="2269"/>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86" name="Line 52">
                <a:extLst>
                  <a:ext uri="{FF2B5EF4-FFF2-40B4-BE49-F238E27FC236}">
                    <a16:creationId xmlns:a16="http://schemas.microsoft.com/office/drawing/2014/main" id="{02D9FA4F-0843-40DD-9225-723F4757B0A4}"/>
                  </a:ext>
                </a:extLst>
              </p:cNvPr>
              <p:cNvSpPr>
                <a:spLocks noChangeShapeType="1"/>
              </p:cNvSpPr>
              <p:nvPr userDrawn="1"/>
            </p:nvSpPr>
            <p:spPr bwMode="auto">
              <a:xfrm>
                <a:off x="0" y="2130"/>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87" name="Line 53">
                <a:extLst>
                  <a:ext uri="{FF2B5EF4-FFF2-40B4-BE49-F238E27FC236}">
                    <a16:creationId xmlns:a16="http://schemas.microsoft.com/office/drawing/2014/main" id="{311C0B5C-20CD-0A31-379D-0ABFC6CF4498}"/>
                  </a:ext>
                </a:extLst>
              </p:cNvPr>
              <p:cNvSpPr>
                <a:spLocks noChangeShapeType="1"/>
              </p:cNvSpPr>
              <p:nvPr userDrawn="1"/>
            </p:nvSpPr>
            <p:spPr bwMode="auto">
              <a:xfrm>
                <a:off x="0" y="2166"/>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88" name="Line 54">
                <a:extLst>
                  <a:ext uri="{FF2B5EF4-FFF2-40B4-BE49-F238E27FC236}">
                    <a16:creationId xmlns:a16="http://schemas.microsoft.com/office/drawing/2014/main" id="{13524414-02A6-1FE9-964B-065D0D0E0952}"/>
                  </a:ext>
                </a:extLst>
              </p:cNvPr>
              <p:cNvSpPr>
                <a:spLocks noChangeShapeType="1"/>
              </p:cNvSpPr>
              <p:nvPr userDrawn="1"/>
            </p:nvSpPr>
            <p:spPr bwMode="auto">
              <a:xfrm>
                <a:off x="0" y="2199"/>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89" name="Line 55">
                <a:extLst>
                  <a:ext uri="{FF2B5EF4-FFF2-40B4-BE49-F238E27FC236}">
                    <a16:creationId xmlns:a16="http://schemas.microsoft.com/office/drawing/2014/main" id="{F33E7232-8D66-42DE-7168-86449414CF86}"/>
                  </a:ext>
                </a:extLst>
              </p:cNvPr>
              <p:cNvSpPr>
                <a:spLocks noChangeShapeType="1"/>
              </p:cNvSpPr>
              <p:nvPr userDrawn="1"/>
            </p:nvSpPr>
            <p:spPr bwMode="auto">
              <a:xfrm>
                <a:off x="0" y="2040"/>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90" name="Line 56">
                <a:extLst>
                  <a:ext uri="{FF2B5EF4-FFF2-40B4-BE49-F238E27FC236}">
                    <a16:creationId xmlns:a16="http://schemas.microsoft.com/office/drawing/2014/main" id="{7E3D6917-8A2A-2CA6-24C2-08B0CA123D43}"/>
                  </a:ext>
                </a:extLst>
              </p:cNvPr>
              <p:cNvSpPr>
                <a:spLocks noChangeShapeType="1"/>
              </p:cNvSpPr>
              <p:nvPr userDrawn="1"/>
            </p:nvSpPr>
            <p:spPr bwMode="auto">
              <a:xfrm>
                <a:off x="0" y="1992"/>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91" name="Line 57">
                <a:extLst>
                  <a:ext uri="{FF2B5EF4-FFF2-40B4-BE49-F238E27FC236}">
                    <a16:creationId xmlns:a16="http://schemas.microsoft.com/office/drawing/2014/main" id="{BB7A40F7-120B-9318-8D59-395F97F65C0D}"/>
                  </a:ext>
                </a:extLst>
              </p:cNvPr>
              <p:cNvSpPr>
                <a:spLocks noChangeShapeType="1"/>
              </p:cNvSpPr>
              <p:nvPr userDrawn="1"/>
            </p:nvSpPr>
            <p:spPr bwMode="auto">
              <a:xfrm>
                <a:off x="0" y="2085"/>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92" name="Line 58">
                <a:extLst>
                  <a:ext uri="{FF2B5EF4-FFF2-40B4-BE49-F238E27FC236}">
                    <a16:creationId xmlns:a16="http://schemas.microsoft.com/office/drawing/2014/main" id="{B2CCE194-D986-56D2-4994-6ADA59F466C1}"/>
                  </a:ext>
                </a:extLst>
              </p:cNvPr>
              <p:cNvSpPr>
                <a:spLocks noChangeShapeType="1"/>
              </p:cNvSpPr>
              <p:nvPr userDrawn="1"/>
            </p:nvSpPr>
            <p:spPr bwMode="auto">
              <a:xfrm>
                <a:off x="0" y="1593"/>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93" name="Line 59">
                <a:extLst>
                  <a:ext uri="{FF2B5EF4-FFF2-40B4-BE49-F238E27FC236}">
                    <a16:creationId xmlns:a16="http://schemas.microsoft.com/office/drawing/2014/main" id="{F482920E-F82C-FC84-D1C6-82941510827F}"/>
                  </a:ext>
                </a:extLst>
              </p:cNvPr>
              <p:cNvSpPr>
                <a:spLocks noChangeShapeType="1"/>
              </p:cNvSpPr>
              <p:nvPr userDrawn="1"/>
            </p:nvSpPr>
            <p:spPr bwMode="auto">
              <a:xfrm>
                <a:off x="0" y="1566"/>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94" name="Line 60">
                <a:extLst>
                  <a:ext uri="{FF2B5EF4-FFF2-40B4-BE49-F238E27FC236}">
                    <a16:creationId xmlns:a16="http://schemas.microsoft.com/office/drawing/2014/main" id="{8FC7DB52-C1B1-05AB-E523-EA90155A514A}"/>
                  </a:ext>
                </a:extLst>
              </p:cNvPr>
              <p:cNvSpPr>
                <a:spLocks noChangeShapeType="1"/>
              </p:cNvSpPr>
              <p:nvPr userDrawn="1"/>
            </p:nvSpPr>
            <p:spPr bwMode="auto">
              <a:xfrm>
                <a:off x="0" y="1947"/>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95" name="Line 61">
                <a:extLst>
                  <a:ext uri="{FF2B5EF4-FFF2-40B4-BE49-F238E27FC236}">
                    <a16:creationId xmlns:a16="http://schemas.microsoft.com/office/drawing/2014/main" id="{14FEF734-BD1E-DD23-EC6F-44AD87057C1D}"/>
                  </a:ext>
                </a:extLst>
              </p:cNvPr>
              <p:cNvSpPr>
                <a:spLocks noChangeShapeType="1"/>
              </p:cNvSpPr>
              <p:nvPr userDrawn="1"/>
            </p:nvSpPr>
            <p:spPr bwMode="auto">
              <a:xfrm>
                <a:off x="0" y="1821"/>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96" name="Line 62">
                <a:extLst>
                  <a:ext uri="{FF2B5EF4-FFF2-40B4-BE49-F238E27FC236}">
                    <a16:creationId xmlns:a16="http://schemas.microsoft.com/office/drawing/2014/main" id="{7B7525A2-E6D8-9B84-8309-B85E4663B1C7}"/>
                  </a:ext>
                </a:extLst>
              </p:cNvPr>
              <p:cNvSpPr>
                <a:spLocks noChangeShapeType="1"/>
              </p:cNvSpPr>
              <p:nvPr userDrawn="1"/>
            </p:nvSpPr>
            <p:spPr bwMode="auto">
              <a:xfrm>
                <a:off x="0" y="1740"/>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97" name="Line 63">
                <a:extLst>
                  <a:ext uri="{FF2B5EF4-FFF2-40B4-BE49-F238E27FC236}">
                    <a16:creationId xmlns:a16="http://schemas.microsoft.com/office/drawing/2014/main" id="{53DC34C1-5F11-918F-723E-F49122668BF7}"/>
                  </a:ext>
                </a:extLst>
              </p:cNvPr>
              <p:cNvSpPr>
                <a:spLocks noChangeShapeType="1"/>
              </p:cNvSpPr>
              <p:nvPr userDrawn="1"/>
            </p:nvSpPr>
            <p:spPr bwMode="auto">
              <a:xfrm>
                <a:off x="0" y="1926"/>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98" name="Line 64">
                <a:extLst>
                  <a:ext uri="{FF2B5EF4-FFF2-40B4-BE49-F238E27FC236}">
                    <a16:creationId xmlns:a16="http://schemas.microsoft.com/office/drawing/2014/main" id="{C904A797-61C7-E314-0BD0-8FDBEE70F7D7}"/>
                  </a:ext>
                </a:extLst>
              </p:cNvPr>
              <p:cNvSpPr>
                <a:spLocks noChangeShapeType="1"/>
              </p:cNvSpPr>
              <p:nvPr userDrawn="1"/>
            </p:nvSpPr>
            <p:spPr bwMode="auto">
              <a:xfrm>
                <a:off x="0" y="1614"/>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099" name="Line 65">
                <a:extLst>
                  <a:ext uri="{FF2B5EF4-FFF2-40B4-BE49-F238E27FC236}">
                    <a16:creationId xmlns:a16="http://schemas.microsoft.com/office/drawing/2014/main" id="{81C186AE-A9AF-63B9-6ED5-E4EB01EB8C6E}"/>
                  </a:ext>
                </a:extLst>
              </p:cNvPr>
              <p:cNvSpPr>
                <a:spLocks noChangeShapeType="1"/>
              </p:cNvSpPr>
              <p:nvPr userDrawn="1"/>
            </p:nvSpPr>
            <p:spPr bwMode="auto">
              <a:xfrm>
                <a:off x="0" y="1668"/>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00" name="Line 66">
                <a:extLst>
                  <a:ext uri="{FF2B5EF4-FFF2-40B4-BE49-F238E27FC236}">
                    <a16:creationId xmlns:a16="http://schemas.microsoft.com/office/drawing/2014/main" id="{E976078E-387B-DE64-164E-D1FB94533CAB}"/>
                  </a:ext>
                </a:extLst>
              </p:cNvPr>
              <p:cNvSpPr>
                <a:spLocks noChangeShapeType="1"/>
              </p:cNvSpPr>
              <p:nvPr userDrawn="1"/>
            </p:nvSpPr>
            <p:spPr bwMode="auto">
              <a:xfrm>
                <a:off x="0" y="1866"/>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01" name="Line 67">
                <a:extLst>
                  <a:ext uri="{FF2B5EF4-FFF2-40B4-BE49-F238E27FC236}">
                    <a16:creationId xmlns:a16="http://schemas.microsoft.com/office/drawing/2014/main" id="{B708F39A-288A-0FE1-FA1F-4826DC0C0918}"/>
                  </a:ext>
                </a:extLst>
              </p:cNvPr>
              <p:cNvSpPr>
                <a:spLocks noChangeShapeType="1"/>
              </p:cNvSpPr>
              <p:nvPr userDrawn="1"/>
            </p:nvSpPr>
            <p:spPr bwMode="auto">
              <a:xfrm>
                <a:off x="0" y="1845"/>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02" name="Line 68">
                <a:extLst>
                  <a:ext uri="{FF2B5EF4-FFF2-40B4-BE49-F238E27FC236}">
                    <a16:creationId xmlns:a16="http://schemas.microsoft.com/office/drawing/2014/main" id="{F4AC2244-857A-DFE8-669A-21CD9214B177}"/>
                  </a:ext>
                </a:extLst>
              </p:cNvPr>
              <p:cNvSpPr>
                <a:spLocks noChangeShapeType="1"/>
              </p:cNvSpPr>
              <p:nvPr userDrawn="1"/>
            </p:nvSpPr>
            <p:spPr bwMode="auto">
              <a:xfrm>
                <a:off x="0" y="1437"/>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03" name="Line 69">
                <a:extLst>
                  <a:ext uri="{FF2B5EF4-FFF2-40B4-BE49-F238E27FC236}">
                    <a16:creationId xmlns:a16="http://schemas.microsoft.com/office/drawing/2014/main" id="{EE20219D-0288-5744-0AFB-3A2BD6A62696}"/>
                  </a:ext>
                </a:extLst>
              </p:cNvPr>
              <p:cNvSpPr>
                <a:spLocks noChangeShapeType="1"/>
              </p:cNvSpPr>
              <p:nvPr userDrawn="1"/>
            </p:nvSpPr>
            <p:spPr bwMode="auto">
              <a:xfrm>
                <a:off x="0" y="1473"/>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04" name="Line 70">
                <a:extLst>
                  <a:ext uri="{FF2B5EF4-FFF2-40B4-BE49-F238E27FC236}">
                    <a16:creationId xmlns:a16="http://schemas.microsoft.com/office/drawing/2014/main" id="{5E8C2511-ACA5-1D50-3341-85CFFBA41F0C}"/>
                  </a:ext>
                </a:extLst>
              </p:cNvPr>
              <p:cNvSpPr>
                <a:spLocks noChangeShapeType="1"/>
              </p:cNvSpPr>
              <p:nvPr userDrawn="1"/>
            </p:nvSpPr>
            <p:spPr bwMode="auto">
              <a:xfrm>
                <a:off x="0" y="1506"/>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05" name="Line 71">
                <a:extLst>
                  <a:ext uri="{FF2B5EF4-FFF2-40B4-BE49-F238E27FC236}">
                    <a16:creationId xmlns:a16="http://schemas.microsoft.com/office/drawing/2014/main" id="{2351BFD1-8038-6197-FEEF-DC350592C0AE}"/>
                  </a:ext>
                </a:extLst>
              </p:cNvPr>
              <p:cNvSpPr>
                <a:spLocks noChangeShapeType="1"/>
              </p:cNvSpPr>
              <p:nvPr userDrawn="1"/>
            </p:nvSpPr>
            <p:spPr bwMode="auto">
              <a:xfrm>
                <a:off x="0" y="1347"/>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06" name="Line 72">
                <a:extLst>
                  <a:ext uri="{FF2B5EF4-FFF2-40B4-BE49-F238E27FC236}">
                    <a16:creationId xmlns:a16="http://schemas.microsoft.com/office/drawing/2014/main" id="{0251362B-9C75-1CED-0A25-0E520E599D0E}"/>
                  </a:ext>
                </a:extLst>
              </p:cNvPr>
              <p:cNvSpPr>
                <a:spLocks noChangeShapeType="1"/>
              </p:cNvSpPr>
              <p:nvPr userDrawn="1"/>
            </p:nvSpPr>
            <p:spPr bwMode="auto">
              <a:xfrm>
                <a:off x="0" y="1392"/>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07" name="Line 73">
                <a:extLst>
                  <a:ext uri="{FF2B5EF4-FFF2-40B4-BE49-F238E27FC236}">
                    <a16:creationId xmlns:a16="http://schemas.microsoft.com/office/drawing/2014/main" id="{F3573FA6-9796-8B51-572B-BC61717A9AEB}"/>
                  </a:ext>
                </a:extLst>
              </p:cNvPr>
              <p:cNvSpPr>
                <a:spLocks noChangeShapeType="1"/>
              </p:cNvSpPr>
              <p:nvPr userDrawn="1"/>
            </p:nvSpPr>
            <p:spPr bwMode="auto">
              <a:xfrm>
                <a:off x="0" y="1016"/>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08" name="Line 74">
                <a:extLst>
                  <a:ext uri="{FF2B5EF4-FFF2-40B4-BE49-F238E27FC236}">
                    <a16:creationId xmlns:a16="http://schemas.microsoft.com/office/drawing/2014/main" id="{BDAA7406-633E-B24B-EA32-94CF15645152}"/>
                  </a:ext>
                </a:extLst>
              </p:cNvPr>
              <p:cNvSpPr>
                <a:spLocks noChangeShapeType="1"/>
              </p:cNvSpPr>
              <p:nvPr userDrawn="1"/>
            </p:nvSpPr>
            <p:spPr bwMode="auto">
              <a:xfrm>
                <a:off x="0" y="989"/>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09" name="Line 75">
                <a:extLst>
                  <a:ext uri="{FF2B5EF4-FFF2-40B4-BE49-F238E27FC236}">
                    <a16:creationId xmlns:a16="http://schemas.microsoft.com/office/drawing/2014/main" id="{879CA8F3-B27A-D15C-EA1C-928390772CD5}"/>
                  </a:ext>
                </a:extLst>
              </p:cNvPr>
              <p:cNvSpPr>
                <a:spLocks noChangeShapeType="1"/>
              </p:cNvSpPr>
              <p:nvPr userDrawn="1"/>
            </p:nvSpPr>
            <p:spPr bwMode="auto">
              <a:xfrm>
                <a:off x="0" y="1244"/>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10" name="Line 76">
                <a:extLst>
                  <a:ext uri="{FF2B5EF4-FFF2-40B4-BE49-F238E27FC236}">
                    <a16:creationId xmlns:a16="http://schemas.microsoft.com/office/drawing/2014/main" id="{D6BCD4FD-2CBB-9AA4-032E-A954FB966838}"/>
                  </a:ext>
                </a:extLst>
              </p:cNvPr>
              <p:cNvSpPr>
                <a:spLocks noChangeShapeType="1"/>
              </p:cNvSpPr>
              <p:nvPr userDrawn="1"/>
            </p:nvSpPr>
            <p:spPr bwMode="auto">
              <a:xfrm>
                <a:off x="0" y="1163"/>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11" name="Line 77">
                <a:extLst>
                  <a:ext uri="{FF2B5EF4-FFF2-40B4-BE49-F238E27FC236}">
                    <a16:creationId xmlns:a16="http://schemas.microsoft.com/office/drawing/2014/main" id="{41D70753-DA36-9D59-D73E-F79CFC7DB656}"/>
                  </a:ext>
                </a:extLst>
              </p:cNvPr>
              <p:cNvSpPr>
                <a:spLocks noChangeShapeType="1"/>
              </p:cNvSpPr>
              <p:nvPr userDrawn="1"/>
            </p:nvSpPr>
            <p:spPr bwMode="auto">
              <a:xfrm>
                <a:off x="0" y="1037"/>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12" name="Line 78">
                <a:extLst>
                  <a:ext uri="{FF2B5EF4-FFF2-40B4-BE49-F238E27FC236}">
                    <a16:creationId xmlns:a16="http://schemas.microsoft.com/office/drawing/2014/main" id="{4CAD6C0E-7ECF-1BEB-8878-2EC19D66C038}"/>
                  </a:ext>
                </a:extLst>
              </p:cNvPr>
              <p:cNvSpPr>
                <a:spLocks noChangeShapeType="1"/>
              </p:cNvSpPr>
              <p:nvPr userDrawn="1"/>
            </p:nvSpPr>
            <p:spPr bwMode="auto">
              <a:xfrm>
                <a:off x="0" y="1091"/>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13" name="Line 79">
                <a:extLst>
                  <a:ext uri="{FF2B5EF4-FFF2-40B4-BE49-F238E27FC236}">
                    <a16:creationId xmlns:a16="http://schemas.microsoft.com/office/drawing/2014/main" id="{9F345780-48B1-6A57-F970-569D40B71943}"/>
                  </a:ext>
                </a:extLst>
              </p:cNvPr>
              <p:cNvSpPr>
                <a:spLocks noChangeShapeType="1"/>
              </p:cNvSpPr>
              <p:nvPr userDrawn="1"/>
            </p:nvSpPr>
            <p:spPr bwMode="auto">
              <a:xfrm>
                <a:off x="0" y="1289"/>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14" name="Line 80">
                <a:extLst>
                  <a:ext uri="{FF2B5EF4-FFF2-40B4-BE49-F238E27FC236}">
                    <a16:creationId xmlns:a16="http://schemas.microsoft.com/office/drawing/2014/main" id="{B7C34DB4-4266-FD04-1DE0-EB402010155B}"/>
                  </a:ext>
                </a:extLst>
              </p:cNvPr>
              <p:cNvSpPr>
                <a:spLocks noChangeShapeType="1"/>
              </p:cNvSpPr>
              <p:nvPr userDrawn="1"/>
            </p:nvSpPr>
            <p:spPr bwMode="auto">
              <a:xfrm>
                <a:off x="0" y="1268"/>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15" name="Line 81">
                <a:extLst>
                  <a:ext uri="{FF2B5EF4-FFF2-40B4-BE49-F238E27FC236}">
                    <a16:creationId xmlns:a16="http://schemas.microsoft.com/office/drawing/2014/main" id="{932D0A47-8B28-A3B7-E302-181FA2815A2A}"/>
                  </a:ext>
                </a:extLst>
              </p:cNvPr>
              <p:cNvSpPr>
                <a:spLocks noChangeShapeType="1"/>
              </p:cNvSpPr>
              <p:nvPr userDrawn="1"/>
            </p:nvSpPr>
            <p:spPr bwMode="auto">
              <a:xfrm>
                <a:off x="0" y="860"/>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16" name="Line 82">
                <a:extLst>
                  <a:ext uri="{FF2B5EF4-FFF2-40B4-BE49-F238E27FC236}">
                    <a16:creationId xmlns:a16="http://schemas.microsoft.com/office/drawing/2014/main" id="{8329EFCE-169B-74FB-2F20-CF31EA735944}"/>
                  </a:ext>
                </a:extLst>
              </p:cNvPr>
              <p:cNvSpPr>
                <a:spLocks noChangeShapeType="1"/>
              </p:cNvSpPr>
              <p:nvPr userDrawn="1"/>
            </p:nvSpPr>
            <p:spPr bwMode="auto">
              <a:xfrm>
                <a:off x="0" y="896"/>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17" name="Line 83">
                <a:extLst>
                  <a:ext uri="{FF2B5EF4-FFF2-40B4-BE49-F238E27FC236}">
                    <a16:creationId xmlns:a16="http://schemas.microsoft.com/office/drawing/2014/main" id="{7E5F8094-D1F8-BE39-D695-340DB64DBDBA}"/>
                  </a:ext>
                </a:extLst>
              </p:cNvPr>
              <p:cNvSpPr>
                <a:spLocks noChangeShapeType="1"/>
              </p:cNvSpPr>
              <p:nvPr userDrawn="1"/>
            </p:nvSpPr>
            <p:spPr bwMode="auto">
              <a:xfrm>
                <a:off x="0" y="929"/>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18" name="Line 84">
                <a:extLst>
                  <a:ext uri="{FF2B5EF4-FFF2-40B4-BE49-F238E27FC236}">
                    <a16:creationId xmlns:a16="http://schemas.microsoft.com/office/drawing/2014/main" id="{5E618C1E-6EDA-8031-B07A-E5336AF2145D}"/>
                  </a:ext>
                </a:extLst>
              </p:cNvPr>
              <p:cNvSpPr>
                <a:spLocks noChangeShapeType="1"/>
              </p:cNvSpPr>
              <p:nvPr userDrawn="1"/>
            </p:nvSpPr>
            <p:spPr bwMode="auto">
              <a:xfrm>
                <a:off x="0" y="770"/>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19" name="Line 85">
                <a:extLst>
                  <a:ext uri="{FF2B5EF4-FFF2-40B4-BE49-F238E27FC236}">
                    <a16:creationId xmlns:a16="http://schemas.microsoft.com/office/drawing/2014/main" id="{A54867D2-2533-AFC6-65C1-B0194EB5FDC4}"/>
                  </a:ext>
                </a:extLst>
              </p:cNvPr>
              <p:cNvSpPr>
                <a:spLocks noChangeShapeType="1"/>
              </p:cNvSpPr>
              <p:nvPr userDrawn="1"/>
            </p:nvSpPr>
            <p:spPr bwMode="auto">
              <a:xfrm>
                <a:off x="0" y="815"/>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20" name="Line 86">
                <a:extLst>
                  <a:ext uri="{FF2B5EF4-FFF2-40B4-BE49-F238E27FC236}">
                    <a16:creationId xmlns:a16="http://schemas.microsoft.com/office/drawing/2014/main" id="{532A2272-25DE-0520-CA02-FB440AE40127}"/>
                  </a:ext>
                </a:extLst>
              </p:cNvPr>
              <p:cNvSpPr>
                <a:spLocks noChangeShapeType="1"/>
              </p:cNvSpPr>
              <p:nvPr userDrawn="1"/>
            </p:nvSpPr>
            <p:spPr bwMode="auto">
              <a:xfrm>
                <a:off x="0" y="718"/>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21" name="Line 87">
                <a:extLst>
                  <a:ext uri="{FF2B5EF4-FFF2-40B4-BE49-F238E27FC236}">
                    <a16:creationId xmlns:a16="http://schemas.microsoft.com/office/drawing/2014/main" id="{C63CDD1E-8194-6D01-13F3-D21C68759B22}"/>
                  </a:ext>
                </a:extLst>
              </p:cNvPr>
              <p:cNvSpPr>
                <a:spLocks noChangeShapeType="1"/>
              </p:cNvSpPr>
              <p:nvPr userDrawn="1"/>
            </p:nvSpPr>
            <p:spPr bwMode="auto">
              <a:xfrm>
                <a:off x="0" y="646"/>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22" name="Line 88">
                <a:extLst>
                  <a:ext uri="{FF2B5EF4-FFF2-40B4-BE49-F238E27FC236}">
                    <a16:creationId xmlns:a16="http://schemas.microsoft.com/office/drawing/2014/main" id="{244259CB-242F-381C-8D40-1FC1C9C59BD6}"/>
                  </a:ext>
                </a:extLst>
              </p:cNvPr>
              <p:cNvSpPr>
                <a:spLocks noChangeShapeType="1"/>
              </p:cNvSpPr>
              <p:nvPr userDrawn="1"/>
            </p:nvSpPr>
            <p:spPr bwMode="auto">
              <a:xfrm>
                <a:off x="0" y="522"/>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23" name="Line 89">
                <a:extLst>
                  <a:ext uri="{FF2B5EF4-FFF2-40B4-BE49-F238E27FC236}">
                    <a16:creationId xmlns:a16="http://schemas.microsoft.com/office/drawing/2014/main" id="{F77D0898-6356-3C90-F299-0D495BC40992}"/>
                  </a:ext>
                </a:extLst>
              </p:cNvPr>
              <p:cNvSpPr>
                <a:spLocks noChangeShapeType="1"/>
              </p:cNvSpPr>
              <p:nvPr userDrawn="1"/>
            </p:nvSpPr>
            <p:spPr bwMode="auto">
              <a:xfrm>
                <a:off x="0" y="558"/>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24" name="Line 90">
                <a:extLst>
                  <a:ext uri="{FF2B5EF4-FFF2-40B4-BE49-F238E27FC236}">
                    <a16:creationId xmlns:a16="http://schemas.microsoft.com/office/drawing/2014/main" id="{507D6A63-0EDE-039B-E1D8-561665972ADB}"/>
                  </a:ext>
                </a:extLst>
              </p:cNvPr>
              <p:cNvSpPr>
                <a:spLocks noChangeShapeType="1"/>
              </p:cNvSpPr>
              <p:nvPr userDrawn="1"/>
            </p:nvSpPr>
            <p:spPr bwMode="auto">
              <a:xfrm>
                <a:off x="0" y="591"/>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25" name="Line 91">
                <a:extLst>
                  <a:ext uri="{FF2B5EF4-FFF2-40B4-BE49-F238E27FC236}">
                    <a16:creationId xmlns:a16="http://schemas.microsoft.com/office/drawing/2014/main" id="{E2D73F48-96D1-AF3E-5A7C-FA4CF50540AA}"/>
                  </a:ext>
                </a:extLst>
              </p:cNvPr>
              <p:cNvSpPr>
                <a:spLocks noChangeShapeType="1"/>
              </p:cNvSpPr>
              <p:nvPr userDrawn="1"/>
            </p:nvSpPr>
            <p:spPr bwMode="auto">
              <a:xfrm>
                <a:off x="0" y="432"/>
                <a:ext cx="5760" cy="0"/>
              </a:xfrm>
              <a:prstGeom prst="line">
                <a:avLst/>
              </a:prstGeom>
              <a:noFill/>
              <a:ln w="2857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26" name="Line 92">
                <a:extLst>
                  <a:ext uri="{FF2B5EF4-FFF2-40B4-BE49-F238E27FC236}">
                    <a16:creationId xmlns:a16="http://schemas.microsoft.com/office/drawing/2014/main" id="{B26006A6-876D-0F28-5DF3-FB9C13EB91D8}"/>
                  </a:ext>
                </a:extLst>
              </p:cNvPr>
              <p:cNvSpPr>
                <a:spLocks noChangeShapeType="1"/>
              </p:cNvSpPr>
              <p:nvPr userDrawn="1"/>
            </p:nvSpPr>
            <p:spPr bwMode="auto">
              <a:xfrm>
                <a:off x="0" y="384"/>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27" name="Line 93">
                <a:extLst>
                  <a:ext uri="{FF2B5EF4-FFF2-40B4-BE49-F238E27FC236}">
                    <a16:creationId xmlns:a16="http://schemas.microsoft.com/office/drawing/2014/main" id="{420D1085-B02F-C372-C871-4819A45C1C39}"/>
                  </a:ext>
                </a:extLst>
              </p:cNvPr>
              <p:cNvSpPr>
                <a:spLocks noChangeShapeType="1"/>
              </p:cNvSpPr>
              <p:nvPr userDrawn="1"/>
            </p:nvSpPr>
            <p:spPr bwMode="auto">
              <a:xfrm>
                <a:off x="0" y="477"/>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28" name="Line 94">
                <a:extLst>
                  <a:ext uri="{FF2B5EF4-FFF2-40B4-BE49-F238E27FC236}">
                    <a16:creationId xmlns:a16="http://schemas.microsoft.com/office/drawing/2014/main" id="{21850898-0695-7C4A-EDE7-589BCF7DC9B0}"/>
                  </a:ext>
                </a:extLst>
              </p:cNvPr>
              <p:cNvSpPr>
                <a:spLocks noChangeShapeType="1"/>
              </p:cNvSpPr>
              <p:nvPr userDrawn="1"/>
            </p:nvSpPr>
            <p:spPr bwMode="auto">
              <a:xfrm>
                <a:off x="0" y="339"/>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29" name="Line 95">
                <a:extLst>
                  <a:ext uri="{FF2B5EF4-FFF2-40B4-BE49-F238E27FC236}">
                    <a16:creationId xmlns:a16="http://schemas.microsoft.com/office/drawing/2014/main" id="{4CD09E91-FB4C-7F47-9AAA-A5E92CEF637F}"/>
                  </a:ext>
                </a:extLst>
              </p:cNvPr>
              <p:cNvSpPr>
                <a:spLocks noChangeShapeType="1"/>
              </p:cNvSpPr>
              <p:nvPr userDrawn="1"/>
            </p:nvSpPr>
            <p:spPr bwMode="auto">
              <a:xfrm>
                <a:off x="0" y="318"/>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30" name="Line 96">
                <a:extLst>
                  <a:ext uri="{FF2B5EF4-FFF2-40B4-BE49-F238E27FC236}">
                    <a16:creationId xmlns:a16="http://schemas.microsoft.com/office/drawing/2014/main" id="{0F2B3C61-E109-639C-4A8F-C175D1F48F6B}"/>
                  </a:ext>
                </a:extLst>
              </p:cNvPr>
              <p:cNvSpPr>
                <a:spLocks noChangeShapeType="1"/>
              </p:cNvSpPr>
              <p:nvPr userDrawn="1"/>
            </p:nvSpPr>
            <p:spPr bwMode="auto">
              <a:xfrm>
                <a:off x="0" y="258"/>
                <a:ext cx="5760" cy="0"/>
              </a:xfrm>
              <a:prstGeom prst="line">
                <a:avLst/>
              </a:prstGeom>
              <a:noFill/>
              <a:ln w="1905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31" name="Line 97">
                <a:extLst>
                  <a:ext uri="{FF2B5EF4-FFF2-40B4-BE49-F238E27FC236}">
                    <a16:creationId xmlns:a16="http://schemas.microsoft.com/office/drawing/2014/main" id="{06BC428A-B84E-4B23-35D5-6B9D84C8E0A4}"/>
                  </a:ext>
                </a:extLst>
              </p:cNvPr>
              <p:cNvSpPr>
                <a:spLocks noChangeShapeType="1"/>
              </p:cNvSpPr>
              <p:nvPr userDrawn="1"/>
            </p:nvSpPr>
            <p:spPr bwMode="auto">
              <a:xfrm>
                <a:off x="0" y="70"/>
                <a:ext cx="5760" cy="0"/>
              </a:xfrm>
              <a:prstGeom prst="line">
                <a:avLst/>
              </a:prstGeom>
              <a:noFill/>
              <a:ln w="95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32" name="Line 98">
                <a:extLst>
                  <a:ext uri="{FF2B5EF4-FFF2-40B4-BE49-F238E27FC236}">
                    <a16:creationId xmlns:a16="http://schemas.microsoft.com/office/drawing/2014/main" id="{2A52C105-8B57-A8A5-E3D7-5DB7E0E1D0D2}"/>
                  </a:ext>
                </a:extLst>
              </p:cNvPr>
              <p:cNvSpPr>
                <a:spLocks noChangeShapeType="1"/>
              </p:cNvSpPr>
              <p:nvPr userDrawn="1"/>
            </p:nvSpPr>
            <p:spPr bwMode="auto">
              <a:xfrm>
                <a:off x="0" y="43"/>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33" name="Line 99">
                <a:extLst>
                  <a:ext uri="{FF2B5EF4-FFF2-40B4-BE49-F238E27FC236}">
                    <a16:creationId xmlns:a16="http://schemas.microsoft.com/office/drawing/2014/main" id="{744A1458-5449-5FA9-51B4-B97F3675EB67}"/>
                  </a:ext>
                </a:extLst>
              </p:cNvPr>
              <p:cNvSpPr>
                <a:spLocks noChangeShapeType="1"/>
              </p:cNvSpPr>
              <p:nvPr userDrawn="1"/>
            </p:nvSpPr>
            <p:spPr bwMode="auto">
              <a:xfrm>
                <a:off x="0" y="91"/>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34" name="Line 100">
                <a:extLst>
                  <a:ext uri="{FF2B5EF4-FFF2-40B4-BE49-F238E27FC236}">
                    <a16:creationId xmlns:a16="http://schemas.microsoft.com/office/drawing/2014/main" id="{2855A3DD-E672-5719-B016-C5DCCE54C6A8}"/>
                  </a:ext>
                </a:extLst>
              </p:cNvPr>
              <p:cNvSpPr>
                <a:spLocks noChangeShapeType="1"/>
              </p:cNvSpPr>
              <p:nvPr userDrawn="1"/>
            </p:nvSpPr>
            <p:spPr bwMode="auto">
              <a:xfrm>
                <a:off x="0" y="145"/>
                <a:ext cx="5760" cy="0"/>
              </a:xfrm>
              <a:prstGeom prst="line">
                <a:avLst/>
              </a:prstGeom>
              <a:noFill/>
              <a:ln w="127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sp>
            <p:nvSpPr>
              <p:cNvPr id="1135" name="Line 101">
                <a:extLst>
                  <a:ext uri="{FF2B5EF4-FFF2-40B4-BE49-F238E27FC236}">
                    <a16:creationId xmlns:a16="http://schemas.microsoft.com/office/drawing/2014/main" id="{235AA627-004A-B86A-78DA-6CDE5523D4F4}"/>
                  </a:ext>
                </a:extLst>
              </p:cNvPr>
              <p:cNvSpPr>
                <a:spLocks noChangeShapeType="1"/>
              </p:cNvSpPr>
              <p:nvPr userDrawn="1"/>
            </p:nvSpPr>
            <p:spPr bwMode="auto">
              <a:xfrm>
                <a:off x="0" y="202"/>
                <a:ext cx="5760" cy="0"/>
              </a:xfrm>
              <a:prstGeom prst="line">
                <a:avLst/>
              </a:prstGeom>
              <a:noFill/>
              <a:ln w="38100">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1800"/>
              </a:p>
            </p:txBody>
          </p:sp>
        </p:grpSp>
        <p:grpSp>
          <p:nvGrpSpPr>
            <p:cNvPr id="1033" name="Group 102">
              <a:extLst>
                <a:ext uri="{FF2B5EF4-FFF2-40B4-BE49-F238E27FC236}">
                  <a16:creationId xmlns:a16="http://schemas.microsoft.com/office/drawing/2014/main" id="{8D47C3B2-8CD8-D948-F90B-E50449129719}"/>
                </a:ext>
              </a:extLst>
            </p:cNvPr>
            <p:cNvGrpSpPr>
              <a:grpSpLocks/>
            </p:cNvGrpSpPr>
            <p:nvPr userDrawn="1"/>
          </p:nvGrpSpPr>
          <p:grpSpPr bwMode="auto">
            <a:xfrm>
              <a:off x="400" y="205"/>
              <a:ext cx="5216" cy="1123"/>
              <a:chOff x="400" y="205"/>
              <a:chExt cx="5216" cy="1123"/>
            </a:xfrm>
          </p:grpSpPr>
          <p:sp>
            <p:nvSpPr>
              <p:cNvPr id="1034" name="Rectangle 103">
                <a:extLst>
                  <a:ext uri="{FF2B5EF4-FFF2-40B4-BE49-F238E27FC236}">
                    <a16:creationId xmlns:a16="http://schemas.microsoft.com/office/drawing/2014/main" id="{5BD5B8B6-64E7-EC42-4CC4-9A8D4861EF0E}"/>
                  </a:ext>
                </a:extLst>
              </p:cNvPr>
              <p:cNvSpPr>
                <a:spLocks noChangeArrowheads="1"/>
              </p:cNvSpPr>
              <p:nvPr userDrawn="1"/>
            </p:nvSpPr>
            <p:spPr bwMode="auto">
              <a:xfrm>
                <a:off x="557" y="205"/>
                <a:ext cx="313" cy="914"/>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defRPr/>
                </a:pPr>
                <a:endParaRPr lang="en-US" altLang="en-US" sz="2400"/>
              </a:p>
            </p:txBody>
          </p:sp>
          <p:sp>
            <p:nvSpPr>
              <p:cNvPr id="1035" name="Rectangle 104">
                <a:extLst>
                  <a:ext uri="{FF2B5EF4-FFF2-40B4-BE49-F238E27FC236}">
                    <a16:creationId xmlns:a16="http://schemas.microsoft.com/office/drawing/2014/main" id="{57F10BAA-153C-7B6F-08AA-D99AF5BD1365}"/>
                  </a:ext>
                </a:extLst>
              </p:cNvPr>
              <p:cNvSpPr>
                <a:spLocks noChangeArrowheads="1"/>
              </p:cNvSpPr>
              <p:nvPr userDrawn="1"/>
            </p:nvSpPr>
            <p:spPr bwMode="auto">
              <a:xfrm>
                <a:off x="400" y="288"/>
                <a:ext cx="3567" cy="49"/>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defRPr/>
                </a:pPr>
                <a:endParaRPr lang="en-US" altLang="en-US" sz="2400"/>
              </a:p>
            </p:txBody>
          </p:sp>
          <p:sp>
            <p:nvSpPr>
              <p:cNvPr id="1036" name="Rectangle 105">
                <a:extLst>
                  <a:ext uri="{FF2B5EF4-FFF2-40B4-BE49-F238E27FC236}">
                    <a16:creationId xmlns:a16="http://schemas.microsoft.com/office/drawing/2014/main" id="{B20B8E1A-3363-7C6A-5DF7-BD6AC436300F}"/>
                  </a:ext>
                </a:extLst>
              </p:cNvPr>
              <p:cNvSpPr>
                <a:spLocks noChangeArrowheads="1"/>
              </p:cNvSpPr>
              <p:nvPr userDrawn="1"/>
            </p:nvSpPr>
            <p:spPr bwMode="auto">
              <a:xfrm>
                <a:off x="4599" y="1115"/>
                <a:ext cx="929" cy="213"/>
              </a:xfrm>
              <a:prstGeom prst="rect">
                <a:avLst/>
              </a:prstGeom>
              <a:solidFill>
                <a:schemeClr val="accent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defRPr/>
                </a:pPr>
                <a:endParaRPr lang="en-US" altLang="en-US" sz="2400"/>
              </a:p>
            </p:txBody>
          </p:sp>
          <p:sp>
            <p:nvSpPr>
              <p:cNvPr id="1037" name="Rectangle 106">
                <a:extLst>
                  <a:ext uri="{FF2B5EF4-FFF2-40B4-BE49-F238E27FC236}">
                    <a16:creationId xmlns:a16="http://schemas.microsoft.com/office/drawing/2014/main" id="{79950FA2-6C7B-7431-6A08-652979ACB931}"/>
                  </a:ext>
                </a:extLst>
              </p:cNvPr>
              <p:cNvSpPr>
                <a:spLocks noChangeArrowheads="1"/>
              </p:cNvSpPr>
              <p:nvPr userDrawn="1"/>
            </p:nvSpPr>
            <p:spPr bwMode="auto">
              <a:xfrm>
                <a:off x="2049" y="1211"/>
                <a:ext cx="3567" cy="49"/>
              </a:xfrm>
              <a:prstGeom prst="rect">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sz="2400">
                    <a:solidFill>
                      <a:schemeClr val="tx1"/>
                    </a:solidFill>
                    <a:latin typeface="Times New Roman" charset="0"/>
                  </a:defRPr>
                </a:lvl1pPr>
                <a:lvl2pPr marL="742950" indent="-285750" eaLnBrk="0" hangingPunct="0">
                  <a:defRPr sz="2400">
                    <a:solidFill>
                      <a:schemeClr val="tx1"/>
                    </a:solidFill>
                    <a:latin typeface="Times New Roman" charset="0"/>
                  </a:defRPr>
                </a:lvl2pPr>
                <a:lvl3pPr marL="1143000" indent="-228600" eaLnBrk="0" hangingPunct="0">
                  <a:defRPr sz="2400">
                    <a:solidFill>
                      <a:schemeClr val="tx1"/>
                    </a:solidFill>
                    <a:latin typeface="Times New Roman" charset="0"/>
                  </a:defRPr>
                </a:lvl3pPr>
                <a:lvl4pPr marL="1600200" indent="-228600" eaLnBrk="0" hangingPunct="0">
                  <a:defRPr sz="2400">
                    <a:solidFill>
                      <a:schemeClr val="tx1"/>
                    </a:solidFill>
                    <a:latin typeface="Times New Roman" charset="0"/>
                  </a:defRPr>
                </a:lvl4pPr>
                <a:lvl5pPr marL="2057400" indent="-228600" eaLnBrk="0" hangingPunct="0">
                  <a:defRPr sz="2400">
                    <a:solidFill>
                      <a:schemeClr val="tx1"/>
                    </a:solidFill>
                    <a:latin typeface="Times New Roman" charset="0"/>
                  </a:defRPr>
                </a:lvl5pPr>
                <a:lvl6pPr marL="2514600" indent="-228600" eaLnBrk="0" fontAlgn="base" hangingPunct="0">
                  <a:spcBef>
                    <a:spcPct val="0"/>
                  </a:spcBef>
                  <a:spcAft>
                    <a:spcPct val="0"/>
                  </a:spcAft>
                  <a:defRPr sz="2400">
                    <a:solidFill>
                      <a:schemeClr val="tx1"/>
                    </a:solidFill>
                    <a:latin typeface="Times New Roman" charset="0"/>
                  </a:defRPr>
                </a:lvl6pPr>
                <a:lvl7pPr marL="2971800" indent="-228600" eaLnBrk="0" fontAlgn="base" hangingPunct="0">
                  <a:spcBef>
                    <a:spcPct val="0"/>
                  </a:spcBef>
                  <a:spcAft>
                    <a:spcPct val="0"/>
                  </a:spcAft>
                  <a:defRPr sz="2400">
                    <a:solidFill>
                      <a:schemeClr val="tx1"/>
                    </a:solidFill>
                    <a:latin typeface="Times New Roman" charset="0"/>
                  </a:defRPr>
                </a:lvl7pPr>
                <a:lvl8pPr marL="3429000" indent="-228600" eaLnBrk="0" fontAlgn="base" hangingPunct="0">
                  <a:spcBef>
                    <a:spcPct val="0"/>
                  </a:spcBef>
                  <a:spcAft>
                    <a:spcPct val="0"/>
                  </a:spcAft>
                  <a:defRPr sz="2400">
                    <a:solidFill>
                      <a:schemeClr val="tx1"/>
                    </a:solidFill>
                    <a:latin typeface="Times New Roman" charset="0"/>
                  </a:defRPr>
                </a:lvl8pPr>
                <a:lvl9pPr marL="3886200" indent="-228600" eaLnBrk="0" fontAlgn="base" hangingPunct="0">
                  <a:spcBef>
                    <a:spcPct val="0"/>
                  </a:spcBef>
                  <a:spcAft>
                    <a:spcPct val="0"/>
                  </a:spcAft>
                  <a:defRPr sz="2400">
                    <a:solidFill>
                      <a:schemeClr val="tx1"/>
                    </a:solidFill>
                    <a:latin typeface="Times New Roman" charset="0"/>
                  </a:defRPr>
                </a:lvl9pPr>
              </a:lstStyle>
              <a:p>
                <a:pPr eaLnBrk="1" hangingPunct="1">
                  <a:defRPr/>
                </a:pPr>
                <a:endParaRPr lang="en-US" altLang="en-US" sz="2400"/>
              </a:p>
            </p:txBody>
          </p:sp>
        </p:grpSp>
      </p:grpSp>
      <p:sp>
        <p:nvSpPr>
          <p:cNvPr id="1027" name="Rectangle 107">
            <a:extLst>
              <a:ext uri="{FF2B5EF4-FFF2-40B4-BE49-F238E27FC236}">
                <a16:creationId xmlns:a16="http://schemas.microsoft.com/office/drawing/2014/main" id="{5FE4B088-E385-FEE5-51FD-2B2C3ADED58E}"/>
              </a:ext>
            </a:extLst>
          </p:cNvPr>
          <p:cNvSpPr>
            <a:spLocks noGrp="1" noChangeArrowheads="1"/>
          </p:cNvSpPr>
          <p:nvPr>
            <p:ph type="body" idx="1"/>
          </p:nvPr>
        </p:nvSpPr>
        <p:spPr bwMode="auto">
          <a:xfrm>
            <a:off x="1079500" y="2214563"/>
            <a:ext cx="10610851" cy="3881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6732" name="Rectangle 108">
            <a:extLst>
              <a:ext uri="{FF2B5EF4-FFF2-40B4-BE49-F238E27FC236}">
                <a16:creationId xmlns:a16="http://schemas.microsoft.com/office/drawing/2014/main" id="{2272672B-D535-FCE5-EC1B-BECA14ECC998}"/>
              </a:ext>
            </a:extLst>
          </p:cNvPr>
          <p:cNvSpPr>
            <a:spLocks noGrp="1" noChangeArrowheads="1"/>
          </p:cNvSpPr>
          <p:nvPr>
            <p:ph type="dt" sz="half" idx="2"/>
          </p:nvPr>
        </p:nvSpPr>
        <p:spPr bwMode="auto">
          <a:xfrm>
            <a:off x="1079500" y="6373813"/>
            <a:ext cx="2540000" cy="457200"/>
          </a:xfrm>
          <a:prstGeom prst="rect">
            <a:avLst/>
          </a:prstGeom>
          <a:noFill/>
          <a:ln>
            <a:noFill/>
          </a:ln>
          <a:effectLst/>
          <a:extLst>
            <a:ext uri="{909E8E84-426E-40DD-AFC4-6F175D3DCCD1}">
              <a14:hiddenFill xmlns:a14="http://schemas.microsoft.com/office/drawing/2010/main">
                <a:solidFill>
                  <a:srgbClr val="0033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400">
                <a:solidFill>
                  <a:schemeClr val="folHlink"/>
                </a:solidFill>
                <a:latin typeface="Times New Roman" charset="0"/>
              </a:defRPr>
            </a:lvl1pPr>
          </a:lstStyle>
          <a:p>
            <a:pPr>
              <a:defRPr/>
            </a:pPr>
            <a:endParaRPr lang="en-US"/>
          </a:p>
        </p:txBody>
      </p:sp>
      <p:sp>
        <p:nvSpPr>
          <p:cNvPr id="26733" name="Rectangle 109">
            <a:extLst>
              <a:ext uri="{FF2B5EF4-FFF2-40B4-BE49-F238E27FC236}">
                <a16:creationId xmlns:a16="http://schemas.microsoft.com/office/drawing/2014/main" id="{CAE986F5-1B20-29DB-050B-B48E293B8984}"/>
              </a:ext>
            </a:extLst>
          </p:cNvPr>
          <p:cNvSpPr>
            <a:spLocks noGrp="1" noChangeArrowheads="1"/>
          </p:cNvSpPr>
          <p:nvPr>
            <p:ph type="ftr" sz="quarter" idx="3"/>
          </p:nvPr>
        </p:nvSpPr>
        <p:spPr bwMode="auto">
          <a:xfrm>
            <a:off x="4176184" y="6376988"/>
            <a:ext cx="4114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a:defRPr sz="1400">
                <a:solidFill>
                  <a:schemeClr val="folHlink"/>
                </a:solidFill>
                <a:latin typeface="Times New Roman" charset="0"/>
              </a:defRPr>
            </a:lvl1pPr>
          </a:lstStyle>
          <a:p>
            <a:pPr>
              <a:defRPr/>
            </a:pPr>
            <a:endParaRPr lang="en-US"/>
          </a:p>
        </p:txBody>
      </p:sp>
      <p:sp>
        <p:nvSpPr>
          <p:cNvPr id="26734" name="Rectangle 110">
            <a:extLst>
              <a:ext uri="{FF2B5EF4-FFF2-40B4-BE49-F238E27FC236}">
                <a16:creationId xmlns:a16="http://schemas.microsoft.com/office/drawing/2014/main" id="{B44400A4-9A70-8073-0A7B-0FB8725EC942}"/>
              </a:ext>
            </a:extLst>
          </p:cNvPr>
          <p:cNvSpPr>
            <a:spLocks noGrp="1" noChangeArrowheads="1"/>
          </p:cNvSpPr>
          <p:nvPr>
            <p:ph type="sldNum" sz="quarter" idx="4"/>
          </p:nvPr>
        </p:nvSpPr>
        <p:spPr bwMode="auto">
          <a:xfrm>
            <a:off x="8786285" y="6376988"/>
            <a:ext cx="292523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400">
                <a:solidFill>
                  <a:schemeClr val="folHlink"/>
                </a:solidFill>
              </a:defRPr>
            </a:lvl1pPr>
          </a:lstStyle>
          <a:p>
            <a:fld id="{897783B8-1EA1-4E61-9048-A477E37B1882}" type="slidenum">
              <a:rPr lang="en-US" altLang="en-US"/>
              <a:pPr/>
              <a:t>‹#›</a:t>
            </a:fld>
            <a:endParaRPr lang="en-US" altLang="en-US"/>
          </a:p>
        </p:txBody>
      </p:sp>
      <p:sp>
        <p:nvSpPr>
          <p:cNvPr id="1031" name="Rectangle 111">
            <a:extLst>
              <a:ext uri="{FF2B5EF4-FFF2-40B4-BE49-F238E27FC236}">
                <a16:creationId xmlns:a16="http://schemas.microsoft.com/office/drawing/2014/main" id="{534DBD17-E330-273B-1FFC-842B83BBBF29}"/>
              </a:ext>
            </a:extLst>
          </p:cNvPr>
          <p:cNvSpPr>
            <a:spLocks noGrp="1" noChangeArrowheads="1"/>
          </p:cNvSpPr>
          <p:nvPr>
            <p:ph type="title"/>
          </p:nvPr>
        </p:nvSpPr>
        <p:spPr bwMode="auto">
          <a:xfrm>
            <a:off x="1828800" y="609600"/>
            <a:ext cx="9838267" cy="1143000"/>
          </a:xfrm>
          <a:prstGeom prst="rect">
            <a:avLst/>
          </a:prstGeom>
          <a:noFill/>
          <a:ln>
            <a:noFill/>
          </a:ln>
          <a:effectLst/>
          <a:extLst>
            <a:ext uri="{909E8E84-426E-40DD-AFC4-6F175D3DCCD1}">
              <a14:hiddenFill xmlns:a14="http://schemas.microsoft.com/office/drawing/2010/main">
                <a:solidFill>
                  <a:srgbClr val="003366"/>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Tree>
    <p:extLst>
      <p:ext uri="{BB962C8B-B14F-4D97-AF65-F5344CB8AC3E}">
        <p14:creationId xmlns:p14="http://schemas.microsoft.com/office/powerpoint/2010/main" val="2014321945"/>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Lst>
  <p:txStyles>
    <p:titleStyle>
      <a:lvl1pPr algn="ctr" rtl="0" eaLnBrk="0" fontAlgn="base" hangingPunct="0">
        <a:lnSpc>
          <a:spcPct val="85000"/>
        </a:lnSpc>
        <a:spcBef>
          <a:spcPct val="0"/>
        </a:spcBef>
        <a:spcAft>
          <a:spcPct val="0"/>
        </a:spcAft>
        <a:defRPr sz="4400">
          <a:solidFill>
            <a:schemeClr val="tx2"/>
          </a:solidFill>
          <a:latin typeface="+mj-lt"/>
          <a:ea typeface="+mj-ea"/>
          <a:cs typeface="+mj-cs"/>
        </a:defRPr>
      </a:lvl1pPr>
      <a:lvl2pPr algn="ctr" rtl="0" eaLnBrk="0" fontAlgn="base" hangingPunct="0">
        <a:lnSpc>
          <a:spcPct val="85000"/>
        </a:lnSpc>
        <a:spcBef>
          <a:spcPct val="0"/>
        </a:spcBef>
        <a:spcAft>
          <a:spcPct val="0"/>
        </a:spcAft>
        <a:defRPr sz="4400">
          <a:solidFill>
            <a:schemeClr val="tx2"/>
          </a:solidFill>
          <a:latin typeface="Times New Roman" charset="0"/>
        </a:defRPr>
      </a:lvl2pPr>
      <a:lvl3pPr algn="ctr" rtl="0" eaLnBrk="0" fontAlgn="base" hangingPunct="0">
        <a:lnSpc>
          <a:spcPct val="85000"/>
        </a:lnSpc>
        <a:spcBef>
          <a:spcPct val="0"/>
        </a:spcBef>
        <a:spcAft>
          <a:spcPct val="0"/>
        </a:spcAft>
        <a:defRPr sz="4400">
          <a:solidFill>
            <a:schemeClr val="tx2"/>
          </a:solidFill>
          <a:latin typeface="Times New Roman" charset="0"/>
        </a:defRPr>
      </a:lvl3pPr>
      <a:lvl4pPr algn="ctr" rtl="0" eaLnBrk="0" fontAlgn="base" hangingPunct="0">
        <a:lnSpc>
          <a:spcPct val="85000"/>
        </a:lnSpc>
        <a:spcBef>
          <a:spcPct val="0"/>
        </a:spcBef>
        <a:spcAft>
          <a:spcPct val="0"/>
        </a:spcAft>
        <a:defRPr sz="4400">
          <a:solidFill>
            <a:schemeClr val="tx2"/>
          </a:solidFill>
          <a:latin typeface="Times New Roman" charset="0"/>
        </a:defRPr>
      </a:lvl4pPr>
      <a:lvl5pPr algn="ctr" rtl="0" eaLnBrk="0" fontAlgn="base" hangingPunct="0">
        <a:lnSpc>
          <a:spcPct val="85000"/>
        </a:lnSpc>
        <a:spcBef>
          <a:spcPct val="0"/>
        </a:spcBef>
        <a:spcAft>
          <a:spcPct val="0"/>
        </a:spcAft>
        <a:defRPr sz="4400">
          <a:solidFill>
            <a:schemeClr val="tx2"/>
          </a:solidFill>
          <a:latin typeface="Times New Roman" charset="0"/>
        </a:defRPr>
      </a:lvl5pPr>
      <a:lvl6pPr marL="457200" algn="ctr" rtl="0" fontAlgn="base">
        <a:lnSpc>
          <a:spcPct val="85000"/>
        </a:lnSpc>
        <a:spcBef>
          <a:spcPct val="0"/>
        </a:spcBef>
        <a:spcAft>
          <a:spcPct val="0"/>
        </a:spcAft>
        <a:defRPr sz="4400">
          <a:solidFill>
            <a:schemeClr val="tx2"/>
          </a:solidFill>
          <a:latin typeface="Times New Roman" charset="0"/>
        </a:defRPr>
      </a:lvl6pPr>
      <a:lvl7pPr marL="914400" algn="ctr" rtl="0" fontAlgn="base">
        <a:lnSpc>
          <a:spcPct val="85000"/>
        </a:lnSpc>
        <a:spcBef>
          <a:spcPct val="0"/>
        </a:spcBef>
        <a:spcAft>
          <a:spcPct val="0"/>
        </a:spcAft>
        <a:defRPr sz="4400">
          <a:solidFill>
            <a:schemeClr val="tx2"/>
          </a:solidFill>
          <a:latin typeface="Times New Roman" charset="0"/>
        </a:defRPr>
      </a:lvl7pPr>
      <a:lvl8pPr marL="1371600" algn="ctr" rtl="0" fontAlgn="base">
        <a:lnSpc>
          <a:spcPct val="85000"/>
        </a:lnSpc>
        <a:spcBef>
          <a:spcPct val="0"/>
        </a:spcBef>
        <a:spcAft>
          <a:spcPct val="0"/>
        </a:spcAft>
        <a:defRPr sz="4400">
          <a:solidFill>
            <a:schemeClr val="tx2"/>
          </a:solidFill>
          <a:latin typeface="Times New Roman" charset="0"/>
        </a:defRPr>
      </a:lvl8pPr>
      <a:lvl9pPr marL="1828800" algn="ctr" rtl="0" fontAlgn="base">
        <a:lnSpc>
          <a:spcPct val="85000"/>
        </a:lnSpc>
        <a:spcBef>
          <a:spcPct val="0"/>
        </a:spcBef>
        <a:spcAft>
          <a:spcPct val="0"/>
        </a:spcAft>
        <a:defRPr sz="4400">
          <a:solidFill>
            <a:schemeClr val="tx2"/>
          </a:solidFill>
          <a:latin typeface="Times New Roman" charset="0"/>
        </a:defRPr>
      </a:lvl9pPr>
    </p:titleStyle>
    <p:bodyStyle>
      <a:lvl1pPr marL="342900" indent="-342900" algn="l" rtl="0" eaLnBrk="0" fontAlgn="base" hangingPunct="0">
        <a:spcBef>
          <a:spcPct val="20000"/>
        </a:spcBef>
        <a:spcAft>
          <a:spcPct val="0"/>
        </a:spcAft>
        <a:buClr>
          <a:schemeClr val="accent2"/>
        </a:buClr>
        <a:buFont typeface="Wingdings" panose="05000000000000000000" pitchFamily="2" charset="2"/>
        <a:buChar char="w"/>
        <a:defRPr sz="3200">
          <a:solidFill>
            <a:schemeClr val="tx1"/>
          </a:solidFill>
          <a:latin typeface="+mn-lt"/>
          <a:ea typeface="+mn-ea"/>
          <a:cs typeface="+mn-cs"/>
        </a:defRPr>
      </a:lvl1pPr>
      <a:lvl2pPr marL="742950" indent="-285750" algn="l" rtl="0" eaLnBrk="0" fontAlgn="base" hangingPunct="0">
        <a:spcBef>
          <a:spcPct val="20000"/>
        </a:spcBef>
        <a:spcAft>
          <a:spcPct val="0"/>
        </a:spcAft>
        <a:buClr>
          <a:schemeClr val="accent2"/>
        </a:buClr>
        <a:buSzPct val="55000"/>
        <a:buFont typeface="Wingdings" panose="05000000000000000000" pitchFamily="2" charset="2"/>
        <a:buChar char="n"/>
        <a:defRPr sz="2800">
          <a:solidFill>
            <a:schemeClr val="tx1"/>
          </a:solidFill>
          <a:latin typeface="+mn-lt"/>
        </a:defRPr>
      </a:lvl2pPr>
      <a:lvl3pPr marL="1085850" indent="-228600" algn="l" rtl="0" eaLnBrk="0" fontAlgn="base" hangingPunct="0">
        <a:spcBef>
          <a:spcPct val="20000"/>
        </a:spcBef>
        <a:spcAft>
          <a:spcPct val="0"/>
        </a:spcAft>
        <a:buClr>
          <a:schemeClr val="accent2"/>
        </a:buClr>
        <a:buSzPct val="65000"/>
        <a:buFont typeface="Wingdings" panose="05000000000000000000" pitchFamily="2" charset="2"/>
        <a:buChar char="l"/>
        <a:defRPr sz="2400">
          <a:solidFill>
            <a:schemeClr val="tx1"/>
          </a:solidFill>
          <a:latin typeface="+mn-lt"/>
        </a:defRPr>
      </a:lvl3pPr>
      <a:lvl4pPr marL="1428750" indent="-228600" algn="l" rtl="0" eaLnBrk="0" fontAlgn="base" hangingPunct="0">
        <a:spcBef>
          <a:spcPct val="20000"/>
        </a:spcBef>
        <a:spcAft>
          <a:spcPct val="0"/>
        </a:spcAft>
        <a:buClr>
          <a:schemeClr val="accent2"/>
        </a:buClr>
        <a:buSzPct val="85000"/>
        <a:buFont typeface="Wingdings" panose="05000000000000000000" pitchFamily="2" charset="2"/>
        <a:buChar char="w"/>
        <a:defRPr sz="2000">
          <a:solidFill>
            <a:schemeClr val="tx1"/>
          </a:solidFill>
          <a:latin typeface="+mn-lt"/>
        </a:defRPr>
      </a:lvl4pPr>
      <a:lvl5pPr marL="1771650" indent="-228600" algn="l" rtl="0" eaLnBrk="0" fontAlgn="base" hangingPunct="0">
        <a:spcBef>
          <a:spcPct val="20000"/>
        </a:spcBef>
        <a:spcAft>
          <a:spcPct val="0"/>
        </a:spcAft>
        <a:buClr>
          <a:schemeClr val="accent2"/>
        </a:buClr>
        <a:buSzPct val="80000"/>
        <a:buFont typeface="Wingdings" panose="05000000000000000000" pitchFamily="2" charset="2"/>
        <a:buChar char="§"/>
        <a:defRPr>
          <a:solidFill>
            <a:schemeClr val="tx1"/>
          </a:solidFill>
          <a:latin typeface="+mn-lt"/>
        </a:defRPr>
      </a:lvl5pPr>
      <a:lvl6pPr marL="2228850" indent="-228600" algn="l" rtl="0" fontAlgn="base">
        <a:spcBef>
          <a:spcPct val="20000"/>
        </a:spcBef>
        <a:spcAft>
          <a:spcPct val="0"/>
        </a:spcAft>
        <a:buClr>
          <a:schemeClr val="accent2"/>
        </a:buClr>
        <a:buSzPct val="80000"/>
        <a:buFont typeface="Wingdings" pitchFamily="2" charset="2"/>
        <a:buChar char="§"/>
        <a:defRPr>
          <a:solidFill>
            <a:schemeClr val="tx1"/>
          </a:solidFill>
          <a:latin typeface="+mn-lt"/>
        </a:defRPr>
      </a:lvl6pPr>
      <a:lvl7pPr marL="2686050" indent="-228600" algn="l" rtl="0" fontAlgn="base">
        <a:spcBef>
          <a:spcPct val="20000"/>
        </a:spcBef>
        <a:spcAft>
          <a:spcPct val="0"/>
        </a:spcAft>
        <a:buClr>
          <a:schemeClr val="accent2"/>
        </a:buClr>
        <a:buSzPct val="80000"/>
        <a:buFont typeface="Wingdings" pitchFamily="2" charset="2"/>
        <a:buChar char="§"/>
        <a:defRPr>
          <a:solidFill>
            <a:schemeClr val="tx1"/>
          </a:solidFill>
          <a:latin typeface="+mn-lt"/>
        </a:defRPr>
      </a:lvl7pPr>
      <a:lvl8pPr marL="3143250" indent="-228600" algn="l" rtl="0" fontAlgn="base">
        <a:spcBef>
          <a:spcPct val="20000"/>
        </a:spcBef>
        <a:spcAft>
          <a:spcPct val="0"/>
        </a:spcAft>
        <a:buClr>
          <a:schemeClr val="accent2"/>
        </a:buClr>
        <a:buSzPct val="80000"/>
        <a:buFont typeface="Wingdings" pitchFamily="2" charset="2"/>
        <a:buChar char="§"/>
        <a:defRPr>
          <a:solidFill>
            <a:schemeClr val="tx1"/>
          </a:solidFill>
          <a:latin typeface="+mn-lt"/>
        </a:defRPr>
      </a:lvl8pPr>
      <a:lvl9pPr marL="3600450" indent="-228600" algn="l" rtl="0" fontAlgn="base">
        <a:spcBef>
          <a:spcPct val="20000"/>
        </a:spcBef>
        <a:spcAft>
          <a:spcPct val="0"/>
        </a:spcAft>
        <a:buClr>
          <a:schemeClr val="accent2"/>
        </a:buClr>
        <a:buSzPct val="80000"/>
        <a:buFont typeface="Wingdings" pitchFamily="2" charset="2"/>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FAA508-F0CD-46EA-95FB-26B559A0B5D9}" type="datetimeFigureOut">
              <a:rPr lang="en-US" smtClean="0">
                <a:solidFill>
                  <a:prstClr val="black">
                    <a:lumMod val="65000"/>
                    <a:lumOff val="35000"/>
                  </a:prstClr>
                </a:solidFill>
              </a:rPr>
              <a:pPr/>
              <a:t>10/7/2026</a:t>
            </a:fld>
            <a:endParaRPr lang="en-US" dirty="0">
              <a:solidFill>
                <a:prstClr val="black">
                  <a:lumMod val="65000"/>
                  <a:lumOff val="35000"/>
                </a:prstClr>
              </a:solidFill>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lumMod val="65000"/>
                  <a:lumOff val="35000"/>
                </a:prstClr>
              </a:solidFill>
            </a:endParaRPr>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A822907-8A9D-4F6B-98F6-913902AD56B5}" type="slidenum">
              <a:rPr lang="en-US" smtClean="0">
                <a:solidFill>
                  <a:prstClr val="black">
                    <a:lumMod val="65000"/>
                    <a:lumOff val="35000"/>
                  </a:prstClr>
                </a:solidFill>
              </a:rPr>
              <a:pPr/>
              <a:t>‹#›</a:t>
            </a:fld>
            <a:endParaRPr lang="en-US" dirty="0">
              <a:solidFill>
                <a:prstClr val="black">
                  <a:lumMod val="65000"/>
                  <a:lumOff val="35000"/>
                </a:prstClr>
              </a:solidFill>
            </a:endParaRPr>
          </a:p>
        </p:txBody>
      </p:sp>
    </p:spTree>
    <p:extLst>
      <p:ext uri="{BB962C8B-B14F-4D97-AF65-F5344CB8AC3E}">
        <p14:creationId xmlns:p14="http://schemas.microsoft.com/office/powerpoint/2010/main" val="138049351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4.xml"/><Relationship Id="rId1" Type="http://schemas.openxmlformats.org/officeDocument/2006/relationships/video" Target="https://www.youtube.com/embed/fUXdrl9ch_Q?feature=oembed" TargetMode="External"/><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4.xml"/><Relationship Id="rId1" Type="http://schemas.openxmlformats.org/officeDocument/2006/relationships/video" Target="https://www.youtube.com/embed/njgfomF51fg?feature=oembed" TargetMode="External"/><Relationship Id="rId4" Type="http://schemas.openxmlformats.org/officeDocument/2006/relationships/image" Target="../media/image18.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4.xml"/><Relationship Id="rId1" Type="http://schemas.openxmlformats.org/officeDocument/2006/relationships/video" Target="https://www.youtube.com/embed/b--LSrWfzS8?feature=oembed" TargetMode="External"/><Relationship Id="rId4" Type="http://schemas.openxmlformats.org/officeDocument/2006/relationships/image" Target="../media/image19.jpe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4.xml"/></Relationships>
</file>

<file path=ppt/slides/_rels/slide38.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20.png"/><Relationship Id="rId4" Type="http://schemas.openxmlformats.org/officeDocument/2006/relationships/notesSlide" Target="../notesSlides/notesSlide3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4.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4.xml"/><Relationship Id="rId1" Type="http://schemas.openxmlformats.org/officeDocument/2006/relationships/video" Target="https://www.youtube.com/embed/aU6e33FYgg0?feature=oembed" TargetMode="External"/><Relationship Id="rId4" Type="http://schemas.openxmlformats.org/officeDocument/2006/relationships/image" Target="../media/image21.jpeg"/></Relationships>
</file>

<file path=ppt/slides/_rels/slide43.xml.rels><?xml version="1.0" encoding="UTF-8" standalone="yes"?>
<Relationships xmlns="http://schemas.openxmlformats.org/package/2006/relationships"><Relationship Id="rId2" Type="http://schemas.openxmlformats.org/officeDocument/2006/relationships/hyperlink" Target="mailto:olson8653@gmail.com" TargetMode="External"/><Relationship Id="rId1" Type="http://schemas.openxmlformats.org/officeDocument/2006/relationships/slideLayout" Target="../slideLayouts/slideLayout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1981200" y="2154051"/>
            <a:ext cx="7543800" cy="3533765"/>
          </a:xfrm>
        </p:spPr>
        <p:txBody>
          <a:bodyPr>
            <a:noAutofit/>
          </a:bodyPr>
          <a:lstStyle/>
          <a:p>
            <a:br>
              <a:rPr lang="en-US" sz="2800" b="1" dirty="0">
                <a:solidFill>
                  <a:schemeClr val="accent1"/>
                </a:solidFill>
                <a:ea typeface="+mn-ea"/>
              </a:rPr>
            </a:br>
            <a:r>
              <a:rPr lang="en-US" sz="2800" b="1" dirty="0">
                <a:solidFill>
                  <a:schemeClr val="accent1"/>
                </a:solidFill>
                <a:ea typeface="+mn-ea"/>
              </a:rPr>
              <a:t>Problematic Dynamics in Treatment Court Teams</a:t>
            </a:r>
            <a:br>
              <a:rPr lang="en-US" sz="2800" b="1" dirty="0">
                <a:solidFill>
                  <a:schemeClr val="accent1"/>
                </a:solidFill>
                <a:ea typeface="+mn-ea"/>
              </a:rPr>
            </a:br>
            <a:br>
              <a:rPr lang="en-US" sz="2800" b="1" dirty="0">
                <a:solidFill>
                  <a:schemeClr val="accent1"/>
                </a:solidFill>
                <a:ea typeface="+mn-ea"/>
              </a:rPr>
            </a:br>
            <a:r>
              <a:rPr lang="en-US" sz="2800" b="1">
                <a:solidFill>
                  <a:schemeClr val="accent1"/>
                </a:solidFill>
                <a:ea typeface="+mn-ea"/>
              </a:rPr>
              <a:t>WATCP Conference </a:t>
            </a:r>
            <a:r>
              <a:rPr lang="en-US" sz="2800" b="1" dirty="0">
                <a:solidFill>
                  <a:schemeClr val="accent1"/>
                </a:solidFill>
                <a:ea typeface="+mn-ea"/>
              </a:rPr>
              <a:t>2026</a:t>
            </a:r>
            <a:br>
              <a:rPr lang="en-US" sz="2400" b="1" dirty="0">
                <a:solidFill>
                  <a:schemeClr val="accent1"/>
                </a:solidFill>
                <a:ea typeface="+mn-ea"/>
              </a:rPr>
            </a:br>
            <a:br>
              <a:rPr lang="en-US" sz="2400" i="1" dirty="0">
                <a:ea typeface="+mn-ea"/>
              </a:rPr>
            </a:br>
            <a:r>
              <a:rPr lang="en-US" sz="2200" b="1" dirty="0">
                <a:ea typeface="+mn-ea"/>
              </a:rPr>
              <a:t>Eric Olson</a:t>
            </a:r>
            <a:br>
              <a:rPr lang="en-US" sz="2200" b="1" dirty="0">
                <a:ea typeface="+mn-ea"/>
              </a:rPr>
            </a:br>
            <a:r>
              <a:rPr lang="en-US" sz="2200" b="1" dirty="0">
                <a:ea typeface="+mn-ea"/>
              </a:rPr>
              <a:t>olson8653@gmail.com</a:t>
            </a:r>
            <a:br>
              <a:rPr lang="en-US" sz="2200" b="1" dirty="0">
                <a:ea typeface="+mn-ea"/>
              </a:rPr>
            </a:br>
            <a:r>
              <a:rPr lang="en-US" sz="2200" i="1" dirty="0">
                <a:ea typeface="+mn-ea"/>
              </a:rPr>
              <a:t>District Manager, Adult and Juvenile Mental Health Courts</a:t>
            </a:r>
            <a:br>
              <a:rPr lang="en-US" sz="2200" i="1" dirty="0">
                <a:ea typeface="+mn-ea"/>
              </a:rPr>
            </a:br>
            <a:r>
              <a:rPr lang="en-US" sz="2200" i="1" dirty="0">
                <a:ea typeface="+mn-ea"/>
              </a:rPr>
              <a:t>State of Idaho’s 7</a:t>
            </a:r>
            <a:r>
              <a:rPr lang="en-US" sz="2200" i="1" baseline="30000" dirty="0">
                <a:ea typeface="+mn-ea"/>
              </a:rPr>
              <a:t>th</a:t>
            </a:r>
            <a:r>
              <a:rPr lang="en-US" sz="2200" i="1" dirty="0">
                <a:ea typeface="+mn-ea"/>
              </a:rPr>
              <a:t> Judicial District</a:t>
            </a:r>
            <a:br>
              <a:rPr lang="en-US" sz="2400" i="1" dirty="0">
                <a:ea typeface="+mn-ea"/>
              </a:rPr>
            </a:br>
            <a:br>
              <a:rPr lang="en-US" sz="2400" dirty="0">
                <a:ea typeface="+mn-ea"/>
              </a:rPr>
            </a:br>
            <a:endParaRPr lang="en-US" sz="1800" b="1" dirty="0"/>
          </a:p>
        </p:txBody>
      </p:sp>
      <p:sp>
        <p:nvSpPr>
          <p:cNvPr id="5" name="Content Placeholder 2"/>
          <p:cNvSpPr txBox="1">
            <a:spLocks/>
          </p:cNvSpPr>
          <p:nvPr/>
        </p:nvSpPr>
        <p:spPr>
          <a:xfrm>
            <a:off x="-1828800" y="457200"/>
            <a:ext cx="8229600" cy="4389438"/>
          </a:xfrm>
          <a:prstGeom prst="rect">
            <a:avLst/>
          </a:prstGeom>
        </p:spPr>
        <p:txBody>
          <a:bodyPr/>
          <a:lstStyle/>
          <a:p>
            <a:pPr algn="ctr" eaLnBrk="0" fontAlgn="base" hangingPunct="0">
              <a:spcBef>
                <a:spcPct val="20000"/>
              </a:spcBef>
              <a:spcAft>
                <a:spcPct val="0"/>
              </a:spcAft>
              <a:defRPr/>
            </a:pPr>
            <a:endParaRPr lang="en-US" sz="2000" dirty="0">
              <a:solidFill>
                <a:prstClr val="black">
                  <a:tint val="75000"/>
                </a:prstClr>
              </a:solidFill>
              <a:latin typeface="Calibri"/>
            </a:endParaRPr>
          </a:p>
          <a:p>
            <a:pPr algn="ctr" eaLnBrk="0" fontAlgn="base" hangingPunct="0">
              <a:spcBef>
                <a:spcPct val="20000"/>
              </a:spcBef>
              <a:spcAft>
                <a:spcPct val="0"/>
              </a:spcAft>
              <a:defRPr/>
            </a:pPr>
            <a:endParaRPr lang="en-US" sz="2400" i="1" dirty="0">
              <a:solidFill>
                <a:prstClr val="black">
                  <a:tint val="75000"/>
                </a:prstClr>
              </a:solidFill>
              <a:latin typeface="Calibri"/>
            </a:endParaRPr>
          </a:p>
        </p:txBody>
      </p:sp>
    </p:spTree>
    <p:extLst>
      <p:ext uri="{BB962C8B-B14F-4D97-AF65-F5344CB8AC3E}">
        <p14:creationId xmlns:p14="http://schemas.microsoft.com/office/powerpoint/2010/main" val="31515196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8CCB6B-9FB9-0516-7AB3-339BC355D1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AC692D-ADF1-F653-1F88-322A25C124C7}"/>
              </a:ext>
            </a:extLst>
          </p:cNvPr>
          <p:cNvSpPr>
            <a:spLocks noGrp="1"/>
          </p:cNvSpPr>
          <p:nvPr>
            <p:ph type="title"/>
          </p:nvPr>
        </p:nvSpPr>
        <p:spPr/>
        <p:txBody>
          <a:bodyPr/>
          <a:lstStyle/>
          <a:p>
            <a:r>
              <a:rPr lang="en-US" dirty="0"/>
              <a:t>Issues that lead to Dysfunction in Teams</a:t>
            </a:r>
          </a:p>
        </p:txBody>
      </p:sp>
      <p:sp>
        <p:nvSpPr>
          <p:cNvPr id="3" name="Content Placeholder 2">
            <a:extLst>
              <a:ext uri="{FF2B5EF4-FFF2-40B4-BE49-F238E27FC236}">
                <a16:creationId xmlns:a16="http://schemas.microsoft.com/office/drawing/2014/main" id="{0DA42DFA-1A36-AB86-F301-62697029B121}"/>
              </a:ext>
            </a:extLst>
          </p:cNvPr>
          <p:cNvSpPr>
            <a:spLocks noGrp="1"/>
          </p:cNvSpPr>
          <p:nvPr>
            <p:ph idx="1"/>
          </p:nvPr>
        </p:nvSpPr>
        <p:spPr/>
        <p:txBody>
          <a:bodyPr>
            <a:normAutofit lnSpcReduction="10000"/>
          </a:bodyPr>
          <a:lstStyle/>
          <a:p>
            <a:r>
              <a:rPr lang="en-US" dirty="0"/>
              <a:t>Learning Objectives:</a:t>
            </a:r>
          </a:p>
          <a:p>
            <a:endParaRPr lang="en-US" dirty="0"/>
          </a:p>
          <a:p>
            <a:r>
              <a:rPr lang="en-US" dirty="0"/>
              <a:t>1-Brief Overview of the Role of Each Team Member</a:t>
            </a:r>
          </a:p>
          <a:p>
            <a:endParaRPr lang="en-US" dirty="0"/>
          </a:p>
          <a:p>
            <a:r>
              <a:rPr lang="en-US" dirty="0"/>
              <a:t>2- Issues that lead to Team Frustration and Dysfunction</a:t>
            </a:r>
          </a:p>
          <a:p>
            <a:endParaRPr lang="en-US" dirty="0"/>
          </a:p>
          <a:p>
            <a:r>
              <a:rPr lang="en-US" dirty="0"/>
              <a:t>3- Options and Examples to Address and Overcome Team Dynamic Issues.</a:t>
            </a:r>
          </a:p>
          <a:p>
            <a:endParaRPr lang="en-US" dirty="0"/>
          </a:p>
          <a:p>
            <a:endParaRPr lang="en-US" dirty="0"/>
          </a:p>
        </p:txBody>
      </p:sp>
    </p:spTree>
    <p:extLst>
      <p:ext uri="{BB962C8B-B14F-4D97-AF65-F5344CB8AC3E}">
        <p14:creationId xmlns:p14="http://schemas.microsoft.com/office/powerpoint/2010/main" val="473306481"/>
      </p:ext>
    </p:extLst>
  </p:cSld>
  <p:clrMapOvr>
    <a:masterClrMapping/>
  </p:clrMapOvr>
  <p:transition spd="slow">
    <p:wipe dir="d"/>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a:duotone>
              <a:prstClr val="black"/>
              <a:srgbClr val="D9C3A5">
                <a:tint val="50000"/>
                <a:satMod val="180000"/>
              </a:srgbClr>
            </a:duotone>
            <a:extLst>
              <a:ext uri="{28A0092B-C50C-407E-A947-70E740481C1C}">
                <a14:useLocalDpi xmlns:a14="http://schemas.microsoft.com/office/drawing/2010/main" val="0"/>
              </a:ext>
            </a:extLst>
          </a:blip>
          <a:srcRect/>
          <a:stretch/>
        </p:blipFill>
        <p:spPr>
          <a:xfrm>
            <a:off x="-135265" y="-106326"/>
            <a:ext cx="2711302" cy="7123814"/>
          </a:xfrm>
          <a:prstGeom prst="rect">
            <a:avLst/>
          </a:prstGeom>
          <a:effectLst>
            <a:softEdge rad="127000"/>
          </a:effectLst>
        </p:spPr>
      </p:pic>
      <p:sp>
        <p:nvSpPr>
          <p:cNvPr id="5" name="Rectangle 4"/>
          <p:cNvSpPr/>
          <p:nvPr/>
        </p:nvSpPr>
        <p:spPr>
          <a:xfrm>
            <a:off x="1073020" y="244705"/>
            <a:ext cx="7782508" cy="882839"/>
          </a:xfrm>
          <a:prstGeom prst="rect">
            <a:avLst/>
          </a:prstGeom>
          <a:solidFill>
            <a:srgbClr val="B00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1203648" y="278871"/>
            <a:ext cx="7520473"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small" spc="0" normalizeH="0" baseline="0" noProof="0" dirty="0">
                <a:ln>
                  <a:noFill/>
                </a:ln>
                <a:solidFill>
                  <a:prstClr val="white"/>
                </a:solidFill>
                <a:effectLst/>
                <a:uLnTx/>
                <a:uFillTx/>
                <a:latin typeface="Cambria" panose="02040503050406030204" pitchFamily="18" charset="0"/>
                <a:ea typeface="+mn-ea"/>
                <a:cs typeface="+mn-cs"/>
              </a:rPr>
              <a:t>Team Composition</a:t>
            </a:r>
          </a:p>
        </p:txBody>
      </p:sp>
      <p:sp>
        <p:nvSpPr>
          <p:cNvPr id="7" name="TextBox 6"/>
          <p:cNvSpPr txBox="1"/>
          <p:nvPr/>
        </p:nvSpPr>
        <p:spPr>
          <a:xfrm>
            <a:off x="6088226" y="1638376"/>
            <a:ext cx="161419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Judge</a:t>
            </a:r>
          </a:p>
        </p:txBody>
      </p:sp>
      <p:sp>
        <p:nvSpPr>
          <p:cNvPr id="8" name="TextBox 7"/>
          <p:cNvSpPr txBox="1"/>
          <p:nvPr/>
        </p:nvSpPr>
        <p:spPr>
          <a:xfrm>
            <a:off x="3341918" y="2055885"/>
            <a:ext cx="2553476"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Program Coordinator</a:t>
            </a:r>
          </a:p>
        </p:txBody>
      </p:sp>
      <p:sp>
        <p:nvSpPr>
          <p:cNvPr id="9" name="TextBox 8"/>
          <p:cNvSpPr txBox="1"/>
          <p:nvPr/>
        </p:nvSpPr>
        <p:spPr>
          <a:xfrm>
            <a:off x="3001828" y="3424334"/>
            <a:ext cx="255347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Prosecutor</a:t>
            </a:r>
          </a:p>
        </p:txBody>
      </p:sp>
      <p:sp>
        <p:nvSpPr>
          <p:cNvPr id="10" name="TextBox 9"/>
          <p:cNvSpPr txBox="1"/>
          <p:nvPr/>
        </p:nvSpPr>
        <p:spPr>
          <a:xfrm>
            <a:off x="5451413" y="5469274"/>
            <a:ext cx="3404115"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Defense Counsel Representative</a:t>
            </a:r>
          </a:p>
        </p:txBody>
      </p:sp>
      <p:sp>
        <p:nvSpPr>
          <p:cNvPr id="11" name="TextBox 10"/>
          <p:cNvSpPr txBox="1"/>
          <p:nvPr/>
        </p:nvSpPr>
        <p:spPr>
          <a:xfrm>
            <a:off x="2894048" y="4179719"/>
            <a:ext cx="3086874"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Treatment Representative</a:t>
            </a:r>
          </a:p>
        </p:txBody>
      </p:sp>
      <p:sp>
        <p:nvSpPr>
          <p:cNvPr id="12" name="TextBox 11"/>
          <p:cNvSpPr txBox="1"/>
          <p:nvPr/>
        </p:nvSpPr>
        <p:spPr>
          <a:xfrm>
            <a:off x="8031939" y="2055885"/>
            <a:ext cx="2553476"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Community Supervision</a:t>
            </a:r>
          </a:p>
        </p:txBody>
      </p:sp>
      <p:sp>
        <p:nvSpPr>
          <p:cNvPr id="13" name="TextBox 12"/>
          <p:cNvSpPr txBox="1"/>
          <p:nvPr/>
        </p:nvSpPr>
        <p:spPr>
          <a:xfrm>
            <a:off x="8493535" y="3360205"/>
            <a:ext cx="3468139" cy="10772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Law Enforcement Officer</a:t>
            </a:r>
          </a:p>
        </p:txBody>
      </p:sp>
      <p:sp>
        <p:nvSpPr>
          <p:cNvPr id="14" name="TextBox 13"/>
          <p:cNvSpPr txBox="1"/>
          <p:nvPr/>
        </p:nvSpPr>
        <p:spPr>
          <a:xfrm>
            <a:off x="8493535" y="4672162"/>
            <a:ext cx="2553476"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Evaluator</a:t>
            </a:r>
          </a:p>
        </p:txBody>
      </p:sp>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86458" y="2520322"/>
            <a:ext cx="2907077" cy="2943817"/>
          </a:xfrm>
          <a:prstGeom prst="rect">
            <a:avLst/>
          </a:prstGeom>
        </p:spPr>
      </p:pic>
    </p:spTree>
    <p:extLst>
      <p:ext uri="{BB962C8B-B14F-4D97-AF65-F5344CB8AC3E}">
        <p14:creationId xmlns:p14="http://schemas.microsoft.com/office/powerpoint/2010/main" val="17858072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7A6ABB18-7B47-58D2-0E3D-5A1E5961F3AB}"/>
              </a:ext>
            </a:extLst>
          </p:cNvPr>
          <p:cNvSpPr>
            <a:spLocks noGrp="1" noChangeArrowheads="1"/>
          </p:cNvSpPr>
          <p:nvPr>
            <p:ph type="title"/>
          </p:nvPr>
        </p:nvSpPr>
        <p:spPr/>
        <p:txBody>
          <a:bodyPr/>
          <a:lstStyle/>
          <a:p>
            <a:pPr eaLnBrk="1" hangingPunct="1"/>
            <a:r>
              <a:rPr lang="en-US" altLang="en-US"/>
              <a:t>The Team</a:t>
            </a:r>
          </a:p>
        </p:txBody>
      </p:sp>
      <p:sp>
        <p:nvSpPr>
          <p:cNvPr id="22531" name="Rectangle 3">
            <a:extLst>
              <a:ext uri="{FF2B5EF4-FFF2-40B4-BE49-F238E27FC236}">
                <a16:creationId xmlns:a16="http://schemas.microsoft.com/office/drawing/2014/main" id="{709F9057-CE3A-8C7D-5FFF-F33B2D4EC3D6}"/>
              </a:ext>
            </a:extLst>
          </p:cNvPr>
          <p:cNvSpPr>
            <a:spLocks noGrp="1" noChangeArrowheads="1"/>
          </p:cNvSpPr>
          <p:nvPr>
            <p:ph type="body" sz="half" idx="1"/>
          </p:nvPr>
        </p:nvSpPr>
        <p:spPr/>
        <p:txBody>
          <a:bodyPr/>
          <a:lstStyle/>
          <a:p>
            <a:pPr eaLnBrk="1" hangingPunct="1"/>
            <a:r>
              <a:rPr lang="en-US" altLang="en-US" dirty="0"/>
              <a:t>Judge</a:t>
            </a:r>
          </a:p>
          <a:p>
            <a:pPr eaLnBrk="1" hangingPunct="1"/>
            <a:r>
              <a:rPr lang="en-US" altLang="en-US" dirty="0"/>
              <a:t>Clerk</a:t>
            </a:r>
          </a:p>
          <a:p>
            <a:pPr eaLnBrk="1" hangingPunct="1"/>
            <a:r>
              <a:rPr lang="en-US" altLang="en-US" dirty="0"/>
              <a:t>Coordinator</a:t>
            </a:r>
          </a:p>
          <a:p>
            <a:pPr eaLnBrk="1" hangingPunct="1"/>
            <a:r>
              <a:rPr lang="en-US" altLang="en-US" dirty="0"/>
              <a:t>Treatment/Team</a:t>
            </a:r>
          </a:p>
          <a:p>
            <a:pPr eaLnBrk="1" hangingPunct="1"/>
            <a:r>
              <a:rPr lang="en-US" altLang="en-US" dirty="0"/>
              <a:t>Attorneys</a:t>
            </a:r>
          </a:p>
          <a:p>
            <a:pPr eaLnBrk="1" hangingPunct="1"/>
            <a:r>
              <a:rPr lang="en-US" altLang="en-US" dirty="0"/>
              <a:t>Probation Officers</a:t>
            </a:r>
          </a:p>
          <a:p>
            <a:pPr eaLnBrk="1" hangingPunct="1"/>
            <a:r>
              <a:rPr lang="en-US" altLang="en-US" dirty="0"/>
              <a:t>Law Enforcement</a:t>
            </a:r>
          </a:p>
          <a:p>
            <a:pPr eaLnBrk="1" hangingPunct="1"/>
            <a:r>
              <a:rPr lang="en-US" altLang="en-US" dirty="0"/>
              <a:t>Vocational Rehabilitation</a:t>
            </a:r>
          </a:p>
          <a:p>
            <a:pPr eaLnBrk="1" hangingPunct="1"/>
            <a:endParaRPr lang="en-US" altLang="en-US" dirty="0"/>
          </a:p>
          <a:p>
            <a:pPr marL="0" indent="0" eaLnBrk="1" hangingPunct="1">
              <a:buNone/>
            </a:pPr>
            <a:endParaRPr lang="en-US" altLang="en-US" dirty="0"/>
          </a:p>
        </p:txBody>
      </p:sp>
      <p:sp>
        <p:nvSpPr>
          <p:cNvPr id="22532" name="Rectangle 4">
            <a:extLst>
              <a:ext uri="{FF2B5EF4-FFF2-40B4-BE49-F238E27FC236}">
                <a16:creationId xmlns:a16="http://schemas.microsoft.com/office/drawing/2014/main" id="{019B4316-ECB9-A1E9-14EC-6E639C2AA580}"/>
              </a:ext>
            </a:extLst>
          </p:cNvPr>
          <p:cNvSpPr>
            <a:spLocks noGrp="1" noChangeArrowheads="1"/>
          </p:cNvSpPr>
          <p:nvPr>
            <p:ph type="body" sz="half" idx="2"/>
          </p:nvPr>
        </p:nvSpPr>
        <p:spPr/>
        <p:txBody>
          <a:bodyPr/>
          <a:lstStyle/>
          <a:p>
            <a:pPr eaLnBrk="1" hangingPunct="1"/>
            <a:r>
              <a:rPr lang="en-US" altLang="en-US" dirty="0"/>
              <a:t>Peer Support/ Recovery Coach</a:t>
            </a:r>
          </a:p>
          <a:p>
            <a:pPr eaLnBrk="1" hangingPunct="1"/>
            <a:r>
              <a:rPr lang="en-US" altLang="en-US" dirty="0"/>
              <a:t>Jail Clinician</a:t>
            </a:r>
          </a:p>
          <a:p>
            <a:pPr eaLnBrk="1" hangingPunct="1"/>
            <a:r>
              <a:rPr lang="en-US" altLang="en-US" dirty="0"/>
              <a:t>NAMI</a:t>
            </a:r>
          </a:p>
          <a:p>
            <a:pPr eaLnBrk="1" hangingPunct="1"/>
            <a:r>
              <a:rPr lang="en-US" altLang="en-US" dirty="0"/>
              <a:t>Housing</a:t>
            </a:r>
          </a:p>
          <a:p>
            <a:pPr eaLnBrk="1" hangingPunct="1"/>
            <a:r>
              <a:rPr lang="en-US" altLang="en-US" dirty="0"/>
              <a:t>Others as needed;  Child Support, Inpatient SUD partners</a:t>
            </a:r>
          </a:p>
          <a:p>
            <a:pPr eaLnBrk="1" hangingPunct="1"/>
            <a:r>
              <a:rPr lang="en-US" altLang="en-US" b="1" dirty="0"/>
              <a:t>All ACCOUNTABLE to Judge and Court… </a:t>
            </a:r>
          </a:p>
          <a:p>
            <a:pPr eaLnBrk="1" hangingPunct="1"/>
            <a:r>
              <a:rPr lang="en-US" altLang="en-US" b="1" dirty="0"/>
              <a:t>Share info/Collateral Info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3">
            <a:duotone>
              <a:prstClr val="black"/>
              <a:srgbClr val="D9C3A5">
                <a:tint val="50000"/>
                <a:satMod val="180000"/>
              </a:srgbClr>
            </a:duotone>
            <a:extLst>
              <a:ext uri="{28A0092B-C50C-407E-A947-70E740481C1C}">
                <a14:useLocalDpi xmlns:a14="http://schemas.microsoft.com/office/drawing/2010/main" val="0"/>
              </a:ext>
            </a:extLst>
          </a:blip>
          <a:srcRect/>
          <a:stretch/>
        </p:blipFill>
        <p:spPr>
          <a:xfrm>
            <a:off x="-135265" y="-106326"/>
            <a:ext cx="2711302" cy="7123814"/>
          </a:xfrm>
          <a:prstGeom prst="rect">
            <a:avLst/>
          </a:prstGeom>
          <a:effectLst>
            <a:softEdge rad="127000"/>
          </a:effectLst>
        </p:spPr>
      </p:pic>
      <p:sp>
        <p:nvSpPr>
          <p:cNvPr id="5" name="Rectangle 4"/>
          <p:cNvSpPr/>
          <p:nvPr/>
        </p:nvSpPr>
        <p:spPr>
          <a:xfrm>
            <a:off x="1073020" y="244705"/>
            <a:ext cx="7782508" cy="882839"/>
          </a:xfrm>
          <a:prstGeom prst="rect">
            <a:avLst/>
          </a:prstGeom>
          <a:solidFill>
            <a:srgbClr val="B00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1203648" y="278871"/>
            <a:ext cx="7520473"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small" spc="0" normalizeH="0" baseline="0" noProof="0" dirty="0">
                <a:ln>
                  <a:noFill/>
                </a:ln>
                <a:solidFill>
                  <a:prstClr val="white"/>
                </a:solidFill>
                <a:effectLst/>
                <a:uLnTx/>
                <a:uFillTx/>
                <a:latin typeface="Cambria" panose="02040503050406030204" pitchFamily="18" charset="0"/>
                <a:ea typeface="+mn-ea"/>
                <a:cs typeface="+mn-cs"/>
              </a:rPr>
              <a:t>Judge</a:t>
            </a:r>
          </a:p>
        </p:txBody>
      </p:sp>
      <p:pic>
        <p:nvPicPr>
          <p:cNvPr id="3" name="Picture 2"/>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707086" y="3509441"/>
            <a:ext cx="3943451" cy="2667424"/>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16" name="Rectangle 3"/>
          <p:cNvSpPr>
            <a:spLocks noGrp="1" noRot="1" noChangeArrowheads="1"/>
          </p:cNvSpPr>
          <p:nvPr>
            <p:ph sz="quarter" idx="1"/>
          </p:nvPr>
        </p:nvSpPr>
        <p:spPr>
          <a:xfrm>
            <a:off x="2737368" y="1627620"/>
            <a:ext cx="8854170" cy="565153"/>
          </a:xfrm>
        </p:spPr>
        <p:txBody>
          <a:bodyPr>
            <a:noAutofit/>
          </a:bodyPr>
          <a:lstStyle/>
          <a:p>
            <a:pPr marL="0" indent="0" algn="ctr">
              <a:buNone/>
              <a:defRPr/>
            </a:pPr>
            <a:r>
              <a:rPr lang="en-US" dirty="0">
                <a:latin typeface="Comic Sans MS" panose="030F0702030302020204" pitchFamily="66" charset="0"/>
              </a:rPr>
              <a:t>Message: “Someone in authority cares.”</a:t>
            </a:r>
          </a:p>
        </p:txBody>
      </p:sp>
      <p:sp>
        <p:nvSpPr>
          <p:cNvPr id="17" name="Rectangle 16"/>
          <p:cNvSpPr/>
          <p:nvPr/>
        </p:nvSpPr>
        <p:spPr>
          <a:xfrm>
            <a:off x="2863040" y="2463482"/>
            <a:ext cx="4301413" cy="4022127"/>
          </a:xfrm>
          <a:prstGeom prst="rect">
            <a:avLst/>
          </a:prstGeom>
        </p:spPr>
        <p:txBody>
          <a:bodyPr wrap="square">
            <a:spAutoFit/>
          </a:bodyPr>
          <a:lstStyle/>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Typically, a trial court judge leads the treatment court team; however, in some jurisdictions a </a:t>
            </a:r>
          </a:p>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non-judicial officer such </a:t>
            </a:r>
          </a:p>
          <a:p>
            <a:pPr marL="0" marR="0" lvl="0" indent="0" algn="ctr" defTabSz="914400" rtl="0" eaLnBrk="1" fontAlgn="auto" latinLnBrk="0" hangingPunct="1">
              <a:lnSpc>
                <a:spcPct val="114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as a magistrate or commissioner may preside over the treatment court.</a:t>
            </a:r>
          </a:p>
        </p:txBody>
      </p:sp>
    </p:spTree>
    <p:extLst>
      <p:ext uri="{BB962C8B-B14F-4D97-AF65-F5344CB8AC3E}">
        <p14:creationId xmlns:p14="http://schemas.microsoft.com/office/powerpoint/2010/main" val="18829145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a:duotone>
              <a:prstClr val="black"/>
              <a:srgbClr val="D9C3A5">
                <a:tint val="50000"/>
                <a:satMod val="180000"/>
              </a:srgbClr>
            </a:duotone>
            <a:extLst>
              <a:ext uri="{28A0092B-C50C-407E-A947-70E740481C1C}">
                <a14:useLocalDpi xmlns:a14="http://schemas.microsoft.com/office/drawing/2010/main" val="0"/>
              </a:ext>
            </a:extLst>
          </a:blip>
          <a:srcRect/>
          <a:stretch/>
        </p:blipFill>
        <p:spPr>
          <a:xfrm>
            <a:off x="-135265" y="-106326"/>
            <a:ext cx="2711302" cy="7123814"/>
          </a:xfrm>
          <a:prstGeom prst="rect">
            <a:avLst/>
          </a:prstGeom>
          <a:effectLst>
            <a:softEdge rad="127000"/>
          </a:effectLst>
        </p:spPr>
      </p:pic>
      <p:sp>
        <p:nvSpPr>
          <p:cNvPr id="5" name="Rectangle 4"/>
          <p:cNvSpPr/>
          <p:nvPr/>
        </p:nvSpPr>
        <p:spPr>
          <a:xfrm>
            <a:off x="1073020" y="244705"/>
            <a:ext cx="7782508" cy="882839"/>
          </a:xfrm>
          <a:prstGeom prst="rect">
            <a:avLst/>
          </a:prstGeom>
          <a:solidFill>
            <a:srgbClr val="B00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1203648" y="278871"/>
            <a:ext cx="7520473"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small" spc="0" normalizeH="0" baseline="0" noProof="0" dirty="0">
                <a:ln>
                  <a:noFill/>
                </a:ln>
                <a:solidFill>
                  <a:prstClr val="white"/>
                </a:solidFill>
                <a:effectLst/>
                <a:uLnTx/>
                <a:uFillTx/>
                <a:latin typeface="Cambria" panose="02040503050406030204" pitchFamily="18" charset="0"/>
                <a:ea typeface="+mn-ea"/>
                <a:cs typeface="+mn-cs"/>
              </a:rPr>
              <a:t>Judge - Duties</a:t>
            </a:r>
          </a:p>
        </p:txBody>
      </p:sp>
      <p:pic>
        <p:nvPicPr>
          <p:cNvPr id="2" name="Picture 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flipH="1">
            <a:off x="9048205" y="2975531"/>
            <a:ext cx="3725401" cy="3725401"/>
          </a:xfrm>
          <a:prstGeom prst="rect">
            <a:avLst/>
          </a:prstGeom>
        </p:spPr>
      </p:pic>
      <p:sp>
        <p:nvSpPr>
          <p:cNvPr id="15" name="TextBox 14"/>
          <p:cNvSpPr txBox="1"/>
          <p:nvPr/>
        </p:nvSpPr>
        <p:spPr>
          <a:xfrm>
            <a:off x="2779834" y="1289715"/>
            <a:ext cx="7464669" cy="5945858"/>
          </a:xfrm>
          <a:prstGeom prst="rect">
            <a:avLst/>
          </a:prstGeom>
          <a:noFill/>
        </p:spPr>
        <p:txBody>
          <a:bodyPr wrap="square" rtlCol="0">
            <a:spAutoFit/>
          </a:bodyPr>
          <a:lstStyle/>
          <a:p>
            <a:pPr marL="457200" marR="0" lvl="0" indent="-457200" algn="l" defTabSz="914400" rtl="0" eaLnBrk="1" fontAlgn="auto" latinLnBrk="0" hangingPunct="1">
              <a:lnSpc>
                <a:spcPct val="114000"/>
              </a:lnSpc>
              <a:spcBef>
                <a:spcPts val="0"/>
              </a:spcBef>
              <a:spcAft>
                <a:spcPts val="0"/>
              </a:spcAft>
              <a:buClrTx/>
              <a:buSzTx/>
              <a:buFontTx/>
              <a:buBlip>
                <a:blip r:embed="rId5"/>
              </a:buBlip>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LEADER</a:t>
            </a:r>
            <a:r>
              <a:rPr kumimoji="0" lang="en-US" sz="2800" b="1" i="0" u="none" strike="noStrike" kern="1200" cap="none" spc="0" normalizeH="0" noProof="0" dirty="0">
                <a:ln>
                  <a:noFill/>
                </a:ln>
                <a:solidFill>
                  <a:prstClr val="black"/>
                </a:solidFill>
                <a:effectLst/>
                <a:uLnTx/>
                <a:uFillTx/>
                <a:latin typeface="Cambria" panose="02040503050406030204" pitchFamily="18" charset="0"/>
                <a:ea typeface="+mn-ea"/>
                <a:cs typeface="+mn-cs"/>
              </a:rPr>
              <a:t> OF THE TEAM!</a:t>
            </a: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457200" marR="0" lvl="0" indent="-457200" algn="l" defTabSz="914400" rtl="0" eaLnBrk="1" fontAlgn="auto" latinLnBrk="0" hangingPunct="1">
              <a:lnSpc>
                <a:spcPct val="114000"/>
              </a:lnSpc>
              <a:spcBef>
                <a:spcPts val="0"/>
              </a:spcBef>
              <a:spcAft>
                <a:spcPts val="0"/>
              </a:spcAft>
              <a:buClrTx/>
              <a:buSzTx/>
              <a:buFontTx/>
              <a:buBlip>
                <a:blip r:embed="rId5"/>
              </a:buBlip>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Knowledgeable about policies &amp; procedures</a:t>
            </a:r>
          </a:p>
          <a:p>
            <a:pPr marL="457200" marR="0" lvl="0" indent="-457200" algn="l" defTabSz="914400" rtl="0" eaLnBrk="1" fontAlgn="auto" latinLnBrk="0" hangingPunct="1">
              <a:lnSpc>
                <a:spcPct val="114000"/>
              </a:lnSpc>
              <a:spcBef>
                <a:spcPts val="0"/>
              </a:spcBef>
              <a:spcAft>
                <a:spcPts val="0"/>
              </a:spcAft>
              <a:buClrTx/>
              <a:buSzTx/>
              <a:buFontTx/>
              <a:buBlip>
                <a:blip r:embed="rId5"/>
              </a:buBlip>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Knowledgeable of client’s case</a:t>
            </a:r>
          </a:p>
          <a:p>
            <a:pPr marL="457200" marR="0" lvl="0" indent="-457200" algn="l" defTabSz="914400" rtl="0" eaLnBrk="1" fontAlgn="auto" latinLnBrk="0" hangingPunct="1">
              <a:lnSpc>
                <a:spcPct val="114000"/>
              </a:lnSpc>
              <a:spcBef>
                <a:spcPts val="0"/>
              </a:spcBef>
              <a:spcAft>
                <a:spcPts val="0"/>
              </a:spcAft>
              <a:buClrTx/>
              <a:buSzTx/>
              <a:buFontTx/>
              <a:buBlip>
                <a:blip r:embed="rId5"/>
              </a:buBlip>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Know them by name</a:t>
            </a:r>
          </a:p>
          <a:p>
            <a:pPr marL="457200" marR="0" lvl="0" indent="-457200" algn="l" defTabSz="914400" rtl="0" eaLnBrk="1" fontAlgn="auto" latinLnBrk="0" hangingPunct="1">
              <a:lnSpc>
                <a:spcPct val="114000"/>
              </a:lnSpc>
              <a:spcBef>
                <a:spcPts val="0"/>
              </a:spcBef>
              <a:spcAft>
                <a:spcPts val="0"/>
              </a:spcAft>
              <a:buClrTx/>
              <a:buSzTx/>
              <a:buFontTx/>
              <a:buBlip>
                <a:blip r:embed="rId5"/>
              </a:buBlip>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Encourage them to succeed</a:t>
            </a:r>
          </a:p>
          <a:p>
            <a:pPr marL="457200" marR="0" lvl="0" indent="-457200" algn="l" defTabSz="914400" rtl="0" eaLnBrk="1" fontAlgn="auto" latinLnBrk="0" hangingPunct="1">
              <a:lnSpc>
                <a:spcPct val="114000"/>
              </a:lnSpc>
              <a:spcBef>
                <a:spcPts val="0"/>
              </a:spcBef>
              <a:spcAft>
                <a:spcPts val="0"/>
              </a:spcAft>
              <a:buClrTx/>
              <a:buSzTx/>
              <a:buFontTx/>
              <a:buBlip>
                <a:blip r:embed="rId5"/>
              </a:buBlip>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Emphasize treatment</a:t>
            </a:r>
          </a:p>
          <a:p>
            <a:pPr marL="457200" marR="0" lvl="0" indent="-457200" algn="l" defTabSz="914400" rtl="0" eaLnBrk="1" fontAlgn="auto" latinLnBrk="0" hangingPunct="1">
              <a:lnSpc>
                <a:spcPct val="114000"/>
              </a:lnSpc>
              <a:spcBef>
                <a:spcPts val="0"/>
              </a:spcBef>
              <a:spcAft>
                <a:spcPts val="0"/>
              </a:spcAft>
              <a:buClrTx/>
              <a:buSzTx/>
              <a:buFontTx/>
              <a:buBlip>
                <a:blip r:embed="rId5"/>
              </a:buBlip>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Not intimidating, approachable</a:t>
            </a:r>
          </a:p>
          <a:p>
            <a:pPr marL="457200" marR="0" lvl="0" indent="-457200" algn="l" defTabSz="914400" rtl="0" eaLnBrk="1" fontAlgn="auto" latinLnBrk="0" hangingPunct="1">
              <a:lnSpc>
                <a:spcPct val="114000"/>
              </a:lnSpc>
              <a:spcBef>
                <a:spcPts val="0"/>
              </a:spcBef>
              <a:spcAft>
                <a:spcPts val="0"/>
              </a:spcAft>
              <a:buClrTx/>
              <a:buSzTx/>
              <a:buFontTx/>
              <a:buBlip>
                <a:blip r:embed="rId5"/>
              </a:buBlip>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Let them tell their story</a:t>
            </a:r>
          </a:p>
          <a:p>
            <a:pPr marL="457200" marR="0" lvl="0" indent="-457200" algn="l" defTabSz="914400" rtl="0" eaLnBrk="1" fontAlgn="auto" latinLnBrk="0" hangingPunct="1">
              <a:lnSpc>
                <a:spcPct val="114000"/>
              </a:lnSpc>
              <a:spcBef>
                <a:spcPts val="0"/>
              </a:spcBef>
              <a:spcAft>
                <a:spcPts val="0"/>
              </a:spcAft>
              <a:buClrTx/>
              <a:buSzTx/>
              <a:buFontTx/>
              <a:buBlip>
                <a:blip r:embed="rId5"/>
              </a:buBlip>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Treat them fairly and with respect</a:t>
            </a:r>
          </a:p>
          <a:p>
            <a:pPr marL="457200" marR="0" lvl="0" indent="-457200" algn="l" defTabSz="914400" rtl="0" eaLnBrk="1" fontAlgn="auto" latinLnBrk="0" hangingPunct="1">
              <a:lnSpc>
                <a:spcPct val="114000"/>
              </a:lnSpc>
              <a:spcBef>
                <a:spcPts val="0"/>
              </a:spcBef>
              <a:spcAft>
                <a:spcPts val="0"/>
              </a:spcAft>
              <a:buClrTx/>
              <a:buSzTx/>
              <a:buFontTx/>
              <a:buBlip>
                <a:blip r:embed="rId5"/>
              </a:buBlip>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Impartial – do not prejudge</a:t>
            </a:r>
          </a:p>
          <a:p>
            <a:pPr marL="457200" indent="-457200">
              <a:lnSpc>
                <a:spcPct val="114000"/>
              </a:lnSpc>
              <a:buBlip>
                <a:blip r:embed="rId5"/>
              </a:buBlip>
              <a:defRPr/>
            </a:pPr>
            <a:r>
              <a:rPr lang="en-US" sz="2800" b="1" dirty="0">
                <a:solidFill>
                  <a:prstClr val="black"/>
                </a:solidFill>
                <a:latin typeface="Cambria" panose="02040503050406030204" pitchFamily="18" charset="0"/>
              </a:rPr>
              <a:t>Cross training – 5th WEEKS! </a:t>
            </a:r>
          </a:p>
          <a:p>
            <a:pPr marR="0" lvl="0" algn="l" defTabSz="914400" rtl="0" eaLnBrk="1" fontAlgn="auto" latinLnBrk="0" hangingPunct="1">
              <a:lnSpc>
                <a:spcPct val="114000"/>
              </a:lnSpc>
              <a:spcBef>
                <a:spcPts val="0"/>
              </a:spcBef>
              <a:spcAft>
                <a:spcPts val="0"/>
              </a:spcAft>
              <a:buClrTx/>
              <a:buSzTx/>
              <a:tabLst/>
              <a:defRPr/>
            </a:pP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0486094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5">
                                            <p:txEl>
                                              <p:pRg st="0" end="0"/>
                                            </p:txEl>
                                          </p:spTgt>
                                        </p:tgtEl>
                                        <p:attrNameLst>
                                          <p:attrName>style.visibility</p:attrName>
                                        </p:attrNameLst>
                                      </p:cBhvr>
                                      <p:to>
                                        <p:strVal val="visible"/>
                                      </p:to>
                                    </p:set>
                                    <p:animEffect transition="in" filter="fade">
                                      <p:cBhvr>
                                        <p:cTn id="7" dur="500"/>
                                        <p:tgtEl>
                                          <p:spTgt spid="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xEl>
                                              <p:pRg st="1" end="1"/>
                                            </p:txEl>
                                          </p:spTgt>
                                        </p:tgtEl>
                                        <p:attrNameLst>
                                          <p:attrName>style.visibility</p:attrName>
                                        </p:attrNameLst>
                                      </p:cBhvr>
                                      <p:to>
                                        <p:strVal val="visible"/>
                                      </p:to>
                                    </p:set>
                                    <p:animEffect transition="in" filter="fade">
                                      <p:cBhvr>
                                        <p:cTn id="12" dur="500"/>
                                        <p:tgtEl>
                                          <p:spTgt spid="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xEl>
                                              <p:pRg st="2" end="2"/>
                                            </p:txEl>
                                          </p:spTgt>
                                        </p:tgtEl>
                                        <p:attrNameLst>
                                          <p:attrName>style.visibility</p:attrName>
                                        </p:attrNameLst>
                                      </p:cBhvr>
                                      <p:to>
                                        <p:strVal val="visible"/>
                                      </p:to>
                                    </p:set>
                                    <p:animEffect transition="in" filter="fade">
                                      <p:cBhvr>
                                        <p:cTn id="17" dur="500"/>
                                        <p:tgtEl>
                                          <p:spTgt spid="1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xEl>
                                              <p:pRg st="3" end="3"/>
                                            </p:txEl>
                                          </p:spTgt>
                                        </p:tgtEl>
                                        <p:attrNameLst>
                                          <p:attrName>style.visibility</p:attrName>
                                        </p:attrNameLst>
                                      </p:cBhvr>
                                      <p:to>
                                        <p:strVal val="visible"/>
                                      </p:to>
                                    </p:set>
                                    <p:animEffect transition="in" filter="fade">
                                      <p:cBhvr>
                                        <p:cTn id="22" dur="500"/>
                                        <p:tgtEl>
                                          <p:spTgt spid="1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5">
                                            <p:txEl>
                                              <p:pRg st="4" end="4"/>
                                            </p:txEl>
                                          </p:spTgt>
                                        </p:tgtEl>
                                        <p:attrNameLst>
                                          <p:attrName>style.visibility</p:attrName>
                                        </p:attrNameLst>
                                      </p:cBhvr>
                                      <p:to>
                                        <p:strVal val="visible"/>
                                      </p:to>
                                    </p:set>
                                    <p:animEffect transition="in" filter="fade">
                                      <p:cBhvr>
                                        <p:cTn id="27" dur="500"/>
                                        <p:tgtEl>
                                          <p:spTgt spid="1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5">
                                            <p:txEl>
                                              <p:pRg st="5" end="5"/>
                                            </p:txEl>
                                          </p:spTgt>
                                        </p:tgtEl>
                                        <p:attrNameLst>
                                          <p:attrName>style.visibility</p:attrName>
                                        </p:attrNameLst>
                                      </p:cBhvr>
                                      <p:to>
                                        <p:strVal val="visible"/>
                                      </p:to>
                                    </p:set>
                                    <p:animEffect transition="in" filter="fade">
                                      <p:cBhvr>
                                        <p:cTn id="32" dur="500"/>
                                        <p:tgtEl>
                                          <p:spTgt spid="1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5">
                                            <p:txEl>
                                              <p:pRg st="6" end="6"/>
                                            </p:txEl>
                                          </p:spTgt>
                                        </p:tgtEl>
                                        <p:attrNameLst>
                                          <p:attrName>style.visibility</p:attrName>
                                        </p:attrNameLst>
                                      </p:cBhvr>
                                      <p:to>
                                        <p:strVal val="visible"/>
                                      </p:to>
                                    </p:set>
                                    <p:animEffect transition="in" filter="fade">
                                      <p:cBhvr>
                                        <p:cTn id="37" dur="500"/>
                                        <p:tgtEl>
                                          <p:spTgt spid="1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5">
                                            <p:txEl>
                                              <p:pRg st="7" end="7"/>
                                            </p:txEl>
                                          </p:spTgt>
                                        </p:tgtEl>
                                        <p:attrNameLst>
                                          <p:attrName>style.visibility</p:attrName>
                                        </p:attrNameLst>
                                      </p:cBhvr>
                                      <p:to>
                                        <p:strVal val="visible"/>
                                      </p:to>
                                    </p:set>
                                    <p:animEffect transition="in" filter="fade">
                                      <p:cBhvr>
                                        <p:cTn id="42" dur="500"/>
                                        <p:tgtEl>
                                          <p:spTgt spid="15">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5">
                                            <p:txEl>
                                              <p:pRg st="8" end="8"/>
                                            </p:txEl>
                                          </p:spTgt>
                                        </p:tgtEl>
                                        <p:attrNameLst>
                                          <p:attrName>style.visibility</p:attrName>
                                        </p:attrNameLst>
                                      </p:cBhvr>
                                      <p:to>
                                        <p:strVal val="visible"/>
                                      </p:to>
                                    </p:set>
                                    <p:animEffect transition="in" filter="fade">
                                      <p:cBhvr>
                                        <p:cTn id="47" dur="500"/>
                                        <p:tgtEl>
                                          <p:spTgt spid="15">
                                            <p:txEl>
                                              <p:pRg st="8" end="8"/>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5">
                                            <p:txEl>
                                              <p:pRg st="9" end="9"/>
                                            </p:txEl>
                                          </p:spTgt>
                                        </p:tgtEl>
                                        <p:attrNameLst>
                                          <p:attrName>style.visibility</p:attrName>
                                        </p:attrNameLst>
                                      </p:cBhvr>
                                      <p:to>
                                        <p:strVal val="visible"/>
                                      </p:to>
                                    </p:set>
                                    <p:animEffect transition="in" filter="fade">
                                      <p:cBhvr>
                                        <p:cTn id="52" dur="500"/>
                                        <p:tgtEl>
                                          <p:spTgt spid="15">
                                            <p:txEl>
                                              <p:pRg st="9" end="9"/>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5">
                                            <p:txEl>
                                              <p:pRg st="10" end="10"/>
                                            </p:txEl>
                                          </p:spTgt>
                                        </p:tgtEl>
                                        <p:attrNameLst>
                                          <p:attrName>style.visibility</p:attrName>
                                        </p:attrNameLst>
                                      </p:cBhvr>
                                      <p:to>
                                        <p:strVal val="visible"/>
                                      </p:to>
                                    </p:set>
                                    <p:animEffect transition="in" filter="fade">
                                      <p:cBhvr>
                                        <p:cTn id="57" dur="500"/>
                                        <p:tgtEl>
                                          <p:spTgt spid="1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cstate="screen">
            <a:duotone>
              <a:prstClr val="black"/>
              <a:srgbClr val="D9C3A5">
                <a:tint val="50000"/>
                <a:satMod val="180000"/>
              </a:srgbClr>
            </a:duotone>
            <a:extLst>
              <a:ext uri="{28A0092B-C50C-407E-A947-70E740481C1C}">
                <a14:useLocalDpi xmlns:a14="http://schemas.microsoft.com/office/drawing/2010/main" val="0"/>
              </a:ext>
            </a:extLst>
          </a:blip>
          <a:srcRect/>
          <a:stretch/>
        </p:blipFill>
        <p:spPr>
          <a:xfrm>
            <a:off x="-170688" y="-148246"/>
            <a:ext cx="3339084" cy="7134262"/>
          </a:xfrm>
          <a:prstGeom prst="rect">
            <a:avLst/>
          </a:prstGeom>
          <a:effectLst>
            <a:softEdge rad="127000"/>
          </a:effectLst>
        </p:spPr>
      </p:pic>
      <p:pic>
        <p:nvPicPr>
          <p:cNvPr id="2" name="Picture 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7160648" y="1502878"/>
            <a:ext cx="4608292" cy="5085184"/>
          </a:xfrm>
          <a:prstGeom prst="rect">
            <a:avLst/>
          </a:prstGeom>
        </p:spPr>
      </p:pic>
      <p:sp>
        <p:nvSpPr>
          <p:cNvPr id="5" name="Rectangle 4"/>
          <p:cNvSpPr/>
          <p:nvPr/>
        </p:nvSpPr>
        <p:spPr>
          <a:xfrm>
            <a:off x="1073020" y="244705"/>
            <a:ext cx="7782508" cy="882839"/>
          </a:xfrm>
          <a:prstGeom prst="rect">
            <a:avLst/>
          </a:prstGeom>
          <a:solidFill>
            <a:srgbClr val="B00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1203648" y="278871"/>
            <a:ext cx="7520473"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small" spc="0" normalizeH="0" baseline="0" noProof="0" dirty="0">
                <a:ln>
                  <a:noFill/>
                </a:ln>
                <a:solidFill>
                  <a:prstClr val="white"/>
                </a:solidFill>
                <a:effectLst/>
                <a:uLnTx/>
                <a:uFillTx/>
                <a:latin typeface="Cambria" panose="02040503050406030204" pitchFamily="18" charset="0"/>
                <a:ea typeface="+mn-ea"/>
                <a:cs typeface="+mn-cs"/>
              </a:rPr>
              <a:t>Program Coordinator</a:t>
            </a:r>
          </a:p>
        </p:txBody>
      </p:sp>
      <p:sp>
        <p:nvSpPr>
          <p:cNvPr id="17" name="Rectangle 16"/>
          <p:cNvSpPr/>
          <p:nvPr/>
        </p:nvSpPr>
        <p:spPr>
          <a:xfrm>
            <a:off x="3332805" y="1917542"/>
            <a:ext cx="4582789" cy="2677656"/>
          </a:xfrm>
          <a:prstGeom prst="rect">
            <a:avLst/>
          </a:prstGeom>
        </p:spPr>
        <p:txBody>
          <a:bodyPr wrap="square">
            <a:spAutoFit/>
          </a:bodyPr>
          <a:lstStyle/>
          <a:p>
            <a:pPr marL="457200" marR="0" lvl="0" indent="-457200" algn="l" defTabSz="914400" rtl="0" eaLnBrk="1" fontAlgn="auto" latinLnBrk="0" hangingPunct="1">
              <a:lnSpc>
                <a:spcPct val="150000"/>
              </a:lnSpc>
              <a:spcBef>
                <a:spcPts val="0"/>
              </a:spcBef>
              <a:spcAft>
                <a:spcPts val="0"/>
              </a:spcAft>
              <a:buClrTx/>
              <a:buSzTx/>
              <a:buFontTx/>
              <a:buBlip>
                <a:blip r:embed="rId5"/>
              </a:buBlip>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Court Administrator</a:t>
            </a:r>
          </a:p>
          <a:p>
            <a:pPr marL="457200" marR="0" lvl="0" indent="-457200" algn="l" defTabSz="914400" rtl="0" eaLnBrk="1" fontAlgn="auto" latinLnBrk="0" hangingPunct="1">
              <a:lnSpc>
                <a:spcPct val="150000"/>
              </a:lnSpc>
              <a:spcBef>
                <a:spcPts val="0"/>
              </a:spcBef>
              <a:spcAft>
                <a:spcPts val="0"/>
              </a:spcAft>
              <a:buClrTx/>
              <a:buSzTx/>
              <a:buFontTx/>
              <a:buBlip>
                <a:blip r:embed="rId5"/>
              </a:buBlip>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Senior Probation Officer</a:t>
            </a:r>
          </a:p>
          <a:p>
            <a:pPr marL="457200" marR="0" lvl="0" indent="-457200" algn="l" defTabSz="914400" rtl="0" eaLnBrk="1" fontAlgn="auto" latinLnBrk="0" hangingPunct="1">
              <a:lnSpc>
                <a:spcPct val="150000"/>
              </a:lnSpc>
              <a:spcBef>
                <a:spcPts val="0"/>
              </a:spcBef>
              <a:spcAft>
                <a:spcPts val="0"/>
              </a:spcAft>
              <a:buClrTx/>
              <a:buSzTx/>
              <a:buFontTx/>
              <a:buBlip>
                <a:blip r:embed="rId5"/>
              </a:buBlip>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Case Manager</a:t>
            </a:r>
          </a:p>
          <a:p>
            <a:pPr marL="457200" marR="0" lvl="0" indent="-457200" algn="l" defTabSz="914400" rtl="0" eaLnBrk="1" fontAlgn="auto" latinLnBrk="0" hangingPunct="1">
              <a:lnSpc>
                <a:spcPct val="150000"/>
              </a:lnSpc>
              <a:spcBef>
                <a:spcPts val="0"/>
              </a:spcBef>
              <a:spcAft>
                <a:spcPts val="0"/>
              </a:spcAft>
              <a:buClrTx/>
              <a:buSzTx/>
              <a:buFontTx/>
              <a:buBlip>
                <a:blip r:embed="rId5"/>
              </a:buBlip>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Clinician</a:t>
            </a:r>
          </a:p>
        </p:txBody>
      </p:sp>
    </p:spTree>
    <p:extLst>
      <p:ext uri="{BB962C8B-B14F-4D97-AF65-F5344CB8AC3E}">
        <p14:creationId xmlns:p14="http://schemas.microsoft.com/office/powerpoint/2010/main" val="14555470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rotWithShape="1">
          <a:blip r:embed="rId3" cstate="screen">
            <a:duotone>
              <a:prstClr val="black"/>
              <a:srgbClr val="D9C3A5">
                <a:tint val="50000"/>
                <a:satMod val="180000"/>
              </a:srgbClr>
            </a:duotone>
            <a:extLst>
              <a:ext uri="{28A0092B-C50C-407E-A947-70E740481C1C}">
                <a14:useLocalDpi xmlns:a14="http://schemas.microsoft.com/office/drawing/2010/main" val="0"/>
              </a:ext>
            </a:extLst>
          </a:blip>
          <a:srcRect/>
          <a:stretch/>
        </p:blipFill>
        <p:spPr>
          <a:xfrm>
            <a:off x="-170688" y="-148246"/>
            <a:ext cx="3339084" cy="7134262"/>
          </a:xfrm>
          <a:prstGeom prst="rect">
            <a:avLst/>
          </a:prstGeom>
          <a:effectLst>
            <a:softEdge rad="127000"/>
          </a:effectLst>
        </p:spPr>
      </p:pic>
      <p:sp>
        <p:nvSpPr>
          <p:cNvPr id="5" name="Rectangle 4"/>
          <p:cNvSpPr/>
          <p:nvPr/>
        </p:nvSpPr>
        <p:spPr>
          <a:xfrm>
            <a:off x="1073019" y="244705"/>
            <a:ext cx="8052319" cy="882839"/>
          </a:xfrm>
          <a:prstGeom prst="rect">
            <a:avLst/>
          </a:prstGeom>
          <a:solidFill>
            <a:srgbClr val="B00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1203648" y="278871"/>
            <a:ext cx="7921691"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small" spc="0" normalizeH="0" baseline="0" noProof="0" dirty="0">
                <a:ln>
                  <a:noFill/>
                </a:ln>
                <a:solidFill>
                  <a:prstClr val="white"/>
                </a:solidFill>
                <a:effectLst/>
                <a:uLnTx/>
                <a:uFillTx/>
                <a:latin typeface="Cambria" panose="02040503050406030204" pitchFamily="18" charset="0"/>
                <a:ea typeface="+mn-ea"/>
                <a:cs typeface="+mn-cs"/>
              </a:rPr>
              <a:t>Program Coordinator - Duties</a:t>
            </a:r>
          </a:p>
        </p:txBody>
      </p:sp>
      <p:sp>
        <p:nvSpPr>
          <p:cNvPr id="17" name="Rectangle 16"/>
          <p:cNvSpPr/>
          <p:nvPr/>
        </p:nvSpPr>
        <p:spPr>
          <a:xfrm>
            <a:off x="3401568" y="1421931"/>
            <a:ext cx="8560278" cy="5419561"/>
          </a:xfrm>
          <a:prstGeom prst="rect">
            <a:avLst/>
          </a:prstGeom>
        </p:spPr>
        <p:txBody>
          <a:bodyPr wrap="square">
            <a:spAutoFit/>
          </a:bodyPr>
          <a:lstStyle/>
          <a:p>
            <a:pPr marL="457200" marR="0" lvl="0" indent="-457200" algn="l" defTabSz="914400" rtl="0" eaLnBrk="1" fontAlgn="auto" latinLnBrk="0" hangingPunct="1">
              <a:lnSpc>
                <a:spcPct val="150000"/>
              </a:lnSpc>
              <a:spcBef>
                <a:spcPts val="0"/>
              </a:spcBef>
              <a:spcAft>
                <a:spcPts val="0"/>
              </a:spcAft>
              <a:buClrTx/>
              <a:buSzTx/>
              <a:buFontTx/>
              <a:buBlip>
                <a:blip r:embed="rId4"/>
              </a:buBlip>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Maintaining accurate and timely records</a:t>
            </a:r>
          </a:p>
          <a:p>
            <a:pPr marL="457200" marR="0" lvl="0" indent="-457200" algn="l" defTabSz="914400" rtl="0" eaLnBrk="1" fontAlgn="auto" latinLnBrk="0" hangingPunct="1">
              <a:lnSpc>
                <a:spcPct val="150000"/>
              </a:lnSpc>
              <a:spcBef>
                <a:spcPts val="0"/>
              </a:spcBef>
              <a:spcAft>
                <a:spcPts val="0"/>
              </a:spcAft>
              <a:buClrTx/>
              <a:buSzTx/>
              <a:buFontTx/>
              <a:buBlip>
                <a:blip r:embed="rId4"/>
              </a:buBlip>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Overseeing fiscal and contractual obligations</a:t>
            </a:r>
          </a:p>
          <a:p>
            <a:pPr marL="457200" marR="0" lvl="0" indent="-457200" algn="l" defTabSz="914400" rtl="0" eaLnBrk="1" fontAlgn="auto" latinLnBrk="0" hangingPunct="1">
              <a:lnSpc>
                <a:spcPct val="150000"/>
              </a:lnSpc>
              <a:spcBef>
                <a:spcPts val="0"/>
              </a:spcBef>
              <a:spcAft>
                <a:spcPts val="0"/>
              </a:spcAft>
              <a:buClrTx/>
              <a:buSzTx/>
              <a:buFontTx/>
              <a:buBlip>
                <a:blip r:embed="rId4"/>
              </a:buBlip>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Facilitating communication between team members and partner agencies</a:t>
            </a:r>
          </a:p>
          <a:p>
            <a:pPr marL="457200" marR="0" lvl="0" indent="-457200" algn="l" defTabSz="914400" rtl="0" eaLnBrk="1" fontAlgn="auto" latinLnBrk="0" hangingPunct="1">
              <a:lnSpc>
                <a:spcPct val="150000"/>
              </a:lnSpc>
              <a:spcBef>
                <a:spcPts val="0"/>
              </a:spcBef>
              <a:spcAft>
                <a:spcPts val="0"/>
              </a:spcAft>
              <a:buClrTx/>
              <a:buSzTx/>
              <a:buFontTx/>
              <a:buBlip>
                <a:blip r:embed="rId4"/>
              </a:buBlip>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Ensuring policy and procedures are followed</a:t>
            </a:r>
          </a:p>
          <a:p>
            <a:pPr marL="457200" marR="0" lvl="0" indent="-457200" algn="l" defTabSz="914400" rtl="0" eaLnBrk="1" fontAlgn="auto" latinLnBrk="0" hangingPunct="1">
              <a:lnSpc>
                <a:spcPct val="150000"/>
              </a:lnSpc>
              <a:spcBef>
                <a:spcPts val="0"/>
              </a:spcBef>
              <a:spcAft>
                <a:spcPts val="0"/>
              </a:spcAft>
              <a:buClrTx/>
              <a:buSzTx/>
              <a:buFontTx/>
              <a:buBlip>
                <a:blip r:embed="rId4"/>
              </a:buBlip>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Overseeing collection of performance and outcome data</a:t>
            </a:r>
          </a:p>
          <a:p>
            <a:pPr marL="457200" marR="0" lvl="0" indent="-457200" algn="l" defTabSz="914400" rtl="0" eaLnBrk="1" fontAlgn="auto" latinLnBrk="0" hangingPunct="1">
              <a:lnSpc>
                <a:spcPct val="150000"/>
              </a:lnSpc>
              <a:spcBef>
                <a:spcPts val="0"/>
              </a:spcBef>
              <a:spcAft>
                <a:spcPts val="0"/>
              </a:spcAft>
              <a:buClrTx/>
              <a:buSzTx/>
              <a:buFontTx/>
              <a:buBlip>
                <a:blip r:embed="rId4"/>
              </a:buBlip>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Scheduling court sessions and staff meetings</a:t>
            </a:r>
          </a:p>
          <a:p>
            <a:pPr marL="457200" marR="0" lvl="0" indent="-457200" algn="l" defTabSz="914400" rtl="0" eaLnBrk="1" fontAlgn="auto" latinLnBrk="0" hangingPunct="1">
              <a:lnSpc>
                <a:spcPct val="150000"/>
              </a:lnSpc>
              <a:spcBef>
                <a:spcPts val="0"/>
              </a:spcBef>
              <a:spcAft>
                <a:spcPts val="0"/>
              </a:spcAft>
              <a:buClrTx/>
              <a:buSzTx/>
              <a:buFontTx/>
              <a:buBlip>
                <a:blip r:embed="rId4"/>
              </a:buBlip>
              <a:tabLst/>
              <a:defRPr/>
            </a:pPr>
            <a:r>
              <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Orienting new hires</a:t>
            </a:r>
          </a:p>
          <a:p>
            <a:pPr marL="457200" marR="0" lvl="0" indent="-457200" algn="l" defTabSz="914400" rtl="0" eaLnBrk="1" fontAlgn="auto" latinLnBrk="0" hangingPunct="1">
              <a:lnSpc>
                <a:spcPct val="150000"/>
              </a:lnSpc>
              <a:spcBef>
                <a:spcPts val="0"/>
              </a:spcBef>
              <a:spcAft>
                <a:spcPts val="0"/>
              </a:spcAft>
              <a:buClrTx/>
              <a:buSzTx/>
              <a:buFontTx/>
              <a:buBlip>
                <a:blip r:embed="rId4"/>
              </a:buBlip>
              <a:tabLst/>
              <a:defRPr/>
            </a:pPr>
            <a:r>
              <a:rPr lang="en-US" sz="2600" dirty="0">
                <a:solidFill>
                  <a:prstClr val="black"/>
                </a:solidFill>
                <a:latin typeface="Cambria" panose="02040503050406030204" pitchFamily="18" charset="0"/>
              </a:rPr>
              <a:t>Cross training</a:t>
            </a:r>
            <a:endParaRPr kumimoji="0" lang="en-US" sz="2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4173496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500"/>
                                        <p:tgtEl>
                                          <p:spTgt spid="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xEl>
                                              <p:pRg st="1" end="1"/>
                                            </p:txEl>
                                          </p:spTgt>
                                        </p:tgtEl>
                                        <p:attrNameLst>
                                          <p:attrName>style.visibility</p:attrName>
                                        </p:attrNameLst>
                                      </p:cBhvr>
                                      <p:to>
                                        <p:strVal val="visible"/>
                                      </p:to>
                                    </p:set>
                                    <p:animEffect transition="in" filter="fade">
                                      <p:cBhvr>
                                        <p:cTn id="12" dur="500"/>
                                        <p:tgtEl>
                                          <p:spTgt spid="1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xEl>
                                              <p:pRg st="2" end="2"/>
                                            </p:txEl>
                                          </p:spTgt>
                                        </p:tgtEl>
                                        <p:attrNameLst>
                                          <p:attrName>style.visibility</p:attrName>
                                        </p:attrNameLst>
                                      </p:cBhvr>
                                      <p:to>
                                        <p:strVal val="visible"/>
                                      </p:to>
                                    </p:set>
                                    <p:animEffect transition="in" filter="fade">
                                      <p:cBhvr>
                                        <p:cTn id="17" dur="500"/>
                                        <p:tgtEl>
                                          <p:spTgt spid="1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
                                            <p:txEl>
                                              <p:pRg st="3" end="3"/>
                                            </p:txEl>
                                          </p:spTgt>
                                        </p:tgtEl>
                                        <p:attrNameLst>
                                          <p:attrName>style.visibility</p:attrName>
                                        </p:attrNameLst>
                                      </p:cBhvr>
                                      <p:to>
                                        <p:strVal val="visible"/>
                                      </p:to>
                                    </p:set>
                                    <p:animEffect transition="in" filter="fade">
                                      <p:cBhvr>
                                        <p:cTn id="22" dur="500"/>
                                        <p:tgtEl>
                                          <p:spTgt spid="1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
                                            <p:txEl>
                                              <p:pRg st="4" end="4"/>
                                            </p:txEl>
                                          </p:spTgt>
                                        </p:tgtEl>
                                        <p:attrNameLst>
                                          <p:attrName>style.visibility</p:attrName>
                                        </p:attrNameLst>
                                      </p:cBhvr>
                                      <p:to>
                                        <p:strVal val="visible"/>
                                      </p:to>
                                    </p:set>
                                    <p:animEffect transition="in" filter="fade">
                                      <p:cBhvr>
                                        <p:cTn id="27" dur="500"/>
                                        <p:tgtEl>
                                          <p:spTgt spid="17">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7">
                                            <p:txEl>
                                              <p:pRg st="5" end="5"/>
                                            </p:txEl>
                                          </p:spTgt>
                                        </p:tgtEl>
                                        <p:attrNameLst>
                                          <p:attrName>style.visibility</p:attrName>
                                        </p:attrNameLst>
                                      </p:cBhvr>
                                      <p:to>
                                        <p:strVal val="visible"/>
                                      </p:to>
                                    </p:set>
                                    <p:animEffect transition="in" filter="fade">
                                      <p:cBhvr>
                                        <p:cTn id="32" dur="500"/>
                                        <p:tgtEl>
                                          <p:spTgt spid="17">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7">
                                            <p:txEl>
                                              <p:pRg st="6" end="6"/>
                                            </p:txEl>
                                          </p:spTgt>
                                        </p:tgtEl>
                                        <p:attrNameLst>
                                          <p:attrName>style.visibility</p:attrName>
                                        </p:attrNameLst>
                                      </p:cBhvr>
                                      <p:to>
                                        <p:strVal val="visible"/>
                                      </p:to>
                                    </p:set>
                                    <p:animEffect transition="in" filter="fade">
                                      <p:cBhvr>
                                        <p:cTn id="37" dur="500"/>
                                        <p:tgtEl>
                                          <p:spTgt spid="17">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7">
                                            <p:txEl>
                                              <p:pRg st="7" end="7"/>
                                            </p:txEl>
                                          </p:spTgt>
                                        </p:tgtEl>
                                        <p:attrNameLst>
                                          <p:attrName>style.visibility</p:attrName>
                                        </p:attrNameLst>
                                      </p:cBhvr>
                                      <p:to>
                                        <p:strVal val="visible"/>
                                      </p:to>
                                    </p:set>
                                    <p:animEffect transition="in" filter="fade">
                                      <p:cBhvr>
                                        <p:cTn id="42" dur="500"/>
                                        <p:tgtEl>
                                          <p:spTgt spid="17">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screen">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flipH="1">
            <a:off x="-207264" y="-201608"/>
            <a:ext cx="3054096" cy="7224200"/>
          </a:xfrm>
          <a:prstGeom prst="rect">
            <a:avLst/>
          </a:prstGeom>
          <a:effectLst>
            <a:softEdge rad="127000"/>
          </a:effectLst>
        </p:spPr>
      </p:pic>
      <p:sp>
        <p:nvSpPr>
          <p:cNvPr id="5" name="Rectangle 4"/>
          <p:cNvSpPr/>
          <p:nvPr/>
        </p:nvSpPr>
        <p:spPr>
          <a:xfrm>
            <a:off x="1073020" y="244704"/>
            <a:ext cx="7782508" cy="1672837"/>
          </a:xfrm>
          <a:prstGeom prst="rect">
            <a:avLst/>
          </a:prstGeom>
          <a:solidFill>
            <a:srgbClr val="B00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1203648" y="278871"/>
            <a:ext cx="7520473"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small" spc="0" normalizeH="0" baseline="0" noProof="0" dirty="0">
                <a:ln>
                  <a:noFill/>
                </a:ln>
                <a:solidFill>
                  <a:prstClr val="white"/>
                </a:solidFill>
                <a:effectLst/>
                <a:uLnTx/>
                <a:uFillTx/>
                <a:latin typeface="Cambria" panose="02040503050406030204" pitchFamily="18" charset="0"/>
                <a:ea typeface="+mn-ea"/>
                <a:cs typeface="+mn-cs"/>
              </a:rPr>
              <a:t>Prosecutor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small" spc="0" normalizeH="0" baseline="0" noProof="0" dirty="0">
                <a:ln>
                  <a:noFill/>
                </a:ln>
                <a:solidFill>
                  <a:prstClr val="white"/>
                </a:solidFill>
                <a:effectLst/>
                <a:uLnTx/>
                <a:uFillTx/>
                <a:latin typeface="Cambria" panose="02040503050406030204" pitchFamily="18" charset="0"/>
                <a:ea typeface="+mn-ea"/>
                <a:cs typeface="+mn-cs"/>
              </a:rPr>
              <a:t>“Non-Adversarial Approach”</a:t>
            </a:r>
          </a:p>
        </p:txBody>
      </p:sp>
      <p:sp>
        <p:nvSpPr>
          <p:cNvPr id="17" name="Rectangle 16"/>
          <p:cNvSpPr/>
          <p:nvPr/>
        </p:nvSpPr>
        <p:spPr>
          <a:xfrm>
            <a:off x="3895163" y="2686075"/>
            <a:ext cx="7993563" cy="3901774"/>
          </a:xfrm>
          <a:prstGeom prst="rect">
            <a:avLst/>
          </a:prstGeom>
        </p:spPr>
        <p:txBody>
          <a:bodyPr wrap="square">
            <a:spAutoFit/>
          </a:bodyPr>
          <a:lstStyle/>
          <a:p>
            <a:pPr marL="457200" marR="0" lvl="0" indent="-457200" algn="l" defTabSz="914400" rtl="0" eaLnBrk="1" fontAlgn="auto" latinLnBrk="0" hangingPunct="1">
              <a:lnSpc>
                <a:spcPct val="150000"/>
              </a:lnSpc>
              <a:spcBef>
                <a:spcPts val="0"/>
              </a:spcBef>
              <a:spcAft>
                <a:spcPts val="0"/>
              </a:spcAft>
              <a:buClrTx/>
              <a:buSzTx/>
              <a:buFontTx/>
              <a:buBlip>
                <a:blip r:embed="rId4"/>
              </a:buBlip>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rPr>
              <a:t>Advocates for public safety</a:t>
            </a:r>
          </a:p>
          <a:p>
            <a:pPr marL="457200" marR="0" lvl="0" indent="-457200" algn="l" defTabSz="914400" rtl="0" eaLnBrk="1" fontAlgn="auto" latinLnBrk="0" hangingPunct="1">
              <a:lnSpc>
                <a:spcPct val="150000"/>
              </a:lnSpc>
              <a:spcBef>
                <a:spcPts val="0"/>
              </a:spcBef>
              <a:spcAft>
                <a:spcPts val="0"/>
              </a:spcAft>
              <a:buClrTx/>
              <a:buSzTx/>
              <a:buFontTx/>
              <a:buBlip>
                <a:blip r:embed="rId4"/>
              </a:buBlip>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rPr>
              <a:t>Advocates for victim interest</a:t>
            </a:r>
          </a:p>
          <a:p>
            <a:pPr marL="457200" marR="0" lvl="0" indent="-457200" algn="l" defTabSz="914400" rtl="0" eaLnBrk="1" fontAlgn="auto" latinLnBrk="0" hangingPunct="1">
              <a:lnSpc>
                <a:spcPct val="150000"/>
              </a:lnSpc>
              <a:spcBef>
                <a:spcPts val="0"/>
              </a:spcBef>
              <a:spcAft>
                <a:spcPts val="0"/>
              </a:spcAft>
              <a:buClrTx/>
              <a:buSzTx/>
              <a:buFontTx/>
              <a:buBlip>
                <a:blip r:embed="rId4"/>
              </a:buBlip>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rPr>
              <a:t>Holds participants accountable for meeting their obligations</a:t>
            </a:r>
          </a:p>
          <a:p>
            <a:pPr marL="457200" marR="0" lvl="0" indent="-457200" algn="l" defTabSz="914400" rtl="0" eaLnBrk="1" fontAlgn="auto" latinLnBrk="0" hangingPunct="1">
              <a:lnSpc>
                <a:spcPct val="150000"/>
              </a:lnSpc>
              <a:spcBef>
                <a:spcPts val="0"/>
              </a:spcBef>
              <a:spcAft>
                <a:spcPts val="0"/>
              </a:spcAft>
              <a:buClrTx/>
              <a:buSzTx/>
              <a:buFontTx/>
              <a:buBlip>
                <a:blip r:embed="rId4"/>
              </a:buBlip>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rPr>
              <a:t>May help resolve other pending legal cases that impact participants’ legal status or eligibility</a:t>
            </a:r>
          </a:p>
          <a:p>
            <a:pPr marL="457200" marR="0" lvl="0" indent="-457200" algn="l" defTabSz="914400" rtl="0" eaLnBrk="1" fontAlgn="auto" latinLnBrk="0" hangingPunct="1">
              <a:lnSpc>
                <a:spcPct val="150000"/>
              </a:lnSpc>
              <a:spcBef>
                <a:spcPts val="0"/>
              </a:spcBef>
              <a:spcAft>
                <a:spcPts val="0"/>
              </a:spcAft>
              <a:buClrTx/>
              <a:buSzTx/>
              <a:buFontTx/>
              <a:buBlip>
                <a:blip r:embed="rId4"/>
              </a:buBlip>
              <a:tabLst/>
              <a:defRPr/>
            </a:pPr>
            <a:r>
              <a:rPr lang="en-US" sz="2400" dirty="0">
                <a:solidFill>
                  <a:prstClr val="black"/>
                </a:solidFill>
                <a:latin typeface="Cambria" panose="02040503050406030204" pitchFamily="18" charset="0"/>
              </a:rPr>
              <a:t>Cross training</a:t>
            </a: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ndParaRPr>
          </a:p>
        </p:txBody>
      </p:sp>
      <p:sp>
        <p:nvSpPr>
          <p:cNvPr id="4" name="TextBox 3"/>
          <p:cNvSpPr txBox="1"/>
          <p:nvPr/>
        </p:nvSpPr>
        <p:spPr>
          <a:xfrm>
            <a:off x="3462529" y="2101300"/>
            <a:ext cx="8132064"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Typically an assistant district attorney</a:t>
            </a:r>
          </a:p>
        </p:txBody>
      </p:sp>
    </p:spTree>
    <p:extLst>
      <p:ext uri="{BB962C8B-B14F-4D97-AF65-F5344CB8AC3E}">
        <p14:creationId xmlns:p14="http://schemas.microsoft.com/office/powerpoint/2010/main" val="3666844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 calcmode="lin" valueType="num">
                                      <p:cBhvr additive="base">
                                        <p:cTn id="7"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7">
                                            <p:txEl>
                                              <p:pRg st="1" end="1"/>
                                            </p:txEl>
                                          </p:spTgt>
                                        </p:tgtEl>
                                        <p:attrNameLst>
                                          <p:attrName>style.visibility</p:attrName>
                                        </p:attrNameLst>
                                      </p:cBhvr>
                                      <p:to>
                                        <p:strVal val="visible"/>
                                      </p:to>
                                    </p:set>
                                    <p:anim calcmode="lin" valueType="num">
                                      <p:cBhvr additive="base">
                                        <p:cTn id="13" dur="500" fill="hold"/>
                                        <p:tgtEl>
                                          <p:spTgt spid="1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7">
                                            <p:txEl>
                                              <p:pRg st="2" end="2"/>
                                            </p:txEl>
                                          </p:spTgt>
                                        </p:tgtEl>
                                        <p:attrNameLst>
                                          <p:attrName>style.visibility</p:attrName>
                                        </p:attrNameLst>
                                      </p:cBhvr>
                                      <p:to>
                                        <p:strVal val="visible"/>
                                      </p:to>
                                    </p:set>
                                    <p:anim calcmode="lin" valueType="num">
                                      <p:cBhvr additive="base">
                                        <p:cTn id="19" dur="500" fill="hold"/>
                                        <p:tgtEl>
                                          <p:spTgt spid="1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7">
                                            <p:txEl>
                                              <p:pRg st="3" end="3"/>
                                            </p:txEl>
                                          </p:spTgt>
                                        </p:tgtEl>
                                        <p:attrNameLst>
                                          <p:attrName>style.visibility</p:attrName>
                                        </p:attrNameLst>
                                      </p:cBhvr>
                                      <p:to>
                                        <p:strVal val="visible"/>
                                      </p:to>
                                    </p:set>
                                    <p:anim calcmode="lin" valueType="num">
                                      <p:cBhvr additive="base">
                                        <p:cTn id="25" dur="500" fill="hold"/>
                                        <p:tgtEl>
                                          <p:spTgt spid="1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7">
                                            <p:txEl>
                                              <p:pRg st="4" end="4"/>
                                            </p:txEl>
                                          </p:spTgt>
                                        </p:tgtEl>
                                        <p:attrNameLst>
                                          <p:attrName>style.visibility</p:attrName>
                                        </p:attrNameLst>
                                      </p:cBhvr>
                                      <p:to>
                                        <p:strVal val="visible"/>
                                      </p:to>
                                    </p:set>
                                    <p:anim calcmode="lin" valueType="num">
                                      <p:cBhvr additive="base">
                                        <p:cTn id="31" dur="500" fill="hold"/>
                                        <p:tgtEl>
                                          <p:spTgt spid="1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screen">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flipH="1">
            <a:off x="-207264" y="-201608"/>
            <a:ext cx="3054096" cy="7224200"/>
          </a:xfrm>
          <a:prstGeom prst="rect">
            <a:avLst/>
          </a:prstGeom>
          <a:effectLst>
            <a:softEdge rad="127000"/>
          </a:effectLst>
        </p:spPr>
      </p:pic>
      <p:sp>
        <p:nvSpPr>
          <p:cNvPr id="5" name="Rectangle 4"/>
          <p:cNvSpPr/>
          <p:nvPr/>
        </p:nvSpPr>
        <p:spPr>
          <a:xfrm>
            <a:off x="1073019" y="244704"/>
            <a:ext cx="7909055" cy="1672837"/>
          </a:xfrm>
          <a:prstGeom prst="rect">
            <a:avLst/>
          </a:prstGeom>
          <a:solidFill>
            <a:srgbClr val="B00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1203648" y="278871"/>
            <a:ext cx="7520473"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small" spc="0" normalizeH="0" baseline="0" noProof="0" dirty="0">
                <a:ln>
                  <a:noFill/>
                </a:ln>
                <a:solidFill>
                  <a:prstClr val="white"/>
                </a:solidFill>
                <a:effectLst/>
                <a:uLnTx/>
                <a:uFillTx/>
                <a:latin typeface="Cambria" panose="02040503050406030204" pitchFamily="18" charset="0"/>
                <a:ea typeface="+mn-ea"/>
                <a:cs typeface="+mn-cs"/>
              </a:rPr>
              <a:t>Defense Attorney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small" spc="0" normalizeH="0" baseline="0" noProof="0" dirty="0">
                <a:ln>
                  <a:noFill/>
                </a:ln>
                <a:solidFill>
                  <a:prstClr val="white"/>
                </a:solidFill>
                <a:effectLst/>
                <a:uLnTx/>
                <a:uFillTx/>
                <a:latin typeface="Cambria" panose="02040503050406030204" pitchFamily="18" charset="0"/>
                <a:ea typeface="+mn-ea"/>
                <a:cs typeface="+mn-cs"/>
              </a:rPr>
              <a:t>“Non-Adversarial Approach”</a:t>
            </a:r>
          </a:p>
        </p:txBody>
      </p:sp>
      <p:sp>
        <p:nvSpPr>
          <p:cNvPr id="17" name="Rectangle 16"/>
          <p:cNvSpPr/>
          <p:nvPr/>
        </p:nvSpPr>
        <p:spPr>
          <a:xfrm>
            <a:off x="3733238" y="3410492"/>
            <a:ext cx="7993563" cy="3489738"/>
          </a:xfrm>
          <a:prstGeom prst="rect">
            <a:avLst/>
          </a:prstGeom>
        </p:spPr>
        <p:txBody>
          <a:bodyPr wrap="square">
            <a:spAutoFit/>
          </a:bodyPr>
          <a:lstStyle/>
          <a:p>
            <a:pPr marL="457200" marR="0" lvl="0" indent="-457200" algn="l" defTabSz="914400" rtl="0" eaLnBrk="1" fontAlgn="auto" latinLnBrk="0" hangingPunct="1">
              <a:lnSpc>
                <a:spcPct val="114000"/>
              </a:lnSpc>
              <a:spcBef>
                <a:spcPts val="0"/>
              </a:spcBef>
              <a:spcAft>
                <a:spcPts val="0"/>
              </a:spcAft>
              <a:buClrTx/>
              <a:buSzTx/>
              <a:buFontTx/>
              <a:buBlip>
                <a:blip r:embed="rId4"/>
              </a:buBlip>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Ensures constitutional rights are protected</a:t>
            </a:r>
          </a:p>
          <a:p>
            <a:pPr marL="457200" marR="0" lvl="0" indent="-457200" algn="l" defTabSz="914400" rtl="0" eaLnBrk="1" fontAlgn="auto" latinLnBrk="0" hangingPunct="1">
              <a:lnSpc>
                <a:spcPct val="114000"/>
              </a:lnSpc>
              <a:spcBef>
                <a:spcPts val="0"/>
              </a:spcBef>
              <a:spcAft>
                <a:spcPts val="0"/>
              </a:spcAft>
              <a:buClrTx/>
              <a:buSzTx/>
              <a:buFontTx/>
              <a:buBlip>
                <a:blip r:embed="rId4"/>
              </a:buBlip>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Advocates for participant’s stated interests</a:t>
            </a:r>
          </a:p>
          <a:p>
            <a:pPr marL="457200" marR="0" lvl="0" indent="-457200" algn="l" defTabSz="914400" rtl="0" eaLnBrk="1" fontAlgn="auto" latinLnBrk="0" hangingPunct="1">
              <a:lnSpc>
                <a:spcPct val="114000"/>
              </a:lnSpc>
              <a:spcBef>
                <a:spcPts val="0"/>
              </a:spcBef>
              <a:spcAft>
                <a:spcPts val="0"/>
              </a:spcAft>
              <a:buClrTx/>
              <a:buSzTx/>
              <a:buFontTx/>
              <a:buBlip>
                <a:blip r:embed="rId4"/>
              </a:buBlip>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Handles day to day issues related to participants in the treatment court</a:t>
            </a:r>
          </a:p>
          <a:p>
            <a:pPr marL="457200" marR="0" lvl="0" indent="-457200" algn="l" defTabSz="914400" rtl="0" eaLnBrk="1" fontAlgn="auto" latinLnBrk="0" hangingPunct="1">
              <a:lnSpc>
                <a:spcPct val="114000"/>
              </a:lnSpc>
              <a:spcBef>
                <a:spcPts val="0"/>
              </a:spcBef>
              <a:spcAft>
                <a:spcPts val="0"/>
              </a:spcAft>
              <a:buClrTx/>
              <a:buSzTx/>
              <a:buFontTx/>
              <a:buBlip>
                <a:blip r:embed="rId4"/>
              </a:buBlip>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Must define their role as “defense attorney” on the team</a:t>
            </a:r>
          </a:p>
          <a:p>
            <a:pPr marL="457200" marR="0" lvl="0" indent="-457200" algn="l" defTabSz="914400" rtl="0" eaLnBrk="1" fontAlgn="auto" latinLnBrk="0" hangingPunct="1">
              <a:lnSpc>
                <a:spcPct val="114000"/>
              </a:lnSpc>
              <a:spcBef>
                <a:spcPts val="0"/>
              </a:spcBef>
              <a:spcAft>
                <a:spcPts val="0"/>
              </a:spcAft>
              <a:buClrTx/>
              <a:buSzTx/>
              <a:buFontTx/>
              <a:buBlip>
                <a:blip r:embed="rId4"/>
              </a:buBlip>
              <a:tabLst/>
              <a:defRPr/>
            </a:pPr>
            <a:r>
              <a:rPr lang="en-US" sz="2800" dirty="0">
                <a:solidFill>
                  <a:prstClr val="black"/>
                </a:solidFill>
                <a:latin typeface="Cambria" panose="02040503050406030204" pitchFamily="18" charset="0"/>
              </a:rPr>
              <a:t>Cross training</a:t>
            </a: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4" name="TextBox 3"/>
          <p:cNvSpPr txBox="1"/>
          <p:nvPr/>
        </p:nvSpPr>
        <p:spPr>
          <a:xfrm>
            <a:off x="2846832" y="2177500"/>
            <a:ext cx="9183243"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Typically an assistant public defender or private defense attorney specializing in treatment court cases</a:t>
            </a:r>
          </a:p>
        </p:txBody>
      </p:sp>
    </p:spTree>
    <p:extLst>
      <p:ext uri="{BB962C8B-B14F-4D97-AF65-F5344CB8AC3E}">
        <p14:creationId xmlns:p14="http://schemas.microsoft.com/office/powerpoint/2010/main" val="933480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 calcmode="lin" valueType="num">
                                      <p:cBhvr additive="base">
                                        <p:cTn id="7"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7">
                                            <p:txEl>
                                              <p:pRg st="1" end="1"/>
                                            </p:txEl>
                                          </p:spTgt>
                                        </p:tgtEl>
                                        <p:attrNameLst>
                                          <p:attrName>style.visibility</p:attrName>
                                        </p:attrNameLst>
                                      </p:cBhvr>
                                      <p:to>
                                        <p:strVal val="visible"/>
                                      </p:to>
                                    </p:set>
                                    <p:anim calcmode="lin" valueType="num">
                                      <p:cBhvr additive="base">
                                        <p:cTn id="13" dur="500" fill="hold"/>
                                        <p:tgtEl>
                                          <p:spTgt spid="1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7">
                                            <p:txEl>
                                              <p:pRg st="2" end="2"/>
                                            </p:txEl>
                                          </p:spTgt>
                                        </p:tgtEl>
                                        <p:attrNameLst>
                                          <p:attrName>style.visibility</p:attrName>
                                        </p:attrNameLst>
                                      </p:cBhvr>
                                      <p:to>
                                        <p:strVal val="visible"/>
                                      </p:to>
                                    </p:set>
                                    <p:anim calcmode="lin" valueType="num">
                                      <p:cBhvr additive="base">
                                        <p:cTn id="19" dur="500" fill="hold"/>
                                        <p:tgtEl>
                                          <p:spTgt spid="1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7">
                                            <p:txEl>
                                              <p:pRg st="3" end="3"/>
                                            </p:txEl>
                                          </p:spTgt>
                                        </p:tgtEl>
                                        <p:attrNameLst>
                                          <p:attrName>style.visibility</p:attrName>
                                        </p:attrNameLst>
                                      </p:cBhvr>
                                      <p:to>
                                        <p:strVal val="visible"/>
                                      </p:to>
                                    </p:set>
                                    <p:anim calcmode="lin" valueType="num">
                                      <p:cBhvr additive="base">
                                        <p:cTn id="25" dur="500" fill="hold"/>
                                        <p:tgtEl>
                                          <p:spTgt spid="1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7">
                                            <p:txEl>
                                              <p:pRg st="4" end="4"/>
                                            </p:txEl>
                                          </p:spTgt>
                                        </p:tgtEl>
                                        <p:attrNameLst>
                                          <p:attrName>style.visibility</p:attrName>
                                        </p:attrNameLst>
                                      </p:cBhvr>
                                      <p:to>
                                        <p:strVal val="visible"/>
                                      </p:to>
                                    </p:set>
                                    <p:anim calcmode="lin" valueType="num">
                                      <p:cBhvr additive="base">
                                        <p:cTn id="31" dur="500" fill="hold"/>
                                        <p:tgtEl>
                                          <p:spTgt spid="1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3" cstate="screen">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flipH="1">
            <a:off x="-207264" y="-201608"/>
            <a:ext cx="3054096" cy="7224200"/>
          </a:xfrm>
          <a:prstGeom prst="rect">
            <a:avLst/>
          </a:prstGeom>
          <a:effectLst>
            <a:softEdge rad="127000"/>
          </a:effectLst>
        </p:spPr>
      </p:pic>
      <p:sp>
        <p:nvSpPr>
          <p:cNvPr id="5" name="Rectangle 4"/>
          <p:cNvSpPr/>
          <p:nvPr/>
        </p:nvSpPr>
        <p:spPr>
          <a:xfrm>
            <a:off x="1073019" y="244704"/>
            <a:ext cx="7909055" cy="1672837"/>
          </a:xfrm>
          <a:prstGeom prst="rect">
            <a:avLst/>
          </a:prstGeom>
          <a:solidFill>
            <a:srgbClr val="B00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1203648" y="278871"/>
            <a:ext cx="7520473"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small" spc="0" normalizeH="0" baseline="0" noProof="0" dirty="0">
                <a:ln>
                  <a:noFill/>
                </a:ln>
                <a:solidFill>
                  <a:prstClr val="white"/>
                </a:solidFill>
                <a:effectLst/>
                <a:uLnTx/>
                <a:uFillTx/>
                <a:latin typeface="Cambria" panose="02040503050406030204" pitchFamily="18" charset="0"/>
                <a:ea typeface="+mn-ea"/>
                <a:cs typeface="+mn-cs"/>
              </a:rPr>
              <a:t>Defense Attorney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small" spc="0" normalizeH="0" baseline="0" noProof="0" dirty="0">
                <a:ln>
                  <a:noFill/>
                </a:ln>
                <a:solidFill>
                  <a:prstClr val="white"/>
                </a:solidFill>
                <a:effectLst/>
                <a:uLnTx/>
                <a:uFillTx/>
                <a:latin typeface="Cambria" panose="02040503050406030204" pitchFamily="18" charset="0"/>
                <a:ea typeface="+mn-ea"/>
                <a:cs typeface="+mn-cs"/>
              </a:rPr>
              <a:t>“Non-Adversarial Approach”</a:t>
            </a:r>
          </a:p>
        </p:txBody>
      </p:sp>
      <p:sp>
        <p:nvSpPr>
          <p:cNvPr id="17" name="Rectangle 16"/>
          <p:cNvSpPr/>
          <p:nvPr/>
        </p:nvSpPr>
        <p:spPr>
          <a:xfrm>
            <a:off x="3532822" y="1951708"/>
            <a:ext cx="7993563" cy="4472186"/>
          </a:xfrm>
          <a:prstGeom prst="rect">
            <a:avLst/>
          </a:prstGeom>
        </p:spPr>
        <p:txBody>
          <a:bodyPr wrap="square">
            <a:spAutoFit/>
          </a:bodyPr>
          <a:lstStyle/>
          <a:p>
            <a:pPr marL="457200" marR="0" lvl="0" indent="-457200" algn="l" defTabSz="914400" rtl="0" eaLnBrk="1" fontAlgn="auto" latinLnBrk="0" hangingPunct="1">
              <a:lnSpc>
                <a:spcPct val="114000"/>
              </a:lnSpc>
              <a:spcBef>
                <a:spcPts val="0"/>
              </a:spcBef>
              <a:spcAft>
                <a:spcPts val="0"/>
              </a:spcAft>
              <a:buClrTx/>
              <a:buSzTx/>
              <a:buFontTx/>
              <a:buBlip>
                <a:blip r:embed="rId4"/>
              </a:buBlip>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Post conviction </a:t>
            </a:r>
            <a:r>
              <a:rPr lang="en-US" sz="2800" dirty="0">
                <a:solidFill>
                  <a:prstClr val="black"/>
                </a:solidFill>
                <a:latin typeface="Cambria" panose="02040503050406030204" pitchFamily="18" charset="0"/>
              </a:rPr>
              <a:t>Treatment</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court role?</a:t>
            </a:r>
          </a:p>
          <a:p>
            <a:pPr marL="914400" lvl="1" indent="-457200">
              <a:lnSpc>
                <a:spcPct val="114000"/>
              </a:lnSpc>
              <a:buFontTx/>
              <a:buBlip>
                <a:blip r:embed="rId4"/>
              </a:buBlip>
              <a:defRPr/>
            </a:pPr>
            <a:r>
              <a:rPr lang="en-US" sz="2800" dirty="0">
                <a:solidFill>
                  <a:prstClr val="black"/>
                </a:solidFill>
                <a:latin typeface="Cambria" panose="02040503050406030204" pitchFamily="18" charset="0"/>
              </a:rPr>
              <a:t>Program participation is a condition of probation or part of a criminal sentence</a:t>
            </a:r>
          </a:p>
          <a:p>
            <a:pPr marL="914400" lvl="1" indent="-457200">
              <a:lnSpc>
                <a:spcPct val="114000"/>
              </a:lnSpc>
              <a:buFontTx/>
              <a:buBlip>
                <a:blip r:embed="rId4"/>
              </a:buBlip>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Ordinarily,</a:t>
            </a:r>
            <a:r>
              <a:rPr kumimoji="0" lang="en-US" sz="2800" b="0" i="0" u="none" strike="noStrike" kern="1200" cap="none" spc="0" normalizeH="0" noProof="0" dirty="0">
                <a:ln>
                  <a:noFill/>
                </a:ln>
                <a:solidFill>
                  <a:prstClr val="black"/>
                </a:solidFill>
                <a:effectLst/>
                <a:uLnTx/>
                <a:uFillTx/>
                <a:latin typeface="Cambria" panose="02040503050406030204" pitchFamily="18" charset="0"/>
                <a:ea typeface="+mn-ea"/>
                <a:cs typeface="+mn-cs"/>
              </a:rPr>
              <a:t> participants are not entitled to defense representation at this stage....unless jail sanction, or revocation</a:t>
            </a:r>
          </a:p>
          <a:p>
            <a:pPr marL="914400" lvl="1" indent="-457200">
              <a:lnSpc>
                <a:spcPct val="114000"/>
              </a:lnSpc>
              <a:buFontTx/>
              <a:buBlip>
                <a:blip r:embed="rId4"/>
              </a:buBlip>
              <a:defRPr/>
            </a:pPr>
            <a:r>
              <a:rPr lang="en-US" sz="2800" baseline="0" dirty="0">
                <a:solidFill>
                  <a:prstClr val="black"/>
                </a:solidFill>
                <a:latin typeface="Cambria" panose="02040503050406030204" pitchFamily="18" charset="0"/>
              </a:rPr>
              <a:t>Research </a:t>
            </a:r>
            <a:r>
              <a:rPr lang="en-US" sz="2800" baseline="0" dirty="0" err="1">
                <a:solidFill>
                  <a:prstClr val="black"/>
                </a:solidFill>
                <a:latin typeface="Cambria" panose="02040503050406030204" pitchFamily="18" charset="0"/>
              </a:rPr>
              <a:t>says..be</a:t>
            </a:r>
            <a:r>
              <a:rPr lang="en-US" sz="2800" baseline="0" dirty="0">
                <a:solidFill>
                  <a:prstClr val="black"/>
                </a:solidFill>
                <a:latin typeface="Cambria" panose="02040503050406030204" pitchFamily="18" charset="0"/>
              </a:rPr>
              <a:t> </a:t>
            </a:r>
            <a:r>
              <a:rPr lang="en-US" sz="2800" baseline="0" dirty="0" err="1">
                <a:solidFill>
                  <a:prstClr val="black"/>
                </a:solidFill>
                <a:latin typeface="Cambria" panose="02040503050406030204" pitchFamily="18" charset="0"/>
              </a:rPr>
              <a:t>ther</a:t>
            </a:r>
            <a:r>
              <a:rPr lang="en-US" sz="2800" dirty="0" err="1">
                <a:solidFill>
                  <a:prstClr val="black"/>
                </a:solidFill>
                <a:latin typeface="Cambria" panose="02040503050406030204" pitchFamily="18" charset="0"/>
              </a:rPr>
              <a:t>e..better</a:t>
            </a:r>
            <a:r>
              <a:rPr lang="en-US" sz="2800" dirty="0">
                <a:solidFill>
                  <a:prstClr val="black"/>
                </a:solidFill>
                <a:latin typeface="Cambria" panose="02040503050406030204" pitchFamily="18" charset="0"/>
              </a:rPr>
              <a:t> outcomes</a:t>
            </a:r>
          </a:p>
          <a:p>
            <a:pPr marL="914400" lvl="1" indent="-457200">
              <a:lnSpc>
                <a:spcPct val="114000"/>
              </a:lnSpc>
              <a:buFontTx/>
              <a:buBlip>
                <a:blip r:embed="rId4"/>
              </a:buBlip>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Greater</a:t>
            </a:r>
            <a:r>
              <a:rPr kumimoji="0" lang="en-US" sz="2800" b="0" i="0" u="none" strike="noStrike" kern="1200" cap="none" spc="0" normalizeH="0" noProof="0" dirty="0">
                <a:ln>
                  <a:noFill/>
                </a:ln>
                <a:solidFill>
                  <a:prstClr val="black"/>
                </a:solidFill>
                <a:effectLst/>
                <a:uLnTx/>
                <a:uFillTx/>
                <a:latin typeface="Cambria" panose="02040503050406030204" pitchFamily="18" charset="0"/>
                <a:ea typeface="+mn-ea"/>
                <a:cs typeface="+mn-cs"/>
              </a:rPr>
              <a:t> perception of the process is fair, resulting in better outcomes</a:t>
            </a: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802923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 calcmode="lin" valueType="num">
                                      <p:cBhvr additive="base">
                                        <p:cTn id="7"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7">
                                            <p:txEl>
                                              <p:pRg st="1" end="1"/>
                                            </p:txEl>
                                          </p:spTgt>
                                        </p:tgtEl>
                                        <p:attrNameLst>
                                          <p:attrName>style.visibility</p:attrName>
                                        </p:attrNameLst>
                                      </p:cBhvr>
                                      <p:to>
                                        <p:strVal val="visible"/>
                                      </p:to>
                                    </p:set>
                                    <p:anim calcmode="lin" valueType="num">
                                      <p:cBhvr additive="base">
                                        <p:cTn id="13" dur="500" fill="hold"/>
                                        <p:tgtEl>
                                          <p:spTgt spid="1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7">
                                            <p:txEl>
                                              <p:pRg st="2" end="2"/>
                                            </p:txEl>
                                          </p:spTgt>
                                        </p:tgtEl>
                                        <p:attrNameLst>
                                          <p:attrName>style.visibility</p:attrName>
                                        </p:attrNameLst>
                                      </p:cBhvr>
                                      <p:to>
                                        <p:strVal val="visible"/>
                                      </p:to>
                                    </p:set>
                                    <p:anim calcmode="lin" valueType="num">
                                      <p:cBhvr additive="base">
                                        <p:cTn id="19" dur="500" fill="hold"/>
                                        <p:tgtEl>
                                          <p:spTgt spid="1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7">
                                            <p:txEl>
                                              <p:pRg st="3" end="3"/>
                                            </p:txEl>
                                          </p:spTgt>
                                        </p:tgtEl>
                                        <p:attrNameLst>
                                          <p:attrName>style.visibility</p:attrName>
                                        </p:attrNameLst>
                                      </p:cBhvr>
                                      <p:to>
                                        <p:strVal val="visible"/>
                                      </p:to>
                                    </p:set>
                                    <p:anim calcmode="lin" valueType="num">
                                      <p:cBhvr additive="base">
                                        <p:cTn id="25" dur="500" fill="hold"/>
                                        <p:tgtEl>
                                          <p:spTgt spid="1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7">
                                            <p:txEl>
                                              <p:pRg st="4" end="4"/>
                                            </p:txEl>
                                          </p:spTgt>
                                        </p:tgtEl>
                                        <p:attrNameLst>
                                          <p:attrName>style.visibility</p:attrName>
                                        </p:attrNameLst>
                                      </p:cBhvr>
                                      <p:to>
                                        <p:strVal val="visible"/>
                                      </p:to>
                                    </p:set>
                                    <p:anim calcmode="lin" valueType="num">
                                      <p:cBhvr additive="base">
                                        <p:cTn id="31" dur="500" fill="hold"/>
                                        <p:tgtEl>
                                          <p:spTgt spid="1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duotone>
              <a:prstClr val="black"/>
              <a:srgbClr val="D9C3A5">
                <a:tint val="50000"/>
                <a:satMod val="180000"/>
              </a:srgbClr>
            </a:duotone>
            <a:extLst>
              <a:ext uri="{28A0092B-C50C-407E-A947-70E740481C1C}">
                <a14:useLocalDpi xmlns:a14="http://schemas.microsoft.com/office/drawing/2010/main" val="0"/>
              </a:ext>
            </a:extLst>
          </a:blip>
          <a:srcRect/>
          <a:stretch/>
        </p:blipFill>
        <p:spPr>
          <a:xfrm rot="5400000">
            <a:off x="-2157985" y="1816611"/>
            <a:ext cx="7229857" cy="3230880"/>
          </a:xfrm>
          <a:prstGeom prst="rect">
            <a:avLst/>
          </a:prstGeom>
          <a:effectLst>
            <a:softEdge rad="127000"/>
          </a:effectLst>
        </p:spPr>
      </p:pic>
      <p:sp>
        <p:nvSpPr>
          <p:cNvPr id="5" name="Rectangle 4"/>
          <p:cNvSpPr/>
          <p:nvPr/>
        </p:nvSpPr>
        <p:spPr>
          <a:xfrm>
            <a:off x="1243707" y="244705"/>
            <a:ext cx="7909055" cy="937920"/>
          </a:xfrm>
          <a:prstGeom prst="rect">
            <a:avLst/>
          </a:prstGeom>
          <a:solidFill>
            <a:srgbClr val="B00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1374336" y="278871"/>
            <a:ext cx="7520473"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small" spc="0" normalizeH="0" baseline="0" noProof="0" dirty="0">
                <a:ln>
                  <a:noFill/>
                </a:ln>
                <a:solidFill>
                  <a:prstClr val="white"/>
                </a:solidFill>
                <a:effectLst/>
                <a:uLnTx/>
                <a:uFillTx/>
                <a:latin typeface="Cambria" panose="02040503050406030204" pitchFamily="18" charset="0"/>
                <a:ea typeface="+mn-ea"/>
                <a:cs typeface="+mn-cs"/>
              </a:rPr>
              <a:t>Community Supervision</a:t>
            </a:r>
          </a:p>
        </p:txBody>
      </p:sp>
      <p:sp>
        <p:nvSpPr>
          <p:cNvPr id="17" name="Rectangle 16"/>
          <p:cNvSpPr/>
          <p:nvPr/>
        </p:nvSpPr>
        <p:spPr>
          <a:xfrm>
            <a:off x="3733238" y="2887893"/>
            <a:ext cx="7993563" cy="4536691"/>
          </a:xfrm>
          <a:prstGeom prst="rect">
            <a:avLst/>
          </a:prstGeom>
        </p:spPr>
        <p:txBody>
          <a:bodyPr wrap="square">
            <a:spAutoFit/>
          </a:bodyPr>
          <a:lstStyle/>
          <a:p>
            <a:pPr marL="457200" marR="0" lvl="0" indent="-457200" algn="l" defTabSz="914400" rtl="0" eaLnBrk="1" fontAlgn="auto" latinLnBrk="0" hangingPunct="1">
              <a:lnSpc>
                <a:spcPct val="150000"/>
              </a:lnSpc>
              <a:spcBef>
                <a:spcPts val="0"/>
              </a:spcBef>
              <a:spcAft>
                <a:spcPts val="0"/>
              </a:spcAft>
              <a:buClrTx/>
              <a:buSzTx/>
              <a:buFontTx/>
              <a:buBlip>
                <a:blip r:embed="rId4"/>
              </a:buBlip>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rPr>
              <a:t>Performing drug and alcohol testing</a:t>
            </a:r>
          </a:p>
          <a:p>
            <a:pPr marL="457200" marR="0" lvl="0" indent="-457200" algn="l" defTabSz="914400" rtl="0" eaLnBrk="1" fontAlgn="auto" latinLnBrk="0" hangingPunct="1">
              <a:lnSpc>
                <a:spcPct val="150000"/>
              </a:lnSpc>
              <a:spcBef>
                <a:spcPts val="0"/>
              </a:spcBef>
              <a:spcAft>
                <a:spcPts val="0"/>
              </a:spcAft>
              <a:buClrTx/>
              <a:buSzTx/>
              <a:buFontTx/>
              <a:buBlip>
                <a:blip r:embed="rId4"/>
              </a:buBlip>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rPr>
              <a:t>Conducting home and/or employment visits</a:t>
            </a:r>
          </a:p>
          <a:p>
            <a:pPr marL="457200" marR="0" lvl="0" indent="-457200" algn="l" defTabSz="914400" rtl="0" eaLnBrk="1" fontAlgn="auto" latinLnBrk="0" hangingPunct="1">
              <a:lnSpc>
                <a:spcPct val="150000"/>
              </a:lnSpc>
              <a:spcBef>
                <a:spcPts val="0"/>
              </a:spcBef>
              <a:spcAft>
                <a:spcPts val="0"/>
              </a:spcAft>
              <a:buClrTx/>
              <a:buSzTx/>
              <a:buFontTx/>
              <a:buBlip>
                <a:blip r:embed="rId4"/>
              </a:buBlip>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rPr>
              <a:t>Enforcing curfews and travel restrictions</a:t>
            </a:r>
          </a:p>
          <a:p>
            <a:pPr marL="457200" marR="0" lvl="0" indent="-457200" algn="l" defTabSz="914400" rtl="0" eaLnBrk="1" fontAlgn="auto" latinLnBrk="0" hangingPunct="1">
              <a:lnSpc>
                <a:spcPct val="150000"/>
              </a:lnSpc>
              <a:spcBef>
                <a:spcPts val="0"/>
              </a:spcBef>
              <a:spcAft>
                <a:spcPts val="0"/>
              </a:spcAft>
              <a:buClrTx/>
              <a:buSzTx/>
              <a:buFontTx/>
              <a:buBlip>
                <a:blip r:embed="rId4"/>
              </a:buBlip>
              <a:tabLst/>
              <a:defRPr/>
            </a:pPr>
            <a:r>
              <a:rPr lang="en-US" sz="2400" dirty="0">
                <a:solidFill>
                  <a:prstClr val="black"/>
                </a:solidFill>
                <a:latin typeface="Cambria" panose="02040503050406030204" pitchFamily="18" charset="0"/>
              </a:rPr>
              <a:t>Intensive supervision</a:t>
            </a:r>
          </a:p>
          <a:p>
            <a:pPr marL="457200" marR="0" lvl="0" indent="-457200" algn="l" defTabSz="914400" rtl="0" eaLnBrk="1" fontAlgn="auto" latinLnBrk="0" hangingPunct="1">
              <a:lnSpc>
                <a:spcPct val="150000"/>
              </a:lnSpc>
              <a:spcBef>
                <a:spcPts val="0"/>
              </a:spcBef>
              <a:spcAft>
                <a:spcPts val="0"/>
              </a:spcAft>
              <a:buClrTx/>
              <a:buSzTx/>
              <a:buFontTx/>
              <a:buBlip>
                <a:blip r:embed="rId4"/>
              </a:buBlip>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rPr>
              <a:t>Cross</a:t>
            </a:r>
            <a:r>
              <a:rPr kumimoji="0" lang="en-US" sz="2400" b="0" i="0" u="none" strike="noStrike" kern="1200" cap="none" spc="0" normalizeH="0" noProof="0" dirty="0">
                <a:ln>
                  <a:noFill/>
                </a:ln>
                <a:solidFill>
                  <a:prstClr val="black"/>
                </a:solidFill>
                <a:effectLst/>
                <a:uLnTx/>
                <a:uFillTx/>
                <a:latin typeface="Cambria" panose="02040503050406030204" pitchFamily="18" charset="0"/>
              </a:rPr>
              <a:t> training</a:t>
            </a: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ndParaRPr>
          </a:p>
          <a:p>
            <a:pPr marL="457200" marR="0" lvl="0" indent="-457200" algn="l" defTabSz="914400" rtl="0" eaLnBrk="1" fontAlgn="auto" latinLnBrk="0" hangingPunct="1">
              <a:lnSpc>
                <a:spcPct val="150000"/>
              </a:lnSpc>
              <a:spcBef>
                <a:spcPts val="0"/>
              </a:spcBef>
              <a:spcAft>
                <a:spcPts val="0"/>
              </a:spcAft>
              <a:buClrTx/>
              <a:buSzTx/>
              <a:buFontTx/>
              <a:buBlip>
                <a:blip r:embed="rId4"/>
              </a:buBlip>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rPr>
              <a:t>Delivering cognitive-behavioral interventions</a:t>
            </a:r>
          </a:p>
          <a:p>
            <a:pPr marL="457200" marR="0" lvl="0" indent="-457200" algn="l" defTabSz="914400" rtl="0" eaLnBrk="1" fontAlgn="auto" latinLnBrk="0" hangingPunct="1">
              <a:lnSpc>
                <a:spcPct val="150000"/>
              </a:lnSpc>
              <a:spcBef>
                <a:spcPts val="0"/>
              </a:spcBef>
              <a:spcAft>
                <a:spcPts val="0"/>
              </a:spcAft>
              <a:buClrTx/>
              <a:buSzTx/>
              <a:buFontTx/>
              <a:buBlip>
                <a:blip r:embed="rId4"/>
              </a:buBlip>
              <a:tabLst/>
              <a:defRPr/>
            </a:pPr>
            <a:r>
              <a:rPr lang="en-US" sz="2400" b="1" dirty="0">
                <a:solidFill>
                  <a:prstClr val="black"/>
                </a:solidFill>
                <a:latin typeface="Cambria" panose="02040503050406030204" pitchFamily="18" charset="0"/>
              </a:rPr>
              <a:t>Help participants practice and build SKILLS! </a:t>
            </a: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ndParaRPr>
          </a:p>
          <a:p>
            <a:pPr marL="457200" marR="0" lvl="0" indent="-457200" algn="l" defTabSz="914400" rtl="0" eaLnBrk="1" fontAlgn="auto" latinLnBrk="0" hangingPunct="1">
              <a:lnSpc>
                <a:spcPct val="150000"/>
              </a:lnSpc>
              <a:spcBef>
                <a:spcPts val="0"/>
              </a:spcBef>
              <a:spcAft>
                <a:spcPts val="0"/>
              </a:spcAft>
              <a:buClrTx/>
              <a:buSzTx/>
              <a:buFontTx/>
              <a:buBlip>
                <a:blip r:embed="rId4"/>
              </a:buBlip>
              <a:tabLst/>
              <a:defRPr/>
            </a:pP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4" name="TextBox 3"/>
          <p:cNvSpPr txBox="1"/>
          <p:nvPr/>
        </p:nvSpPr>
        <p:spPr>
          <a:xfrm>
            <a:off x="3733238" y="1695916"/>
            <a:ext cx="6534912"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Typically a probation officer or pretrial services officer</a:t>
            </a:r>
          </a:p>
        </p:txBody>
      </p:sp>
    </p:spTree>
    <p:extLst>
      <p:ext uri="{BB962C8B-B14F-4D97-AF65-F5344CB8AC3E}">
        <p14:creationId xmlns:p14="http://schemas.microsoft.com/office/powerpoint/2010/main" val="476019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 calcmode="lin" valueType="num">
                                      <p:cBhvr additive="base">
                                        <p:cTn id="7"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7">
                                            <p:txEl>
                                              <p:pRg st="1" end="1"/>
                                            </p:txEl>
                                          </p:spTgt>
                                        </p:tgtEl>
                                        <p:attrNameLst>
                                          <p:attrName>style.visibility</p:attrName>
                                        </p:attrNameLst>
                                      </p:cBhvr>
                                      <p:to>
                                        <p:strVal val="visible"/>
                                      </p:to>
                                    </p:set>
                                    <p:anim calcmode="lin" valueType="num">
                                      <p:cBhvr additive="base">
                                        <p:cTn id="13" dur="500" fill="hold"/>
                                        <p:tgtEl>
                                          <p:spTgt spid="1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7">
                                            <p:txEl>
                                              <p:pRg st="2" end="2"/>
                                            </p:txEl>
                                          </p:spTgt>
                                        </p:tgtEl>
                                        <p:attrNameLst>
                                          <p:attrName>style.visibility</p:attrName>
                                        </p:attrNameLst>
                                      </p:cBhvr>
                                      <p:to>
                                        <p:strVal val="visible"/>
                                      </p:to>
                                    </p:set>
                                    <p:anim calcmode="lin" valueType="num">
                                      <p:cBhvr additive="base">
                                        <p:cTn id="19" dur="500" fill="hold"/>
                                        <p:tgtEl>
                                          <p:spTgt spid="1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7">
                                            <p:txEl>
                                              <p:pRg st="3" end="3"/>
                                            </p:txEl>
                                          </p:spTgt>
                                        </p:tgtEl>
                                        <p:attrNameLst>
                                          <p:attrName>style.visibility</p:attrName>
                                        </p:attrNameLst>
                                      </p:cBhvr>
                                      <p:to>
                                        <p:strVal val="visible"/>
                                      </p:to>
                                    </p:set>
                                    <p:anim calcmode="lin" valueType="num">
                                      <p:cBhvr additive="base">
                                        <p:cTn id="25" dur="500" fill="hold"/>
                                        <p:tgtEl>
                                          <p:spTgt spid="1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7">
                                            <p:txEl>
                                              <p:pRg st="4" end="4"/>
                                            </p:txEl>
                                          </p:spTgt>
                                        </p:tgtEl>
                                        <p:attrNameLst>
                                          <p:attrName>style.visibility</p:attrName>
                                        </p:attrNameLst>
                                      </p:cBhvr>
                                      <p:to>
                                        <p:strVal val="visible"/>
                                      </p:to>
                                    </p:set>
                                    <p:anim calcmode="lin" valueType="num">
                                      <p:cBhvr additive="base">
                                        <p:cTn id="31" dur="500" fill="hold"/>
                                        <p:tgtEl>
                                          <p:spTgt spid="1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7">
                                            <p:txEl>
                                              <p:pRg st="5" end="5"/>
                                            </p:txEl>
                                          </p:spTgt>
                                        </p:tgtEl>
                                        <p:attrNameLst>
                                          <p:attrName>style.visibility</p:attrName>
                                        </p:attrNameLst>
                                      </p:cBhvr>
                                      <p:to>
                                        <p:strVal val="visible"/>
                                      </p:to>
                                    </p:set>
                                    <p:anim calcmode="lin" valueType="num">
                                      <p:cBhvr additive="base">
                                        <p:cTn id="37" dur="500" fill="hold"/>
                                        <p:tgtEl>
                                          <p:spTgt spid="1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17">
                                            <p:txEl>
                                              <p:pRg st="6" end="6"/>
                                            </p:txEl>
                                          </p:spTgt>
                                        </p:tgtEl>
                                        <p:attrNameLst>
                                          <p:attrName>style.visibility</p:attrName>
                                        </p:attrNameLst>
                                      </p:cBhvr>
                                      <p:to>
                                        <p:strVal val="visible"/>
                                      </p:to>
                                    </p:set>
                                    <p:anim calcmode="lin" valueType="num">
                                      <p:cBhvr additive="base">
                                        <p:cTn id="43" dur="500" fill="hold"/>
                                        <p:tgtEl>
                                          <p:spTgt spid="17">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7">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6544881" y="1652529"/>
            <a:ext cx="5208363" cy="5208363"/>
          </a:xfrm>
          <a:prstGeom prst="rect">
            <a:avLst/>
          </a:prstGeom>
        </p:spPr>
      </p:pic>
      <p:pic>
        <p:nvPicPr>
          <p:cNvPr id="2" name="Picture 1"/>
          <p:cNvPicPr>
            <a:picLocks noChangeAspect="1"/>
          </p:cNvPicPr>
          <p:nvPr/>
        </p:nvPicPr>
        <p:blipFill rotWithShape="1">
          <a:blip r:embed="rId4" cstate="screen">
            <a:duotone>
              <a:prstClr val="black"/>
              <a:srgbClr val="D9C3A5">
                <a:tint val="50000"/>
                <a:satMod val="180000"/>
              </a:srgbClr>
            </a:duotone>
            <a:extLst>
              <a:ext uri="{28A0092B-C50C-407E-A947-70E740481C1C}">
                <a14:useLocalDpi xmlns:a14="http://schemas.microsoft.com/office/drawing/2010/main" val="0"/>
              </a:ext>
            </a:extLst>
          </a:blip>
          <a:srcRect/>
          <a:stretch/>
        </p:blipFill>
        <p:spPr>
          <a:xfrm>
            <a:off x="-132264" y="-138896"/>
            <a:ext cx="2671823" cy="7141579"/>
          </a:xfrm>
          <a:prstGeom prst="rect">
            <a:avLst/>
          </a:prstGeom>
          <a:effectLst>
            <a:softEdge rad="127000"/>
          </a:effectLst>
        </p:spPr>
      </p:pic>
      <p:sp>
        <p:nvSpPr>
          <p:cNvPr id="5" name="Rectangle 4"/>
          <p:cNvSpPr/>
          <p:nvPr/>
        </p:nvSpPr>
        <p:spPr>
          <a:xfrm>
            <a:off x="1875099" y="244705"/>
            <a:ext cx="7604567" cy="882839"/>
          </a:xfrm>
          <a:prstGeom prst="rect">
            <a:avLst/>
          </a:prstGeom>
          <a:solidFill>
            <a:srgbClr val="B00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1875098" y="278871"/>
            <a:ext cx="7604567"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small" spc="0" normalizeH="0" baseline="0" noProof="0" dirty="0">
                <a:ln>
                  <a:noFill/>
                </a:ln>
                <a:solidFill>
                  <a:prstClr val="white"/>
                </a:solidFill>
                <a:effectLst/>
                <a:uLnTx/>
                <a:uFillTx/>
                <a:latin typeface="Cambria" panose="02040503050406030204" pitchFamily="18" charset="0"/>
                <a:ea typeface="+mn-ea"/>
                <a:cs typeface="+mn-cs"/>
              </a:rPr>
              <a:t>Treatment Representative</a:t>
            </a:r>
          </a:p>
        </p:txBody>
      </p:sp>
      <p:sp>
        <p:nvSpPr>
          <p:cNvPr id="17" name="Rectangle 16"/>
          <p:cNvSpPr/>
          <p:nvPr/>
        </p:nvSpPr>
        <p:spPr>
          <a:xfrm>
            <a:off x="2974692" y="1756789"/>
            <a:ext cx="6238755" cy="3694345"/>
          </a:xfrm>
          <a:prstGeom prst="rect">
            <a:avLst/>
          </a:prstGeom>
        </p:spPr>
        <p:txBody>
          <a:bodyPr wrap="square">
            <a:spAutoFit/>
          </a:bodyPr>
          <a:lstStyle/>
          <a:p>
            <a:pPr marL="0" marR="0" lvl="0" indent="0" defTabSz="914400" rtl="0" eaLnBrk="1" fontAlgn="auto" latinLnBrk="0" hangingPunct="1">
              <a:lnSpc>
                <a:spcPct val="150000"/>
              </a:lnSpc>
              <a:spcBef>
                <a:spcPts val="0"/>
              </a:spcBef>
              <a:spcAft>
                <a:spcPts val="0"/>
              </a:spcAft>
              <a:buClrTx/>
              <a:buSzTx/>
              <a:buFontTx/>
              <a:buNone/>
              <a:tabLst/>
              <a:defRPr/>
            </a:pPr>
            <a:r>
              <a:rPr lang="en-US" sz="3200" dirty="0">
                <a:solidFill>
                  <a:prstClr val="black"/>
                </a:solidFill>
                <a:latin typeface="Cambria" panose="02040503050406030204" pitchFamily="18" charset="0"/>
              </a:rPr>
              <a:t>Integrated treatment is optimal</a:t>
            </a:r>
          </a:p>
          <a:p>
            <a:pPr marL="0" marR="0" lvl="0" indent="0" defTabSz="914400" rtl="0" eaLnBrk="1" fontAlgn="auto" latinLnBrk="0" hangingPunct="1">
              <a:lnSpc>
                <a:spcPct val="15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Psychiatrist</a:t>
            </a:r>
            <a:r>
              <a:rPr kumimoji="0" lang="en-US" sz="3200" b="0" i="0" u="none" strike="noStrike" kern="1200" cap="none" spc="0" normalizeH="0" noProof="0" dirty="0">
                <a:ln>
                  <a:noFill/>
                </a:ln>
                <a:solidFill>
                  <a:prstClr val="black"/>
                </a:solidFill>
                <a:effectLst/>
                <a:uLnTx/>
                <a:uFillTx/>
                <a:latin typeface="Cambria" panose="02040503050406030204" pitchFamily="18" charset="0"/>
                <a:ea typeface="+mn-ea"/>
                <a:cs typeface="+mn-cs"/>
              </a:rPr>
              <a:t> or Psychologist?</a:t>
            </a:r>
          </a:p>
          <a:p>
            <a:pPr marL="0" marR="0" lvl="0" indent="0" defTabSz="914400" rtl="0" eaLnBrk="1" fontAlgn="auto" latinLnBrk="0" hangingPunct="1">
              <a:lnSpc>
                <a:spcPct val="150000"/>
              </a:lnSpc>
              <a:spcBef>
                <a:spcPts val="0"/>
              </a:spcBef>
              <a:spcAft>
                <a:spcPts val="0"/>
              </a:spcAft>
              <a:buClrTx/>
              <a:buSzTx/>
              <a:buFontTx/>
              <a:buNone/>
              <a:tabLst/>
              <a:defRPr/>
            </a:pPr>
            <a:r>
              <a:rPr lang="en-US" sz="3200" baseline="0" dirty="0">
                <a:solidFill>
                  <a:prstClr val="black"/>
                </a:solidFill>
                <a:latin typeface="Cambria" panose="02040503050406030204" pitchFamily="18" charset="0"/>
              </a:rPr>
              <a:t>Individual</a:t>
            </a:r>
            <a:r>
              <a:rPr lang="en-US" sz="3200" dirty="0">
                <a:solidFill>
                  <a:prstClr val="black"/>
                </a:solidFill>
                <a:latin typeface="Cambria" panose="02040503050406030204" pitchFamily="18" charset="0"/>
              </a:rPr>
              <a:t> Caseworkers</a:t>
            </a:r>
          </a:p>
          <a:p>
            <a:pPr marL="0" marR="0" lvl="0" indent="0" defTabSz="914400" rtl="0" eaLnBrk="1" fontAlgn="auto" latinLnBrk="0" hangingPunct="1">
              <a:lnSpc>
                <a:spcPct val="15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Addiction/MH</a:t>
            </a:r>
            <a:r>
              <a:rPr kumimoji="0" lang="en-US" sz="3200" b="0" i="0" u="none" strike="noStrike" kern="1200" cap="none" spc="0" normalizeH="0" noProof="0" dirty="0">
                <a:ln>
                  <a:noFill/>
                </a:ln>
                <a:solidFill>
                  <a:prstClr val="black"/>
                </a:solidFill>
                <a:effectLst/>
                <a:uLnTx/>
                <a:uFillTx/>
                <a:latin typeface="Cambria" panose="02040503050406030204" pitchFamily="18" charset="0"/>
                <a:ea typeface="+mn-ea"/>
                <a:cs typeface="+mn-cs"/>
              </a:rPr>
              <a:t> Counselor</a:t>
            </a:r>
          </a:p>
          <a:p>
            <a:pPr marL="0" marR="0" lvl="0" indent="0" defTabSz="914400" rtl="0" eaLnBrk="1" fontAlgn="auto" latinLnBrk="0" hangingPunct="1">
              <a:lnSpc>
                <a:spcPct val="150000"/>
              </a:lnSpc>
              <a:spcBef>
                <a:spcPts val="0"/>
              </a:spcBef>
              <a:spcAft>
                <a:spcPts val="0"/>
              </a:spcAft>
              <a:buClrTx/>
              <a:buSzTx/>
              <a:buFontTx/>
              <a:buNone/>
              <a:tabLst/>
              <a:defRPr/>
            </a:pPr>
            <a:r>
              <a:rPr lang="en-US" sz="3200" noProof="0" dirty="0">
                <a:solidFill>
                  <a:prstClr val="black"/>
                </a:solidFill>
                <a:latin typeface="Cambria" panose="02040503050406030204" pitchFamily="18" charset="0"/>
              </a:rPr>
              <a:t>High staff to participant ratio</a:t>
            </a:r>
            <a:endPar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342010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Effect transition="in" filter="fade">
                                      <p:cBhvr>
                                        <p:cTn id="7" dur="500"/>
                                        <p:tgtEl>
                                          <p:spTgt spid="1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7">
                                            <p:txEl>
                                              <p:pRg st="1" end="1"/>
                                            </p:txEl>
                                          </p:spTgt>
                                        </p:tgtEl>
                                        <p:attrNameLst>
                                          <p:attrName>style.visibility</p:attrName>
                                        </p:attrNameLst>
                                      </p:cBhvr>
                                      <p:to>
                                        <p:strVal val="visible"/>
                                      </p:to>
                                    </p:set>
                                    <p:animEffect transition="in" filter="fade">
                                      <p:cBhvr>
                                        <p:cTn id="12" dur="500"/>
                                        <p:tgtEl>
                                          <p:spTgt spid="17">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xEl>
                                              <p:pRg st="2" end="2"/>
                                            </p:txEl>
                                          </p:spTgt>
                                        </p:tgtEl>
                                        <p:attrNameLst>
                                          <p:attrName>style.visibility</p:attrName>
                                        </p:attrNameLst>
                                      </p:cBhvr>
                                      <p:to>
                                        <p:strVal val="visible"/>
                                      </p:to>
                                    </p:set>
                                    <p:animEffect transition="in" filter="fade">
                                      <p:cBhvr>
                                        <p:cTn id="17" dur="500"/>
                                        <p:tgtEl>
                                          <p:spTgt spid="1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7">
                                            <p:txEl>
                                              <p:pRg st="3" end="3"/>
                                            </p:txEl>
                                          </p:spTgt>
                                        </p:tgtEl>
                                        <p:attrNameLst>
                                          <p:attrName>style.visibility</p:attrName>
                                        </p:attrNameLst>
                                      </p:cBhvr>
                                      <p:to>
                                        <p:strVal val="visible"/>
                                      </p:to>
                                    </p:set>
                                    <p:animEffect transition="in" filter="fade">
                                      <p:cBhvr>
                                        <p:cTn id="22" dur="500"/>
                                        <p:tgtEl>
                                          <p:spTgt spid="17">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7">
                                            <p:txEl>
                                              <p:pRg st="4" end="4"/>
                                            </p:txEl>
                                          </p:spTgt>
                                        </p:tgtEl>
                                        <p:attrNameLst>
                                          <p:attrName>style.visibility</p:attrName>
                                        </p:attrNameLst>
                                      </p:cBhvr>
                                      <p:to>
                                        <p:strVal val="visible"/>
                                      </p:to>
                                    </p:set>
                                    <p:animEffect transition="in" filter="fade">
                                      <p:cBhvr>
                                        <p:cTn id="27" dur="500"/>
                                        <p:tgtEl>
                                          <p:spTgt spid="1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duotone>
              <a:prstClr val="black"/>
              <a:srgbClr val="D9C3A5">
                <a:tint val="50000"/>
                <a:satMod val="180000"/>
              </a:srgbClr>
            </a:duotone>
            <a:extLst>
              <a:ext uri="{28A0092B-C50C-407E-A947-70E740481C1C}">
                <a14:useLocalDpi xmlns:a14="http://schemas.microsoft.com/office/drawing/2010/main" val="0"/>
              </a:ext>
            </a:extLst>
          </a:blip>
          <a:srcRect/>
          <a:stretch/>
        </p:blipFill>
        <p:spPr>
          <a:xfrm>
            <a:off x="-132264" y="-138896"/>
            <a:ext cx="2671823" cy="7141579"/>
          </a:xfrm>
          <a:prstGeom prst="rect">
            <a:avLst/>
          </a:prstGeom>
          <a:effectLst>
            <a:softEdge rad="127000"/>
          </a:effectLst>
        </p:spPr>
      </p:pic>
      <p:sp>
        <p:nvSpPr>
          <p:cNvPr id="5" name="Rectangle 4"/>
          <p:cNvSpPr/>
          <p:nvPr/>
        </p:nvSpPr>
        <p:spPr>
          <a:xfrm>
            <a:off x="1875099" y="244705"/>
            <a:ext cx="9853605" cy="1584095"/>
          </a:xfrm>
          <a:prstGeom prst="rect">
            <a:avLst/>
          </a:prstGeom>
          <a:solidFill>
            <a:srgbClr val="B00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1875098" y="293473"/>
            <a:ext cx="9853605"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small" spc="0" normalizeH="0" baseline="0" noProof="0" dirty="0">
                <a:ln>
                  <a:noFill/>
                </a:ln>
                <a:solidFill>
                  <a:prstClr val="white"/>
                </a:solidFill>
                <a:effectLst/>
                <a:uLnTx/>
                <a:uFillTx/>
                <a:latin typeface="Cambria" panose="02040503050406030204" pitchFamily="18" charset="0"/>
                <a:ea typeface="+mn-ea"/>
                <a:cs typeface="+mn-cs"/>
              </a:rPr>
              <a:t>Treatment Representative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small" spc="0" normalizeH="0" baseline="0" noProof="0" dirty="0">
                <a:ln>
                  <a:noFill/>
                </a:ln>
                <a:solidFill>
                  <a:prstClr val="white"/>
                </a:solidFill>
                <a:effectLst/>
                <a:uLnTx/>
                <a:uFillTx/>
                <a:latin typeface="Cambria" panose="02040503050406030204" pitchFamily="18" charset="0"/>
                <a:ea typeface="+mn-ea"/>
                <a:cs typeface="+mn-cs"/>
              </a:rPr>
              <a:t>Duties </a:t>
            </a:r>
          </a:p>
        </p:txBody>
      </p:sp>
      <p:sp>
        <p:nvSpPr>
          <p:cNvPr id="10" name="Rectangle 9"/>
          <p:cNvSpPr/>
          <p:nvPr/>
        </p:nvSpPr>
        <p:spPr>
          <a:xfrm>
            <a:off x="2718817" y="2107417"/>
            <a:ext cx="9218646" cy="3347776"/>
          </a:xfrm>
          <a:prstGeom prst="rect">
            <a:avLst/>
          </a:prstGeom>
        </p:spPr>
        <p:txBody>
          <a:bodyPr wrap="square">
            <a:spAutoFit/>
          </a:bodyPr>
          <a:lstStyle/>
          <a:p>
            <a:pPr marL="457200" marR="0" lvl="0" indent="-457200" algn="l" defTabSz="914400" rtl="0" eaLnBrk="1" fontAlgn="auto" latinLnBrk="0" hangingPunct="1">
              <a:lnSpc>
                <a:spcPct val="150000"/>
              </a:lnSpc>
              <a:spcBef>
                <a:spcPts val="0"/>
              </a:spcBef>
              <a:spcAft>
                <a:spcPts val="0"/>
              </a:spcAft>
              <a:buClrTx/>
              <a:buSzTx/>
              <a:buFontTx/>
              <a:buBlip>
                <a:blip r:embed="rId4"/>
              </a:buBlip>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Manage delivery of treatment services</a:t>
            </a:r>
          </a:p>
          <a:p>
            <a:pPr marL="457200" marR="0" lvl="0" indent="-457200" algn="l" defTabSz="914400" rtl="0" eaLnBrk="1" fontAlgn="auto" latinLnBrk="0" hangingPunct="1">
              <a:lnSpc>
                <a:spcPct val="150000"/>
              </a:lnSpc>
              <a:spcBef>
                <a:spcPts val="0"/>
              </a:spcBef>
              <a:spcAft>
                <a:spcPts val="0"/>
              </a:spcAft>
              <a:buClrTx/>
              <a:buSzTx/>
              <a:buFontTx/>
              <a:buBlip>
                <a:blip r:embed="rId4"/>
              </a:buBlip>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Administer behavioral or cognitive-behavioral treatments that are documented in </a:t>
            </a:r>
            <a:r>
              <a:rPr kumimoji="0" lang="en-US" sz="2400" b="1" i="0" u="none" strike="noStrike" kern="1200" cap="none" spc="0" normalizeH="0" baseline="0" noProof="0" dirty="0">
                <a:ln>
                  <a:noFill/>
                </a:ln>
                <a:solidFill>
                  <a:srgbClr val="B00636"/>
                </a:solidFill>
                <a:effectLst/>
                <a:uLnTx/>
                <a:uFillTx/>
                <a:latin typeface="Cambria" panose="02040503050406030204" pitchFamily="18" charset="0"/>
                <a:ea typeface="+mn-ea"/>
                <a:cs typeface="+mn-cs"/>
              </a:rPr>
              <a:t>manuals and have been demonstrated to improve outcomes – integrated treatment is optimal</a:t>
            </a:r>
          </a:p>
          <a:p>
            <a:pPr marL="457200" marR="0" lvl="0" indent="-457200" algn="l" defTabSz="914400" rtl="0" eaLnBrk="1" fontAlgn="auto" latinLnBrk="0" hangingPunct="1">
              <a:lnSpc>
                <a:spcPct val="150000"/>
              </a:lnSpc>
              <a:spcBef>
                <a:spcPts val="0"/>
              </a:spcBef>
              <a:spcAft>
                <a:spcPts val="0"/>
              </a:spcAft>
              <a:buClrTx/>
              <a:buSzTx/>
              <a:buFontTx/>
              <a:buBlip>
                <a:blip r:embed="rId4"/>
              </a:buBlip>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Provide </a:t>
            </a:r>
            <a:r>
              <a:rPr kumimoji="0" lang="en-US" sz="2400" b="1" i="0" u="none" strike="noStrike" kern="1200" cap="none" spc="0" normalizeH="0" baseline="0" noProof="0" dirty="0">
                <a:ln>
                  <a:noFill/>
                </a:ln>
                <a:solidFill>
                  <a:srgbClr val="B00636"/>
                </a:solidFill>
                <a:effectLst/>
                <a:uLnTx/>
                <a:uFillTx/>
                <a:latin typeface="Cambria" panose="02040503050406030204" pitchFamily="18" charset="0"/>
                <a:ea typeface="+mn-ea"/>
                <a:cs typeface="+mn-cs"/>
              </a:rPr>
              <a:t>clinical case management</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least one individual session per week during the first phase of the program</a:t>
            </a:r>
          </a:p>
        </p:txBody>
      </p:sp>
    </p:spTree>
    <p:extLst>
      <p:ext uri="{BB962C8B-B14F-4D97-AF65-F5344CB8AC3E}">
        <p14:creationId xmlns:p14="http://schemas.microsoft.com/office/powerpoint/2010/main" val="1434611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duotone>
              <a:prstClr val="black"/>
              <a:srgbClr val="D9C3A5">
                <a:tint val="50000"/>
                <a:satMod val="180000"/>
              </a:srgbClr>
            </a:duotone>
            <a:extLst>
              <a:ext uri="{28A0092B-C50C-407E-A947-70E740481C1C}">
                <a14:useLocalDpi xmlns:a14="http://schemas.microsoft.com/office/drawing/2010/main" val="0"/>
              </a:ext>
            </a:extLst>
          </a:blip>
          <a:srcRect/>
          <a:stretch/>
        </p:blipFill>
        <p:spPr>
          <a:xfrm>
            <a:off x="-132264" y="-138896"/>
            <a:ext cx="2671823" cy="7141579"/>
          </a:xfrm>
          <a:prstGeom prst="rect">
            <a:avLst/>
          </a:prstGeom>
          <a:effectLst>
            <a:softEdge rad="127000"/>
          </a:effectLst>
        </p:spPr>
      </p:pic>
      <p:sp>
        <p:nvSpPr>
          <p:cNvPr id="5" name="Rectangle 4"/>
          <p:cNvSpPr/>
          <p:nvPr/>
        </p:nvSpPr>
        <p:spPr>
          <a:xfrm>
            <a:off x="1875099" y="244705"/>
            <a:ext cx="9853605" cy="1584095"/>
          </a:xfrm>
          <a:prstGeom prst="rect">
            <a:avLst/>
          </a:prstGeom>
          <a:solidFill>
            <a:srgbClr val="B00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1875098" y="293473"/>
            <a:ext cx="9853605" cy="14465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small" spc="0" normalizeH="0" baseline="0" noProof="0" dirty="0">
                <a:ln>
                  <a:noFill/>
                </a:ln>
                <a:solidFill>
                  <a:prstClr val="white"/>
                </a:solidFill>
                <a:effectLst/>
                <a:uLnTx/>
                <a:uFillTx/>
                <a:latin typeface="Cambria" panose="02040503050406030204" pitchFamily="18" charset="0"/>
                <a:ea typeface="+mn-ea"/>
                <a:cs typeface="+mn-cs"/>
              </a:rPr>
              <a:t>Treatment Representative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small" spc="0" normalizeH="0" baseline="0" noProof="0" dirty="0">
                <a:ln>
                  <a:noFill/>
                </a:ln>
                <a:solidFill>
                  <a:prstClr val="white"/>
                </a:solidFill>
                <a:effectLst/>
                <a:uLnTx/>
                <a:uFillTx/>
                <a:latin typeface="Cambria" panose="02040503050406030204" pitchFamily="18" charset="0"/>
                <a:ea typeface="+mn-ea"/>
                <a:cs typeface="+mn-cs"/>
              </a:rPr>
              <a:t>Duties </a:t>
            </a:r>
          </a:p>
        </p:txBody>
      </p:sp>
      <p:sp>
        <p:nvSpPr>
          <p:cNvPr id="10" name="Rectangle 9"/>
          <p:cNvSpPr/>
          <p:nvPr/>
        </p:nvSpPr>
        <p:spPr>
          <a:xfrm>
            <a:off x="2718817" y="2107417"/>
            <a:ext cx="9218646" cy="3347776"/>
          </a:xfrm>
          <a:prstGeom prst="rect">
            <a:avLst/>
          </a:prstGeom>
        </p:spPr>
        <p:txBody>
          <a:bodyPr wrap="square">
            <a:spAutoFit/>
          </a:bodyPr>
          <a:lstStyle/>
          <a:p>
            <a:pPr marL="457200" lvl="0" indent="-457200">
              <a:lnSpc>
                <a:spcPct val="150000"/>
              </a:lnSpc>
              <a:buBlip>
                <a:blip r:embed="rId4"/>
              </a:buBlip>
              <a:defRPr/>
            </a:pPr>
            <a:r>
              <a:rPr lang="en-US" sz="2400" dirty="0">
                <a:solidFill>
                  <a:prstClr val="black"/>
                </a:solidFill>
                <a:latin typeface="Cambria" panose="02040503050406030204" pitchFamily="18" charset="0"/>
              </a:rPr>
              <a:t>Medication Compliance and Collaboration with Prescriber</a:t>
            </a:r>
          </a:p>
          <a:p>
            <a:pPr marL="457200" lvl="0" indent="-457200">
              <a:lnSpc>
                <a:spcPct val="150000"/>
              </a:lnSpc>
              <a:buBlip>
                <a:blip r:embed="rId4"/>
              </a:buBlip>
              <a:defRPr/>
            </a:pPr>
            <a:r>
              <a:rPr lang="en-US" sz="2400" dirty="0">
                <a:solidFill>
                  <a:prstClr val="black"/>
                </a:solidFill>
                <a:latin typeface="Cambria" panose="02040503050406030204" pitchFamily="18" charset="0"/>
              </a:rPr>
              <a:t>Focus on Skills and Skills building</a:t>
            </a:r>
          </a:p>
          <a:p>
            <a:pPr marL="457200" lvl="0" indent="-457200">
              <a:lnSpc>
                <a:spcPct val="150000"/>
              </a:lnSpc>
              <a:buBlip>
                <a:blip r:embed="rId4"/>
              </a:buBlip>
              <a:defRPr/>
            </a:pPr>
            <a:r>
              <a:rPr lang="en-US" sz="2400" dirty="0">
                <a:solidFill>
                  <a:prstClr val="black"/>
                </a:solidFill>
                <a:latin typeface="Cambria" panose="02040503050406030204" pitchFamily="18" charset="0"/>
              </a:rPr>
              <a:t>Develop a Recovery plan with participants</a:t>
            </a:r>
          </a:p>
          <a:p>
            <a:pPr marL="457200" marR="0" lvl="0" indent="-457200" algn="l" defTabSz="914400" rtl="0" eaLnBrk="1" fontAlgn="auto" latinLnBrk="0" hangingPunct="1">
              <a:lnSpc>
                <a:spcPct val="150000"/>
              </a:lnSpc>
              <a:spcBef>
                <a:spcPts val="0"/>
              </a:spcBef>
              <a:spcAft>
                <a:spcPts val="0"/>
              </a:spcAft>
              <a:buClrTx/>
              <a:buSzTx/>
              <a:buFontTx/>
              <a:buBlip>
                <a:blip r:embed="rId4"/>
              </a:buBlip>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Frequent contact and home visits</a:t>
            </a:r>
          </a:p>
          <a:p>
            <a:pPr marL="457200" marR="0" lvl="0" indent="-457200" algn="l" defTabSz="914400" rtl="0" eaLnBrk="1" fontAlgn="auto" latinLnBrk="0" hangingPunct="1">
              <a:lnSpc>
                <a:spcPct val="150000"/>
              </a:lnSpc>
              <a:spcBef>
                <a:spcPts val="0"/>
              </a:spcBef>
              <a:spcAft>
                <a:spcPts val="0"/>
              </a:spcAft>
              <a:buClrTx/>
              <a:buSzTx/>
              <a:buFontTx/>
              <a:buBlip>
                <a:blip r:embed="rId4"/>
              </a:buBlip>
              <a:tabLst/>
              <a:defRPr/>
            </a:pPr>
            <a:r>
              <a:rPr lang="en-US" sz="2400" dirty="0">
                <a:solidFill>
                  <a:prstClr val="black"/>
                </a:solidFill>
                <a:latin typeface="Cambria" panose="02040503050406030204" pitchFamily="18" charset="0"/>
              </a:rPr>
              <a:t>Work with family/supports of participant</a:t>
            </a:r>
          </a:p>
          <a:p>
            <a:pPr marL="457200" marR="0" lvl="0" indent="-457200" algn="l" defTabSz="914400" rtl="0" eaLnBrk="1" fontAlgn="auto" latinLnBrk="0" hangingPunct="1">
              <a:lnSpc>
                <a:spcPct val="150000"/>
              </a:lnSpc>
              <a:spcBef>
                <a:spcPts val="0"/>
              </a:spcBef>
              <a:spcAft>
                <a:spcPts val="0"/>
              </a:spcAft>
              <a:buClrTx/>
              <a:buSzTx/>
              <a:buFontTx/>
              <a:buBlip>
                <a:blip r:embed="rId4"/>
              </a:buBlip>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Cross training</a:t>
            </a:r>
          </a:p>
        </p:txBody>
      </p:sp>
    </p:spTree>
    <p:extLst>
      <p:ext uri="{BB962C8B-B14F-4D97-AF65-F5344CB8AC3E}">
        <p14:creationId xmlns:p14="http://schemas.microsoft.com/office/powerpoint/2010/main" val="681954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10">
                                            <p:txEl>
                                              <p:pRg st="0" end="0"/>
                                            </p:txEl>
                                          </p:spTgt>
                                        </p:tgtEl>
                                        <p:attrNameLst>
                                          <p:attrName>style.visibility</p:attrName>
                                        </p:attrNameLst>
                                      </p:cBhvr>
                                      <p:to>
                                        <p:strVal val="visible"/>
                                      </p:to>
                                    </p:set>
                                    <p:animEffect transition="in" filter="fade">
                                      <p:cBhvr>
                                        <p:cTn id="7" dur="500"/>
                                        <p:tgtEl>
                                          <p:spTgt spid="1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nodePh="1">
                                  <p:stCondLst>
                                    <p:cond delay="0"/>
                                  </p:stCondLst>
                                  <p:childTnLst>
                                    <p:set>
                                      <p:cBhvr>
                                        <p:cTn id="11" dur="1" fill="hold">
                                          <p:stCondLst>
                                            <p:cond delay="0"/>
                                          </p:stCondLst>
                                        </p:cTn>
                                        <p:tgtEl>
                                          <p:spTgt spid="10">
                                            <p:txEl>
                                              <p:pRg st="1" end="1"/>
                                            </p:txEl>
                                          </p:spTgt>
                                        </p:tgtEl>
                                        <p:attrNameLst>
                                          <p:attrName>style.visibility</p:attrName>
                                        </p:attrNameLst>
                                      </p:cBhvr>
                                      <p:to>
                                        <p:strVal val="visible"/>
                                      </p:to>
                                    </p:set>
                                    <p:animEffect transition="in" filter="fade">
                                      <p:cBhvr>
                                        <p:cTn id="12" dur="500"/>
                                        <p:tgtEl>
                                          <p:spTgt spid="1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nodePh="1">
                                  <p:stCondLst>
                                    <p:cond delay="0"/>
                                  </p:stCondLst>
                                  <p:childTnLst>
                                    <p:set>
                                      <p:cBhvr>
                                        <p:cTn id="16" dur="1" fill="hold">
                                          <p:stCondLst>
                                            <p:cond delay="0"/>
                                          </p:stCondLst>
                                        </p:cTn>
                                        <p:tgtEl>
                                          <p:spTgt spid="10">
                                            <p:txEl>
                                              <p:pRg st="2" end="2"/>
                                            </p:txEl>
                                          </p:spTgt>
                                        </p:tgtEl>
                                        <p:attrNameLst>
                                          <p:attrName>style.visibility</p:attrName>
                                        </p:attrNameLst>
                                      </p:cBhvr>
                                      <p:to>
                                        <p:strVal val="visible"/>
                                      </p:to>
                                    </p:set>
                                    <p:animEffect transition="in" filter="fade">
                                      <p:cBhvr>
                                        <p:cTn id="17" dur="500"/>
                                        <p:tgtEl>
                                          <p:spTgt spid="1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nodePh="1">
                                  <p:stCondLst>
                                    <p:cond delay="0"/>
                                  </p:stCondLst>
                                  <p:childTnLst>
                                    <p:set>
                                      <p:cBhvr>
                                        <p:cTn id="21" dur="1" fill="hold">
                                          <p:stCondLst>
                                            <p:cond delay="0"/>
                                          </p:stCondLst>
                                        </p:cTn>
                                        <p:tgtEl>
                                          <p:spTgt spid="10">
                                            <p:txEl>
                                              <p:pRg st="3" end="3"/>
                                            </p:txEl>
                                          </p:spTgt>
                                        </p:tgtEl>
                                        <p:attrNameLst>
                                          <p:attrName>style.visibility</p:attrName>
                                        </p:attrNameLst>
                                      </p:cBhvr>
                                      <p:to>
                                        <p:strVal val="visible"/>
                                      </p:to>
                                    </p:set>
                                    <p:animEffect transition="in" filter="fade">
                                      <p:cBhvr>
                                        <p:cTn id="22" dur="500"/>
                                        <p:tgtEl>
                                          <p:spTgt spid="10">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nodePh="1">
                                  <p:stCondLst>
                                    <p:cond delay="0"/>
                                  </p:stCondLst>
                                  <p:childTnLst>
                                    <p:set>
                                      <p:cBhvr>
                                        <p:cTn id="26" dur="1" fill="hold">
                                          <p:stCondLst>
                                            <p:cond delay="0"/>
                                          </p:stCondLst>
                                        </p:cTn>
                                        <p:tgtEl>
                                          <p:spTgt spid="10">
                                            <p:txEl>
                                              <p:pRg st="4" end="4"/>
                                            </p:txEl>
                                          </p:spTgt>
                                        </p:tgtEl>
                                        <p:attrNameLst>
                                          <p:attrName>style.visibility</p:attrName>
                                        </p:attrNameLst>
                                      </p:cBhvr>
                                      <p:to>
                                        <p:strVal val="visible"/>
                                      </p:to>
                                    </p:set>
                                    <p:animEffect transition="in" filter="fade">
                                      <p:cBhvr>
                                        <p:cTn id="27" dur="500"/>
                                        <p:tgtEl>
                                          <p:spTgt spid="10">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nodePh="1">
                                  <p:stCondLst>
                                    <p:cond delay="0"/>
                                  </p:stCondLst>
                                  <p:childTnLst>
                                    <p:set>
                                      <p:cBhvr>
                                        <p:cTn id="31" dur="1" fill="hold">
                                          <p:stCondLst>
                                            <p:cond delay="0"/>
                                          </p:stCondLst>
                                        </p:cTn>
                                        <p:tgtEl>
                                          <p:spTgt spid="10">
                                            <p:txEl>
                                              <p:pRg st="5" end="5"/>
                                            </p:txEl>
                                          </p:spTgt>
                                        </p:tgtEl>
                                        <p:attrNameLst>
                                          <p:attrName>style.visibility</p:attrName>
                                        </p:attrNameLst>
                                      </p:cBhvr>
                                      <p:to>
                                        <p:strVal val="visible"/>
                                      </p:to>
                                    </p:set>
                                    <p:animEffect transition="in" filter="fade">
                                      <p:cBhvr>
                                        <p:cTn id="32" dur="500"/>
                                        <p:tgtEl>
                                          <p:spTgt spid="10">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C994B-2EC6-81BC-67A2-4D33DA6BBBDB}"/>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A774D11A-740D-2808-9494-4A0F090608B4}"/>
              </a:ext>
            </a:extLst>
          </p:cNvPr>
          <p:cNvPicPr>
            <a:picLocks noChangeAspect="1"/>
          </p:cNvPicPr>
          <p:nvPr/>
        </p:nvPicPr>
        <p:blipFill rotWithShape="1">
          <a:blip r:embed="rId3" cstate="screen">
            <a:duotone>
              <a:prstClr val="black"/>
              <a:srgbClr val="D9C3A5">
                <a:tint val="50000"/>
                <a:satMod val="180000"/>
              </a:srgbClr>
            </a:duotone>
            <a:extLst>
              <a:ext uri="{28A0092B-C50C-407E-A947-70E740481C1C}">
                <a14:useLocalDpi xmlns:a14="http://schemas.microsoft.com/office/drawing/2010/main" val="0"/>
              </a:ext>
            </a:extLst>
          </a:blip>
          <a:srcRect/>
          <a:stretch/>
        </p:blipFill>
        <p:spPr>
          <a:xfrm rot="5400000">
            <a:off x="-2157985" y="1816611"/>
            <a:ext cx="7229857" cy="3230880"/>
          </a:xfrm>
          <a:prstGeom prst="rect">
            <a:avLst/>
          </a:prstGeom>
          <a:effectLst>
            <a:softEdge rad="127000"/>
          </a:effectLst>
        </p:spPr>
      </p:pic>
      <p:sp>
        <p:nvSpPr>
          <p:cNvPr id="5" name="Rectangle 4">
            <a:extLst>
              <a:ext uri="{FF2B5EF4-FFF2-40B4-BE49-F238E27FC236}">
                <a16:creationId xmlns:a16="http://schemas.microsoft.com/office/drawing/2014/main" id="{DF79FA03-3F21-89EB-1886-05584058E029}"/>
              </a:ext>
            </a:extLst>
          </p:cNvPr>
          <p:cNvSpPr/>
          <p:nvPr/>
        </p:nvSpPr>
        <p:spPr>
          <a:xfrm>
            <a:off x="1243707" y="244705"/>
            <a:ext cx="7909055" cy="937920"/>
          </a:xfrm>
          <a:prstGeom prst="rect">
            <a:avLst/>
          </a:prstGeom>
          <a:solidFill>
            <a:srgbClr val="B00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ADEA5B7C-71C5-543A-4646-F70641B4BDE2}"/>
              </a:ext>
            </a:extLst>
          </p:cNvPr>
          <p:cNvSpPr txBox="1"/>
          <p:nvPr/>
        </p:nvSpPr>
        <p:spPr>
          <a:xfrm>
            <a:off x="1374336" y="278871"/>
            <a:ext cx="7520473"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4400" b="1" cap="small" dirty="0">
                <a:solidFill>
                  <a:prstClr val="white"/>
                </a:solidFill>
                <a:latin typeface="Cambria" panose="02040503050406030204" pitchFamily="18" charset="0"/>
              </a:rPr>
              <a:t>Peer Support Specialist</a:t>
            </a:r>
            <a:endParaRPr kumimoji="0" lang="en-US" sz="4400" b="1" i="0" u="none" strike="noStrike" kern="1200" cap="small"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17" name="Rectangle 16">
            <a:extLst>
              <a:ext uri="{FF2B5EF4-FFF2-40B4-BE49-F238E27FC236}">
                <a16:creationId xmlns:a16="http://schemas.microsoft.com/office/drawing/2014/main" id="{C9A2F541-3EF6-203D-9100-E1FC3276CA96}"/>
              </a:ext>
            </a:extLst>
          </p:cNvPr>
          <p:cNvSpPr/>
          <p:nvPr/>
        </p:nvSpPr>
        <p:spPr>
          <a:xfrm>
            <a:off x="3733238" y="2887893"/>
            <a:ext cx="7993563" cy="3982693"/>
          </a:xfrm>
          <a:prstGeom prst="rect">
            <a:avLst/>
          </a:prstGeom>
        </p:spPr>
        <p:txBody>
          <a:bodyPr wrap="square">
            <a:spAutoFit/>
          </a:bodyPr>
          <a:lstStyle/>
          <a:p>
            <a:pPr marL="457200" marR="0" lvl="0" indent="-457200" algn="l" defTabSz="914400" rtl="0" eaLnBrk="1" fontAlgn="auto" latinLnBrk="0" hangingPunct="1">
              <a:lnSpc>
                <a:spcPct val="150000"/>
              </a:lnSpc>
              <a:spcBef>
                <a:spcPts val="0"/>
              </a:spcBef>
              <a:spcAft>
                <a:spcPts val="0"/>
              </a:spcAft>
              <a:buClrTx/>
              <a:buSzTx/>
              <a:buFontTx/>
              <a:buBlip>
                <a:blip r:embed="rId4"/>
              </a:buBlip>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Provides</a:t>
            </a:r>
            <a:r>
              <a:rPr kumimoji="0" lang="en-US" sz="2400" b="0" i="0" u="none" strike="noStrike" kern="1200" cap="none" spc="0" normalizeH="0" noProof="0" dirty="0">
                <a:ln>
                  <a:noFill/>
                </a:ln>
                <a:solidFill>
                  <a:prstClr val="black"/>
                </a:solidFill>
                <a:effectLst/>
                <a:uLnTx/>
                <a:uFillTx/>
                <a:latin typeface="Cambria" panose="02040503050406030204" pitchFamily="18" charset="0"/>
                <a:ea typeface="+mn-ea"/>
                <a:cs typeface="+mn-cs"/>
              </a:rPr>
              <a:t> Support for Participants</a:t>
            </a:r>
          </a:p>
          <a:p>
            <a:pPr marL="457200" marR="0" lvl="0" indent="-457200" algn="l" defTabSz="914400" rtl="0" eaLnBrk="1" fontAlgn="auto" latinLnBrk="0" hangingPunct="1">
              <a:lnSpc>
                <a:spcPct val="150000"/>
              </a:lnSpc>
              <a:spcBef>
                <a:spcPts val="0"/>
              </a:spcBef>
              <a:spcAft>
                <a:spcPts val="0"/>
              </a:spcAft>
              <a:buClrTx/>
              <a:buSzTx/>
              <a:buFontTx/>
              <a:buBlip>
                <a:blip r:embed="rId4"/>
              </a:buBlip>
              <a:tabLst/>
              <a:defRPr/>
            </a:pPr>
            <a:r>
              <a:rPr lang="en-US" sz="2400" baseline="0" dirty="0">
                <a:solidFill>
                  <a:prstClr val="black"/>
                </a:solidFill>
                <a:latin typeface="Cambria" panose="02040503050406030204" pitchFamily="18" charset="0"/>
              </a:rPr>
              <a:t>Someone</a:t>
            </a:r>
            <a:r>
              <a:rPr lang="en-US" sz="2400" dirty="0">
                <a:solidFill>
                  <a:prstClr val="black"/>
                </a:solidFill>
                <a:latin typeface="Cambria" panose="02040503050406030204" pitchFamily="18" charset="0"/>
              </a:rPr>
              <a:t> with Relatable Experience</a:t>
            </a:r>
          </a:p>
          <a:p>
            <a:pPr marL="457200" marR="0" lvl="0" indent="-457200" algn="l" defTabSz="914400" rtl="0" eaLnBrk="1" fontAlgn="auto" latinLnBrk="0" hangingPunct="1">
              <a:lnSpc>
                <a:spcPct val="150000"/>
              </a:lnSpc>
              <a:spcBef>
                <a:spcPts val="0"/>
              </a:spcBef>
              <a:spcAft>
                <a:spcPts val="0"/>
              </a:spcAft>
              <a:buClrTx/>
              <a:buSzTx/>
              <a:buFontTx/>
              <a:buBlip>
                <a:blip r:embed="rId4"/>
              </a:buBlip>
              <a:tabLst/>
              <a:defRPr/>
            </a:pPr>
            <a:r>
              <a:rPr lang="en-US" sz="2400" dirty="0">
                <a:solidFill>
                  <a:prstClr val="black"/>
                </a:solidFill>
                <a:latin typeface="Cambria" panose="02040503050406030204" pitchFamily="18" charset="0"/>
              </a:rPr>
              <a:t>Can access Resources; Especially Recovery Related</a:t>
            </a:r>
          </a:p>
          <a:p>
            <a:pPr marL="457200" marR="0" lvl="0" indent="-457200" algn="l" defTabSz="914400" rtl="0" eaLnBrk="1" fontAlgn="auto" latinLnBrk="0" hangingPunct="1">
              <a:lnSpc>
                <a:spcPct val="150000"/>
              </a:lnSpc>
              <a:spcBef>
                <a:spcPts val="0"/>
              </a:spcBef>
              <a:spcAft>
                <a:spcPts val="0"/>
              </a:spcAft>
              <a:buClrTx/>
              <a:buSzTx/>
              <a:buFontTx/>
              <a:buBlip>
                <a:blip r:embed="rId4"/>
              </a:buBlip>
              <a:tabLst/>
              <a:defRPr/>
            </a:pPr>
            <a:r>
              <a:rPr lang="en-US" sz="2400" dirty="0">
                <a:solidFill>
                  <a:prstClr val="black"/>
                </a:solidFill>
                <a:latin typeface="Cambria" panose="02040503050406030204" pitchFamily="18" charset="0"/>
              </a:rPr>
              <a:t>Help them access and participate in Pro-social activities.</a:t>
            </a:r>
          </a:p>
          <a:p>
            <a:pPr marL="457200" marR="0" lvl="0" indent="-457200" algn="l" defTabSz="914400" rtl="0" eaLnBrk="1" fontAlgn="auto" latinLnBrk="0" hangingPunct="1">
              <a:lnSpc>
                <a:spcPct val="150000"/>
              </a:lnSpc>
              <a:spcBef>
                <a:spcPts val="0"/>
              </a:spcBef>
              <a:spcAft>
                <a:spcPts val="0"/>
              </a:spcAft>
              <a:buClrTx/>
              <a:buSzTx/>
              <a:buFontTx/>
              <a:buBlip>
                <a:blip r:embed="rId4"/>
              </a:buBlip>
              <a:tabLst/>
              <a:defRPr/>
            </a:pPr>
            <a:r>
              <a:rPr kumimoji="0" lang="en-US" sz="240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Can help participants practice and build SKILLS!</a:t>
            </a:r>
          </a:p>
          <a:p>
            <a:pPr marL="457200" marR="0" lvl="0" indent="-457200" algn="l" defTabSz="914400" rtl="0" eaLnBrk="1" fontAlgn="auto" latinLnBrk="0" hangingPunct="1">
              <a:lnSpc>
                <a:spcPct val="150000"/>
              </a:lnSpc>
              <a:spcBef>
                <a:spcPts val="0"/>
              </a:spcBef>
              <a:spcAft>
                <a:spcPts val="0"/>
              </a:spcAft>
              <a:buClrTx/>
              <a:buSzTx/>
              <a:buFontTx/>
              <a:buBlip>
                <a:blip r:embed="rId4"/>
              </a:buBlip>
              <a:tabLst/>
              <a:defRPr/>
            </a:pPr>
            <a:r>
              <a:rPr lang="en-US" sz="2400" b="1" dirty="0">
                <a:solidFill>
                  <a:prstClr val="black"/>
                </a:solidFill>
                <a:latin typeface="Cambria" panose="02040503050406030204" pitchFamily="18" charset="0"/>
              </a:rPr>
              <a:t>NOT – </a:t>
            </a:r>
            <a:r>
              <a:rPr lang="en-US" sz="2400" dirty="0">
                <a:solidFill>
                  <a:prstClr val="black"/>
                </a:solidFill>
                <a:latin typeface="Cambria" panose="02040503050406030204" pitchFamily="18" charset="0"/>
              </a:rPr>
              <a:t>Case Manager; CBRS; etc.</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457200" marR="0" lvl="0" indent="-457200" algn="l" defTabSz="914400" rtl="0" eaLnBrk="1" fontAlgn="auto" latinLnBrk="0" hangingPunct="1">
              <a:lnSpc>
                <a:spcPct val="150000"/>
              </a:lnSpc>
              <a:spcBef>
                <a:spcPts val="0"/>
              </a:spcBef>
              <a:spcAft>
                <a:spcPts val="0"/>
              </a:spcAft>
              <a:buClrTx/>
              <a:buSzTx/>
              <a:buFontTx/>
              <a:buBlip>
                <a:blip r:embed="rId4"/>
              </a:buBlip>
              <a:tabLst/>
              <a:defRPr/>
            </a:pP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4" name="TextBox 3">
            <a:extLst>
              <a:ext uri="{FF2B5EF4-FFF2-40B4-BE49-F238E27FC236}">
                <a16:creationId xmlns:a16="http://schemas.microsoft.com/office/drawing/2014/main" id="{251607C0-35CA-FB16-89BA-86FE1E16D94F}"/>
              </a:ext>
            </a:extLst>
          </p:cNvPr>
          <p:cNvSpPr txBox="1"/>
          <p:nvPr/>
        </p:nvSpPr>
        <p:spPr>
          <a:xfrm>
            <a:off x="3733238" y="1695916"/>
            <a:ext cx="653491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prstClr val="black"/>
                </a:solidFill>
                <a:latin typeface="Cambria" panose="02040503050406030204" pitchFamily="18" charset="0"/>
              </a:rPr>
              <a:t>Peer Support/Recovery Coach</a:t>
            </a: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836940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 calcmode="lin" valueType="num">
                                      <p:cBhvr additive="base">
                                        <p:cTn id="7"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7">
                                            <p:txEl>
                                              <p:pRg st="1" end="1"/>
                                            </p:txEl>
                                          </p:spTgt>
                                        </p:tgtEl>
                                        <p:attrNameLst>
                                          <p:attrName>style.visibility</p:attrName>
                                        </p:attrNameLst>
                                      </p:cBhvr>
                                      <p:to>
                                        <p:strVal val="visible"/>
                                      </p:to>
                                    </p:set>
                                    <p:anim calcmode="lin" valueType="num">
                                      <p:cBhvr additive="base">
                                        <p:cTn id="13" dur="500" fill="hold"/>
                                        <p:tgtEl>
                                          <p:spTgt spid="1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7">
                                            <p:txEl>
                                              <p:pRg st="2" end="2"/>
                                            </p:txEl>
                                          </p:spTgt>
                                        </p:tgtEl>
                                        <p:attrNameLst>
                                          <p:attrName>style.visibility</p:attrName>
                                        </p:attrNameLst>
                                      </p:cBhvr>
                                      <p:to>
                                        <p:strVal val="visible"/>
                                      </p:to>
                                    </p:set>
                                    <p:anim calcmode="lin" valueType="num">
                                      <p:cBhvr additive="base">
                                        <p:cTn id="19" dur="500" fill="hold"/>
                                        <p:tgtEl>
                                          <p:spTgt spid="1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7">
                                            <p:txEl>
                                              <p:pRg st="3" end="3"/>
                                            </p:txEl>
                                          </p:spTgt>
                                        </p:tgtEl>
                                        <p:attrNameLst>
                                          <p:attrName>style.visibility</p:attrName>
                                        </p:attrNameLst>
                                      </p:cBhvr>
                                      <p:to>
                                        <p:strVal val="visible"/>
                                      </p:to>
                                    </p:set>
                                    <p:anim calcmode="lin" valueType="num">
                                      <p:cBhvr additive="base">
                                        <p:cTn id="25" dur="500" fill="hold"/>
                                        <p:tgtEl>
                                          <p:spTgt spid="1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7">
                                            <p:txEl>
                                              <p:pRg st="4" end="4"/>
                                            </p:txEl>
                                          </p:spTgt>
                                        </p:tgtEl>
                                        <p:attrNameLst>
                                          <p:attrName>style.visibility</p:attrName>
                                        </p:attrNameLst>
                                      </p:cBhvr>
                                      <p:to>
                                        <p:strVal val="visible"/>
                                      </p:to>
                                    </p:set>
                                    <p:anim calcmode="lin" valueType="num">
                                      <p:cBhvr additive="base">
                                        <p:cTn id="31" dur="500" fill="hold"/>
                                        <p:tgtEl>
                                          <p:spTgt spid="1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7">
                                            <p:txEl>
                                              <p:pRg st="5" end="5"/>
                                            </p:txEl>
                                          </p:spTgt>
                                        </p:tgtEl>
                                        <p:attrNameLst>
                                          <p:attrName>style.visibility</p:attrName>
                                        </p:attrNameLst>
                                      </p:cBhvr>
                                      <p:to>
                                        <p:strVal val="visible"/>
                                      </p:to>
                                    </p:set>
                                    <p:anim calcmode="lin" valueType="num">
                                      <p:cBhvr additive="base">
                                        <p:cTn id="37" dur="500" fill="hold"/>
                                        <p:tgtEl>
                                          <p:spTgt spid="17">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7">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duotone>
              <a:prstClr val="black"/>
              <a:srgbClr val="D9C3A5">
                <a:tint val="50000"/>
                <a:satMod val="180000"/>
              </a:srgbClr>
            </a:duotone>
            <a:extLst>
              <a:ext uri="{28A0092B-C50C-407E-A947-70E740481C1C}">
                <a14:useLocalDpi xmlns:a14="http://schemas.microsoft.com/office/drawing/2010/main" val="0"/>
              </a:ext>
            </a:extLst>
          </a:blip>
          <a:srcRect/>
          <a:stretch/>
        </p:blipFill>
        <p:spPr>
          <a:xfrm rot="5400000">
            <a:off x="-2157985" y="1816611"/>
            <a:ext cx="7229857" cy="3230880"/>
          </a:xfrm>
          <a:prstGeom prst="rect">
            <a:avLst/>
          </a:prstGeom>
          <a:effectLst>
            <a:softEdge rad="127000"/>
          </a:effectLst>
        </p:spPr>
      </p:pic>
      <p:sp>
        <p:nvSpPr>
          <p:cNvPr id="5" name="Rectangle 4"/>
          <p:cNvSpPr/>
          <p:nvPr/>
        </p:nvSpPr>
        <p:spPr>
          <a:xfrm>
            <a:off x="1243707" y="244705"/>
            <a:ext cx="7909055" cy="937920"/>
          </a:xfrm>
          <a:prstGeom prst="rect">
            <a:avLst/>
          </a:prstGeom>
          <a:solidFill>
            <a:srgbClr val="B00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1374336" y="278871"/>
            <a:ext cx="7520473"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small" spc="0" normalizeH="0" baseline="0" noProof="0" dirty="0">
                <a:ln>
                  <a:noFill/>
                </a:ln>
                <a:solidFill>
                  <a:prstClr val="white"/>
                </a:solidFill>
                <a:effectLst/>
                <a:uLnTx/>
                <a:uFillTx/>
                <a:latin typeface="Cambria" panose="02040503050406030204" pitchFamily="18" charset="0"/>
                <a:ea typeface="+mn-ea"/>
                <a:cs typeface="+mn-cs"/>
              </a:rPr>
              <a:t>Law Enforcement</a:t>
            </a:r>
          </a:p>
        </p:txBody>
      </p:sp>
      <p:sp>
        <p:nvSpPr>
          <p:cNvPr id="17" name="Rectangle 16"/>
          <p:cNvSpPr/>
          <p:nvPr/>
        </p:nvSpPr>
        <p:spPr>
          <a:xfrm>
            <a:off x="3169920" y="3080911"/>
            <a:ext cx="9022080" cy="3754874"/>
          </a:xfrm>
          <a:prstGeom prst="rect">
            <a:avLst/>
          </a:prstGeom>
        </p:spPr>
        <p:txBody>
          <a:bodyPr wrap="square">
            <a:spAutoFit/>
          </a:bodyPr>
          <a:lstStyle/>
          <a:p>
            <a:pPr marL="457200" marR="0" lvl="0" indent="-457200" algn="l" defTabSz="914400" rtl="0" eaLnBrk="1" fontAlgn="auto" latinLnBrk="0" hangingPunct="1">
              <a:lnSpc>
                <a:spcPct val="150000"/>
              </a:lnSpc>
              <a:spcBef>
                <a:spcPts val="0"/>
              </a:spcBef>
              <a:spcAft>
                <a:spcPts val="0"/>
              </a:spcAft>
              <a:buClrTx/>
              <a:buSzTx/>
              <a:buFontTx/>
              <a:buBlip>
                <a:blip r:embed="rId4"/>
              </a:buBlip>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Assist with home or employment visits</a:t>
            </a:r>
          </a:p>
          <a:p>
            <a:pPr marL="457200" marR="0" lvl="0" indent="-457200" algn="l" defTabSz="914400" rtl="0" eaLnBrk="1" fontAlgn="auto" latinLnBrk="0" hangingPunct="1">
              <a:lnSpc>
                <a:spcPct val="100000"/>
              </a:lnSpc>
              <a:spcBef>
                <a:spcPts val="0"/>
              </a:spcBef>
              <a:spcAft>
                <a:spcPts val="0"/>
              </a:spcAft>
              <a:buClrTx/>
              <a:buSzTx/>
              <a:buFontTx/>
              <a:buBlip>
                <a:blip r:embed="rId4"/>
              </a:buBlip>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Observe participants in the community – “Eyes and Ears of team”</a:t>
            </a:r>
          </a:p>
          <a:p>
            <a:pPr marL="457200" marR="0" lvl="0" indent="-457200" algn="l" defTabSz="914400" rtl="0" eaLnBrk="1" fontAlgn="auto" latinLnBrk="0" hangingPunct="1">
              <a:lnSpc>
                <a:spcPct val="100000"/>
              </a:lnSpc>
              <a:spcBef>
                <a:spcPts val="0"/>
              </a:spcBef>
              <a:spcAft>
                <a:spcPts val="0"/>
              </a:spcAft>
              <a:buClrTx/>
              <a:buSzTx/>
              <a:buFontTx/>
              <a:buBlip>
                <a:blip r:embed="rId4"/>
              </a:buBlip>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Liaison between treatment court and police department, sheriff’s office, jail and correctional system</a:t>
            </a:r>
          </a:p>
          <a:p>
            <a:pPr marL="457200" marR="0" lvl="0" indent="-457200" algn="l" defTabSz="914400" rtl="0" eaLnBrk="1" fontAlgn="auto" latinLnBrk="0" hangingPunct="1">
              <a:lnSpc>
                <a:spcPct val="100000"/>
              </a:lnSpc>
              <a:spcBef>
                <a:spcPts val="0"/>
              </a:spcBef>
              <a:spcAft>
                <a:spcPts val="0"/>
              </a:spcAft>
              <a:buClrTx/>
              <a:buSzTx/>
              <a:buFontTx/>
              <a:buBlip>
                <a:blip r:embed="rId4"/>
              </a:buBlip>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Trained in CIT –Crisis Intervention Training</a:t>
            </a:r>
          </a:p>
          <a:p>
            <a:pPr marL="457200" marR="0" lvl="0" indent="-457200" algn="l" defTabSz="914400" rtl="0" eaLnBrk="1" fontAlgn="auto" latinLnBrk="0" hangingPunct="1">
              <a:lnSpc>
                <a:spcPct val="100000"/>
              </a:lnSpc>
              <a:spcBef>
                <a:spcPts val="0"/>
              </a:spcBef>
              <a:spcAft>
                <a:spcPts val="0"/>
              </a:spcAft>
              <a:buClrTx/>
              <a:buSzTx/>
              <a:buFontTx/>
              <a:buBlip>
                <a:blip r:embed="rId4"/>
              </a:buBlip>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Cross training</a:t>
            </a:r>
          </a:p>
        </p:txBody>
      </p:sp>
      <p:sp>
        <p:nvSpPr>
          <p:cNvPr id="4" name="TextBox 3"/>
          <p:cNvSpPr txBox="1"/>
          <p:nvPr/>
        </p:nvSpPr>
        <p:spPr>
          <a:xfrm>
            <a:off x="3733238" y="1477123"/>
            <a:ext cx="6534912"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Typically a police officer, deputy sheriff, highway patrol officer, or jail official serves on the team</a:t>
            </a:r>
          </a:p>
        </p:txBody>
      </p:sp>
    </p:spTree>
    <p:extLst>
      <p:ext uri="{BB962C8B-B14F-4D97-AF65-F5344CB8AC3E}">
        <p14:creationId xmlns:p14="http://schemas.microsoft.com/office/powerpoint/2010/main" val="654163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anim calcmode="lin" valueType="num">
                                      <p:cBhvr additive="base">
                                        <p:cTn id="7"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7">
                                            <p:txEl>
                                              <p:pRg st="1" end="1"/>
                                            </p:txEl>
                                          </p:spTgt>
                                        </p:tgtEl>
                                        <p:attrNameLst>
                                          <p:attrName>style.visibility</p:attrName>
                                        </p:attrNameLst>
                                      </p:cBhvr>
                                      <p:to>
                                        <p:strVal val="visible"/>
                                      </p:to>
                                    </p:set>
                                    <p:anim calcmode="lin" valueType="num">
                                      <p:cBhvr additive="base">
                                        <p:cTn id="13" dur="500" fill="hold"/>
                                        <p:tgtEl>
                                          <p:spTgt spid="1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7">
                                            <p:txEl>
                                              <p:pRg st="2" end="2"/>
                                            </p:txEl>
                                          </p:spTgt>
                                        </p:tgtEl>
                                        <p:attrNameLst>
                                          <p:attrName>style.visibility</p:attrName>
                                        </p:attrNameLst>
                                      </p:cBhvr>
                                      <p:to>
                                        <p:strVal val="visible"/>
                                      </p:to>
                                    </p:set>
                                    <p:anim calcmode="lin" valueType="num">
                                      <p:cBhvr additive="base">
                                        <p:cTn id="19" dur="500" fill="hold"/>
                                        <p:tgtEl>
                                          <p:spTgt spid="1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7">
                                            <p:txEl>
                                              <p:pRg st="3" end="3"/>
                                            </p:txEl>
                                          </p:spTgt>
                                        </p:tgtEl>
                                        <p:attrNameLst>
                                          <p:attrName>style.visibility</p:attrName>
                                        </p:attrNameLst>
                                      </p:cBhvr>
                                      <p:to>
                                        <p:strVal val="visible"/>
                                      </p:to>
                                    </p:set>
                                    <p:anim calcmode="lin" valueType="num">
                                      <p:cBhvr additive="base">
                                        <p:cTn id="25" dur="500" fill="hold"/>
                                        <p:tgtEl>
                                          <p:spTgt spid="17">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7">
                                            <p:txEl>
                                              <p:pRg st="4" end="4"/>
                                            </p:txEl>
                                          </p:spTgt>
                                        </p:tgtEl>
                                        <p:attrNameLst>
                                          <p:attrName>style.visibility</p:attrName>
                                        </p:attrNameLst>
                                      </p:cBhvr>
                                      <p:to>
                                        <p:strVal val="visible"/>
                                      </p:to>
                                    </p:set>
                                    <p:anim calcmode="lin" valueType="num">
                                      <p:cBhvr additive="base">
                                        <p:cTn id="31" dur="500" fill="hold"/>
                                        <p:tgtEl>
                                          <p:spTgt spid="17">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7">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3" cstate="screen">
            <a:duotone>
              <a:prstClr val="black"/>
              <a:srgbClr val="D9C3A5">
                <a:tint val="50000"/>
                <a:satMod val="180000"/>
              </a:srgbClr>
            </a:duotone>
            <a:extLst>
              <a:ext uri="{28A0092B-C50C-407E-A947-70E740481C1C}">
                <a14:useLocalDpi xmlns:a14="http://schemas.microsoft.com/office/drawing/2010/main" val="0"/>
              </a:ext>
            </a:extLst>
          </a:blip>
          <a:srcRect/>
          <a:stretch/>
        </p:blipFill>
        <p:spPr>
          <a:xfrm>
            <a:off x="-132264" y="-138896"/>
            <a:ext cx="2671823" cy="7141579"/>
          </a:xfrm>
          <a:prstGeom prst="rect">
            <a:avLst/>
          </a:prstGeom>
          <a:effectLst>
            <a:softEdge rad="127000"/>
          </a:effectLst>
        </p:spPr>
      </p:pic>
      <p:sp>
        <p:nvSpPr>
          <p:cNvPr id="5" name="Rectangle 4"/>
          <p:cNvSpPr/>
          <p:nvPr/>
        </p:nvSpPr>
        <p:spPr>
          <a:xfrm>
            <a:off x="1875099" y="244705"/>
            <a:ext cx="7604567" cy="882839"/>
          </a:xfrm>
          <a:prstGeom prst="rect">
            <a:avLst/>
          </a:prstGeom>
          <a:solidFill>
            <a:srgbClr val="B00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TextBox 5"/>
          <p:cNvSpPr txBox="1"/>
          <p:nvPr/>
        </p:nvSpPr>
        <p:spPr>
          <a:xfrm>
            <a:off x="1875098" y="278871"/>
            <a:ext cx="7604567" cy="76944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small" spc="0" normalizeH="0" baseline="0" noProof="0" dirty="0">
                <a:ln>
                  <a:noFill/>
                </a:ln>
                <a:solidFill>
                  <a:prstClr val="white"/>
                </a:solidFill>
                <a:effectLst/>
                <a:uLnTx/>
                <a:uFillTx/>
                <a:latin typeface="Cambria" panose="02040503050406030204" pitchFamily="18" charset="0"/>
                <a:ea typeface="+mn-ea"/>
                <a:cs typeface="+mn-cs"/>
              </a:rPr>
              <a:t>Evaluator</a:t>
            </a:r>
          </a:p>
        </p:txBody>
      </p:sp>
      <p:sp>
        <p:nvSpPr>
          <p:cNvPr id="7" name="Rectangle 6"/>
          <p:cNvSpPr/>
          <p:nvPr/>
        </p:nvSpPr>
        <p:spPr>
          <a:xfrm>
            <a:off x="3169920" y="3080911"/>
            <a:ext cx="8656320" cy="3394840"/>
          </a:xfrm>
          <a:prstGeom prst="rect">
            <a:avLst/>
          </a:prstGeom>
        </p:spPr>
        <p:txBody>
          <a:bodyPr wrap="square">
            <a:spAutoFit/>
          </a:bodyPr>
          <a:lstStyle/>
          <a:p>
            <a:pPr marL="457200" marR="0" lvl="0" indent="-457200" algn="l" defTabSz="914400" rtl="0" eaLnBrk="1" fontAlgn="auto" latinLnBrk="0" hangingPunct="1">
              <a:lnSpc>
                <a:spcPct val="130000"/>
              </a:lnSpc>
              <a:spcBef>
                <a:spcPts val="0"/>
              </a:spcBef>
              <a:spcAft>
                <a:spcPts val="0"/>
              </a:spcAft>
              <a:buClrTx/>
              <a:buSzTx/>
              <a:buFontTx/>
              <a:buBlip>
                <a:blip r:embed="rId4"/>
              </a:buBlip>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Examines if the treatment court is adhering to best practices and participant outcomes no less that every 5 years</a:t>
            </a:r>
          </a:p>
          <a:p>
            <a:pPr marL="457200" marR="0" lvl="0" indent="-457200" algn="l" defTabSz="914400" rtl="0" eaLnBrk="1" fontAlgn="auto" latinLnBrk="0" hangingPunct="1">
              <a:lnSpc>
                <a:spcPct val="130000"/>
              </a:lnSpc>
              <a:spcBef>
                <a:spcPts val="0"/>
              </a:spcBef>
              <a:spcAft>
                <a:spcPts val="0"/>
              </a:spcAft>
              <a:buClrTx/>
              <a:buSzTx/>
              <a:buFontTx/>
              <a:buBlip>
                <a:blip r:embed="rId4"/>
              </a:buBlip>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Helps the team identify the performance data elements to be collected</a:t>
            </a:r>
          </a:p>
          <a:p>
            <a:pPr marL="457200" marR="0" lvl="0" indent="-457200" algn="l" defTabSz="914400" rtl="0" eaLnBrk="1" fontAlgn="auto" latinLnBrk="0" hangingPunct="1">
              <a:lnSpc>
                <a:spcPct val="130000"/>
              </a:lnSpc>
              <a:spcBef>
                <a:spcPts val="0"/>
              </a:spcBef>
              <a:spcAft>
                <a:spcPts val="0"/>
              </a:spcAft>
              <a:buClrTx/>
              <a:buSzTx/>
              <a:buFontTx/>
              <a:buBlip>
                <a:blip r:embed="rId4"/>
              </a:buBlip>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Identifies a comparison group for the evaluation</a:t>
            </a:r>
          </a:p>
        </p:txBody>
      </p:sp>
      <p:sp>
        <p:nvSpPr>
          <p:cNvPr id="8" name="TextBox 7"/>
          <p:cNvSpPr txBox="1"/>
          <p:nvPr/>
        </p:nvSpPr>
        <p:spPr>
          <a:xfrm>
            <a:off x="3306518" y="1396498"/>
            <a:ext cx="7739434" cy="138499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Typically an independent skilled evaluator or professor from a local college, college student, statewide evaluator or local county evaluator</a:t>
            </a:r>
          </a:p>
        </p:txBody>
      </p:sp>
    </p:spTree>
    <p:extLst>
      <p:ext uri="{BB962C8B-B14F-4D97-AF65-F5344CB8AC3E}">
        <p14:creationId xmlns:p14="http://schemas.microsoft.com/office/powerpoint/2010/main" val="4068930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 calcmode="lin" valueType="num">
                                      <p:cBhvr additive="base">
                                        <p:cTn id="7"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xEl>
                                              <p:pRg st="1" end="1"/>
                                            </p:txEl>
                                          </p:spTgt>
                                        </p:tgtEl>
                                        <p:attrNameLst>
                                          <p:attrName>style.visibility</p:attrName>
                                        </p:attrNameLst>
                                      </p:cBhvr>
                                      <p:to>
                                        <p:strVal val="visible"/>
                                      </p:to>
                                    </p:set>
                                    <p:anim calcmode="lin" valueType="num">
                                      <p:cBhvr additive="base">
                                        <p:cTn id="13" dur="500" fill="hold"/>
                                        <p:tgtEl>
                                          <p:spTgt spid="7">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7">
                                            <p:txEl>
                                              <p:pRg st="2" end="2"/>
                                            </p:txEl>
                                          </p:spTgt>
                                        </p:tgtEl>
                                        <p:attrNameLst>
                                          <p:attrName>style.visibility</p:attrName>
                                        </p:attrNameLst>
                                      </p:cBhvr>
                                      <p:to>
                                        <p:strVal val="visible"/>
                                      </p:to>
                                    </p:set>
                                    <p:anim calcmode="lin" valueType="num">
                                      <p:cBhvr additive="base">
                                        <p:cTn id="19" dur="500" fill="hold"/>
                                        <p:tgtEl>
                                          <p:spTgt spid="7">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95F196-EF77-A773-A033-EE09B77299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58F772-3231-539E-A704-8996462665C2}"/>
              </a:ext>
            </a:extLst>
          </p:cNvPr>
          <p:cNvSpPr>
            <a:spLocks noGrp="1"/>
          </p:cNvSpPr>
          <p:nvPr>
            <p:ph type="title"/>
          </p:nvPr>
        </p:nvSpPr>
        <p:spPr/>
        <p:txBody>
          <a:bodyPr/>
          <a:lstStyle/>
          <a:p>
            <a:r>
              <a:rPr lang="en-US" dirty="0"/>
              <a:t>Issues that lead to Dysfunction in Teams</a:t>
            </a:r>
          </a:p>
        </p:txBody>
      </p:sp>
      <p:pic>
        <p:nvPicPr>
          <p:cNvPr id="4" name="Online Media 3" title="good teamwork and bad teamwork">
            <a:hlinkClick r:id="" action="ppaction://media"/>
            <a:extLst>
              <a:ext uri="{FF2B5EF4-FFF2-40B4-BE49-F238E27FC236}">
                <a16:creationId xmlns:a16="http://schemas.microsoft.com/office/drawing/2014/main" id="{4F06FBC2-BFE4-B123-BBA6-27BC55EB10FD}"/>
              </a:ext>
            </a:extLst>
          </p:cNvPr>
          <p:cNvPicPr>
            <a:picLocks noGrp="1" noRot="1" noChangeAspect="1"/>
          </p:cNvPicPr>
          <p:nvPr>
            <p:ph idx="1"/>
            <a:videoFile r:link="rId1"/>
          </p:nvPr>
        </p:nvPicPr>
        <p:blipFill>
          <a:blip r:embed="rId4"/>
          <a:stretch>
            <a:fillRect/>
          </a:stretch>
        </p:blipFill>
        <p:spPr>
          <a:xfrm>
            <a:off x="1940438" y="1597025"/>
            <a:ext cx="8311123" cy="4692015"/>
          </a:xfrm>
          <a:prstGeom prst="rect">
            <a:avLst/>
          </a:prstGeom>
        </p:spPr>
      </p:pic>
    </p:spTree>
    <p:extLst>
      <p:ext uri="{BB962C8B-B14F-4D97-AF65-F5344CB8AC3E}">
        <p14:creationId xmlns:p14="http://schemas.microsoft.com/office/powerpoint/2010/main" val="1357413959"/>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Issues that lead to Frustration and Dysfunction</a:t>
            </a:r>
          </a:p>
        </p:txBody>
      </p:sp>
      <p:sp>
        <p:nvSpPr>
          <p:cNvPr id="3" name="Content Placeholder 2"/>
          <p:cNvSpPr>
            <a:spLocks noGrp="1"/>
          </p:cNvSpPr>
          <p:nvPr>
            <p:ph idx="1"/>
          </p:nvPr>
        </p:nvSpPr>
        <p:spPr/>
        <p:txBody>
          <a:bodyPr>
            <a:normAutofit fontScale="92500"/>
          </a:bodyPr>
          <a:lstStyle/>
          <a:p>
            <a:r>
              <a:rPr lang="en-US" b="1" dirty="0"/>
              <a:t>Role confusion </a:t>
            </a:r>
            <a:r>
              <a:rPr lang="en-US" dirty="0"/>
              <a:t>— When team members are unclear about their responsibilities and those of other team members</a:t>
            </a:r>
          </a:p>
          <a:p>
            <a:r>
              <a:rPr lang="en-US" dirty="0"/>
              <a:t>Team members need to be able to stay in their lane, yet understand what other team members do as well.</a:t>
            </a:r>
          </a:p>
          <a:p>
            <a:r>
              <a:rPr lang="en-US" dirty="0"/>
              <a:t>Can we question what others can or should be doing, we think? </a:t>
            </a:r>
          </a:p>
          <a:p>
            <a:r>
              <a:rPr lang="en-US" dirty="0"/>
              <a:t>The beauty of a multi-disciplinary team is getting many opinions and ideas, yet this can also be a cause of contention and frustration among team members… </a:t>
            </a:r>
          </a:p>
        </p:txBody>
      </p:sp>
    </p:spTree>
    <p:extLst>
      <p:ext uri="{BB962C8B-B14F-4D97-AF65-F5344CB8AC3E}">
        <p14:creationId xmlns:p14="http://schemas.microsoft.com/office/powerpoint/2010/main" val="972830202"/>
      </p:ext>
    </p:extLst>
  </p:cSld>
  <p:clrMapOvr>
    <a:masterClrMapping/>
  </p:clrMapOvr>
  <p:transition spd="slow">
    <p:wipe dir="d"/>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B20392-2BD0-9061-1EDD-C8BBA652EE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BFFA33-C96E-2533-BB95-B4AD0FE2D33A}"/>
              </a:ext>
            </a:extLst>
          </p:cNvPr>
          <p:cNvSpPr>
            <a:spLocks noGrp="1"/>
          </p:cNvSpPr>
          <p:nvPr>
            <p:ph type="title"/>
          </p:nvPr>
        </p:nvSpPr>
        <p:spPr/>
        <p:txBody>
          <a:bodyPr>
            <a:normAutofit/>
          </a:bodyPr>
          <a:lstStyle/>
          <a:p>
            <a:r>
              <a:rPr lang="en-US" dirty="0"/>
              <a:t>Issues that lead to Frustration and Dysfunction</a:t>
            </a:r>
          </a:p>
        </p:txBody>
      </p:sp>
      <p:sp>
        <p:nvSpPr>
          <p:cNvPr id="3" name="Content Placeholder 2">
            <a:extLst>
              <a:ext uri="{FF2B5EF4-FFF2-40B4-BE49-F238E27FC236}">
                <a16:creationId xmlns:a16="http://schemas.microsoft.com/office/drawing/2014/main" id="{04EED7A8-4A5B-4082-A9DA-8A5170DEE633}"/>
              </a:ext>
            </a:extLst>
          </p:cNvPr>
          <p:cNvSpPr>
            <a:spLocks noGrp="1"/>
          </p:cNvSpPr>
          <p:nvPr>
            <p:ph idx="1"/>
          </p:nvPr>
        </p:nvSpPr>
        <p:spPr/>
        <p:txBody>
          <a:bodyPr>
            <a:normAutofit/>
          </a:bodyPr>
          <a:lstStyle/>
          <a:p>
            <a:r>
              <a:rPr lang="en-US" b="1" dirty="0"/>
              <a:t>Role confusion </a:t>
            </a:r>
            <a:r>
              <a:rPr lang="en-US" dirty="0"/>
              <a:t>— Continued….</a:t>
            </a:r>
          </a:p>
          <a:p>
            <a:r>
              <a:rPr lang="en-US" dirty="0"/>
              <a:t>Can other roles question or challenge another role’s perspective?</a:t>
            </a:r>
          </a:p>
          <a:p>
            <a:r>
              <a:rPr lang="en-US" dirty="0"/>
              <a:t>Judge is team lead; can he/she just decide what’s best?</a:t>
            </a:r>
          </a:p>
          <a:p>
            <a:pPr lvl="6"/>
            <a:r>
              <a:rPr lang="en-US" dirty="0"/>
              <a:t>Treatment Level of Care</a:t>
            </a:r>
          </a:p>
          <a:p>
            <a:pPr lvl="6"/>
            <a:r>
              <a:rPr lang="en-US" dirty="0"/>
              <a:t>Supervision levels</a:t>
            </a:r>
          </a:p>
          <a:p>
            <a:pPr lvl="6"/>
            <a:r>
              <a:rPr lang="en-US" dirty="0"/>
              <a:t>Over-ride Drug Testing</a:t>
            </a:r>
          </a:p>
          <a:p>
            <a:endParaRPr lang="en-US" dirty="0"/>
          </a:p>
        </p:txBody>
      </p:sp>
    </p:spTree>
    <p:extLst>
      <p:ext uri="{BB962C8B-B14F-4D97-AF65-F5344CB8AC3E}">
        <p14:creationId xmlns:p14="http://schemas.microsoft.com/office/powerpoint/2010/main" val="3347330682"/>
      </p:ext>
    </p:extLst>
  </p:cSld>
  <p:clrMapOvr>
    <a:masterClrMapping/>
  </p:clrMapOvr>
  <p:transition spd="slow">
    <p:wipe dir="d"/>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A1ACF-FC39-908D-1C13-B238644BFB4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735E0C-ABF4-B60E-1B61-EA42F26B7EE3}"/>
              </a:ext>
            </a:extLst>
          </p:cNvPr>
          <p:cNvSpPr>
            <a:spLocks noGrp="1"/>
          </p:cNvSpPr>
          <p:nvPr>
            <p:ph type="title"/>
          </p:nvPr>
        </p:nvSpPr>
        <p:spPr/>
        <p:txBody>
          <a:bodyPr/>
          <a:lstStyle/>
          <a:p>
            <a:r>
              <a:rPr lang="en-US" dirty="0"/>
              <a:t>Issues that lead to Dysfunction in Teams</a:t>
            </a:r>
          </a:p>
        </p:txBody>
      </p:sp>
      <p:pic>
        <p:nvPicPr>
          <p:cNvPr id="4" name="Online Media 3" title="Pivot | Friends">
            <a:hlinkClick r:id="" action="ppaction://media"/>
            <a:extLst>
              <a:ext uri="{FF2B5EF4-FFF2-40B4-BE49-F238E27FC236}">
                <a16:creationId xmlns:a16="http://schemas.microsoft.com/office/drawing/2014/main" id="{E6D69220-7793-84C0-5C77-06EF2F5913F5}"/>
              </a:ext>
            </a:extLst>
          </p:cNvPr>
          <p:cNvPicPr>
            <a:picLocks noGrp="1" noRot="1" noChangeAspect="1"/>
          </p:cNvPicPr>
          <p:nvPr>
            <p:ph idx="1"/>
            <a:videoFile r:link="rId1"/>
          </p:nvPr>
        </p:nvPicPr>
        <p:blipFill>
          <a:blip r:embed="rId4"/>
          <a:stretch>
            <a:fillRect/>
          </a:stretch>
        </p:blipFill>
        <p:spPr>
          <a:xfrm>
            <a:off x="1703387" y="1628700"/>
            <a:ext cx="8785226" cy="4959668"/>
          </a:xfrm>
          <a:prstGeom prst="rect">
            <a:avLst/>
          </a:prstGeom>
        </p:spPr>
      </p:pic>
    </p:spTree>
    <p:extLst>
      <p:ext uri="{BB962C8B-B14F-4D97-AF65-F5344CB8AC3E}">
        <p14:creationId xmlns:p14="http://schemas.microsoft.com/office/powerpoint/2010/main" val="941536488"/>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BDA8A9-38C1-08D6-EA86-F529097909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F205981-BD56-D3FF-71D8-95834306F1B3}"/>
              </a:ext>
            </a:extLst>
          </p:cNvPr>
          <p:cNvSpPr>
            <a:spLocks noGrp="1"/>
          </p:cNvSpPr>
          <p:nvPr>
            <p:ph type="title"/>
          </p:nvPr>
        </p:nvSpPr>
        <p:spPr/>
        <p:txBody>
          <a:bodyPr/>
          <a:lstStyle/>
          <a:p>
            <a:r>
              <a:rPr lang="en-US" dirty="0"/>
              <a:t>Issues that lead to Dysfunction in Teams</a:t>
            </a:r>
          </a:p>
        </p:txBody>
      </p:sp>
      <p:sp>
        <p:nvSpPr>
          <p:cNvPr id="3" name="Content Placeholder 2">
            <a:extLst>
              <a:ext uri="{FF2B5EF4-FFF2-40B4-BE49-F238E27FC236}">
                <a16:creationId xmlns:a16="http://schemas.microsoft.com/office/drawing/2014/main" id="{CC93275E-31B3-0AD1-0834-41A8932C7FEB}"/>
              </a:ext>
            </a:extLst>
          </p:cNvPr>
          <p:cNvSpPr>
            <a:spLocks noGrp="1"/>
          </p:cNvSpPr>
          <p:nvPr>
            <p:ph idx="1"/>
          </p:nvPr>
        </p:nvSpPr>
        <p:spPr/>
        <p:txBody>
          <a:bodyPr>
            <a:normAutofit/>
          </a:bodyPr>
          <a:lstStyle/>
          <a:p>
            <a:r>
              <a:rPr lang="en-US" b="1" dirty="0"/>
              <a:t>Poor communication </a:t>
            </a:r>
            <a:r>
              <a:rPr lang="en-US" dirty="0"/>
              <a:t>— </a:t>
            </a:r>
          </a:p>
          <a:p>
            <a:r>
              <a:rPr lang="en-US" dirty="0"/>
              <a:t>Communication is key in treatment teams to keep team members updated</a:t>
            </a:r>
          </a:p>
          <a:p>
            <a:r>
              <a:rPr lang="en-US" dirty="0"/>
              <a:t>Being able to discuss difficult situations with participants</a:t>
            </a:r>
          </a:p>
          <a:p>
            <a:r>
              <a:rPr lang="en-US" dirty="0"/>
              <a:t> Mistrust; unresolved interpersonal issues</a:t>
            </a:r>
          </a:p>
          <a:p>
            <a:r>
              <a:rPr lang="en-US" dirty="0"/>
              <a:t> Being on time and prepared for </a:t>
            </a:r>
            <a:r>
              <a:rPr lang="en-US" dirty="0" err="1"/>
              <a:t>staffings</a:t>
            </a:r>
            <a:r>
              <a:rPr lang="en-US" dirty="0"/>
              <a:t> and with participants.</a:t>
            </a:r>
          </a:p>
        </p:txBody>
      </p:sp>
    </p:spTree>
    <p:extLst>
      <p:ext uri="{BB962C8B-B14F-4D97-AF65-F5344CB8AC3E}">
        <p14:creationId xmlns:p14="http://schemas.microsoft.com/office/powerpoint/2010/main" val="17609380"/>
      </p:ext>
    </p:extLst>
  </p:cSld>
  <p:clrMapOvr>
    <a:masterClrMapping/>
  </p:clrMapOvr>
  <p:transition spd="slow">
    <p:wipe dir="d"/>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CFC7DF-78C6-E2D2-99C1-FAF6C00F497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50095D-DF10-C5AD-DE3E-00BAACEAAB42}"/>
              </a:ext>
            </a:extLst>
          </p:cNvPr>
          <p:cNvSpPr>
            <a:spLocks noGrp="1"/>
          </p:cNvSpPr>
          <p:nvPr>
            <p:ph type="title"/>
          </p:nvPr>
        </p:nvSpPr>
        <p:spPr/>
        <p:txBody>
          <a:bodyPr/>
          <a:lstStyle/>
          <a:p>
            <a:r>
              <a:rPr lang="en-US" dirty="0"/>
              <a:t>Issues that lead to Dysfunction in Teams</a:t>
            </a:r>
          </a:p>
        </p:txBody>
      </p:sp>
      <p:sp>
        <p:nvSpPr>
          <p:cNvPr id="3" name="Content Placeholder 2">
            <a:extLst>
              <a:ext uri="{FF2B5EF4-FFF2-40B4-BE49-F238E27FC236}">
                <a16:creationId xmlns:a16="http://schemas.microsoft.com/office/drawing/2014/main" id="{41337834-DA1D-31D0-9400-11A395EAAA84}"/>
              </a:ext>
            </a:extLst>
          </p:cNvPr>
          <p:cNvSpPr>
            <a:spLocks noGrp="1"/>
          </p:cNvSpPr>
          <p:nvPr>
            <p:ph idx="1"/>
          </p:nvPr>
        </p:nvSpPr>
        <p:spPr/>
        <p:txBody>
          <a:bodyPr>
            <a:normAutofit fontScale="92500"/>
          </a:bodyPr>
          <a:lstStyle/>
          <a:p>
            <a:r>
              <a:rPr lang="en-US" dirty="0"/>
              <a:t>Acronyms can be a barrier to team communications; different acronyms used in different professions.</a:t>
            </a:r>
          </a:p>
          <a:p>
            <a:r>
              <a:rPr lang="en-US" dirty="0"/>
              <a:t>Timeliness is important in communication with team members; waiting can be problematic</a:t>
            </a:r>
          </a:p>
          <a:p>
            <a:r>
              <a:rPr lang="en-US" dirty="0"/>
              <a:t>Including all team members on team communications; multiple e-mail chains between team members can be very problematic….</a:t>
            </a:r>
          </a:p>
          <a:p>
            <a:pPr lvl="3"/>
            <a:r>
              <a:rPr lang="en-US" dirty="0"/>
              <a:t>Leaving people out of  the loop.</a:t>
            </a:r>
          </a:p>
          <a:p>
            <a:pPr lvl="3"/>
            <a:r>
              <a:rPr lang="en-US" dirty="0"/>
              <a:t>Forgetting who already knows what?</a:t>
            </a:r>
          </a:p>
          <a:p>
            <a:pPr lvl="3"/>
            <a:r>
              <a:rPr lang="en-US" dirty="0"/>
              <a:t>Purposefully leaving team members out for personal or professional reasons…</a:t>
            </a:r>
          </a:p>
        </p:txBody>
      </p:sp>
    </p:spTree>
    <p:extLst>
      <p:ext uri="{BB962C8B-B14F-4D97-AF65-F5344CB8AC3E}">
        <p14:creationId xmlns:p14="http://schemas.microsoft.com/office/powerpoint/2010/main" val="200813262"/>
      </p:ext>
    </p:extLst>
  </p:cSld>
  <p:clrMapOvr>
    <a:masterClrMapping/>
  </p:clrMapOvr>
  <p:transition spd="slow">
    <p:wipe dir="d"/>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D5CCBA-6A31-3804-3498-34540C91A7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EDD6FA2-0C9A-41DC-FEDC-2712D02CD1CB}"/>
              </a:ext>
            </a:extLst>
          </p:cNvPr>
          <p:cNvSpPr>
            <a:spLocks noGrp="1"/>
          </p:cNvSpPr>
          <p:nvPr>
            <p:ph type="title"/>
          </p:nvPr>
        </p:nvSpPr>
        <p:spPr/>
        <p:txBody>
          <a:bodyPr/>
          <a:lstStyle/>
          <a:p>
            <a:r>
              <a:rPr lang="en-US" dirty="0"/>
              <a:t>Issues that lead to Dysfunction in Teams</a:t>
            </a:r>
          </a:p>
        </p:txBody>
      </p:sp>
      <p:sp>
        <p:nvSpPr>
          <p:cNvPr id="3" name="Content Placeholder 2">
            <a:extLst>
              <a:ext uri="{FF2B5EF4-FFF2-40B4-BE49-F238E27FC236}">
                <a16:creationId xmlns:a16="http://schemas.microsoft.com/office/drawing/2014/main" id="{3C411912-1889-5CE0-D3A6-00EEBD902A19}"/>
              </a:ext>
            </a:extLst>
          </p:cNvPr>
          <p:cNvSpPr>
            <a:spLocks noGrp="1"/>
          </p:cNvSpPr>
          <p:nvPr>
            <p:ph idx="1"/>
          </p:nvPr>
        </p:nvSpPr>
        <p:spPr/>
        <p:txBody>
          <a:bodyPr>
            <a:normAutofit/>
          </a:bodyPr>
          <a:lstStyle/>
          <a:p>
            <a:r>
              <a:rPr lang="en-US" b="1" dirty="0"/>
              <a:t>Team Communication</a:t>
            </a:r>
          </a:p>
          <a:p>
            <a:pPr lvl="1"/>
            <a:r>
              <a:rPr lang="en-US" dirty="0"/>
              <a:t>Keep it professional</a:t>
            </a:r>
          </a:p>
          <a:p>
            <a:pPr lvl="1"/>
            <a:r>
              <a:rPr lang="en-US" dirty="0"/>
              <a:t>Do certain team members dominate the staffing?</a:t>
            </a:r>
          </a:p>
          <a:p>
            <a:pPr lvl="1"/>
            <a:r>
              <a:rPr lang="en-US" dirty="0"/>
              <a:t>Team members may disagree about how much and what information is appropriate to share with other team members.</a:t>
            </a:r>
          </a:p>
          <a:p>
            <a:pPr lvl="1"/>
            <a:r>
              <a:rPr lang="en-US" dirty="0"/>
              <a:t>Are we using Group Think?</a:t>
            </a:r>
          </a:p>
          <a:p>
            <a:pPr lvl="1"/>
            <a:r>
              <a:rPr lang="en-US" dirty="0"/>
              <a:t>How do we keep all team members involved and giving input?</a:t>
            </a:r>
          </a:p>
          <a:p>
            <a:pPr lvl="1"/>
            <a:r>
              <a:rPr lang="en-US" dirty="0"/>
              <a:t>Be very aware of non-verbal cues and communication</a:t>
            </a:r>
          </a:p>
        </p:txBody>
      </p:sp>
    </p:spTree>
    <p:extLst>
      <p:ext uri="{BB962C8B-B14F-4D97-AF65-F5344CB8AC3E}">
        <p14:creationId xmlns:p14="http://schemas.microsoft.com/office/powerpoint/2010/main" val="3757586628"/>
      </p:ext>
    </p:extLst>
  </p:cSld>
  <p:clrMapOvr>
    <a:masterClrMapping/>
  </p:clrMapOvr>
  <p:transition spd="slow">
    <p:wipe dir="d"/>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0C3C63-255C-D085-77E4-47FF8179910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BBBF47-541D-37FD-A3A5-32B98843850A}"/>
              </a:ext>
            </a:extLst>
          </p:cNvPr>
          <p:cNvSpPr>
            <a:spLocks noGrp="1"/>
          </p:cNvSpPr>
          <p:nvPr>
            <p:ph type="title"/>
          </p:nvPr>
        </p:nvSpPr>
        <p:spPr/>
        <p:txBody>
          <a:bodyPr/>
          <a:lstStyle/>
          <a:p>
            <a:r>
              <a:rPr lang="en-US" dirty="0"/>
              <a:t>Issues that lead to Dysfunction in Teams</a:t>
            </a:r>
          </a:p>
        </p:txBody>
      </p:sp>
      <p:sp>
        <p:nvSpPr>
          <p:cNvPr id="3" name="Content Placeholder 2">
            <a:extLst>
              <a:ext uri="{FF2B5EF4-FFF2-40B4-BE49-F238E27FC236}">
                <a16:creationId xmlns:a16="http://schemas.microsoft.com/office/drawing/2014/main" id="{7113CFC5-D75D-05AE-B5F5-FF03221909C5}"/>
              </a:ext>
            </a:extLst>
          </p:cNvPr>
          <p:cNvSpPr>
            <a:spLocks noGrp="1"/>
          </p:cNvSpPr>
          <p:nvPr>
            <p:ph idx="1"/>
          </p:nvPr>
        </p:nvSpPr>
        <p:spPr/>
        <p:txBody>
          <a:bodyPr>
            <a:normAutofit/>
          </a:bodyPr>
          <a:lstStyle/>
          <a:p>
            <a:r>
              <a:rPr lang="en-US" dirty="0"/>
              <a:t> </a:t>
            </a:r>
            <a:r>
              <a:rPr lang="en-US" b="1" dirty="0"/>
              <a:t>Philosophical Differences among Team Members </a:t>
            </a:r>
          </a:p>
          <a:p>
            <a:r>
              <a:rPr lang="en-US" dirty="0"/>
              <a:t>Team members may not be on the same page with accountability for participants.  </a:t>
            </a:r>
          </a:p>
          <a:p>
            <a:r>
              <a:rPr lang="en-US" dirty="0"/>
              <a:t>Members may disagree on the purpose and use of sanctions vs incentives…..vs service adjustments</a:t>
            </a:r>
          </a:p>
          <a:p>
            <a:r>
              <a:rPr lang="en-US" dirty="0"/>
              <a:t>Team may not agree on whether behavior is non-responsive or non-compliant</a:t>
            </a:r>
          </a:p>
          <a:p>
            <a:pPr marL="0" indent="0">
              <a:buNone/>
            </a:pPr>
            <a:endParaRPr lang="en-US" dirty="0"/>
          </a:p>
        </p:txBody>
      </p:sp>
    </p:spTree>
    <p:extLst>
      <p:ext uri="{BB962C8B-B14F-4D97-AF65-F5344CB8AC3E}">
        <p14:creationId xmlns:p14="http://schemas.microsoft.com/office/powerpoint/2010/main" val="2042111622"/>
      </p:ext>
    </p:extLst>
  </p:cSld>
  <p:clrMapOvr>
    <a:masterClrMapping/>
  </p:clrMapOvr>
  <p:transition spd="slow">
    <p:wipe dir="d"/>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52284-FF71-63D4-57E1-86E5DFE4B68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92C19C-EB13-9ACC-93D5-EE658F062718}"/>
              </a:ext>
            </a:extLst>
          </p:cNvPr>
          <p:cNvSpPr>
            <a:spLocks noGrp="1"/>
          </p:cNvSpPr>
          <p:nvPr>
            <p:ph type="title"/>
          </p:nvPr>
        </p:nvSpPr>
        <p:spPr/>
        <p:txBody>
          <a:bodyPr/>
          <a:lstStyle/>
          <a:p>
            <a:r>
              <a:rPr lang="en-US" dirty="0"/>
              <a:t>Issues that lead to Dysfunction in Teams</a:t>
            </a:r>
          </a:p>
        </p:txBody>
      </p:sp>
      <p:sp>
        <p:nvSpPr>
          <p:cNvPr id="3" name="Content Placeholder 2">
            <a:extLst>
              <a:ext uri="{FF2B5EF4-FFF2-40B4-BE49-F238E27FC236}">
                <a16:creationId xmlns:a16="http://schemas.microsoft.com/office/drawing/2014/main" id="{4C7DBA9E-9215-D470-D472-B11CED8099CA}"/>
              </a:ext>
            </a:extLst>
          </p:cNvPr>
          <p:cNvSpPr>
            <a:spLocks noGrp="1"/>
          </p:cNvSpPr>
          <p:nvPr>
            <p:ph idx="1"/>
          </p:nvPr>
        </p:nvSpPr>
        <p:spPr/>
        <p:txBody>
          <a:bodyPr>
            <a:normAutofit/>
          </a:bodyPr>
          <a:lstStyle/>
          <a:p>
            <a:r>
              <a:rPr lang="en-US" dirty="0"/>
              <a:t>Team members may not agree on whether or not participants can or should stop using substances and whether that is a proximal or distal goal</a:t>
            </a:r>
          </a:p>
          <a:p>
            <a:r>
              <a:rPr lang="en-US" dirty="0"/>
              <a:t>MAT is often a contentious topic among team members</a:t>
            </a:r>
          </a:p>
          <a:p>
            <a:r>
              <a:rPr lang="en-US" dirty="0"/>
              <a:t>What if team members disagree with what they learned at a training and what research/evidence suggests is effective.</a:t>
            </a:r>
          </a:p>
          <a:p>
            <a:r>
              <a:rPr lang="en-US" dirty="0"/>
              <a:t>Is jail an effective or necessary tool or not?  How much or little should we use incarceration as a response?</a:t>
            </a:r>
          </a:p>
        </p:txBody>
      </p:sp>
    </p:spTree>
    <p:extLst>
      <p:ext uri="{BB962C8B-B14F-4D97-AF65-F5344CB8AC3E}">
        <p14:creationId xmlns:p14="http://schemas.microsoft.com/office/powerpoint/2010/main" val="1153515183"/>
      </p:ext>
    </p:extLst>
  </p:cSld>
  <p:clrMapOvr>
    <a:masterClrMapping/>
  </p:clrMapOvr>
  <p:transition spd="slow">
    <p:wipe dir="d"/>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94B611-16EA-E6AD-AA79-343CB55D85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F2BFC3-DA3B-BEBD-CCE5-A78B820444A7}"/>
              </a:ext>
            </a:extLst>
          </p:cNvPr>
          <p:cNvSpPr>
            <a:spLocks noGrp="1"/>
          </p:cNvSpPr>
          <p:nvPr>
            <p:ph type="title"/>
          </p:nvPr>
        </p:nvSpPr>
        <p:spPr/>
        <p:txBody>
          <a:bodyPr/>
          <a:lstStyle/>
          <a:p>
            <a:r>
              <a:rPr lang="en-US" dirty="0"/>
              <a:t>Issues that lead to Dysfunction in Teams</a:t>
            </a:r>
          </a:p>
        </p:txBody>
      </p:sp>
      <p:sp>
        <p:nvSpPr>
          <p:cNvPr id="3" name="Content Placeholder 2">
            <a:extLst>
              <a:ext uri="{FF2B5EF4-FFF2-40B4-BE49-F238E27FC236}">
                <a16:creationId xmlns:a16="http://schemas.microsoft.com/office/drawing/2014/main" id="{232CE1F3-278B-C2BF-3EBB-E18EFEDB5FAE}"/>
              </a:ext>
            </a:extLst>
          </p:cNvPr>
          <p:cNvSpPr>
            <a:spLocks noGrp="1"/>
          </p:cNvSpPr>
          <p:nvPr>
            <p:ph idx="1"/>
          </p:nvPr>
        </p:nvSpPr>
        <p:spPr/>
        <p:txBody>
          <a:bodyPr>
            <a:normAutofit/>
          </a:bodyPr>
          <a:lstStyle/>
          <a:p>
            <a:r>
              <a:rPr lang="en-US" dirty="0"/>
              <a:t> </a:t>
            </a:r>
            <a:r>
              <a:rPr lang="en-US" b="1" dirty="0"/>
              <a:t>Inconsistent Application of Policies/Practices   </a:t>
            </a:r>
          </a:p>
          <a:p>
            <a:r>
              <a:rPr lang="en-US" dirty="0"/>
              <a:t>Do team members or participants feel like some get preferential treatment compared to others.</a:t>
            </a:r>
          </a:p>
          <a:p>
            <a:r>
              <a:rPr lang="en-US" dirty="0"/>
              <a:t>Are sanctions applied evenly and fairly for all.</a:t>
            </a:r>
          </a:p>
          <a:p>
            <a:r>
              <a:rPr lang="en-US" dirty="0"/>
              <a:t> Does treatment or others favor some participants over others or show favoritism…or is it perceived as such?</a:t>
            </a:r>
          </a:p>
          <a:p>
            <a:pPr marL="0" indent="0">
              <a:buNone/>
            </a:pPr>
            <a:r>
              <a:rPr lang="en-US" dirty="0"/>
              <a:t>	 </a:t>
            </a:r>
          </a:p>
          <a:p>
            <a:endParaRPr lang="en-US" dirty="0"/>
          </a:p>
        </p:txBody>
      </p:sp>
    </p:spTree>
    <p:extLst>
      <p:ext uri="{BB962C8B-B14F-4D97-AF65-F5344CB8AC3E}">
        <p14:creationId xmlns:p14="http://schemas.microsoft.com/office/powerpoint/2010/main" val="4185978616"/>
      </p:ext>
    </p:extLst>
  </p:cSld>
  <p:clrMapOvr>
    <a:masterClrMapping/>
  </p:clrMapOvr>
  <p:transition spd="slow">
    <p:wipe dir="d"/>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B526A-7220-DD70-5259-F770788ADE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82C8E5-CC46-4A98-7DC7-30D606478A5A}"/>
              </a:ext>
            </a:extLst>
          </p:cNvPr>
          <p:cNvSpPr>
            <a:spLocks noGrp="1"/>
          </p:cNvSpPr>
          <p:nvPr>
            <p:ph type="title"/>
          </p:nvPr>
        </p:nvSpPr>
        <p:spPr/>
        <p:txBody>
          <a:bodyPr/>
          <a:lstStyle/>
          <a:p>
            <a:r>
              <a:rPr lang="en-US" dirty="0"/>
              <a:t>Issues that lead to Dysfunction in Teams</a:t>
            </a:r>
          </a:p>
        </p:txBody>
      </p:sp>
      <p:sp>
        <p:nvSpPr>
          <p:cNvPr id="3" name="Content Placeholder 2">
            <a:extLst>
              <a:ext uri="{FF2B5EF4-FFF2-40B4-BE49-F238E27FC236}">
                <a16:creationId xmlns:a16="http://schemas.microsoft.com/office/drawing/2014/main" id="{82458D68-12C8-3D98-B76E-9882F29BB9F8}"/>
              </a:ext>
            </a:extLst>
          </p:cNvPr>
          <p:cNvSpPr>
            <a:spLocks noGrp="1"/>
          </p:cNvSpPr>
          <p:nvPr>
            <p:ph idx="1"/>
          </p:nvPr>
        </p:nvSpPr>
        <p:spPr/>
        <p:txBody>
          <a:bodyPr>
            <a:normAutofit lnSpcReduction="10000"/>
          </a:bodyPr>
          <a:lstStyle/>
          <a:p>
            <a:r>
              <a:rPr lang="en-US" dirty="0"/>
              <a:t> </a:t>
            </a:r>
            <a:r>
              <a:rPr lang="en-US" b="1" dirty="0"/>
              <a:t>Inconsistent Application of Policies/Practices   </a:t>
            </a:r>
          </a:p>
          <a:p>
            <a:r>
              <a:rPr lang="en-US" dirty="0"/>
              <a:t>Do we have the same requirements for how all participants phase up or move quickly or slowly through the program?</a:t>
            </a:r>
          </a:p>
          <a:p>
            <a:r>
              <a:rPr lang="en-US" dirty="0"/>
              <a:t>Are all team members following the same policy and procedures?  Do all team members have this info?</a:t>
            </a:r>
          </a:p>
          <a:p>
            <a:r>
              <a:rPr lang="en-US" dirty="0"/>
              <a:t>Do we apply UA results the same for all or….</a:t>
            </a:r>
          </a:p>
          <a:p>
            <a:pPr lvl="2"/>
            <a:r>
              <a:rPr lang="en-US" dirty="0"/>
              <a:t>Do we “know” this participant really didn’t use</a:t>
            </a:r>
          </a:p>
          <a:p>
            <a:pPr lvl="2"/>
            <a:r>
              <a:rPr lang="en-US" dirty="0"/>
              <a:t>We “are sure” they are being honest</a:t>
            </a:r>
          </a:p>
          <a:p>
            <a:pPr lvl="2"/>
            <a:r>
              <a:rPr lang="en-US" dirty="0"/>
              <a:t>They certainly wouldn’t have diluted that UA…</a:t>
            </a:r>
          </a:p>
          <a:p>
            <a:endParaRPr lang="en-US" dirty="0"/>
          </a:p>
        </p:txBody>
      </p:sp>
    </p:spTree>
    <p:extLst>
      <p:ext uri="{BB962C8B-B14F-4D97-AF65-F5344CB8AC3E}">
        <p14:creationId xmlns:p14="http://schemas.microsoft.com/office/powerpoint/2010/main" val="3211422584"/>
      </p:ext>
    </p:extLst>
  </p:cSld>
  <p:clrMapOvr>
    <a:masterClrMapping/>
  </p:clrMapOvr>
  <p:transition spd="slow">
    <p:wipe dir="d"/>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C0486E-4E5A-2F1A-1419-6E42B19065F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4374C5-EC46-4207-8E2D-D65FD606749D}"/>
              </a:ext>
            </a:extLst>
          </p:cNvPr>
          <p:cNvSpPr>
            <a:spLocks noGrp="1"/>
          </p:cNvSpPr>
          <p:nvPr>
            <p:ph type="title"/>
          </p:nvPr>
        </p:nvSpPr>
        <p:spPr/>
        <p:txBody>
          <a:bodyPr/>
          <a:lstStyle/>
          <a:p>
            <a:r>
              <a:rPr lang="en-US" dirty="0"/>
              <a:t>Issues that lead to Dysfunction in Teams</a:t>
            </a:r>
          </a:p>
        </p:txBody>
      </p:sp>
      <p:sp>
        <p:nvSpPr>
          <p:cNvPr id="3" name="Content Placeholder 2">
            <a:extLst>
              <a:ext uri="{FF2B5EF4-FFF2-40B4-BE49-F238E27FC236}">
                <a16:creationId xmlns:a16="http://schemas.microsoft.com/office/drawing/2014/main" id="{887D5787-0BDC-6F49-124E-CB8CE4E14842}"/>
              </a:ext>
            </a:extLst>
          </p:cNvPr>
          <p:cNvSpPr>
            <a:spLocks noGrp="1"/>
          </p:cNvSpPr>
          <p:nvPr>
            <p:ph idx="1"/>
          </p:nvPr>
        </p:nvSpPr>
        <p:spPr/>
        <p:txBody>
          <a:bodyPr>
            <a:normAutofit fontScale="92500" lnSpcReduction="20000"/>
          </a:bodyPr>
          <a:lstStyle/>
          <a:p>
            <a:r>
              <a:rPr lang="en-US" dirty="0"/>
              <a:t> </a:t>
            </a:r>
            <a:r>
              <a:rPr lang="en-US" b="1" dirty="0"/>
              <a:t>Lack of Confidence in Treatment Providers</a:t>
            </a:r>
          </a:p>
          <a:p>
            <a:r>
              <a:rPr lang="en-US" dirty="0"/>
              <a:t>Lack of confidence in assessments/recommendations from treatment providers</a:t>
            </a:r>
          </a:p>
          <a:p>
            <a:r>
              <a:rPr lang="en-US" dirty="0"/>
              <a:t>Do Providers utilize EBP’s, do we feel confident in that?</a:t>
            </a:r>
          </a:p>
          <a:p>
            <a:r>
              <a:rPr lang="en-US" dirty="0"/>
              <a:t>Are we getting info from several Tx Team members or just is one person making all the calls?</a:t>
            </a:r>
          </a:p>
          <a:p>
            <a:r>
              <a:rPr lang="en-US" dirty="0"/>
              <a:t>Do we get accurate information on progress?  Do we feel like participants are progressing and know why or why not?</a:t>
            </a:r>
          </a:p>
          <a:p>
            <a:r>
              <a:rPr lang="en-US" dirty="0"/>
              <a:t>Do we have understanding of  what treatment providers do and the process or is all “secret” and “not our lane”</a:t>
            </a:r>
          </a:p>
          <a:p>
            <a:endParaRPr lang="en-US" dirty="0"/>
          </a:p>
          <a:p>
            <a:pPr marL="0" indent="0">
              <a:buNone/>
            </a:pPr>
            <a:endParaRPr lang="en-US" dirty="0"/>
          </a:p>
        </p:txBody>
      </p:sp>
    </p:spTree>
    <p:extLst>
      <p:ext uri="{BB962C8B-B14F-4D97-AF65-F5344CB8AC3E}">
        <p14:creationId xmlns:p14="http://schemas.microsoft.com/office/powerpoint/2010/main" val="2397432085"/>
      </p:ext>
    </p:extLst>
  </p:cSld>
  <p:clrMapOvr>
    <a:masterClrMapping/>
  </p:clrMapOvr>
  <p:transition spd="slow">
    <p:wipe dir="d"/>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7BF86-F9E0-5A19-EC1B-E90404556A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64D5703-7B28-A188-2436-3F5E35C97EEE}"/>
              </a:ext>
            </a:extLst>
          </p:cNvPr>
          <p:cNvSpPr>
            <a:spLocks noGrp="1"/>
          </p:cNvSpPr>
          <p:nvPr>
            <p:ph type="title"/>
          </p:nvPr>
        </p:nvSpPr>
        <p:spPr/>
        <p:txBody>
          <a:bodyPr/>
          <a:lstStyle/>
          <a:p>
            <a:r>
              <a:rPr lang="en-US" dirty="0"/>
              <a:t>Issues that lead to Dysfunction in Teams</a:t>
            </a:r>
          </a:p>
        </p:txBody>
      </p:sp>
      <p:sp>
        <p:nvSpPr>
          <p:cNvPr id="3" name="Content Placeholder 2">
            <a:extLst>
              <a:ext uri="{FF2B5EF4-FFF2-40B4-BE49-F238E27FC236}">
                <a16:creationId xmlns:a16="http://schemas.microsoft.com/office/drawing/2014/main" id="{4FDED656-E5A6-85AF-7495-C81CC38EC2F2}"/>
              </a:ext>
            </a:extLst>
          </p:cNvPr>
          <p:cNvSpPr>
            <a:spLocks noGrp="1"/>
          </p:cNvSpPr>
          <p:nvPr>
            <p:ph idx="1"/>
          </p:nvPr>
        </p:nvSpPr>
        <p:spPr/>
        <p:txBody>
          <a:bodyPr>
            <a:normAutofit fontScale="92500" lnSpcReduction="10000"/>
          </a:bodyPr>
          <a:lstStyle/>
          <a:p>
            <a:r>
              <a:rPr lang="en-US" dirty="0"/>
              <a:t> </a:t>
            </a:r>
            <a:r>
              <a:rPr lang="en-US" b="1" dirty="0"/>
              <a:t>Lack of Confidence in Treatment Providers</a:t>
            </a:r>
          </a:p>
          <a:p>
            <a:r>
              <a:rPr lang="en-US" dirty="0"/>
              <a:t>Do we get timely and accurate information from providers</a:t>
            </a:r>
          </a:p>
          <a:p>
            <a:r>
              <a:rPr lang="en-US" dirty="0"/>
              <a:t>Do the participants have confidence in and feel they are getting good services from provider?</a:t>
            </a:r>
          </a:p>
          <a:p>
            <a:r>
              <a:rPr lang="en-US" dirty="0"/>
              <a:t>Is treatment responsive to team questions/feedback?</a:t>
            </a:r>
          </a:p>
          <a:p>
            <a:r>
              <a:rPr lang="en-US" dirty="0"/>
              <a:t>Does treatment treat and </a:t>
            </a:r>
            <a:r>
              <a:rPr lang="en-US"/>
              <a:t>understand co-occurring, etc.</a:t>
            </a:r>
            <a:endParaRPr lang="en-US" dirty="0"/>
          </a:p>
          <a:p>
            <a:pPr lvl="3"/>
            <a:r>
              <a:rPr lang="en-US" dirty="0"/>
              <a:t>Mental Health</a:t>
            </a:r>
          </a:p>
          <a:p>
            <a:pPr lvl="3"/>
            <a:r>
              <a:rPr lang="en-US" dirty="0"/>
              <a:t>Substance Use</a:t>
            </a:r>
          </a:p>
          <a:p>
            <a:pPr lvl="3"/>
            <a:r>
              <a:rPr lang="en-US" dirty="0"/>
              <a:t>Criminal Thinking</a:t>
            </a:r>
          </a:p>
          <a:p>
            <a:endParaRPr lang="en-US" dirty="0"/>
          </a:p>
          <a:p>
            <a:endParaRPr lang="en-US" dirty="0"/>
          </a:p>
          <a:p>
            <a:pPr marL="0" indent="0">
              <a:buNone/>
            </a:pPr>
            <a:endParaRPr lang="en-US" dirty="0"/>
          </a:p>
        </p:txBody>
      </p:sp>
    </p:spTree>
    <p:extLst>
      <p:ext uri="{BB962C8B-B14F-4D97-AF65-F5344CB8AC3E}">
        <p14:creationId xmlns:p14="http://schemas.microsoft.com/office/powerpoint/2010/main" val="311354881"/>
      </p:ext>
    </p:extLst>
  </p:cSld>
  <p:clrMapOvr>
    <a:masterClrMapping/>
  </p:clrMapOvr>
  <p:transition spd="slow">
    <p:wipe dir="d"/>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D64DD-91E4-D09F-6CB4-6AA6092CA7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147F46-6875-2E74-DA86-1A4A258E7176}"/>
              </a:ext>
            </a:extLst>
          </p:cNvPr>
          <p:cNvSpPr>
            <a:spLocks noGrp="1"/>
          </p:cNvSpPr>
          <p:nvPr>
            <p:ph type="title"/>
          </p:nvPr>
        </p:nvSpPr>
        <p:spPr/>
        <p:txBody>
          <a:bodyPr/>
          <a:lstStyle/>
          <a:p>
            <a:r>
              <a:rPr lang="en-US" dirty="0"/>
              <a:t>Issues that lead to Dysfunction in Teams</a:t>
            </a:r>
          </a:p>
        </p:txBody>
      </p:sp>
      <p:sp>
        <p:nvSpPr>
          <p:cNvPr id="3" name="Content Placeholder 2">
            <a:extLst>
              <a:ext uri="{FF2B5EF4-FFF2-40B4-BE49-F238E27FC236}">
                <a16:creationId xmlns:a16="http://schemas.microsoft.com/office/drawing/2014/main" id="{EA37AC2C-7F35-E057-7FE6-FD9CA6C6F36A}"/>
              </a:ext>
            </a:extLst>
          </p:cNvPr>
          <p:cNvSpPr>
            <a:spLocks noGrp="1"/>
          </p:cNvSpPr>
          <p:nvPr>
            <p:ph idx="1"/>
          </p:nvPr>
        </p:nvSpPr>
        <p:spPr/>
        <p:txBody>
          <a:bodyPr>
            <a:normAutofit/>
          </a:bodyPr>
          <a:lstStyle/>
          <a:p>
            <a:r>
              <a:rPr lang="en-US" dirty="0"/>
              <a:t> </a:t>
            </a:r>
            <a:r>
              <a:rPr lang="en-US" b="1" dirty="0"/>
              <a:t>Leadership Challenges</a:t>
            </a:r>
          </a:p>
          <a:p>
            <a:r>
              <a:rPr lang="en-US" dirty="0"/>
              <a:t>The judge is the team leader. </a:t>
            </a:r>
          </a:p>
          <a:p>
            <a:r>
              <a:rPr lang="en-US" dirty="0"/>
              <a:t>Has there been judge turnover? </a:t>
            </a:r>
          </a:p>
          <a:p>
            <a:r>
              <a:rPr lang="en-US" dirty="0"/>
              <a:t>How long have they been with the team?</a:t>
            </a:r>
          </a:p>
          <a:p>
            <a:r>
              <a:rPr lang="en-US" dirty="0"/>
              <a:t>Have they had adequate and ongoing training?</a:t>
            </a:r>
          </a:p>
          <a:p>
            <a:r>
              <a:rPr lang="en-US" dirty="0"/>
              <a:t>Do they want to be there?  Like the MHCT?</a:t>
            </a:r>
          </a:p>
          <a:p>
            <a:r>
              <a:rPr lang="en-US" dirty="0"/>
              <a:t>Does their style of Leadership have an impact on the team?</a:t>
            </a:r>
          </a:p>
        </p:txBody>
      </p:sp>
    </p:spTree>
    <p:extLst>
      <p:ext uri="{BB962C8B-B14F-4D97-AF65-F5344CB8AC3E}">
        <p14:creationId xmlns:p14="http://schemas.microsoft.com/office/powerpoint/2010/main" val="4275526841"/>
      </p:ext>
    </p:extLst>
  </p:cSld>
  <p:clrMapOvr>
    <a:masterClrMapping/>
  </p:clrMapOvr>
  <p:transition spd="slow">
    <p:wipe dir="d"/>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94301D-CED1-8191-C1D5-D8B01C10DB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002A06-CAF5-AA7B-AA16-5EC3D1738036}"/>
              </a:ext>
            </a:extLst>
          </p:cNvPr>
          <p:cNvSpPr>
            <a:spLocks noGrp="1"/>
          </p:cNvSpPr>
          <p:nvPr>
            <p:ph type="title"/>
          </p:nvPr>
        </p:nvSpPr>
        <p:spPr/>
        <p:txBody>
          <a:bodyPr/>
          <a:lstStyle/>
          <a:p>
            <a:r>
              <a:rPr lang="en-US" dirty="0"/>
              <a:t>Issues that lead to Dysfunction in Teams</a:t>
            </a:r>
          </a:p>
        </p:txBody>
      </p:sp>
      <p:sp>
        <p:nvSpPr>
          <p:cNvPr id="3" name="Content Placeholder 2">
            <a:extLst>
              <a:ext uri="{FF2B5EF4-FFF2-40B4-BE49-F238E27FC236}">
                <a16:creationId xmlns:a16="http://schemas.microsoft.com/office/drawing/2014/main" id="{6AE04125-84EA-5A53-B685-6D568C0B1410}"/>
              </a:ext>
            </a:extLst>
          </p:cNvPr>
          <p:cNvSpPr>
            <a:spLocks noGrp="1"/>
          </p:cNvSpPr>
          <p:nvPr>
            <p:ph idx="1"/>
          </p:nvPr>
        </p:nvSpPr>
        <p:spPr/>
        <p:txBody>
          <a:bodyPr>
            <a:normAutofit/>
          </a:bodyPr>
          <a:lstStyle/>
          <a:p>
            <a:r>
              <a:rPr lang="en-US" dirty="0"/>
              <a:t> </a:t>
            </a:r>
            <a:r>
              <a:rPr lang="en-US" b="1" dirty="0"/>
              <a:t>Leadership Challenges</a:t>
            </a:r>
          </a:p>
          <a:p>
            <a:r>
              <a:rPr lang="en-US" dirty="0"/>
              <a:t>How does the Judge, as Leader, become aware of issues within the team…</a:t>
            </a:r>
          </a:p>
          <a:p>
            <a:r>
              <a:rPr lang="en-US" dirty="0"/>
              <a:t>How does the Judge, as Leader, work to resolve issues within the team…</a:t>
            </a:r>
          </a:p>
          <a:p>
            <a:r>
              <a:rPr lang="en-US" dirty="0"/>
              <a:t>Lack of Leaderships or Disconnected Leadership can definitely create and/or foster team dysfunction.</a:t>
            </a:r>
          </a:p>
        </p:txBody>
      </p:sp>
    </p:spTree>
    <p:extLst>
      <p:ext uri="{BB962C8B-B14F-4D97-AF65-F5344CB8AC3E}">
        <p14:creationId xmlns:p14="http://schemas.microsoft.com/office/powerpoint/2010/main" val="858847989"/>
      </p:ext>
    </p:extLst>
  </p:cSld>
  <p:clrMapOvr>
    <a:masterClrMapping/>
  </p:clrMapOvr>
  <p:transition spd="slow">
    <p:wipe dir="d"/>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DE1FAC-76ED-ABC4-EB44-D4D6BC19415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F95633-3050-BBEB-47B9-942025D7FFA2}"/>
              </a:ext>
            </a:extLst>
          </p:cNvPr>
          <p:cNvSpPr>
            <a:spLocks noGrp="1"/>
          </p:cNvSpPr>
          <p:nvPr>
            <p:ph type="title"/>
          </p:nvPr>
        </p:nvSpPr>
        <p:spPr/>
        <p:txBody>
          <a:bodyPr/>
          <a:lstStyle/>
          <a:p>
            <a:r>
              <a:rPr lang="en-US" dirty="0"/>
              <a:t>Issues that lead to Dysfunction in Teams</a:t>
            </a:r>
          </a:p>
        </p:txBody>
      </p:sp>
      <p:pic>
        <p:nvPicPr>
          <p:cNvPr id="7" name="Online Media 6" title="Miscommunication">
            <a:hlinkClick r:id="" action="ppaction://media"/>
            <a:extLst>
              <a:ext uri="{FF2B5EF4-FFF2-40B4-BE49-F238E27FC236}">
                <a16:creationId xmlns:a16="http://schemas.microsoft.com/office/drawing/2014/main" id="{499DC646-C421-4435-D71C-9E1CD5636F6C}"/>
              </a:ext>
            </a:extLst>
          </p:cNvPr>
          <p:cNvPicPr>
            <a:picLocks noGrp="1" noRot="1" noChangeAspect="1"/>
          </p:cNvPicPr>
          <p:nvPr>
            <p:ph idx="1"/>
            <a:videoFile r:link="rId1"/>
          </p:nvPr>
        </p:nvPicPr>
        <p:blipFill>
          <a:blip r:embed="rId4"/>
          <a:stretch>
            <a:fillRect/>
          </a:stretch>
        </p:blipFill>
        <p:spPr>
          <a:xfrm>
            <a:off x="3535363" y="1597025"/>
            <a:ext cx="5729287" cy="4297363"/>
          </a:xfrm>
          <a:prstGeom prst="rect">
            <a:avLst/>
          </a:prstGeom>
        </p:spPr>
      </p:pic>
    </p:spTree>
    <p:extLst>
      <p:ext uri="{BB962C8B-B14F-4D97-AF65-F5344CB8AC3E}">
        <p14:creationId xmlns:p14="http://schemas.microsoft.com/office/powerpoint/2010/main" val="2843081726"/>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7"/>
                </p:tgtEl>
              </p:cMediaNode>
            </p:video>
            <p:seq concurrent="1" nextAc="seek">
              <p:cTn id="8" restart="whenNotActive" fill="hold" evtFilter="cancelBubble" nodeType="interactiveSeq">
                <p:stCondLst>
                  <p:cond evt="onClick" delay="0">
                    <p:tgtEl>
                      <p:spTgt spid="7"/>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7"/>
                                        </p:tgtEl>
                                      </p:cBhvr>
                                    </p:cmd>
                                  </p:childTnLst>
                                </p:cTn>
                              </p:par>
                            </p:childTnLst>
                          </p:cTn>
                        </p:par>
                      </p:childTnLst>
                    </p:cTn>
                  </p:par>
                </p:childTnLst>
              </p:cTn>
              <p:nextCondLst>
                <p:cond evt="onClick" delay="0">
                  <p:tgtEl>
                    <p:spTgt spid="7"/>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46A0AE-2E0F-4834-5D03-BC3060EF279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A7D55ED-1F3F-2216-5CC3-D231EC0E2505}"/>
              </a:ext>
            </a:extLst>
          </p:cNvPr>
          <p:cNvSpPr>
            <a:spLocks noGrp="1"/>
          </p:cNvSpPr>
          <p:nvPr>
            <p:ph type="title"/>
          </p:nvPr>
        </p:nvSpPr>
        <p:spPr/>
        <p:txBody>
          <a:bodyPr/>
          <a:lstStyle/>
          <a:p>
            <a:r>
              <a:rPr lang="en-US" dirty="0"/>
              <a:t>Issues that lead to Dysfunction in Teams</a:t>
            </a:r>
          </a:p>
        </p:txBody>
      </p:sp>
      <p:sp>
        <p:nvSpPr>
          <p:cNvPr id="3" name="Content Placeholder 2">
            <a:extLst>
              <a:ext uri="{FF2B5EF4-FFF2-40B4-BE49-F238E27FC236}">
                <a16:creationId xmlns:a16="http://schemas.microsoft.com/office/drawing/2014/main" id="{2C857C6B-8A38-1344-08CB-FB7FF34FE81D}"/>
              </a:ext>
            </a:extLst>
          </p:cNvPr>
          <p:cNvSpPr>
            <a:spLocks noGrp="1"/>
          </p:cNvSpPr>
          <p:nvPr>
            <p:ph idx="1"/>
          </p:nvPr>
        </p:nvSpPr>
        <p:spPr/>
        <p:txBody>
          <a:bodyPr>
            <a:normAutofit fontScale="85000" lnSpcReduction="10000"/>
          </a:bodyPr>
          <a:lstStyle/>
          <a:p>
            <a:r>
              <a:rPr lang="en-US" dirty="0"/>
              <a:t> </a:t>
            </a:r>
            <a:r>
              <a:rPr lang="en-US" b="1" dirty="0"/>
              <a:t>Lack of Team Cohesion</a:t>
            </a:r>
          </a:p>
          <a:p>
            <a:r>
              <a:rPr lang="en-US" dirty="0"/>
              <a:t>Have our teams worked through the developmental stages of Forming-Storming-Norming-Performing?</a:t>
            </a:r>
          </a:p>
          <a:p>
            <a:r>
              <a:rPr lang="en-US" dirty="0"/>
              <a:t>If not, do we know where we are in the process?</a:t>
            </a:r>
          </a:p>
          <a:p>
            <a:r>
              <a:rPr lang="en-US" dirty="0"/>
              <a:t>Do we struggle with Trusting each other and having Confidence in others fulfilling their Roles competently.</a:t>
            </a:r>
          </a:p>
          <a:p>
            <a:r>
              <a:rPr lang="en-US" dirty="0"/>
              <a:t>Do we like working with each other?  Are we good team members?</a:t>
            </a:r>
          </a:p>
          <a:p>
            <a:r>
              <a:rPr lang="en-US" dirty="0"/>
              <a:t>Teams that do not progress through healthy development stages (forming → storming → norming → performing) struggle with  many issues </a:t>
            </a:r>
            <a:r>
              <a:rPr lang="en-US"/>
              <a:t>such as trust</a:t>
            </a:r>
            <a:r>
              <a:rPr lang="en-US" dirty="0"/>
              <a:t>, collaboration, and unified decision-making.</a:t>
            </a:r>
          </a:p>
        </p:txBody>
      </p:sp>
    </p:spTree>
    <p:extLst>
      <p:ext uri="{BB962C8B-B14F-4D97-AF65-F5344CB8AC3E}">
        <p14:creationId xmlns:p14="http://schemas.microsoft.com/office/powerpoint/2010/main" val="3979433323"/>
      </p:ext>
    </p:extLst>
  </p:cSld>
  <p:clrMapOvr>
    <a:masterClrMapping/>
  </p:clrMapOvr>
  <p:transition spd="slow">
    <p:wipe dir="d"/>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313986-E87B-B96A-1BD4-ED0FEC35CD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9DE03E-5A38-FAAF-73FF-2FDCC0CA7EF2}"/>
              </a:ext>
            </a:extLst>
          </p:cNvPr>
          <p:cNvSpPr>
            <a:spLocks noGrp="1"/>
          </p:cNvSpPr>
          <p:nvPr>
            <p:ph type="title"/>
          </p:nvPr>
        </p:nvSpPr>
        <p:spPr/>
        <p:txBody>
          <a:bodyPr/>
          <a:lstStyle/>
          <a:p>
            <a:r>
              <a:rPr lang="en-US" dirty="0"/>
              <a:t>Issues that lead to Dysfunction in Teams</a:t>
            </a:r>
          </a:p>
        </p:txBody>
      </p:sp>
      <p:sp>
        <p:nvSpPr>
          <p:cNvPr id="3" name="Content Placeholder 2">
            <a:extLst>
              <a:ext uri="{FF2B5EF4-FFF2-40B4-BE49-F238E27FC236}">
                <a16:creationId xmlns:a16="http://schemas.microsoft.com/office/drawing/2014/main" id="{0E245698-C1C4-7F48-9BFF-FFFB5379E56E}"/>
              </a:ext>
            </a:extLst>
          </p:cNvPr>
          <p:cNvSpPr>
            <a:spLocks noGrp="1"/>
          </p:cNvSpPr>
          <p:nvPr>
            <p:ph idx="1"/>
          </p:nvPr>
        </p:nvSpPr>
        <p:spPr/>
        <p:txBody>
          <a:bodyPr>
            <a:normAutofit fontScale="92500" lnSpcReduction="20000"/>
          </a:bodyPr>
          <a:lstStyle/>
          <a:p>
            <a:r>
              <a:rPr lang="en-US" dirty="0"/>
              <a:t> </a:t>
            </a:r>
            <a:r>
              <a:rPr lang="en-US" b="1" dirty="0"/>
              <a:t>Lack of Team Cohesion</a:t>
            </a:r>
          </a:p>
          <a:p>
            <a:r>
              <a:rPr lang="en-US" dirty="0"/>
              <a:t>Are we able to disagree on issues and have good, professional discussions about what should happen in a healthy way?</a:t>
            </a:r>
          </a:p>
          <a:p>
            <a:r>
              <a:rPr lang="en-US" dirty="0"/>
              <a:t>Do we back each other on the final decisions that are made?</a:t>
            </a:r>
          </a:p>
          <a:p>
            <a:pPr lvl="3"/>
            <a:r>
              <a:rPr lang="en-US" dirty="0"/>
              <a:t>It will cause harm to participants and inhibit their progress if we blame other team members and do not back team decisions.</a:t>
            </a:r>
          </a:p>
          <a:p>
            <a:r>
              <a:rPr lang="en-US" b="1" dirty="0"/>
              <a:t>I believe a team that is functional and can have good discussions when they disagree and back each other will get better outcomes than more skilled team members that don’t function in a healthy way! </a:t>
            </a:r>
          </a:p>
        </p:txBody>
      </p:sp>
    </p:spTree>
    <p:extLst>
      <p:ext uri="{BB962C8B-B14F-4D97-AF65-F5344CB8AC3E}">
        <p14:creationId xmlns:p14="http://schemas.microsoft.com/office/powerpoint/2010/main" val="2315203339"/>
      </p:ext>
    </p:extLst>
  </p:cSld>
  <p:clrMapOvr>
    <a:masterClrMapping/>
  </p:clrMapOvr>
  <p:transition spd="slow">
    <p:wipe dir="d"/>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E29B2C-8DA4-5F0F-B5AD-E672222FDD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153C85-0E01-8E39-AF84-D72FD85747FF}"/>
              </a:ext>
            </a:extLst>
          </p:cNvPr>
          <p:cNvSpPr>
            <a:spLocks noGrp="1"/>
          </p:cNvSpPr>
          <p:nvPr>
            <p:ph type="title"/>
          </p:nvPr>
        </p:nvSpPr>
        <p:spPr/>
        <p:txBody>
          <a:bodyPr/>
          <a:lstStyle/>
          <a:p>
            <a:r>
              <a:rPr lang="en-US" dirty="0"/>
              <a:t>Issues that lead to Dysfunction in Teams</a:t>
            </a:r>
          </a:p>
        </p:txBody>
      </p:sp>
      <p:sp>
        <p:nvSpPr>
          <p:cNvPr id="3" name="Content Placeholder 2">
            <a:extLst>
              <a:ext uri="{FF2B5EF4-FFF2-40B4-BE49-F238E27FC236}">
                <a16:creationId xmlns:a16="http://schemas.microsoft.com/office/drawing/2014/main" id="{C9BE2659-5B66-88A6-BA6E-2718E1CA6852}"/>
              </a:ext>
            </a:extLst>
          </p:cNvPr>
          <p:cNvSpPr>
            <a:spLocks noGrp="1"/>
          </p:cNvSpPr>
          <p:nvPr>
            <p:ph idx="1"/>
          </p:nvPr>
        </p:nvSpPr>
        <p:spPr/>
        <p:txBody>
          <a:bodyPr>
            <a:normAutofit/>
          </a:bodyPr>
          <a:lstStyle/>
          <a:p>
            <a:r>
              <a:rPr lang="en-US" dirty="0"/>
              <a:t> </a:t>
            </a:r>
            <a:r>
              <a:rPr lang="en-US" b="1" dirty="0"/>
              <a:t>Burnout and Compassion Fatigue</a:t>
            </a:r>
          </a:p>
          <a:p>
            <a:r>
              <a:rPr lang="en-US" dirty="0"/>
              <a:t> Many things can lead to burnout/compassion fatigue. We have to remember this is very difficult work.</a:t>
            </a:r>
          </a:p>
          <a:p>
            <a:pPr lvl="2"/>
            <a:r>
              <a:rPr lang="en-US" dirty="0"/>
              <a:t>High caseloads</a:t>
            </a:r>
          </a:p>
          <a:p>
            <a:pPr lvl="2"/>
            <a:r>
              <a:rPr lang="en-US" dirty="0"/>
              <a:t>Exposure to client trauma</a:t>
            </a:r>
          </a:p>
          <a:p>
            <a:pPr lvl="2"/>
            <a:r>
              <a:rPr lang="en-US" dirty="0"/>
              <a:t>Emotional issues and environment</a:t>
            </a:r>
          </a:p>
          <a:p>
            <a:pPr lvl="2"/>
            <a:r>
              <a:rPr lang="en-US" dirty="0"/>
              <a:t>Conflict and chaos </a:t>
            </a:r>
          </a:p>
          <a:p>
            <a:pPr lvl="2"/>
            <a:r>
              <a:rPr lang="en-US" dirty="0"/>
              <a:t>More Difficult if Team does not function in a healthy way! </a:t>
            </a:r>
          </a:p>
          <a:p>
            <a:pPr marL="914400" lvl="2" indent="0">
              <a:buNone/>
            </a:pPr>
            <a:endParaRPr lang="en-US" dirty="0"/>
          </a:p>
          <a:p>
            <a:endParaRPr lang="en-US" dirty="0"/>
          </a:p>
        </p:txBody>
      </p:sp>
    </p:spTree>
    <p:extLst>
      <p:ext uri="{BB962C8B-B14F-4D97-AF65-F5344CB8AC3E}">
        <p14:creationId xmlns:p14="http://schemas.microsoft.com/office/powerpoint/2010/main" val="2542098047"/>
      </p:ext>
    </p:extLst>
  </p:cSld>
  <p:clrMapOvr>
    <a:masterClrMapping/>
  </p:clrMapOvr>
  <p:transition spd="slow">
    <p:wipe dir="d"/>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29B24-8038-27E2-231C-30058E2564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8CDD8D-4120-A237-220F-623A942282C6}"/>
              </a:ext>
            </a:extLst>
          </p:cNvPr>
          <p:cNvSpPr>
            <a:spLocks noGrp="1"/>
          </p:cNvSpPr>
          <p:nvPr>
            <p:ph type="title"/>
          </p:nvPr>
        </p:nvSpPr>
        <p:spPr/>
        <p:txBody>
          <a:bodyPr/>
          <a:lstStyle/>
          <a:p>
            <a:r>
              <a:rPr lang="en-US" dirty="0"/>
              <a:t>Issues that lead to Dysfunction in Teams</a:t>
            </a:r>
          </a:p>
        </p:txBody>
      </p:sp>
      <p:pic>
        <p:nvPicPr>
          <p:cNvPr id="4" name="The video captures a hilarious moment of unexpected betrayal between two friends beside a frozen">
            <a:hlinkClick r:id="" action="ppaction://media"/>
            <a:extLst>
              <a:ext uri="{FF2B5EF4-FFF2-40B4-BE49-F238E27FC236}">
                <a16:creationId xmlns:a16="http://schemas.microsoft.com/office/drawing/2014/main" id="{20E3A8EB-E30F-092C-2BCF-E9ACC8AE1CA4}"/>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4675084" y="1412632"/>
            <a:ext cx="2841832" cy="5051108"/>
          </a:xfrm>
        </p:spPr>
      </p:pic>
      <p:sp>
        <p:nvSpPr>
          <p:cNvPr id="5" name="TextBox 4">
            <a:extLst>
              <a:ext uri="{FF2B5EF4-FFF2-40B4-BE49-F238E27FC236}">
                <a16:creationId xmlns:a16="http://schemas.microsoft.com/office/drawing/2014/main" id="{8E9B7CEC-2D93-02B1-FC7B-A46FB40920EB}"/>
              </a:ext>
            </a:extLst>
          </p:cNvPr>
          <p:cNvSpPr txBox="1"/>
          <p:nvPr/>
        </p:nvSpPr>
        <p:spPr>
          <a:xfrm>
            <a:off x="3368352" y="1151022"/>
            <a:ext cx="5187639" cy="261610"/>
          </a:xfrm>
          <a:prstGeom prst="rect">
            <a:avLst/>
          </a:prstGeom>
          <a:noFill/>
        </p:spPr>
        <p:txBody>
          <a:bodyPr wrap="none" rtlCol="0">
            <a:spAutoFit/>
          </a:bodyPr>
          <a:lstStyle/>
          <a:p>
            <a:r>
              <a:rPr lang="en-US" sz="1100" dirty="0">
                <a:solidFill>
                  <a:schemeClr val="bg1">
                    <a:lumMod val="50000"/>
                  </a:schemeClr>
                </a:solidFill>
              </a:rPr>
              <a:t>https://www.instagram.com/reel/DSHPHXKEx-y/?igsh=MXgxaTZuZTcxNnBkYQ%3D%3D</a:t>
            </a:r>
          </a:p>
        </p:txBody>
      </p:sp>
    </p:spTree>
    <p:extLst>
      <p:ext uri="{BB962C8B-B14F-4D97-AF65-F5344CB8AC3E}">
        <p14:creationId xmlns:p14="http://schemas.microsoft.com/office/powerpoint/2010/main" val="273906105"/>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626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DCA1DA-2A1A-3679-EB6D-DE0265290B8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2B9523-8321-BEA0-26AA-66469A4DC3F2}"/>
              </a:ext>
            </a:extLst>
          </p:cNvPr>
          <p:cNvSpPr>
            <a:spLocks noGrp="1"/>
          </p:cNvSpPr>
          <p:nvPr>
            <p:ph type="title"/>
          </p:nvPr>
        </p:nvSpPr>
        <p:spPr/>
        <p:txBody>
          <a:bodyPr/>
          <a:lstStyle/>
          <a:p>
            <a:r>
              <a:rPr lang="en-US" dirty="0"/>
              <a:t>Issues that lead to Dysfunction in Teams</a:t>
            </a:r>
          </a:p>
        </p:txBody>
      </p:sp>
      <p:sp>
        <p:nvSpPr>
          <p:cNvPr id="3" name="Content Placeholder 2">
            <a:extLst>
              <a:ext uri="{FF2B5EF4-FFF2-40B4-BE49-F238E27FC236}">
                <a16:creationId xmlns:a16="http://schemas.microsoft.com/office/drawing/2014/main" id="{7C73A59A-EC13-D973-E893-231EC800018D}"/>
              </a:ext>
            </a:extLst>
          </p:cNvPr>
          <p:cNvSpPr>
            <a:spLocks noGrp="1"/>
          </p:cNvSpPr>
          <p:nvPr>
            <p:ph idx="1"/>
          </p:nvPr>
        </p:nvSpPr>
        <p:spPr/>
        <p:txBody>
          <a:bodyPr>
            <a:normAutofit/>
          </a:bodyPr>
          <a:lstStyle/>
          <a:p>
            <a:r>
              <a:rPr lang="en-US" dirty="0"/>
              <a:t> </a:t>
            </a:r>
            <a:r>
              <a:rPr lang="en-US" b="1" dirty="0"/>
              <a:t>Burnout and Compassion Fatigue</a:t>
            </a:r>
          </a:p>
          <a:p>
            <a:r>
              <a:rPr lang="en-US" dirty="0"/>
              <a:t> Are we looking out for each other?</a:t>
            </a:r>
          </a:p>
          <a:p>
            <a:r>
              <a:rPr lang="en-US" dirty="0"/>
              <a:t>Can we recognize when team members are struggling?</a:t>
            </a:r>
          </a:p>
          <a:p>
            <a:r>
              <a:rPr lang="en-US" dirty="0"/>
              <a:t> Do we have trainings or retreats together as a team?</a:t>
            </a:r>
          </a:p>
          <a:p>
            <a:r>
              <a:rPr lang="en-US" dirty="0"/>
              <a:t>Are we doing things as a team to address our team issues, concerns, outcomes, etc.</a:t>
            </a:r>
          </a:p>
          <a:p>
            <a:pPr marL="914400" lvl="2" indent="0">
              <a:buNone/>
            </a:pPr>
            <a:endParaRPr lang="en-US" dirty="0"/>
          </a:p>
          <a:p>
            <a:endParaRPr lang="en-US" dirty="0"/>
          </a:p>
        </p:txBody>
      </p:sp>
    </p:spTree>
    <p:extLst>
      <p:ext uri="{BB962C8B-B14F-4D97-AF65-F5344CB8AC3E}">
        <p14:creationId xmlns:p14="http://schemas.microsoft.com/office/powerpoint/2010/main" val="3100862682"/>
      </p:ext>
    </p:extLst>
  </p:cSld>
  <p:clrMapOvr>
    <a:masterClrMapping/>
  </p:clrMapOvr>
  <p:transition spd="slow">
    <p:wipe dir="d"/>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62AED8-3824-AE70-665A-F7AD9D63E786}"/>
            </a:ext>
          </a:extLst>
        </p:cNvPr>
        <p:cNvGrpSpPr/>
        <p:nvPr/>
      </p:nvGrpSpPr>
      <p:grpSpPr>
        <a:xfrm>
          <a:off x="0" y="0"/>
          <a:ext cx="0" cy="0"/>
          <a:chOff x="0" y="0"/>
          <a:chExt cx="0" cy="0"/>
        </a:xfrm>
      </p:grpSpPr>
      <p:sp>
        <p:nvSpPr>
          <p:cNvPr id="19458" name="Rectangle 2">
            <a:extLst>
              <a:ext uri="{FF2B5EF4-FFF2-40B4-BE49-F238E27FC236}">
                <a16:creationId xmlns:a16="http://schemas.microsoft.com/office/drawing/2014/main" id="{5E451CDB-FA33-8320-9326-1F64B3D35187}"/>
              </a:ext>
            </a:extLst>
          </p:cNvPr>
          <p:cNvSpPr>
            <a:spLocks noGrp="1" noChangeArrowheads="1"/>
          </p:cNvSpPr>
          <p:nvPr>
            <p:ph type="title"/>
          </p:nvPr>
        </p:nvSpPr>
        <p:spPr/>
        <p:txBody>
          <a:bodyPr/>
          <a:lstStyle/>
          <a:p>
            <a:pPr eaLnBrk="1" hangingPunct="1"/>
            <a:r>
              <a:rPr lang="en-US" altLang="en-US" dirty="0"/>
              <a:t>Solutions?  What do we do? </a:t>
            </a:r>
          </a:p>
        </p:txBody>
      </p:sp>
      <p:sp>
        <p:nvSpPr>
          <p:cNvPr id="19459" name="Rectangle 3">
            <a:extLst>
              <a:ext uri="{FF2B5EF4-FFF2-40B4-BE49-F238E27FC236}">
                <a16:creationId xmlns:a16="http://schemas.microsoft.com/office/drawing/2014/main" id="{A2E0E3B0-62D9-A6AA-8B8F-5423D7AD257B}"/>
              </a:ext>
            </a:extLst>
          </p:cNvPr>
          <p:cNvSpPr>
            <a:spLocks noGrp="1" noChangeArrowheads="1"/>
          </p:cNvSpPr>
          <p:nvPr>
            <p:ph type="body" idx="1"/>
          </p:nvPr>
        </p:nvSpPr>
        <p:spPr/>
        <p:txBody>
          <a:bodyPr/>
          <a:lstStyle/>
          <a:p>
            <a:pPr eaLnBrk="1" hangingPunct="1"/>
            <a:r>
              <a:rPr lang="en-US" altLang="en-US" sz="2400" dirty="0"/>
              <a:t>No Silver Bullet – Each team and each case is unique!</a:t>
            </a:r>
          </a:p>
          <a:p>
            <a:pPr eaLnBrk="1" hangingPunct="1"/>
            <a:r>
              <a:rPr lang="en-US" altLang="en-US" sz="2400" dirty="0"/>
              <a:t>MOU’s are helpful</a:t>
            </a:r>
          </a:p>
          <a:p>
            <a:pPr eaLnBrk="1" hangingPunct="1"/>
            <a:r>
              <a:rPr lang="en-US" altLang="en-US" sz="2400" dirty="0"/>
              <a:t>Advisory Boards are helpful!</a:t>
            </a:r>
          </a:p>
          <a:p>
            <a:pPr eaLnBrk="1" hangingPunct="1"/>
            <a:r>
              <a:rPr lang="en-US" altLang="en-US" sz="2400" dirty="0"/>
              <a:t>Team Leader needs to be aware/guiding the solution</a:t>
            </a:r>
          </a:p>
          <a:p>
            <a:pPr lvl="2" eaLnBrk="1" hangingPunct="1"/>
            <a:r>
              <a:rPr lang="en-US" altLang="en-US" sz="1600" dirty="0"/>
              <a:t>Some smaller things are continually being resolved without Team Leader intervention</a:t>
            </a:r>
          </a:p>
          <a:p>
            <a:pPr eaLnBrk="1" hangingPunct="1"/>
            <a:r>
              <a:rPr lang="en-US" altLang="en-US" sz="2400" dirty="0"/>
              <a:t>Try to resolve it and the ground level if possible.</a:t>
            </a:r>
          </a:p>
          <a:p>
            <a:pPr lvl="2" eaLnBrk="1" hangingPunct="1"/>
            <a:r>
              <a:rPr lang="en-US" altLang="en-US" sz="1600" dirty="0"/>
              <a:t>Try to go to the person/persons with the issue first and resolve it simply….if possible.   </a:t>
            </a:r>
          </a:p>
          <a:p>
            <a:pPr eaLnBrk="1" hangingPunct="1"/>
            <a:endParaRPr lang="en-US" altLang="en-US" sz="2400" dirty="0"/>
          </a:p>
          <a:p>
            <a:pPr eaLnBrk="1" hangingPunct="1">
              <a:buFont typeface="Wingdings" panose="05000000000000000000" pitchFamily="2" charset="2"/>
              <a:buNone/>
            </a:pPr>
            <a:endParaRPr lang="en-US" altLang="en-US" sz="2400" dirty="0"/>
          </a:p>
        </p:txBody>
      </p:sp>
    </p:spTree>
    <p:extLst>
      <p:ext uri="{BB962C8B-B14F-4D97-AF65-F5344CB8AC3E}">
        <p14:creationId xmlns:p14="http://schemas.microsoft.com/office/powerpoint/2010/main" val="38735280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5095E-B4DA-6600-9DB4-6ECF9DEA273C}"/>
            </a:ext>
          </a:extLst>
        </p:cNvPr>
        <p:cNvGrpSpPr/>
        <p:nvPr/>
      </p:nvGrpSpPr>
      <p:grpSpPr>
        <a:xfrm>
          <a:off x="0" y="0"/>
          <a:ext cx="0" cy="0"/>
          <a:chOff x="0" y="0"/>
          <a:chExt cx="0" cy="0"/>
        </a:xfrm>
      </p:grpSpPr>
      <p:sp>
        <p:nvSpPr>
          <p:cNvPr id="19458" name="Rectangle 2">
            <a:extLst>
              <a:ext uri="{FF2B5EF4-FFF2-40B4-BE49-F238E27FC236}">
                <a16:creationId xmlns:a16="http://schemas.microsoft.com/office/drawing/2014/main" id="{BFBDB771-E4FB-5A30-F0CB-6E4FA69D0400}"/>
              </a:ext>
            </a:extLst>
          </p:cNvPr>
          <p:cNvSpPr>
            <a:spLocks noGrp="1" noChangeArrowheads="1"/>
          </p:cNvSpPr>
          <p:nvPr>
            <p:ph type="title"/>
          </p:nvPr>
        </p:nvSpPr>
        <p:spPr/>
        <p:txBody>
          <a:bodyPr/>
          <a:lstStyle/>
          <a:p>
            <a:pPr eaLnBrk="1" hangingPunct="1"/>
            <a:r>
              <a:rPr lang="en-US" altLang="en-US" dirty="0"/>
              <a:t>Examples </a:t>
            </a:r>
          </a:p>
        </p:txBody>
      </p:sp>
      <p:sp>
        <p:nvSpPr>
          <p:cNvPr id="19459" name="Rectangle 3">
            <a:extLst>
              <a:ext uri="{FF2B5EF4-FFF2-40B4-BE49-F238E27FC236}">
                <a16:creationId xmlns:a16="http://schemas.microsoft.com/office/drawing/2014/main" id="{38B35082-845E-02C1-48E7-432F67C12E35}"/>
              </a:ext>
            </a:extLst>
          </p:cNvPr>
          <p:cNvSpPr>
            <a:spLocks noGrp="1" noChangeArrowheads="1"/>
          </p:cNvSpPr>
          <p:nvPr>
            <p:ph type="body" idx="1"/>
          </p:nvPr>
        </p:nvSpPr>
        <p:spPr/>
        <p:txBody>
          <a:bodyPr/>
          <a:lstStyle/>
          <a:p>
            <a:pPr eaLnBrk="1" hangingPunct="1"/>
            <a:r>
              <a:rPr lang="en-US" altLang="en-US" sz="2400" dirty="0"/>
              <a:t>Prosecutor giving their expertise in treatment area and deciding what treatment was appropriate or should have been done, </a:t>
            </a:r>
            <a:r>
              <a:rPr lang="en-US" altLang="en-US" sz="2400" dirty="0" err="1"/>
              <a:t>etc</a:t>
            </a:r>
            <a:r>
              <a:rPr lang="en-US" altLang="en-US" sz="2400" dirty="0"/>
              <a:t>…</a:t>
            </a:r>
          </a:p>
          <a:p>
            <a:pPr eaLnBrk="1" hangingPunct="1"/>
            <a:r>
              <a:rPr lang="en-US" altLang="en-US" sz="2400" dirty="0"/>
              <a:t>Poor feedback from participants about Treatment provider and counselor throwing other team members under the bus in groups, etc.</a:t>
            </a:r>
          </a:p>
          <a:p>
            <a:pPr eaLnBrk="1" hangingPunct="1"/>
            <a:r>
              <a:rPr lang="en-US" altLang="en-US" sz="2400" dirty="0"/>
              <a:t>Team holds participants accountable for being late and missing appointments, while treatment staff is continually late and cancelling appointments at last minute… </a:t>
            </a:r>
          </a:p>
          <a:p>
            <a:pPr eaLnBrk="1" hangingPunct="1"/>
            <a:r>
              <a:rPr lang="en-US" altLang="en-US" sz="2400" dirty="0"/>
              <a:t>Clinical Supervisor from treatment team very punitive with clients and checked out of team </a:t>
            </a:r>
            <a:r>
              <a:rPr lang="en-US" altLang="en-US" sz="2400" dirty="0" err="1"/>
              <a:t>staffings</a:t>
            </a:r>
            <a:r>
              <a:rPr lang="en-US" altLang="en-US" sz="2400" dirty="0"/>
              <a:t>, just believes “they need more consequences”</a:t>
            </a:r>
          </a:p>
          <a:p>
            <a:pPr eaLnBrk="1" hangingPunct="1"/>
            <a:endParaRPr lang="en-US" altLang="en-US" sz="2400" dirty="0"/>
          </a:p>
          <a:p>
            <a:pPr eaLnBrk="1" hangingPunct="1">
              <a:buFont typeface="Wingdings" panose="05000000000000000000" pitchFamily="2" charset="2"/>
              <a:buNone/>
            </a:pPr>
            <a:endParaRPr lang="en-US" altLang="en-US" sz="2400" dirty="0"/>
          </a:p>
        </p:txBody>
      </p:sp>
    </p:spTree>
    <p:extLst>
      <p:ext uri="{BB962C8B-B14F-4D97-AF65-F5344CB8AC3E}">
        <p14:creationId xmlns:p14="http://schemas.microsoft.com/office/powerpoint/2010/main" val="216549447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DAA68-EDC7-DE5D-A904-A4F7DDBE4A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479BEE-B3F1-00D4-EE35-5730B4E77054}"/>
              </a:ext>
            </a:extLst>
          </p:cNvPr>
          <p:cNvSpPr>
            <a:spLocks noGrp="1"/>
          </p:cNvSpPr>
          <p:nvPr>
            <p:ph type="title"/>
          </p:nvPr>
        </p:nvSpPr>
        <p:spPr/>
        <p:txBody>
          <a:bodyPr/>
          <a:lstStyle/>
          <a:p>
            <a:r>
              <a:rPr lang="en-US" dirty="0"/>
              <a:t>Issues that lead to Dysfunction in Teams</a:t>
            </a:r>
          </a:p>
        </p:txBody>
      </p:sp>
      <p:pic>
        <p:nvPicPr>
          <p:cNvPr id="4" name="Online Media 3" title="Minions Teamwork Super Funny">
            <a:hlinkClick r:id="" action="ppaction://media"/>
            <a:extLst>
              <a:ext uri="{FF2B5EF4-FFF2-40B4-BE49-F238E27FC236}">
                <a16:creationId xmlns:a16="http://schemas.microsoft.com/office/drawing/2014/main" id="{B9B8A77D-11AE-C912-8924-CE05F18ADDC0}"/>
              </a:ext>
            </a:extLst>
          </p:cNvPr>
          <p:cNvPicPr>
            <a:picLocks noGrp="1" noRot="1" noChangeAspect="1"/>
          </p:cNvPicPr>
          <p:nvPr>
            <p:ph idx="1"/>
            <a:videoFile r:link="rId1"/>
          </p:nvPr>
        </p:nvPicPr>
        <p:blipFill>
          <a:blip r:embed="rId4"/>
          <a:stretch>
            <a:fillRect/>
          </a:stretch>
        </p:blipFill>
        <p:spPr>
          <a:xfrm>
            <a:off x="1940438" y="1637665"/>
            <a:ext cx="8311123" cy="4692015"/>
          </a:xfrm>
          <a:prstGeom prst="rect">
            <a:avLst/>
          </a:prstGeom>
        </p:spPr>
      </p:pic>
    </p:spTree>
    <p:extLst>
      <p:ext uri="{BB962C8B-B14F-4D97-AF65-F5344CB8AC3E}">
        <p14:creationId xmlns:p14="http://schemas.microsoft.com/office/powerpoint/2010/main" val="545843801"/>
      </p:ext>
    </p:extLst>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0000"/>
                </a:solidFill>
              </a:rPr>
              <a:t>Thank you !</a:t>
            </a:r>
          </a:p>
        </p:txBody>
      </p:sp>
      <p:sp>
        <p:nvSpPr>
          <p:cNvPr id="3" name="Content Placeholder 2">
            <a:extLst>
              <a:ext uri="{FF2B5EF4-FFF2-40B4-BE49-F238E27FC236}">
                <a16:creationId xmlns:a16="http://schemas.microsoft.com/office/drawing/2014/main" id="{572C501A-6C14-4130-A788-A74927DBDCD4}"/>
              </a:ext>
            </a:extLst>
          </p:cNvPr>
          <p:cNvSpPr>
            <a:spLocks noGrp="1"/>
          </p:cNvSpPr>
          <p:nvPr>
            <p:ph idx="1"/>
          </p:nvPr>
        </p:nvSpPr>
        <p:spPr/>
        <p:txBody>
          <a:bodyPr/>
          <a:lstStyle/>
          <a:p>
            <a:r>
              <a:rPr lang="en-US" dirty="0"/>
              <a:t>  Any Questions? </a:t>
            </a:r>
          </a:p>
        </p:txBody>
      </p:sp>
      <p:cxnSp>
        <p:nvCxnSpPr>
          <p:cNvPr id="9" name="Straight Connector 8"/>
          <p:cNvCxnSpPr/>
          <p:nvPr/>
        </p:nvCxnSpPr>
        <p:spPr>
          <a:xfrm>
            <a:off x="1524000" y="1371600"/>
            <a:ext cx="8458200" cy="0"/>
          </a:xfrm>
          <a:prstGeom prst="line">
            <a:avLst/>
          </a:prstGeom>
          <a:ln>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sp>
        <p:nvSpPr>
          <p:cNvPr id="11" name="TextBox 10"/>
          <p:cNvSpPr txBox="1"/>
          <p:nvPr/>
        </p:nvSpPr>
        <p:spPr>
          <a:xfrm>
            <a:off x="1572290" y="4184852"/>
            <a:ext cx="8382000" cy="2246769"/>
          </a:xfrm>
          <a:prstGeom prst="rect">
            <a:avLst/>
          </a:prstGeom>
          <a:noFill/>
        </p:spPr>
        <p:txBody>
          <a:bodyPr wrap="square" rtlCol="0">
            <a:spAutoFit/>
          </a:bodyPr>
          <a:lstStyle/>
          <a:p>
            <a:pPr algn="ctr" defTabSz="457200">
              <a:spcBef>
                <a:spcPts val="1200"/>
              </a:spcBef>
              <a:defRPr/>
            </a:pPr>
            <a:r>
              <a:rPr lang="en-US" sz="2400" b="1">
                <a:solidFill>
                  <a:prstClr val="black"/>
                </a:solidFill>
                <a:latin typeface="Calibri"/>
              </a:rPr>
              <a:t>Eric Olson, LCPC</a:t>
            </a:r>
            <a:endParaRPr lang="en-US" sz="2400" b="1" dirty="0">
              <a:solidFill>
                <a:prstClr val="black"/>
              </a:solidFill>
              <a:latin typeface="Calibri"/>
            </a:endParaRPr>
          </a:p>
          <a:p>
            <a:pPr algn="ctr" defTabSz="457200">
              <a:spcBef>
                <a:spcPts val="1200"/>
              </a:spcBef>
              <a:defRPr/>
            </a:pPr>
            <a:r>
              <a:rPr lang="en-US" sz="2400" b="1" dirty="0">
                <a:solidFill>
                  <a:prstClr val="black"/>
                </a:solidFill>
                <a:latin typeface="Calibri"/>
                <a:hlinkClick r:id="rId2"/>
              </a:rPr>
              <a:t>olson8653@gmail.com</a:t>
            </a:r>
            <a:r>
              <a:rPr lang="en-US" sz="2400" b="1" dirty="0">
                <a:solidFill>
                  <a:prstClr val="black"/>
                </a:solidFill>
                <a:latin typeface="Calibri"/>
              </a:rPr>
              <a:t>    PH: 208-360-0262</a:t>
            </a:r>
          </a:p>
          <a:p>
            <a:pPr algn="ctr" defTabSz="457200">
              <a:spcBef>
                <a:spcPts val="1200"/>
              </a:spcBef>
              <a:defRPr/>
            </a:pPr>
            <a:r>
              <a:rPr lang="en-US" sz="2400" dirty="0">
                <a:solidFill>
                  <a:prstClr val="black"/>
                </a:solidFill>
                <a:latin typeface="Calibri"/>
              </a:rPr>
              <a:t>District Manager</a:t>
            </a:r>
          </a:p>
          <a:p>
            <a:pPr algn="ctr" defTabSz="457200">
              <a:defRPr/>
            </a:pPr>
            <a:r>
              <a:rPr lang="en-US" sz="2400" dirty="0">
                <a:solidFill>
                  <a:prstClr val="black"/>
                </a:solidFill>
                <a:latin typeface="Calibri"/>
              </a:rPr>
              <a:t>Adult &amp; Juvenile Mental Health Courts</a:t>
            </a:r>
          </a:p>
          <a:p>
            <a:pPr algn="ctr" defTabSz="457200">
              <a:defRPr/>
            </a:pPr>
            <a:r>
              <a:rPr lang="en-US" sz="2400" dirty="0">
                <a:solidFill>
                  <a:prstClr val="black"/>
                </a:solidFill>
                <a:latin typeface="Calibri"/>
              </a:rPr>
              <a:t>Idaho’s 7</a:t>
            </a:r>
            <a:r>
              <a:rPr lang="en-US" sz="2400" baseline="30000" dirty="0">
                <a:solidFill>
                  <a:prstClr val="black"/>
                </a:solidFill>
                <a:latin typeface="Calibri"/>
              </a:rPr>
              <a:t>th</a:t>
            </a:r>
            <a:r>
              <a:rPr lang="en-US" sz="2400" dirty="0">
                <a:solidFill>
                  <a:prstClr val="black"/>
                </a:solidFill>
                <a:latin typeface="Calibri"/>
              </a:rPr>
              <a:t> Judicial District</a:t>
            </a:r>
          </a:p>
        </p:txBody>
      </p:sp>
    </p:spTree>
    <p:extLst>
      <p:ext uri="{BB962C8B-B14F-4D97-AF65-F5344CB8AC3E}">
        <p14:creationId xmlns:p14="http://schemas.microsoft.com/office/powerpoint/2010/main" val="178291616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raining">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Straight Edge">
  <a:themeElements>
    <a:clrScheme name="Straight Edge 2">
      <a:dk1>
        <a:srgbClr val="003366"/>
      </a:dk1>
      <a:lt1>
        <a:srgbClr val="FFFFFF"/>
      </a:lt1>
      <a:dk2>
        <a:srgbClr val="003366"/>
      </a:dk2>
      <a:lt2>
        <a:srgbClr val="E3E2C7"/>
      </a:lt2>
      <a:accent1>
        <a:srgbClr val="CCCC99"/>
      </a:accent1>
      <a:accent2>
        <a:srgbClr val="003366"/>
      </a:accent2>
      <a:accent3>
        <a:srgbClr val="FFFFFF"/>
      </a:accent3>
      <a:accent4>
        <a:srgbClr val="002A56"/>
      </a:accent4>
      <a:accent5>
        <a:srgbClr val="E2E2CA"/>
      </a:accent5>
      <a:accent6>
        <a:srgbClr val="002D5C"/>
      </a:accent6>
      <a:hlink>
        <a:srgbClr val="003366"/>
      </a:hlink>
      <a:folHlink>
        <a:srgbClr val="800000"/>
      </a:folHlink>
    </a:clrScheme>
    <a:fontScheme name="Straight Edge">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Straight Edge 1">
        <a:dk1>
          <a:srgbClr val="008080"/>
        </a:dk1>
        <a:lt1>
          <a:srgbClr val="FFFFCC"/>
        </a:lt1>
        <a:dk2>
          <a:srgbClr val="009999"/>
        </a:dk2>
        <a:lt2>
          <a:srgbClr val="FFFF99"/>
        </a:lt2>
        <a:accent1>
          <a:srgbClr val="336699"/>
        </a:accent1>
        <a:accent2>
          <a:srgbClr val="FFFF99"/>
        </a:accent2>
        <a:accent3>
          <a:srgbClr val="AACACA"/>
        </a:accent3>
        <a:accent4>
          <a:srgbClr val="DADAAE"/>
        </a:accent4>
        <a:accent5>
          <a:srgbClr val="ADB8CA"/>
        </a:accent5>
        <a:accent6>
          <a:srgbClr val="E7E78A"/>
        </a:accent6>
        <a:hlink>
          <a:srgbClr val="FFFFCC"/>
        </a:hlink>
        <a:folHlink>
          <a:srgbClr val="DDDDDD"/>
        </a:folHlink>
      </a:clrScheme>
      <a:clrMap bg1="dk2" tx1="lt1" bg2="dk1" tx2="lt2" accent1="accent1" accent2="accent2" accent3="accent3" accent4="accent4" accent5="accent5" accent6="accent6" hlink="hlink" folHlink="folHlink"/>
    </a:extraClrScheme>
    <a:extraClrScheme>
      <a:clrScheme name="Straight Edge 2">
        <a:dk1>
          <a:srgbClr val="003366"/>
        </a:dk1>
        <a:lt1>
          <a:srgbClr val="FFFFFF"/>
        </a:lt1>
        <a:dk2>
          <a:srgbClr val="003366"/>
        </a:dk2>
        <a:lt2>
          <a:srgbClr val="E3E2C7"/>
        </a:lt2>
        <a:accent1>
          <a:srgbClr val="CCCC99"/>
        </a:accent1>
        <a:accent2>
          <a:srgbClr val="003366"/>
        </a:accent2>
        <a:accent3>
          <a:srgbClr val="FFFFFF"/>
        </a:accent3>
        <a:accent4>
          <a:srgbClr val="002A56"/>
        </a:accent4>
        <a:accent5>
          <a:srgbClr val="E2E2CA"/>
        </a:accent5>
        <a:accent6>
          <a:srgbClr val="002D5C"/>
        </a:accent6>
        <a:hlink>
          <a:srgbClr val="003366"/>
        </a:hlink>
        <a:folHlink>
          <a:srgbClr val="800000"/>
        </a:folHlink>
      </a:clrScheme>
      <a:clrMap bg1="lt1" tx1="dk1" bg2="lt2" tx2="dk2" accent1="accent1" accent2="accent2" accent3="accent3" accent4="accent4" accent5="accent5" accent6="accent6" hlink="hlink" folHlink="folHlink"/>
    </a:extraClrScheme>
    <a:extraClrScheme>
      <a:clrScheme name="Straight Edge 3">
        <a:dk1>
          <a:srgbClr val="000000"/>
        </a:dk1>
        <a:lt1>
          <a:srgbClr val="FFFFFF"/>
        </a:lt1>
        <a:dk2>
          <a:srgbClr val="000000"/>
        </a:dk2>
        <a:lt2>
          <a:srgbClr val="DDDDDD"/>
        </a:lt2>
        <a:accent1>
          <a:srgbClr val="DDDDDD"/>
        </a:accent1>
        <a:accent2>
          <a:srgbClr val="333333"/>
        </a:accent2>
        <a:accent3>
          <a:srgbClr val="FFFFFF"/>
        </a:accent3>
        <a:accent4>
          <a:srgbClr val="000000"/>
        </a:accent4>
        <a:accent5>
          <a:srgbClr val="EBEBEB"/>
        </a:accent5>
        <a:accent6>
          <a:srgbClr val="2D2D2D"/>
        </a:accent6>
        <a:hlink>
          <a:srgbClr val="808080"/>
        </a:hlink>
        <a:folHlink>
          <a:srgbClr val="808080"/>
        </a:folHlink>
      </a:clrScheme>
      <a:clrMap bg1="lt1" tx1="dk1" bg2="lt2" tx2="dk2" accent1="accent1" accent2="accent2" accent3="accent3" accent4="accent4" accent5="accent5" accent6="accent6" hlink="hlink" folHlink="folHlink"/>
    </a:extraClrScheme>
    <a:extraClrScheme>
      <a:clrScheme name="Straight Edge 4">
        <a:dk1>
          <a:srgbClr val="5F5F5F"/>
        </a:dk1>
        <a:lt1>
          <a:srgbClr val="FFFFFF"/>
        </a:lt1>
        <a:dk2>
          <a:srgbClr val="003366"/>
        </a:dk2>
        <a:lt2>
          <a:srgbClr val="FFFFFF"/>
        </a:lt2>
        <a:accent1>
          <a:srgbClr val="7E003F"/>
        </a:accent1>
        <a:accent2>
          <a:srgbClr val="DDDDDD"/>
        </a:accent2>
        <a:accent3>
          <a:srgbClr val="AAADB8"/>
        </a:accent3>
        <a:accent4>
          <a:srgbClr val="DADADA"/>
        </a:accent4>
        <a:accent5>
          <a:srgbClr val="C0AAAF"/>
        </a:accent5>
        <a:accent6>
          <a:srgbClr val="C8C8C8"/>
        </a:accent6>
        <a:hlink>
          <a:srgbClr val="969696"/>
        </a:hlink>
        <a:folHlink>
          <a:srgbClr val="DDDDDD"/>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1409</TotalTime>
  <Words>2985</Words>
  <Application>Microsoft Office PowerPoint</Application>
  <PresentationFormat>Widescreen</PresentationFormat>
  <Paragraphs>338</Paragraphs>
  <Slides>43</Slides>
  <Notes>39</Notes>
  <HiddenSlides>0</HiddenSlides>
  <MMClips>5</MMClips>
  <ScaleCrop>false</ScaleCrop>
  <HeadingPairs>
    <vt:vector size="6" baseType="variant">
      <vt:variant>
        <vt:lpstr>Fonts Used</vt:lpstr>
      </vt:variant>
      <vt:variant>
        <vt:i4>9</vt:i4>
      </vt:variant>
      <vt:variant>
        <vt:lpstr>Theme</vt:lpstr>
      </vt:variant>
      <vt:variant>
        <vt:i4>4</vt:i4>
      </vt:variant>
      <vt:variant>
        <vt:lpstr>Slide Titles</vt:lpstr>
      </vt:variant>
      <vt:variant>
        <vt:i4>43</vt:i4>
      </vt:variant>
    </vt:vector>
  </HeadingPairs>
  <TitlesOfParts>
    <vt:vector size="56" baseType="lpstr">
      <vt:lpstr>Arial</vt:lpstr>
      <vt:lpstr>Calibri</vt:lpstr>
      <vt:lpstr>Calibri Light</vt:lpstr>
      <vt:lpstr>Cambria</vt:lpstr>
      <vt:lpstr>Comic Sans MS</vt:lpstr>
      <vt:lpstr>Georgia</vt:lpstr>
      <vt:lpstr>Segoe UI</vt:lpstr>
      <vt:lpstr>Times New Roman</vt:lpstr>
      <vt:lpstr>Wingdings</vt:lpstr>
      <vt:lpstr>Office Theme</vt:lpstr>
      <vt:lpstr>Training</vt:lpstr>
      <vt:lpstr>1_Straight Edge</vt:lpstr>
      <vt:lpstr>1_Office Theme</vt:lpstr>
      <vt:lpstr> Problematic Dynamics in Treatment Court Teams  WATCP Conference 2026  Eric Olson olson8653@gmail.com District Manager, Adult and Juvenile Mental Health Courts State of Idaho’s 7th Judicial District  </vt:lpstr>
      <vt:lpstr>Issues that lead to Dysfunction in Teams</vt:lpstr>
      <vt:lpstr>PowerPoint Presentation</vt:lpstr>
      <vt:lpstr>The Team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Issues that lead to Dysfunction in Teams</vt:lpstr>
      <vt:lpstr>Issues that lead to Frustration and Dysfunction</vt:lpstr>
      <vt:lpstr>Issues that lead to Frustration and Dysfunction</vt:lpstr>
      <vt:lpstr>Issues that lead to Dysfunction in Teams</vt:lpstr>
      <vt:lpstr>Issues that lead to Dysfunction in Teams</vt:lpstr>
      <vt:lpstr>Issues that lead to Dysfunction in Teams</vt:lpstr>
      <vt:lpstr>Issues that lead to Dysfunction in Teams</vt:lpstr>
      <vt:lpstr>Issues that lead to Dysfunction in Teams</vt:lpstr>
      <vt:lpstr>Issues that lead to Dysfunction in Teams</vt:lpstr>
      <vt:lpstr>Issues that lead to Dysfunction in Teams</vt:lpstr>
      <vt:lpstr>Issues that lead to Dysfunction in Teams</vt:lpstr>
      <vt:lpstr>Issues that lead to Dysfunction in Teams</vt:lpstr>
      <vt:lpstr>Issues that lead to Dysfunction in Teams</vt:lpstr>
      <vt:lpstr>Issues that lead to Dysfunction in Teams</vt:lpstr>
      <vt:lpstr>Issues that lead to Dysfunction in Teams</vt:lpstr>
      <vt:lpstr>Issues that lead to Dysfunction in Teams</vt:lpstr>
      <vt:lpstr>Issues that lead to Dysfunction in Teams</vt:lpstr>
      <vt:lpstr>Issues that lead to Dysfunction in Teams</vt:lpstr>
      <vt:lpstr>Issues that lead to Dysfunction in Teams</vt:lpstr>
      <vt:lpstr>Issues that lead to Dysfunction in Teams</vt:lpstr>
      <vt:lpstr>Issues that lead to Dysfunction in Teams</vt:lpstr>
      <vt:lpstr>Solutions?  What do we do? </vt:lpstr>
      <vt:lpstr>Examples </vt:lpstr>
      <vt:lpstr>Issues that lead to Dysfunction in Teams</vt:lpstr>
      <vt:lpstr>Thank 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Shane Wolf</dc:creator>
  <cp:lastModifiedBy>Eric Olson</cp:lastModifiedBy>
  <cp:revision>149</cp:revision>
  <cp:lastPrinted>2018-01-09T15:11:24Z</cp:lastPrinted>
  <dcterms:created xsi:type="dcterms:W3CDTF">2016-12-20T18:42:39Z</dcterms:created>
  <dcterms:modified xsi:type="dcterms:W3CDTF">2026-10-07T21:59:55Z</dcterms:modified>
</cp:coreProperties>
</file>