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4.xml" ContentType="application/vnd.openxmlformats-officedocument.themeOverride+xml"/>
  <Override PartName="/ppt/notesSlides/notesSlide10.xml" ContentType="application/vnd.openxmlformats-officedocument.presentationml.notesSlide+xml"/>
  <Override PartName="/ppt/theme/themeOverride5.xml" ContentType="application/vnd.openxmlformats-officedocument.themeOverrid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77" r:id="rId2"/>
    <p:sldMasterId id="2147483700" r:id="rId3"/>
  </p:sldMasterIdLst>
  <p:notesMasterIdLst>
    <p:notesMasterId r:id="rId36"/>
  </p:notesMasterIdLst>
  <p:handoutMasterIdLst>
    <p:handoutMasterId r:id="rId37"/>
  </p:handoutMasterIdLst>
  <p:sldIdLst>
    <p:sldId id="259" r:id="rId4"/>
    <p:sldId id="292" r:id="rId5"/>
    <p:sldId id="790" r:id="rId6"/>
    <p:sldId id="787" r:id="rId7"/>
    <p:sldId id="788" r:id="rId8"/>
    <p:sldId id="789" r:id="rId9"/>
    <p:sldId id="3706" r:id="rId10"/>
    <p:sldId id="3707" r:id="rId11"/>
    <p:sldId id="3708" r:id="rId12"/>
    <p:sldId id="469" r:id="rId13"/>
    <p:sldId id="3686" r:id="rId14"/>
    <p:sldId id="3696" r:id="rId15"/>
    <p:sldId id="3697" r:id="rId16"/>
    <p:sldId id="3698" r:id="rId17"/>
    <p:sldId id="3699" r:id="rId18"/>
    <p:sldId id="3700" r:id="rId19"/>
    <p:sldId id="3689" r:id="rId20"/>
    <p:sldId id="3701" r:id="rId21"/>
    <p:sldId id="3702" r:id="rId22"/>
    <p:sldId id="3703" r:id="rId23"/>
    <p:sldId id="3692" r:id="rId24"/>
    <p:sldId id="3704" r:id="rId25"/>
    <p:sldId id="3705" r:id="rId26"/>
    <p:sldId id="3709" r:id="rId27"/>
    <p:sldId id="3695" r:id="rId28"/>
    <p:sldId id="3711" r:id="rId29"/>
    <p:sldId id="3712" r:id="rId30"/>
    <p:sldId id="3714" r:id="rId31"/>
    <p:sldId id="365" r:id="rId32"/>
    <p:sldId id="351" r:id="rId33"/>
    <p:sldId id="362" r:id="rId34"/>
    <p:sldId id="301" r:id="rId3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9CC93D-E52E-4D84-901B-11D7331DD495}">
          <p14:sldIdLst>
            <p14:sldId id="259"/>
          </p14:sldIdLst>
        </p14:section>
        <p14:section name="Overview and Objectives" id="{ABA716BF-3A5C-4ADB-94C9-CFEF84EBA240}">
          <p14:sldIdLst>
            <p14:sldId id="292"/>
            <p14:sldId id="790"/>
            <p14:sldId id="787"/>
            <p14:sldId id="788"/>
            <p14:sldId id="789"/>
            <p14:sldId id="3706"/>
            <p14:sldId id="3707"/>
            <p14:sldId id="3708"/>
            <p14:sldId id="469"/>
            <p14:sldId id="3686"/>
            <p14:sldId id="3696"/>
            <p14:sldId id="3697"/>
            <p14:sldId id="3698"/>
            <p14:sldId id="3699"/>
            <p14:sldId id="3700"/>
            <p14:sldId id="3689"/>
            <p14:sldId id="3701"/>
            <p14:sldId id="3702"/>
            <p14:sldId id="3703"/>
            <p14:sldId id="3692"/>
            <p14:sldId id="3704"/>
            <p14:sldId id="3705"/>
            <p14:sldId id="3709"/>
            <p14:sldId id="3695"/>
            <p14:sldId id="3711"/>
            <p14:sldId id="3712"/>
            <p14:sldId id="3714"/>
            <p14:sldId id="365"/>
            <p14:sldId id="351"/>
            <p14:sldId id="362"/>
            <p14:sldId id="301"/>
          </p14:sldIdLst>
        </p14:section>
        <p14:section name="Case Study" id="{F5E0D077-8836-4469-9A12-25AA3A7C1DE5}">
          <p14:sldIdLst/>
        </p14:section>
        <p14:section name="Topic 1" id="{6D9936A3-3945-4757-BC8B-B5C252D8E036}">
          <p14:sldIdLst/>
        </p14:section>
        <p14:section name="Sample Slides for Visuals" id="{BAB3A466-96C9-4230-9978-795378D75699}">
          <p14:sldIdLst/>
        </p14:section>
        <p14:section name="Conclusion and Summary" id="{790CEF5B-569A-4C2F-BED5-750B08C0E5AD}">
          <p14:sldIdLst/>
        </p14:section>
        <p14:section name="Appendix" id="{3F78B471-41DA-46F2-A8E4-97E471896AB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3174" autoAdjust="0"/>
    <p:restoredTop sz="83977" autoAdjust="0"/>
  </p:normalViewPr>
  <p:slideViewPr>
    <p:cSldViewPr>
      <p:cViewPr varScale="1">
        <p:scale>
          <a:sx n="80" d="100"/>
          <a:sy n="80" d="100"/>
        </p:scale>
        <p:origin x="1637" y="5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5952"/>
    </p:cViewPr>
  </p:sorterViewPr>
  <p:notesViewPr>
    <p:cSldViewPr>
      <p:cViewPr varScale="1">
        <p:scale>
          <a:sx n="83" d="100"/>
          <a:sy n="83" d="100"/>
        </p:scale>
        <p:origin x="-3144"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83FDC75-7F73-4A4A-A77C-09AADF00E0EA}" type="datetimeFigureOut">
              <a:rPr lang="en-US" smtClean="0"/>
              <a:pPr/>
              <a:t>10/8/2026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59226BF-1F13-42D3-80DC-373E7ADD1EBC}" type="slidenum">
              <a:rPr lang="en-US" smtClean="0"/>
              <a:pPr/>
              <a:t>‹#›</a:t>
            </a:fld>
            <a:endParaRPr lang="en-US" dirty="0"/>
          </a:p>
        </p:txBody>
      </p:sp>
    </p:spTree>
    <p:extLst>
      <p:ext uri="{BB962C8B-B14F-4D97-AF65-F5344CB8AC3E}">
        <p14:creationId xmlns:p14="http://schemas.microsoft.com/office/powerpoint/2010/main" val="29609514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8AEF76B-3757-4A0B-AF93-28494465C1DD}" type="datetimeFigureOut">
              <a:rPr lang="en-US" smtClean="0"/>
              <a:pPr/>
              <a:t>10/8/2026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5693FD4-8F83-4EF7-AC3F-0DC0388986B0}" type="slidenum">
              <a:rPr lang="en-US" smtClean="0"/>
              <a:pPr/>
              <a:t>‹#›</a:t>
            </a:fld>
            <a:endParaRPr lang="en-US" dirty="0"/>
          </a:p>
        </p:txBody>
      </p:sp>
    </p:spTree>
    <p:extLst>
      <p:ext uri="{BB962C8B-B14F-4D97-AF65-F5344CB8AC3E}">
        <p14:creationId xmlns:p14="http://schemas.microsoft.com/office/powerpoint/2010/main" val="3330036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This template can be used as a starter file for presenting training materials in a group setting.</a:t>
            </a:r>
          </a:p>
          <a:p>
            <a:endParaRPr lang="en-US" dirty="0"/>
          </a:p>
          <a:p>
            <a:pPr lvl="0"/>
            <a:r>
              <a:rPr lang="en-US" b="1" dirty="0"/>
              <a:t>Sections</a:t>
            </a:r>
            <a:endParaRPr lang="en-US" dirty="0"/>
          </a:p>
          <a:p>
            <a:pPr lvl="0"/>
            <a:r>
              <a:rPr lang="en-US" dirty="0"/>
              <a:t>Right-click on a slide to add sections. Sections can help to organize your slides or facilitate collaboration between multiple authors.</a:t>
            </a:r>
          </a:p>
          <a:p>
            <a:pPr lvl="0"/>
            <a:endParaRPr lang="en-US" b="1" dirty="0"/>
          </a:p>
          <a:p>
            <a:pPr lvl="0"/>
            <a:r>
              <a:rPr lang="en-US" b="1" dirty="0"/>
              <a:t>Notes</a:t>
            </a:r>
          </a:p>
          <a:p>
            <a:pPr lvl="0"/>
            <a:r>
              <a:rPr lang="en-US" dirty="0"/>
              <a:t>Use the Notes section for delivery notes or to provide additional details for the audience. View these notes in Presentation View during your presentation. </a:t>
            </a:r>
          </a:p>
          <a:p>
            <a:pPr lvl="0">
              <a:buFontTx/>
              <a:buNone/>
            </a:pPr>
            <a:r>
              <a:rPr lang="en-US" dirty="0"/>
              <a:t>Keep in mind the font size (important for accessibility, visibility, videotaping, and online production)</a:t>
            </a:r>
          </a:p>
          <a:p>
            <a:pPr lvl="0"/>
            <a:endParaRPr lang="en-US" dirty="0"/>
          </a:p>
          <a:p>
            <a:pPr lvl="0">
              <a:buFontTx/>
              <a:buNone/>
            </a:pPr>
            <a:r>
              <a:rPr lang="en-US" b="1" dirty="0"/>
              <a:t>Coordinated colors </a:t>
            </a:r>
          </a:p>
          <a:p>
            <a:pPr lvl="0">
              <a:buFontTx/>
              <a:buNone/>
            </a:pPr>
            <a:r>
              <a:rPr lang="en-US" dirty="0"/>
              <a:t>Pay particular attention to the graphs, charts, and text boxes. </a:t>
            </a:r>
          </a:p>
          <a:p>
            <a:pPr lvl="0"/>
            <a:r>
              <a:rPr lang="en-US" dirty="0"/>
              <a:t>Consider that attendees will print in black and white or </a:t>
            </a:r>
            <a:r>
              <a:rPr lang="en-US" dirty="0" err="1"/>
              <a:t>grayscale</a:t>
            </a:r>
            <a:r>
              <a:rPr lang="en-US" dirty="0"/>
              <a:t>. Run a test print to make sure your colors work when printed in pure black and white and </a:t>
            </a:r>
            <a:r>
              <a:rPr lang="en-US" dirty="0" err="1"/>
              <a:t>grayscale</a:t>
            </a:r>
            <a:r>
              <a:rPr lang="en-US" dirty="0"/>
              <a:t>.</a:t>
            </a:r>
          </a:p>
          <a:p>
            <a:pPr lvl="0">
              <a:buFontTx/>
              <a:buNone/>
            </a:pPr>
            <a:endParaRPr lang="en-US" dirty="0"/>
          </a:p>
          <a:p>
            <a:pPr lvl="0">
              <a:buFontTx/>
              <a:buNone/>
            </a:pPr>
            <a:r>
              <a:rPr lang="en-US" b="1" dirty="0"/>
              <a:t>Graphics, tables, and graphs</a:t>
            </a:r>
          </a:p>
          <a:p>
            <a:pPr lvl="0"/>
            <a:r>
              <a:rPr lang="en-US" dirty="0"/>
              <a:t>Keep it simple: If possible, use consistent, non-distracting styles and colors.</a:t>
            </a:r>
          </a:p>
          <a:p>
            <a:pPr lvl="0"/>
            <a:r>
              <a:rPr lang="en-US" dirty="0"/>
              <a:t>Label all graphs and tables.</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dirty="0"/>
              <a:t>Give a brief overview of the presentation.</a:t>
            </a:r>
            <a:r>
              <a:rPr lang="en-US" baseline="0" dirty="0"/>
              <a:t> D</a:t>
            </a:r>
            <a:r>
              <a:rPr lang="en-US" dirty="0"/>
              <a:t>escribe the major focus of the presentation and why it is important.</a:t>
            </a:r>
          </a:p>
          <a:p>
            <a:pPr>
              <a:lnSpc>
                <a:spcPct val="80000"/>
              </a:lnSpc>
            </a:pPr>
            <a:r>
              <a:rPr lang="en-US" dirty="0"/>
              <a:t>Introduce each of the major topics.</a:t>
            </a:r>
          </a:p>
          <a:p>
            <a:r>
              <a:rPr lang="en-US" dirty="0"/>
              <a:t>To provide a road map for the audience, you</a:t>
            </a:r>
            <a:r>
              <a:rPr lang="en-US" baseline="0" dirty="0"/>
              <a:t> can </a:t>
            </a:r>
            <a:r>
              <a:rPr lang="en-US" dirty="0"/>
              <a:t>repeat this Overview slide throughout the presentation, highlighting the particular topic you will discuss next.</a:t>
            </a:r>
          </a:p>
        </p:txBody>
      </p:sp>
      <p:sp>
        <p:nvSpPr>
          <p:cNvPr id="4" name="Slide Number Placeholder 3"/>
          <p:cNvSpPr>
            <a:spLocks noGrp="1"/>
          </p:cNvSpPr>
          <p:nvPr>
            <p:ph type="sldNum" sz="quarter" idx="10"/>
          </p:nvPr>
        </p:nvSpPr>
        <p:spPr/>
        <p:txBody>
          <a:bodyPr/>
          <a:lstStyle/>
          <a:p>
            <a:fld id="{EC6EAC7D-5A89-47C2-8ABA-56C9C2DEF7A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11573-6B9D-A832-8A9C-C7CA8DE7BBC1}"/>
            </a:ext>
          </a:extLst>
        </p:cNvPr>
        <p:cNvGrpSpPr/>
        <p:nvPr/>
      </p:nvGrpSpPr>
      <p:grpSpPr>
        <a:xfrm>
          <a:off x="0" y="0"/>
          <a:ext cx="0" cy="0"/>
          <a:chOff x="0" y="0"/>
          <a:chExt cx="0" cy="0"/>
        </a:xfrm>
      </p:grpSpPr>
      <p:sp>
        <p:nvSpPr>
          <p:cNvPr id="113665" name="Slide Image Placeholder 1">
            <a:extLst>
              <a:ext uri="{FF2B5EF4-FFF2-40B4-BE49-F238E27FC236}">
                <a16:creationId xmlns:a16="http://schemas.microsoft.com/office/drawing/2014/main" id="{1AD0D82E-E785-B903-D72B-0CD0F3183C7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0419" name="Notes Placeholder 2">
            <a:extLst>
              <a:ext uri="{FF2B5EF4-FFF2-40B4-BE49-F238E27FC236}">
                <a16:creationId xmlns:a16="http://schemas.microsoft.com/office/drawing/2014/main" id="{B2910CD5-8879-C6B0-A612-293F6FE52F87}"/>
              </a:ext>
            </a:extLst>
          </p:cNvPr>
          <p:cNvSpPr>
            <a:spLocks noGrp="1"/>
          </p:cNvSpPr>
          <p:nvPr>
            <p:ph type="body" idx="1"/>
          </p:nvPr>
        </p:nvSpPr>
        <p:spPr>
          <a:ln/>
        </p:spPr>
        <p:txBody>
          <a:bodyPr/>
          <a:lstStyle/>
          <a:p>
            <a:pPr marL="171450" indent="-171450">
              <a:buFont typeface="Arial"/>
              <a:buChar char="•"/>
              <a:defRPr/>
            </a:pPr>
            <a:r>
              <a:rPr lang="en-US" dirty="0"/>
              <a:t>For each dynamic risk factor, this chart shows the associated need—</a:t>
            </a:r>
            <a:r>
              <a:rPr lang="en-US" b="1" dirty="0"/>
              <a:t>or the WHAT to target to address that risk factor</a:t>
            </a:r>
            <a:r>
              <a:rPr lang="en-US" dirty="0"/>
              <a:t>--to consider in sentencing/supervision.</a:t>
            </a:r>
          </a:p>
          <a:p>
            <a:pPr marL="171441" indent="-171441">
              <a:buFont typeface="Arial" pitchFamily="34" charset="0"/>
              <a:buChar char="•"/>
              <a:defRPr/>
            </a:pPr>
            <a:endParaRPr lang="en-US" dirty="0"/>
          </a:p>
          <a:p>
            <a:pPr marL="171441" indent="-171441">
              <a:buFont typeface="Arial" pitchFamily="34" charset="0"/>
              <a:buChar char="•"/>
              <a:defRPr/>
            </a:pPr>
            <a:r>
              <a:rPr lang="en-US" dirty="0"/>
              <a:t>BH providers’ work is founded in the bottom four—their bread and butter</a:t>
            </a:r>
          </a:p>
          <a:p>
            <a:pPr marL="171441" indent="-171441">
              <a:buFont typeface="Arial" pitchFamily="34" charset="0"/>
              <a:buChar char="•"/>
              <a:defRPr/>
            </a:pPr>
            <a:r>
              <a:rPr lang="en-US" dirty="0"/>
              <a:t>Availability of integrated </a:t>
            </a:r>
            <a:r>
              <a:rPr lang="en-US" dirty="0" err="1"/>
              <a:t>tx</a:t>
            </a:r>
            <a:r>
              <a:rPr lang="en-US" dirty="0"/>
              <a:t> varies depending on the community, but it is a responsibility that BH community has embraced</a:t>
            </a:r>
          </a:p>
          <a:p>
            <a:pPr marL="171441" indent="-171441">
              <a:buFont typeface="Arial" pitchFamily="34" charset="0"/>
              <a:buChar char="•"/>
              <a:defRPr/>
            </a:pPr>
            <a:endParaRPr lang="en-US" dirty="0"/>
          </a:p>
          <a:p>
            <a:pPr marL="171441" indent="-171441">
              <a:buFont typeface="Arial" pitchFamily="34" charset="0"/>
              <a:buChar char="•"/>
              <a:defRPr/>
            </a:pPr>
            <a:r>
              <a:rPr lang="en-US" dirty="0"/>
              <a:t>Out of criminology and sociology literature, there are interventions that do address criminal thinking—addressing the things that have been shown to make a difference</a:t>
            </a:r>
            <a:r>
              <a:rPr lang="en-US" baseline="0" dirty="0"/>
              <a:t> in</a:t>
            </a:r>
            <a:r>
              <a:rPr lang="en-US" dirty="0"/>
              <a:t> mitigating the factors that drive people to jail and prison</a:t>
            </a:r>
          </a:p>
        </p:txBody>
      </p:sp>
      <p:sp>
        <p:nvSpPr>
          <p:cNvPr id="113667" name="Slide Number Placeholder 3">
            <a:extLst>
              <a:ext uri="{FF2B5EF4-FFF2-40B4-BE49-F238E27FC236}">
                <a16:creationId xmlns:a16="http://schemas.microsoft.com/office/drawing/2014/main" id="{332E2D1E-8F5A-E59F-13C4-DA327F1D536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75FB9669-ED52-D244-96E2-8FD98BC6AE22}" type="slidenum">
              <a:rPr kumimoji="0" lang="en-US" sz="1200" b="0" i="0" u="none" strike="noStrike" kern="1200" cap="none" spc="0" normalizeH="0" baseline="0" noProof="0">
                <a:ln>
                  <a:noFill/>
                </a:ln>
                <a:solidFill>
                  <a:srgbClr val="000000"/>
                </a:solidFill>
                <a:effectLst/>
                <a:uLnTx/>
                <a:uFillTx/>
                <a:latin typeface="Calibri" charset="0"/>
                <a:ea typeface="MS PGothic" charset="0"/>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Calibri" charset="0"/>
              <a:ea typeface="MS PGothic" charset="0"/>
            </a:endParaRPr>
          </a:p>
        </p:txBody>
      </p:sp>
      <p:sp>
        <p:nvSpPr>
          <p:cNvPr id="113668" name="Date Placeholder 2">
            <a:extLst>
              <a:ext uri="{FF2B5EF4-FFF2-40B4-BE49-F238E27FC236}">
                <a16:creationId xmlns:a16="http://schemas.microsoft.com/office/drawing/2014/main" id="{951F1609-D927-D45B-0406-6DCD82D94657}"/>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92E05CB7-8C95-7E42-9B91-8458FB655D20}" type="datetime1">
              <a:rPr kumimoji="0" lang="en-US" sz="1200" b="0" i="0" u="none" strike="noStrike" kern="1200" cap="none" spc="0" normalizeH="0" baseline="0" noProof="0">
                <a:ln>
                  <a:noFill/>
                </a:ln>
                <a:solidFill>
                  <a:srgbClr val="000000"/>
                </a:solidFill>
                <a:effectLst/>
                <a:uLnTx/>
                <a:uFillTx/>
                <a:latin typeface="Calibri" charset="0"/>
                <a:ea typeface="MS PGothic" charset="0"/>
              </a:rPr>
              <a:pPr marL="0" marR="0" lvl="0" indent="0" algn="r" defTabSz="457200" rtl="0" eaLnBrk="1" fontAlgn="auto" latinLnBrk="0" hangingPunct="1">
                <a:lnSpc>
                  <a:spcPct val="100000"/>
                </a:lnSpc>
                <a:spcBef>
                  <a:spcPts val="0"/>
                </a:spcBef>
                <a:spcAft>
                  <a:spcPts val="0"/>
                </a:spcAft>
                <a:buClrTx/>
                <a:buSzTx/>
                <a:buFontTx/>
                <a:buNone/>
                <a:tabLst/>
                <a:defRPr/>
              </a:pPr>
              <a:t>10/8/2026</a:t>
            </a:fld>
            <a:endParaRPr kumimoji="0" lang="en-US" sz="1200" b="0" i="0" u="none" strike="noStrike" kern="1200" cap="none" spc="0" normalizeH="0" baseline="0" noProof="0">
              <a:ln>
                <a:noFill/>
              </a:ln>
              <a:solidFill>
                <a:srgbClr val="000000"/>
              </a:solidFill>
              <a:effectLst/>
              <a:uLnTx/>
              <a:uFillTx/>
              <a:latin typeface="Calibri" charset="0"/>
              <a:ea typeface="MS PGothic" charset="0"/>
            </a:endParaRPr>
          </a:p>
        </p:txBody>
      </p:sp>
    </p:spTree>
    <p:extLst>
      <p:ext uri="{BB962C8B-B14F-4D97-AF65-F5344CB8AC3E}">
        <p14:creationId xmlns:p14="http://schemas.microsoft.com/office/powerpoint/2010/main" val="4158754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5F977-DF4C-4CC8-CC97-DDC110F996B4}"/>
            </a:ext>
          </a:extLst>
        </p:cNvPr>
        <p:cNvGrpSpPr/>
        <p:nvPr/>
      </p:nvGrpSpPr>
      <p:grpSpPr>
        <a:xfrm>
          <a:off x="0" y="0"/>
          <a:ext cx="0" cy="0"/>
          <a:chOff x="0" y="0"/>
          <a:chExt cx="0" cy="0"/>
        </a:xfrm>
      </p:grpSpPr>
      <p:sp>
        <p:nvSpPr>
          <p:cNvPr id="151554" name="Rectangle 7">
            <a:extLst>
              <a:ext uri="{FF2B5EF4-FFF2-40B4-BE49-F238E27FC236}">
                <a16:creationId xmlns:a16="http://schemas.microsoft.com/office/drawing/2014/main" id="{51D41AE5-FD98-1D87-A279-799ED3FD4A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63530" indent="-293665">
              <a:defRPr sz="1200">
                <a:solidFill>
                  <a:schemeClr val="tx1"/>
                </a:solidFill>
                <a:latin typeface="Arial" charset="0"/>
                <a:ea typeface="ＭＳ Ｐゴシック" charset="0"/>
              </a:defRPr>
            </a:lvl2pPr>
            <a:lvl3pPr marL="1174661" indent="-234932">
              <a:defRPr sz="1200">
                <a:solidFill>
                  <a:schemeClr val="tx1"/>
                </a:solidFill>
                <a:latin typeface="Arial" charset="0"/>
                <a:ea typeface="ＭＳ Ｐゴシック" charset="0"/>
              </a:defRPr>
            </a:lvl3pPr>
            <a:lvl4pPr marL="1644526" indent="-234932">
              <a:defRPr sz="1200">
                <a:solidFill>
                  <a:schemeClr val="tx1"/>
                </a:solidFill>
                <a:latin typeface="Arial" charset="0"/>
                <a:ea typeface="ＭＳ Ｐゴシック" charset="0"/>
              </a:defRPr>
            </a:lvl4pPr>
            <a:lvl5pPr marL="2114390" indent="-234932">
              <a:defRPr sz="1200">
                <a:solidFill>
                  <a:schemeClr val="tx1"/>
                </a:solidFill>
                <a:latin typeface="Arial" charset="0"/>
                <a:ea typeface="ＭＳ Ｐゴシック" charset="0"/>
              </a:defRPr>
            </a:lvl5pPr>
            <a:lvl6pPr marL="2584254" indent="-234932" eaLnBrk="0" fontAlgn="base" hangingPunct="0">
              <a:spcBef>
                <a:spcPct val="30000"/>
              </a:spcBef>
              <a:spcAft>
                <a:spcPct val="0"/>
              </a:spcAft>
              <a:defRPr sz="1200">
                <a:solidFill>
                  <a:schemeClr val="tx1"/>
                </a:solidFill>
                <a:latin typeface="Arial" charset="0"/>
                <a:ea typeface="ＭＳ Ｐゴシック" charset="0"/>
              </a:defRPr>
            </a:lvl6pPr>
            <a:lvl7pPr marL="3054119" indent="-234932" eaLnBrk="0" fontAlgn="base" hangingPunct="0">
              <a:spcBef>
                <a:spcPct val="30000"/>
              </a:spcBef>
              <a:spcAft>
                <a:spcPct val="0"/>
              </a:spcAft>
              <a:defRPr sz="1200">
                <a:solidFill>
                  <a:schemeClr val="tx1"/>
                </a:solidFill>
                <a:latin typeface="Arial" charset="0"/>
                <a:ea typeface="ＭＳ Ｐゴシック" charset="0"/>
              </a:defRPr>
            </a:lvl7pPr>
            <a:lvl8pPr marL="3523983" indent="-234932" eaLnBrk="0" fontAlgn="base" hangingPunct="0">
              <a:spcBef>
                <a:spcPct val="30000"/>
              </a:spcBef>
              <a:spcAft>
                <a:spcPct val="0"/>
              </a:spcAft>
              <a:defRPr sz="1200">
                <a:solidFill>
                  <a:schemeClr val="tx1"/>
                </a:solidFill>
                <a:latin typeface="Arial" charset="0"/>
                <a:ea typeface="ＭＳ Ｐゴシック" charset="0"/>
              </a:defRPr>
            </a:lvl8pPr>
            <a:lvl9pPr marL="3993848" indent="-234932" eaLnBrk="0" fontAlgn="base" hangingPunct="0">
              <a:spcBef>
                <a:spcPct val="30000"/>
              </a:spcBef>
              <a:spcAft>
                <a:spcPct val="0"/>
              </a:spcAft>
              <a:defRPr sz="1200">
                <a:solidFill>
                  <a:schemeClr val="tx1"/>
                </a:solidFill>
                <a:latin typeface="Arial" charset="0"/>
                <a:ea typeface="ＭＳ Ｐゴシック"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C6D3982-61D1-8347-9A02-324BA4281D2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rial" charset="0"/>
              <a:ea typeface="ＭＳ Ｐゴシック" charset="0"/>
              <a:cs typeface="+mn-cs"/>
            </a:endParaRPr>
          </a:p>
        </p:txBody>
      </p:sp>
      <p:sp>
        <p:nvSpPr>
          <p:cNvPr id="151555" name="Rectangle 2">
            <a:extLst>
              <a:ext uri="{FF2B5EF4-FFF2-40B4-BE49-F238E27FC236}">
                <a16:creationId xmlns:a16="http://schemas.microsoft.com/office/drawing/2014/main" id="{8F2893EB-624E-8D22-D419-4DAF58E2B0A1}"/>
              </a:ext>
            </a:extLst>
          </p:cNvPr>
          <p:cNvSpPr>
            <a:spLocks noGrp="1" noRot="1" noChangeAspect="1" noChangeArrowheads="1" noTextEdit="1"/>
          </p:cNvSpPr>
          <p:nvPr>
            <p:ph type="sldImg"/>
          </p:nvPr>
        </p:nvSpPr>
        <p:spPr>
          <a:ln/>
        </p:spPr>
      </p:sp>
      <p:sp>
        <p:nvSpPr>
          <p:cNvPr id="151556" name="Rectangle 3">
            <a:extLst>
              <a:ext uri="{FF2B5EF4-FFF2-40B4-BE49-F238E27FC236}">
                <a16:creationId xmlns:a16="http://schemas.microsoft.com/office/drawing/2014/main" id="{A1AA6C74-4ABF-676F-41C6-1EF4C004F9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dirty="0"/>
          </a:p>
        </p:txBody>
      </p:sp>
    </p:spTree>
    <p:extLst>
      <p:ext uri="{BB962C8B-B14F-4D97-AF65-F5344CB8AC3E}">
        <p14:creationId xmlns:p14="http://schemas.microsoft.com/office/powerpoint/2010/main" val="2556384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learn about 4 types of Recovery Capital: Physical, Personal, Social/Family, and Community</a:t>
            </a:r>
          </a:p>
          <a:p>
            <a:endParaRPr lang="en-US" dirty="0"/>
          </a:p>
          <a:p>
            <a:pPr marL="0" marR="0" lvl="0" indent="0" algn="l" defTabSz="914400" rtl="0" eaLnBrk="1" fontAlgn="auto" latinLnBrk="0" hangingPunct="1">
              <a:lnSpc>
                <a:spcPct val="120000"/>
              </a:lnSpc>
              <a:spcBef>
                <a:spcPts val="0"/>
              </a:spcBef>
              <a:spcAft>
                <a:spcPts val="0"/>
              </a:spcAft>
              <a:buClrTx/>
              <a:buSzTx/>
              <a:buFontTx/>
              <a:buNone/>
              <a:tabLst/>
              <a:defRPr/>
            </a:pPr>
            <a:r>
              <a:rPr lang="en-US" i="1" dirty="0">
                <a:latin typeface="Calibri" panose="020F0502020204030204" pitchFamily="34" charset="0"/>
                <a:ea typeface="Calibri" panose="020F0502020204030204" pitchFamily="34" charset="0"/>
                <a:cs typeface="Calibri" panose="020F0502020204030204" pitchFamily="34" charset="0"/>
              </a:rPr>
              <a:t>**This is an overview slide. Do not go into each of these here. We will review each of them in detail in the following slides. </a:t>
            </a:r>
            <a:endParaRPr lang="en-US" i="1" dirty="0">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ea typeface="Cambria"/>
            </a:endParaRPr>
          </a:p>
          <a:p>
            <a:endParaRPr lang="en-US" dirty="0">
              <a:ea typeface="Cambria"/>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7F534D-C1C8-4AA5-88B2-A9405FF0088B}" type="slidenum">
              <a:rPr kumimoji="0" lang="en-US" sz="800" b="0" i="0" u="none" strike="noStrike" kern="1200" cap="none" spc="0" normalizeH="0" baseline="0" noProof="0" smtClean="0">
                <a:ln>
                  <a:noFill/>
                </a:ln>
                <a:solidFill>
                  <a:srgbClr val="34322F"/>
                </a:solidFill>
                <a:effectLst/>
                <a:uLnTx/>
                <a:uFillTx/>
                <a:latin typeface="Cambr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a:ln>
                <a:noFill/>
              </a:ln>
              <a:solidFill>
                <a:srgbClr val="34322F"/>
              </a:solidFill>
              <a:effectLst/>
              <a:uLnTx/>
              <a:uFillTx/>
              <a:latin typeface="Cambria"/>
              <a:ea typeface="+mn-ea"/>
              <a:cs typeface="+mn-cs"/>
            </a:endParaRPr>
          </a:p>
        </p:txBody>
      </p:sp>
    </p:spTree>
    <p:extLst>
      <p:ext uri="{BB962C8B-B14F-4D97-AF65-F5344CB8AC3E}">
        <p14:creationId xmlns:p14="http://schemas.microsoft.com/office/powerpoint/2010/main" val="1221955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Physical recovery capital refers to the tangible resources that help individuals meet their basic human needs and maintain stability in their daily lives.</a:t>
            </a:r>
          </a:p>
          <a:p>
            <a:r>
              <a:rPr lang="en-US" b="0" dirty="0"/>
              <a:t>These are the foundational supports that make it possible for someone to focus on recovery. When basic needs are unstable or unmet, it becomes much more difficult for individuals to maintain progress in treatment or pursue long-term goals.</a:t>
            </a:r>
          </a:p>
          <a:p>
            <a:r>
              <a:rPr lang="en-US" b="0" dirty="0"/>
              <a:t>Examples of physical recovery capital include personal safety, stable and secure housing, access to healthy nutrition, and overall medical wellness. These elements help create a stable environment where recovery can take root and grow.</a:t>
            </a:r>
          </a:p>
          <a:p>
            <a:r>
              <a:rPr lang="en-US" b="0" dirty="0"/>
              <a:t>Physical recovery capital also includes sustainable finances and reliable transportation. Having financial stability can reduce stress and increase independence, while transportation ensures individuals can attend treatment, court appointments, work, and recovery support meetings.</a:t>
            </a:r>
          </a:p>
          <a:p>
            <a:r>
              <a:rPr lang="en-US" b="0" dirty="0"/>
              <a:t>The key takeaway is that recovery does not happen in isolation from a person’s living conditions. When people have stable, safe, and supportive physical environments, they are far better positioned to engage in and sustain recovery.</a:t>
            </a:r>
          </a:p>
          <a:p>
            <a:r>
              <a:rPr lang="en-US" b="0" dirty="0"/>
              <a:t>As programs and professionals, part of our role is to help participants identify barriers in these areas and connect them with resources that strengthen this foundation of recovery capital.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7F534D-C1C8-4AA5-88B2-A9405FF0088B}" type="slidenum">
              <a:rPr kumimoji="0" lang="en-US" sz="800" b="0" i="0" u="none" strike="noStrike" kern="1200" cap="none" spc="0" normalizeH="0" baseline="0" noProof="0" smtClean="0">
                <a:ln>
                  <a:noFill/>
                </a:ln>
                <a:solidFill>
                  <a:srgbClr val="34322F"/>
                </a:solidFill>
                <a:effectLst/>
                <a:uLnTx/>
                <a:uFillTx/>
                <a:latin typeface="Cambr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34322F"/>
              </a:solidFill>
              <a:effectLst/>
              <a:uLnTx/>
              <a:uFillTx/>
              <a:latin typeface="Cambria"/>
              <a:ea typeface="+mn-ea"/>
              <a:cs typeface="+mn-cs"/>
            </a:endParaRPr>
          </a:p>
        </p:txBody>
      </p:sp>
    </p:spTree>
    <p:extLst>
      <p:ext uri="{BB962C8B-B14F-4D97-AF65-F5344CB8AC3E}">
        <p14:creationId xmlns:p14="http://schemas.microsoft.com/office/powerpoint/2010/main" val="3799479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Personal recovery capital refers to the internal strengths, abilities, and skills that individuals bring to the recovery process or develop over time. These are the personal tools that help someone navigate challenges, make healthy decisions, and move toward long-term stability. This type of recovery capital includes things like education, employment skills, and practical life skills. For example, skills such as budgeting, time management, communication, and household management can help individuals maintain stability in their daily lives.</a:t>
            </a:r>
          </a:p>
          <a:p>
            <a:endParaRPr lang="en-US" b="0" dirty="0"/>
          </a:p>
          <a:p>
            <a:r>
              <a:rPr lang="en-US" b="0" dirty="0"/>
              <a:t>Personal recovery capital also includes problem-solving and decision-making abilities (which also relates back to criminogenic risk). These skills help individuals handle stress, overcome setbacks, and respond constructively to difficult situations without returning to substance use. It’s important to remember that many individuals entering treatment or recovery programs may not have had opportunities to develop some of these skills earlier in life. Part of the recovery process often involves learning or strengthening these abilities over time.</a:t>
            </a:r>
          </a:p>
          <a:p>
            <a:endParaRPr lang="en-US" b="0" dirty="0"/>
          </a:p>
          <a:p>
            <a:r>
              <a:rPr lang="en-US" b="0" dirty="0"/>
              <a:t>As professionals, we can support the development of personal recovery capital by connecting participants to education programs, job training, life skills development, and coaching that builds confidence and self-efficacy. Strengthening these internal resources helps individuals become more independent and better equipped to sustain their recovery.”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7F534D-C1C8-4AA5-88B2-A9405FF0088B}" type="slidenum">
              <a:rPr kumimoji="0" lang="en-US" sz="800" b="0" i="0" u="none" strike="noStrike" kern="1200" cap="none" spc="0" normalizeH="0" baseline="0" noProof="0" smtClean="0">
                <a:ln>
                  <a:noFill/>
                </a:ln>
                <a:solidFill>
                  <a:srgbClr val="34322F"/>
                </a:solidFill>
                <a:effectLst/>
                <a:uLnTx/>
                <a:uFillTx/>
                <a:latin typeface="Cambr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a:ln>
                <a:noFill/>
              </a:ln>
              <a:solidFill>
                <a:srgbClr val="34322F"/>
              </a:solidFill>
              <a:effectLst/>
              <a:uLnTx/>
              <a:uFillTx/>
              <a:latin typeface="Cambria"/>
              <a:ea typeface="+mn-ea"/>
              <a:cs typeface="+mn-cs"/>
            </a:endParaRPr>
          </a:p>
        </p:txBody>
      </p:sp>
    </p:spTree>
    <p:extLst>
      <p:ext uri="{BB962C8B-B14F-4D97-AF65-F5344CB8AC3E}">
        <p14:creationId xmlns:p14="http://schemas.microsoft.com/office/powerpoint/2010/main" val="4032185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Social recovery capital refers to the supportive relationships and networks that individuals rely on to maintain and strengthen their recovery. These are the people and connections that provide emotional support, encouragement, and practical assistance.</a:t>
            </a:r>
          </a:p>
          <a:p>
            <a:endParaRPr lang="en-US" b="0" dirty="0"/>
          </a:p>
          <a:p>
            <a:r>
              <a:rPr lang="en-US" b="0" dirty="0"/>
              <a:t>A strong social network can motivate ongoing recovery efforts, provide accountability, and help individuals navigate challenges without turning back to substance use. It’s not just about having people around—it’s about relationships that are positive, supportive, and recovery-oriented. Social recovery capital also includes opportunities for safe and rewarding recreational or leisure activities. Participating in hobbies, sports, community events, or social gatherings with supportive peers helps individuals build a sense of belonging and purpose, which reinforces their recovery journey.</a:t>
            </a:r>
          </a:p>
          <a:p>
            <a:endParaRPr lang="en-US" b="0" dirty="0"/>
          </a:p>
          <a:p>
            <a:r>
              <a:rPr lang="en-US" b="0" dirty="0"/>
              <a:t>As professionals, our role is to help participants identify, strengthen, and expand these supportive relationships, whether that means connecting them to peer support groups, mentorship programs, family counseling, or community-based social activities.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7F534D-C1C8-4AA5-88B2-A9405FF0088B}" type="slidenum">
              <a:rPr kumimoji="0" lang="en-US" sz="800" b="0" i="0" u="none" strike="noStrike" kern="1200" cap="none" spc="0" normalizeH="0" baseline="0" noProof="0" smtClean="0">
                <a:ln>
                  <a:noFill/>
                </a:ln>
                <a:solidFill>
                  <a:srgbClr val="34322F"/>
                </a:solidFill>
                <a:effectLst/>
                <a:uLnTx/>
                <a:uFillTx/>
                <a:latin typeface="Cambr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800" b="0" i="0" u="none" strike="noStrike" kern="1200" cap="none" spc="0" normalizeH="0" baseline="0" noProof="0">
              <a:ln>
                <a:noFill/>
              </a:ln>
              <a:solidFill>
                <a:srgbClr val="34322F"/>
              </a:solidFill>
              <a:effectLst/>
              <a:uLnTx/>
              <a:uFillTx/>
              <a:latin typeface="Cambria"/>
              <a:ea typeface="+mn-ea"/>
              <a:cs typeface="+mn-cs"/>
            </a:endParaRPr>
          </a:p>
        </p:txBody>
      </p:sp>
    </p:spTree>
    <p:extLst>
      <p:ext uri="{BB962C8B-B14F-4D97-AF65-F5344CB8AC3E}">
        <p14:creationId xmlns:p14="http://schemas.microsoft.com/office/powerpoint/2010/main" val="1739356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Community recovery capital refers to the resources and opportunities within the broader community that help individuals feel connected, supported, and engaged in positive ways. This type of recovery capital includes access to role models and mentors who demonstrate healthy, prosocial behavior and can provide guidance, inspiration, and support.</a:t>
            </a:r>
          </a:p>
          <a:p>
            <a:endParaRPr lang="en-US" b="0" dirty="0"/>
          </a:p>
          <a:p>
            <a:r>
              <a:rPr lang="en-US" b="0" dirty="0"/>
              <a:t>It also encompasses prosocial activities—things like volunteering, community service, recreation, or organized group events—that allow individuals to participate in meaningful, structured activities with others who support recovery. Additionally, spiritual or cultural activities can play an important role, offering a sense of belonging, identity, and purpose. These activities may include participation in faith-based programs, cultural traditions, or community rituals that reinforce positive values and connections.</a:t>
            </a:r>
          </a:p>
          <a:p>
            <a:endParaRPr lang="en-US" b="0" dirty="0"/>
          </a:p>
          <a:p>
            <a:r>
              <a:rPr lang="en-US" b="0" dirty="0"/>
              <a:t>The key idea is that strong community connections help individuals feel supported, valued, and integrated into society, which strengthens their overall recovery journey. Programs can support community recovery capital by linking participants to mentors, community organizations, cultural programs, and structured recreational opportunities.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7F534D-C1C8-4AA5-88B2-A9405FF0088B}" type="slidenum">
              <a:rPr kumimoji="0" lang="en-US" sz="800" b="0" i="0" u="none" strike="noStrike" kern="1200" cap="none" spc="0" normalizeH="0" baseline="0" noProof="0" smtClean="0">
                <a:ln>
                  <a:noFill/>
                </a:ln>
                <a:solidFill>
                  <a:srgbClr val="34322F"/>
                </a:solidFill>
                <a:effectLst/>
                <a:uLnTx/>
                <a:uFillTx/>
                <a:latin typeface="Cambr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800" b="0" i="0" u="none" strike="noStrike" kern="1200" cap="none" spc="0" normalizeH="0" baseline="0" noProof="0">
              <a:ln>
                <a:noFill/>
              </a:ln>
              <a:solidFill>
                <a:srgbClr val="34322F"/>
              </a:solidFill>
              <a:effectLst/>
              <a:uLnTx/>
              <a:uFillTx/>
              <a:latin typeface="Cambria"/>
              <a:ea typeface="+mn-ea"/>
              <a:cs typeface="+mn-cs"/>
            </a:endParaRPr>
          </a:p>
        </p:txBody>
      </p:sp>
    </p:spTree>
    <p:extLst>
      <p:ext uri="{BB962C8B-B14F-4D97-AF65-F5344CB8AC3E}">
        <p14:creationId xmlns:p14="http://schemas.microsoft.com/office/powerpoint/2010/main" val="2115495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0419" name="Notes Placeholder 2"/>
          <p:cNvSpPr>
            <a:spLocks noGrp="1"/>
          </p:cNvSpPr>
          <p:nvPr>
            <p:ph type="body" idx="1"/>
          </p:nvPr>
        </p:nvSpPr>
        <p:spPr>
          <a:ln/>
        </p:spPr>
        <p:txBody>
          <a:bodyPr/>
          <a:lstStyle/>
          <a:p>
            <a:pPr marL="171450" indent="-171450">
              <a:buFont typeface="Arial"/>
              <a:buChar char="•"/>
              <a:defRPr/>
            </a:pPr>
            <a:r>
              <a:rPr lang="en-US" dirty="0"/>
              <a:t>For each dynamic risk factor, this chart shows the associated need—</a:t>
            </a:r>
            <a:r>
              <a:rPr lang="en-US" b="1" dirty="0"/>
              <a:t>or the WHAT to target to address that risk factor</a:t>
            </a:r>
            <a:r>
              <a:rPr lang="en-US" dirty="0"/>
              <a:t>--to consider in sentencing/supervision.</a:t>
            </a:r>
          </a:p>
          <a:p>
            <a:pPr marL="171441" indent="-171441">
              <a:buFont typeface="Arial" pitchFamily="34" charset="0"/>
              <a:buChar char="•"/>
              <a:defRPr/>
            </a:pPr>
            <a:endParaRPr lang="en-US" dirty="0"/>
          </a:p>
          <a:p>
            <a:pPr marL="171441" indent="-171441">
              <a:buFont typeface="Arial" pitchFamily="34" charset="0"/>
              <a:buChar char="•"/>
              <a:defRPr/>
            </a:pPr>
            <a:r>
              <a:rPr lang="en-US" dirty="0"/>
              <a:t>BH providers’ work is founded in the bottom four—their bread and butter</a:t>
            </a:r>
          </a:p>
          <a:p>
            <a:pPr marL="171441" indent="-171441">
              <a:buFont typeface="Arial" pitchFamily="34" charset="0"/>
              <a:buChar char="•"/>
              <a:defRPr/>
            </a:pPr>
            <a:r>
              <a:rPr lang="en-US" dirty="0"/>
              <a:t>Availability of integrated </a:t>
            </a:r>
            <a:r>
              <a:rPr lang="en-US" dirty="0" err="1"/>
              <a:t>tx</a:t>
            </a:r>
            <a:r>
              <a:rPr lang="en-US" dirty="0"/>
              <a:t> varies depending on the community, but it is a responsibility that BH community has embraced</a:t>
            </a:r>
          </a:p>
          <a:p>
            <a:pPr marL="171441" indent="-171441">
              <a:buFont typeface="Arial" pitchFamily="34" charset="0"/>
              <a:buChar char="•"/>
              <a:defRPr/>
            </a:pPr>
            <a:endParaRPr lang="en-US" dirty="0"/>
          </a:p>
          <a:p>
            <a:pPr marL="171441" indent="-171441">
              <a:buFont typeface="Arial" pitchFamily="34" charset="0"/>
              <a:buChar char="•"/>
              <a:defRPr/>
            </a:pPr>
            <a:r>
              <a:rPr lang="en-US" dirty="0"/>
              <a:t>Out of criminology and sociology literature, there are interventions that do address criminal thinking—addressing the things that have been shown to make a difference</a:t>
            </a:r>
            <a:r>
              <a:rPr lang="en-US" baseline="0" dirty="0"/>
              <a:t> in</a:t>
            </a:r>
            <a:r>
              <a:rPr lang="en-US" dirty="0"/>
              <a:t> mitigating the factors that drive people to jail and prison</a:t>
            </a:r>
          </a:p>
        </p:txBody>
      </p:sp>
      <p:sp>
        <p:nvSpPr>
          <p:cNvPr id="1136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75FB9669-ED52-D244-96E2-8FD98BC6AE22}" type="slidenum">
              <a:rPr kumimoji="0" lang="en-US" sz="1200" b="0" i="0" u="none" strike="noStrike" kern="1200" cap="none" spc="0" normalizeH="0" baseline="0" noProof="0">
                <a:ln>
                  <a:noFill/>
                </a:ln>
                <a:solidFill>
                  <a:srgbClr val="000000"/>
                </a:solidFill>
                <a:effectLst/>
                <a:uLnTx/>
                <a:uFillTx/>
                <a:latin typeface="Calibri" charset="0"/>
                <a:ea typeface="MS PGothic" charset="0"/>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000000"/>
              </a:solidFill>
              <a:effectLst/>
              <a:uLnTx/>
              <a:uFillTx/>
              <a:latin typeface="Calibri" charset="0"/>
              <a:ea typeface="MS PGothic" charset="0"/>
            </a:endParaRPr>
          </a:p>
        </p:txBody>
      </p:sp>
      <p:sp>
        <p:nvSpPr>
          <p:cNvPr id="113668" name="Date Placeholder 2"/>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92E05CB7-8C95-7E42-9B91-8458FB655D20}" type="datetime1">
              <a:rPr kumimoji="0" lang="en-US" sz="1200" b="0" i="0" u="none" strike="noStrike" kern="1200" cap="none" spc="0" normalizeH="0" baseline="0" noProof="0">
                <a:ln>
                  <a:noFill/>
                </a:ln>
                <a:solidFill>
                  <a:srgbClr val="000000"/>
                </a:solidFill>
                <a:effectLst/>
                <a:uLnTx/>
                <a:uFillTx/>
                <a:latin typeface="Calibri" charset="0"/>
                <a:ea typeface="MS PGothic" charset="0"/>
              </a:rPr>
              <a:pPr marL="0" marR="0" lvl="0" indent="0" algn="r" defTabSz="457200" rtl="0" eaLnBrk="1" fontAlgn="auto" latinLnBrk="0" hangingPunct="1">
                <a:lnSpc>
                  <a:spcPct val="100000"/>
                </a:lnSpc>
                <a:spcBef>
                  <a:spcPts val="0"/>
                </a:spcBef>
                <a:spcAft>
                  <a:spcPts val="0"/>
                </a:spcAft>
                <a:buClrTx/>
                <a:buSzTx/>
                <a:buFontTx/>
                <a:buNone/>
                <a:tabLst/>
                <a:defRPr/>
              </a:pPr>
              <a:t>10/8/2026</a:t>
            </a:fld>
            <a:endParaRPr kumimoji="0" lang="en-US" sz="1200" b="0" i="0" u="none" strike="noStrike" kern="1200" cap="none" spc="0" normalizeH="0" baseline="0" noProof="0">
              <a:ln>
                <a:noFill/>
              </a:ln>
              <a:solidFill>
                <a:srgbClr val="000000"/>
              </a:solidFill>
              <a:effectLst/>
              <a:uLnTx/>
              <a:uFillTx/>
              <a:latin typeface="Calibri" charset="0"/>
              <a:ea typeface="MS PGothic" charset="0"/>
            </a:endParaRPr>
          </a:p>
        </p:txBody>
      </p:sp>
    </p:spTree>
    <p:extLst>
      <p:ext uri="{BB962C8B-B14F-4D97-AF65-F5344CB8AC3E}">
        <p14:creationId xmlns:p14="http://schemas.microsoft.com/office/powerpoint/2010/main" val="39399382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2000" baseline="0"/>
            </a:lvl1pPr>
          </a:lstStyle>
          <a:p>
            <a:r>
              <a:rPr lang="en-US" dirty="0"/>
              <a:t>Company Logo</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fld id="{757B281C-5159-4971-8228-52B9A72E9ED2}" type="datetimeFigureOut">
              <a:rPr lang="en-US" smtClean="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800"/>
            </a:lvl1pPr>
          </a:lstStyle>
          <a:p>
            <a:r>
              <a:rPr lang="en-US" dirty="0"/>
              <a:t>Company Logo</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762000" y="1596413"/>
            <a:ext cx="80772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B281C-5159-4971-8228-52B9A72E9ED2}" type="datetimeFigureOut">
              <a:rPr lang="en-US" smtClean="0"/>
              <a:pPr/>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8736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736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B281C-5159-4971-8228-52B9A72E9ED2}" type="datetimeFigureOut">
              <a:rPr lang="en-US" smtClean="0"/>
              <a:pPr/>
              <a:t>10/8/2026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036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B281C-5159-4971-8228-52B9A72E9ED2}" type="datetimeFigureOut">
              <a:rPr lang="en-US" smtClean="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274638"/>
            <a:ext cx="5867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B281C-5159-4971-8228-52B9A72E9ED2}" type="datetimeFigureOut">
              <a:rPr lang="en-US" smtClean="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B281C-5159-4971-8228-52B9A72E9ED2}" type="datetimeFigureOut">
              <a:rPr lang="en-US" smtClean="0"/>
              <a:pPr/>
              <a:t>10/8/2026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n-US" smtClean="0"/>
              <a:pPr/>
              <a:t>10/8/2026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rPr lang="en-US" smtClean="0"/>
              <a:pPr/>
              <a:t>10/8/2026</a:t>
            </a:fld>
            <a:endParaRPr lang="en-US" dirty="0"/>
          </a:p>
        </p:txBody>
      </p:sp>
      <p:sp>
        <p:nvSpPr>
          <p:cNvPr id="4" name="Footer Placeholder 4"/>
          <p:cNvSpPr>
            <a:spLocks noGrp="1"/>
          </p:cNvSpPr>
          <p:nvPr>
            <p:ph type="ftr" sz="quarter" idx="11"/>
          </p:nvPr>
        </p:nvSpPr>
        <p:spPr>
          <a:xfrm>
            <a:off x="3352800" y="6356350"/>
            <a:ext cx="2895600" cy="365125"/>
          </a:xfrm>
        </p:spPr>
        <p:txBody>
          <a:bodyPr/>
          <a:lstStyle/>
          <a:p>
            <a:endParaRPr lang="en-US" dirty="0"/>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399"/>
            <a:ext cx="8305800" cy="4525965"/>
          </a:xfrm>
        </p:spPr>
        <p:txBody>
          <a:bodyPr/>
          <a:lstStyle>
            <a:lvl1pPr marL="173038" indent="-173038">
              <a:lnSpc>
                <a:spcPts val="2600"/>
              </a:lnSpc>
              <a:buClr>
                <a:schemeClr val="accent3">
                  <a:lumMod val="50000"/>
                </a:schemeClr>
              </a:buClr>
              <a:buFont typeface="Arial" pitchFamily="34" charset="0"/>
              <a:buChar char="•"/>
              <a:defRPr sz="2400" b="0"/>
            </a:lvl1pPr>
            <a:lvl2pPr marL="684213" indent="-227013">
              <a:lnSpc>
                <a:spcPts val="2600"/>
              </a:lnSpc>
              <a:buClr>
                <a:schemeClr val="accent3">
                  <a:lumMod val="50000"/>
                </a:schemeClr>
              </a:buClr>
              <a:defRPr sz="2000"/>
            </a:lvl2pPr>
            <a:lvl3pPr marL="1087438" indent="-173038">
              <a:lnSpc>
                <a:spcPts val="2600"/>
              </a:lnSpc>
              <a:buClr>
                <a:schemeClr val="accent3">
                  <a:lumMod val="50000"/>
                </a:schemeClr>
              </a:buClr>
              <a:defRPr sz="1800"/>
            </a:lvl3pPr>
            <a:lvl4pPr marL="1541463" indent="-169863">
              <a:lnSpc>
                <a:spcPts val="2600"/>
              </a:lnSpc>
              <a:buClr>
                <a:schemeClr val="accent3">
                  <a:lumMod val="50000"/>
                </a:schemeClr>
              </a:buClr>
              <a:defRPr sz="1600"/>
            </a:lvl4pPr>
            <a:lvl5pPr marL="2001838" indent="-173038">
              <a:lnSpc>
                <a:spcPts val="2600"/>
              </a:lnSpc>
              <a:buClr>
                <a:schemeClr val="accent3">
                  <a:lumMod val="50000"/>
                </a:schemeClr>
              </a:buCl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solidFill>
                <a:srgbClr val="303030"/>
              </a:solidFill>
            </a:endParaRPr>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solidFill>
                  <a:srgbClr val="303030"/>
                </a:solidFill>
              </a:rPr>
              <a:pPr/>
              <a:t>‹#›</a:t>
            </a:fld>
            <a:endParaRPr lang="en-US" dirty="0">
              <a:solidFill>
                <a:srgbClr val="303030"/>
              </a:solidFill>
            </a:endParaRPr>
          </a:p>
        </p:txBody>
      </p:sp>
      <p:sp>
        <p:nvSpPr>
          <p:cNvPr id="16" name="Title 15"/>
          <p:cNvSpPr>
            <a:spLocks noGrp="1"/>
          </p:cNvSpPr>
          <p:nvPr>
            <p:ph type="title"/>
          </p:nvPr>
        </p:nvSpPr>
        <p:spPr>
          <a:xfrm>
            <a:off x="152400" y="152400"/>
            <a:ext cx="8229600" cy="639763"/>
          </a:xfrm>
        </p:spPr>
        <p:txBody>
          <a:bodyPr/>
          <a:lstStyle>
            <a:lvl1pPr>
              <a:buClr>
                <a:schemeClr val="accent3">
                  <a:lumMod val="50000"/>
                </a:schemeClr>
              </a:buClr>
              <a:defRPr>
                <a:solidFill>
                  <a:srgbClr val="303030"/>
                </a:solidFill>
              </a:defRPr>
            </a:lvl1pPr>
          </a:lstStyle>
          <a:p>
            <a:r>
              <a:rPr lang="en-US" dirty="0"/>
              <a:t>Click to edit Master title style</a:t>
            </a:r>
          </a:p>
        </p:txBody>
      </p:sp>
    </p:spTree>
    <p:extLst>
      <p:ext uri="{BB962C8B-B14F-4D97-AF65-F5344CB8AC3E}">
        <p14:creationId xmlns:p14="http://schemas.microsoft.com/office/powerpoint/2010/main" val="2008625526"/>
      </p:ext>
    </p:extLst>
  </p:cSld>
  <p:clrMapOvr>
    <a:masterClrMapping/>
  </p:clrMapOvr>
  <p:transition spd="slow">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B534829-BDE3-4892-AA17-615595BE3576}"/>
              </a:ext>
            </a:extLst>
          </p:cNvPr>
          <p:cNvSpPr/>
          <p:nvPr/>
        </p:nvSpPr>
        <p:spPr>
          <a:xfrm>
            <a:off x="904875" y="762000"/>
            <a:ext cx="7324725" cy="160020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
        <p:nvSpPr>
          <p:cNvPr id="5" name="Rectangle 4">
            <a:extLst>
              <a:ext uri="{FF2B5EF4-FFF2-40B4-BE49-F238E27FC236}">
                <a16:creationId xmlns:a16="http://schemas.microsoft.com/office/drawing/2014/main" id="{90D93E65-9AFD-445B-96A3-499B8300B9DA}"/>
              </a:ext>
            </a:extLst>
          </p:cNvPr>
          <p:cNvSpPr/>
          <p:nvPr/>
        </p:nvSpPr>
        <p:spPr>
          <a:xfrm>
            <a:off x="914400" y="2514600"/>
            <a:ext cx="7315200" cy="27432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
        <p:nvSpPr>
          <p:cNvPr id="6" name="Rectangle 5">
            <a:extLst>
              <a:ext uri="{FF2B5EF4-FFF2-40B4-BE49-F238E27FC236}">
                <a16:creationId xmlns:a16="http://schemas.microsoft.com/office/drawing/2014/main" id="{018EA2BC-5957-47E1-9E97-91DBA0966E83}"/>
              </a:ext>
            </a:extLst>
          </p:cNvPr>
          <p:cNvSpPr/>
          <p:nvPr/>
        </p:nvSpPr>
        <p:spPr>
          <a:xfrm>
            <a:off x="904875" y="762000"/>
            <a:ext cx="238125" cy="16002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
        <p:nvSpPr>
          <p:cNvPr id="7" name="Rectangle 6">
            <a:extLst>
              <a:ext uri="{FF2B5EF4-FFF2-40B4-BE49-F238E27FC236}">
                <a16:creationId xmlns:a16="http://schemas.microsoft.com/office/drawing/2014/main" id="{ED355740-EA2C-438E-8AA3-84A9E8FBBCC9}"/>
              </a:ext>
            </a:extLst>
          </p:cNvPr>
          <p:cNvSpPr/>
          <p:nvPr/>
        </p:nvSpPr>
        <p:spPr>
          <a:xfrm>
            <a:off x="914400" y="2514600"/>
            <a:ext cx="228600" cy="27432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
        <p:nvSpPr>
          <p:cNvPr id="8" name="Title 7"/>
          <p:cNvSpPr>
            <a:spLocks noGrp="1"/>
          </p:cNvSpPr>
          <p:nvPr>
            <p:ph type="ctrTitle"/>
          </p:nvPr>
        </p:nvSpPr>
        <p:spPr>
          <a:xfrm>
            <a:off x="1143000" y="762000"/>
            <a:ext cx="6858000" cy="1524000"/>
          </a:xfrm>
        </p:spPr>
        <p:txBody>
          <a:bodyPr anchor="t"/>
          <a:lstStyle>
            <a:lvl1pPr algn="r">
              <a:defRPr sz="3200">
                <a:solidFill>
                  <a:schemeClr val="tx1"/>
                </a:solidFill>
              </a:defRPr>
            </a:lvl1pPr>
          </a:lstStyle>
          <a:p>
            <a:pPr lvl="0"/>
            <a:r>
              <a:rPr lang="en-US"/>
              <a:t>Click to edit Master title style</a:t>
            </a:r>
            <a:endParaRPr lang="en-US" dirty="0"/>
          </a:p>
        </p:txBody>
      </p:sp>
      <p:sp>
        <p:nvSpPr>
          <p:cNvPr id="9" name="Subtitle 8"/>
          <p:cNvSpPr>
            <a:spLocks noGrp="1"/>
          </p:cNvSpPr>
          <p:nvPr>
            <p:ph type="subTitle" idx="1"/>
          </p:nvPr>
        </p:nvSpPr>
        <p:spPr>
          <a:xfrm>
            <a:off x="1219200" y="44386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a:t>Click to edit Master subtitle style</a:t>
            </a:r>
          </a:p>
        </p:txBody>
      </p:sp>
      <p:sp>
        <p:nvSpPr>
          <p:cNvPr id="10" name="Footer Placeholder 16">
            <a:extLst>
              <a:ext uri="{FF2B5EF4-FFF2-40B4-BE49-F238E27FC236}">
                <a16:creationId xmlns:a16="http://schemas.microsoft.com/office/drawing/2014/main" id="{FE6428CF-61B1-457B-B816-372DB5EE1131}"/>
              </a:ext>
            </a:extLst>
          </p:cNvPr>
          <p:cNvSpPr>
            <a:spLocks noGrp="1"/>
          </p:cNvSpPr>
          <p:nvPr>
            <p:ph type="ftr" sz="quarter" idx="10"/>
          </p:nvPr>
        </p:nvSpPr>
        <p:spPr>
          <a:xfrm>
            <a:off x="2898775" y="6354763"/>
            <a:ext cx="3475038" cy="366712"/>
          </a:xfrm>
        </p:spPr>
        <p:txBody>
          <a:bodyPr/>
          <a:lstStyle>
            <a:lvl1pPr fontAlgn="auto">
              <a:spcBef>
                <a:spcPts val="0"/>
              </a:spcBef>
              <a:spcAft>
                <a:spcPts val="0"/>
              </a:spcAft>
              <a:defRPr>
                <a:solidFill>
                  <a:prstClr val="black">
                    <a:tint val="75000"/>
                  </a:prstClr>
                </a:solidFill>
                <a:latin typeface="+mn-lt"/>
              </a:defRPr>
            </a:lvl1pPr>
          </a:lstStyle>
          <a:p>
            <a:pPr>
              <a:defRPr/>
            </a:pPr>
            <a:r>
              <a:rPr lang="en-US"/>
              <a:t>Council of State Governments Justice Center</a:t>
            </a:r>
          </a:p>
        </p:txBody>
      </p:sp>
      <p:sp>
        <p:nvSpPr>
          <p:cNvPr id="11" name="Slide Number Placeholder 28">
            <a:extLst>
              <a:ext uri="{FF2B5EF4-FFF2-40B4-BE49-F238E27FC236}">
                <a16:creationId xmlns:a16="http://schemas.microsoft.com/office/drawing/2014/main" id="{48FA8302-B7CC-4814-86D8-D8301EE629DD}"/>
              </a:ext>
            </a:extLst>
          </p:cNvPr>
          <p:cNvSpPr>
            <a:spLocks noGrp="1"/>
          </p:cNvSpPr>
          <p:nvPr>
            <p:ph type="sldNum" sz="quarter" idx="11"/>
          </p:nvPr>
        </p:nvSpPr>
        <p:spPr>
          <a:xfrm>
            <a:off x="6858000" y="6338888"/>
            <a:ext cx="1219200" cy="366712"/>
          </a:xfrm>
        </p:spPr>
        <p:txBody>
          <a:bodyPr/>
          <a:lstStyle>
            <a:lvl1pPr algn="l" fontAlgn="auto">
              <a:spcBef>
                <a:spcPts val="0"/>
              </a:spcBef>
              <a:spcAft>
                <a:spcPts val="0"/>
              </a:spcAft>
              <a:defRPr>
                <a:solidFill>
                  <a:prstClr val="black">
                    <a:tint val="75000"/>
                  </a:prstClr>
                </a:solidFill>
                <a:latin typeface="+mn-lt"/>
              </a:defRPr>
            </a:lvl1pPr>
          </a:lstStyle>
          <a:p>
            <a:pPr>
              <a:defRPr/>
            </a:pPr>
            <a:endParaRPr lang="en-US"/>
          </a:p>
        </p:txBody>
      </p:sp>
    </p:spTree>
    <p:extLst>
      <p:ext uri="{BB962C8B-B14F-4D97-AF65-F5344CB8AC3E}">
        <p14:creationId xmlns:p14="http://schemas.microsoft.com/office/powerpoint/2010/main" val="1921030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457200" y="1219200"/>
            <a:ext cx="8229600" cy="4937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8805477-D2B2-4037-84CF-E21EE8BDB47C}"/>
              </a:ext>
            </a:extLst>
          </p:cNvPr>
          <p:cNvSpPr>
            <a:spLocks noGrp="1"/>
          </p:cNvSpPr>
          <p:nvPr>
            <p:ph type="dt" sz="half" idx="10"/>
          </p:nvPr>
        </p:nvSpPr>
        <p:spPr>
          <a:xfrm>
            <a:off x="457200" y="6356350"/>
            <a:ext cx="2289175" cy="365125"/>
          </a:xfrm>
          <a:prstGeom prst="rect">
            <a:avLst/>
          </a:prstGeom>
        </p:spPr>
        <p:txBody>
          <a:bodyPr/>
          <a:lstStyle>
            <a:lvl1pPr eaLnBrk="1" fontAlgn="auto" hangingPunct="1">
              <a:spcBef>
                <a:spcPts val="0"/>
              </a:spcBef>
              <a:spcAft>
                <a:spcPts val="0"/>
              </a:spcAft>
              <a:defRPr sz="1800">
                <a:solidFill>
                  <a:prstClr val="black">
                    <a:tint val="75000"/>
                  </a:prstClr>
                </a:solidFill>
                <a:latin typeface="+mn-lt"/>
              </a:defRPr>
            </a:lvl1pPr>
          </a:lstStyle>
          <a:p>
            <a:pPr>
              <a:defRPr/>
            </a:pPr>
            <a:endParaRPr lang="en-US"/>
          </a:p>
        </p:txBody>
      </p:sp>
      <p:sp>
        <p:nvSpPr>
          <p:cNvPr id="5" name="Footer Placeholder 4">
            <a:extLst>
              <a:ext uri="{FF2B5EF4-FFF2-40B4-BE49-F238E27FC236}">
                <a16:creationId xmlns:a16="http://schemas.microsoft.com/office/drawing/2014/main" id="{F1A7192A-A1D0-4118-8366-688D27B53D22}"/>
              </a:ext>
            </a:extLst>
          </p:cNvPr>
          <p:cNvSpPr>
            <a:spLocks noGrp="1"/>
          </p:cNvSpPr>
          <p:nvPr>
            <p:ph type="ftr" sz="quarter" idx="11"/>
          </p:nvPr>
        </p:nvSpPr>
        <p:spPr/>
        <p:txBody>
          <a:bodyPr/>
          <a:lstStyle>
            <a:lvl1pPr fontAlgn="auto">
              <a:spcBef>
                <a:spcPts val="0"/>
              </a:spcBef>
              <a:spcAft>
                <a:spcPts val="0"/>
              </a:spcAft>
              <a:defRPr>
                <a:solidFill>
                  <a:prstClr val="black">
                    <a:tint val="75000"/>
                  </a:prstClr>
                </a:solidFill>
                <a:latin typeface="+mn-lt"/>
              </a:defRPr>
            </a:lvl1pPr>
          </a:lstStyle>
          <a:p>
            <a:pPr>
              <a:defRPr/>
            </a:pPr>
            <a:r>
              <a:rPr lang="en-US"/>
              <a:t>Council of State Governments Justice Center</a:t>
            </a:r>
          </a:p>
        </p:txBody>
      </p:sp>
      <p:sp>
        <p:nvSpPr>
          <p:cNvPr id="6" name="Slide Number Placeholder 5">
            <a:extLst>
              <a:ext uri="{FF2B5EF4-FFF2-40B4-BE49-F238E27FC236}">
                <a16:creationId xmlns:a16="http://schemas.microsoft.com/office/drawing/2014/main" id="{7891136D-163C-46B6-AF30-A0B9BC0F3DE8}"/>
              </a:ext>
            </a:extLst>
          </p:cNvPr>
          <p:cNvSpPr>
            <a:spLocks noGrp="1"/>
          </p:cNvSpPr>
          <p:nvPr>
            <p:ph type="sldNum" sz="quarter" idx="12"/>
          </p:nvPr>
        </p:nvSpPr>
        <p:spPr>
          <a:xfrm>
            <a:off x="6705600" y="6356350"/>
            <a:ext cx="1981200" cy="365125"/>
          </a:xfrm>
        </p:spPr>
        <p:txBody>
          <a:bodyPr/>
          <a:lstStyle>
            <a:lvl1pPr algn="l">
              <a:defRPr smtClean="0"/>
            </a:lvl1pPr>
          </a:lstStyle>
          <a:p>
            <a:pPr>
              <a:defRPr/>
            </a:pPr>
            <a:fld id="{8BF84B36-C076-446B-AD66-17CB0236BA5E}" type="slidenum">
              <a:rPr lang="en-US" altLang="en-US"/>
              <a:pPr>
                <a:defRPr/>
              </a:pPr>
              <a:t>‹#›</a:t>
            </a:fld>
            <a:endParaRPr lang="en-US" altLang="en-US"/>
          </a:p>
        </p:txBody>
      </p:sp>
    </p:spTree>
    <p:extLst>
      <p:ext uri="{BB962C8B-B14F-4D97-AF65-F5344CB8AC3E}">
        <p14:creationId xmlns:p14="http://schemas.microsoft.com/office/powerpoint/2010/main" val="679340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632198" y="1216152"/>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7A47FB7C-229C-4B4D-BC29-AA372C6C8204}"/>
              </a:ext>
            </a:extLst>
          </p:cNvPr>
          <p:cNvSpPr>
            <a:spLocks noGrp="1"/>
          </p:cNvSpPr>
          <p:nvPr>
            <p:ph type="ftr" sz="quarter" idx="10"/>
          </p:nvPr>
        </p:nvSpPr>
        <p:spPr/>
        <p:txBody>
          <a:bodyPr/>
          <a:lstStyle>
            <a:lvl1pPr fontAlgn="auto">
              <a:spcBef>
                <a:spcPts val="0"/>
              </a:spcBef>
              <a:spcAft>
                <a:spcPts val="0"/>
              </a:spcAft>
              <a:defRPr>
                <a:solidFill>
                  <a:prstClr val="black">
                    <a:tint val="75000"/>
                  </a:prstClr>
                </a:solidFill>
                <a:latin typeface="+mn-lt"/>
              </a:defRPr>
            </a:lvl1pPr>
          </a:lstStyle>
          <a:p>
            <a:pPr>
              <a:defRPr/>
            </a:pPr>
            <a:r>
              <a:rPr lang="en-US"/>
              <a:t>Council of State Governments Justice Center</a:t>
            </a:r>
          </a:p>
        </p:txBody>
      </p:sp>
      <p:sp>
        <p:nvSpPr>
          <p:cNvPr id="6" name="Slide Number Placeholder 6">
            <a:extLst>
              <a:ext uri="{FF2B5EF4-FFF2-40B4-BE49-F238E27FC236}">
                <a16:creationId xmlns:a16="http://schemas.microsoft.com/office/drawing/2014/main" id="{6495CBBB-D757-4707-BA4A-B81A8E7C57D4}"/>
              </a:ext>
            </a:extLst>
          </p:cNvPr>
          <p:cNvSpPr>
            <a:spLocks noGrp="1"/>
          </p:cNvSpPr>
          <p:nvPr>
            <p:ph type="sldNum" sz="quarter" idx="11"/>
          </p:nvPr>
        </p:nvSpPr>
        <p:spPr/>
        <p:txBody>
          <a:bodyPr/>
          <a:lstStyle>
            <a:lvl1pPr algn="l">
              <a:defRPr smtClean="0"/>
            </a:lvl1pPr>
          </a:lstStyle>
          <a:p>
            <a:pPr>
              <a:defRPr/>
            </a:pPr>
            <a:fld id="{FBD19CCB-19BD-47DA-B617-6E0F3F77BFAC}" type="slidenum">
              <a:rPr lang="en-US" altLang="en-US"/>
              <a:pPr>
                <a:defRPr/>
              </a:pPr>
              <a:t>‹#›</a:t>
            </a:fld>
            <a:endParaRPr lang="en-US" altLang="en-US"/>
          </a:p>
        </p:txBody>
      </p:sp>
    </p:spTree>
    <p:extLst>
      <p:ext uri="{BB962C8B-B14F-4D97-AF65-F5344CB8AC3E}">
        <p14:creationId xmlns:p14="http://schemas.microsoft.com/office/powerpoint/2010/main" val="2594379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648200" y="2133600"/>
            <a:ext cx="40386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148F05-EA41-4289-88D1-5C6C5B2DC343}"/>
              </a:ext>
            </a:extLst>
          </p:cNvPr>
          <p:cNvSpPr>
            <a:spLocks noGrp="1"/>
          </p:cNvSpPr>
          <p:nvPr>
            <p:ph type="dt" sz="half" idx="10"/>
          </p:nvPr>
        </p:nvSpPr>
        <p:spPr>
          <a:xfrm>
            <a:off x="6400800" y="6356350"/>
            <a:ext cx="2289175" cy="365125"/>
          </a:xfrm>
          <a:prstGeom prst="rect">
            <a:avLst/>
          </a:prstGeom>
        </p:spPr>
        <p:txBody>
          <a:bodyPr/>
          <a:lstStyle>
            <a:lvl1pPr eaLnBrk="1" fontAlgn="auto" hangingPunct="1">
              <a:spcBef>
                <a:spcPts val="0"/>
              </a:spcBef>
              <a:spcAft>
                <a:spcPts val="0"/>
              </a:spcAft>
              <a:defRPr sz="1800">
                <a:solidFill>
                  <a:prstClr val="black">
                    <a:tint val="75000"/>
                  </a:prstClr>
                </a:solidFill>
                <a:latin typeface="+mn-lt"/>
              </a:defRPr>
            </a:lvl1pPr>
          </a:lstStyle>
          <a:p>
            <a:pPr>
              <a:defRPr/>
            </a:pPr>
            <a:endParaRPr lang="en-US"/>
          </a:p>
        </p:txBody>
      </p:sp>
      <p:sp>
        <p:nvSpPr>
          <p:cNvPr id="8" name="Footer Placeholder 7">
            <a:extLst>
              <a:ext uri="{FF2B5EF4-FFF2-40B4-BE49-F238E27FC236}">
                <a16:creationId xmlns:a16="http://schemas.microsoft.com/office/drawing/2014/main" id="{A6782A77-61FA-4602-90B2-29E6BF170B63}"/>
              </a:ext>
            </a:extLst>
          </p:cNvPr>
          <p:cNvSpPr>
            <a:spLocks noGrp="1"/>
          </p:cNvSpPr>
          <p:nvPr>
            <p:ph type="ftr" sz="quarter" idx="11"/>
          </p:nvPr>
        </p:nvSpPr>
        <p:spPr/>
        <p:txBody>
          <a:bodyPr/>
          <a:lstStyle>
            <a:lvl1pPr fontAlgn="auto">
              <a:spcBef>
                <a:spcPts val="0"/>
              </a:spcBef>
              <a:spcAft>
                <a:spcPts val="0"/>
              </a:spcAft>
              <a:defRPr>
                <a:solidFill>
                  <a:prstClr val="black">
                    <a:tint val="75000"/>
                  </a:prstClr>
                </a:solidFill>
                <a:latin typeface="+mn-lt"/>
              </a:defRPr>
            </a:lvl1pPr>
          </a:lstStyle>
          <a:p>
            <a:pPr>
              <a:defRPr/>
            </a:pPr>
            <a:r>
              <a:rPr lang="en-US"/>
              <a:t>Council of State Governments Justice Center</a:t>
            </a:r>
          </a:p>
        </p:txBody>
      </p:sp>
      <p:sp>
        <p:nvSpPr>
          <p:cNvPr id="9" name="Slide Number Placeholder 8">
            <a:extLst>
              <a:ext uri="{FF2B5EF4-FFF2-40B4-BE49-F238E27FC236}">
                <a16:creationId xmlns:a16="http://schemas.microsoft.com/office/drawing/2014/main" id="{07AED9F1-458F-4571-846C-7AA7E4F6BBBE}"/>
              </a:ext>
            </a:extLst>
          </p:cNvPr>
          <p:cNvSpPr>
            <a:spLocks noGrp="1"/>
          </p:cNvSpPr>
          <p:nvPr>
            <p:ph type="sldNum" sz="quarter" idx="12"/>
          </p:nvPr>
        </p:nvSpPr>
        <p:spPr/>
        <p:txBody>
          <a:bodyPr/>
          <a:lstStyle>
            <a:lvl1pPr algn="l">
              <a:defRPr smtClean="0"/>
            </a:lvl1pPr>
          </a:lstStyle>
          <a:p>
            <a:pPr>
              <a:defRPr/>
            </a:pPr>
            <a:fld id="{0A735A7C-FB61-430F-A218-E264BB058A19}" type="slidenum">
              <a:rPr lang="en-US" altLang="en-US"/>
              <a:pPr>
                <a:defRPr/>
              </a:pPr>
              <a:t>‹#›</a:t>
            </a:fld>
            <a:endParaRPr lang="en-US" altLang="en-US"/>
          </a:p>
        </p:txBody>
      </p:sp>
    </p:spTree>
    <p:extLst>
      <p:ext uri="{BB962C8B-B14F-4D97-AF65-F5344CB8AC3E}">
        <p14:creationId xmlns:p14="http://schemas.microsoft.com/office/powerpoint/2010/main" val="22147745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a:extLst>
              <a:ext uri="{FF2B5EF4-FFF2-40B4-BE49-F238E27FC236}">
                <a16:creationId xmlns:a16="http://schemas.microsoft.com/office/drawing/2014/main" id="{BAA92409-2C1D-4D58-9A40-AF7E0A21DD95}"/>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
        <p:nvSpPr>
          <p:cNvPr id="2" name="Title 1"/>
          <p:cNvSpPr>
            <a:spLocks noGrp="1"/>
          </p:cNvSpPr>
          <p:nvPr>
            <p:ph type="title"/>
          </p:nvPr>
        </p:nvSpPr>
        <p:spPr>
          <a:xfrm>
            <a:off x="457200" y="228600"/>
            <a:ext cx="8229600" cy="914400"/>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AA0B6236-AAE5-4414-A7B7-06236B48863E}"/>
              </a:ext>
            </a:extLst>
          </p:cNvPr>
          <p:cNvSpPr>
            <a:spLocks noGrp="1"/>
          </p:cNvSpPr>
          <p:nvPr>
            <p:ph type="ftr" sz="quarter" idx="10"/>
          </p:nvPr>
        </p:nvSpPr>
        <p:spPr/>
        <p:txBody>
          <a:bodyPr/>
          <a:lstStyle>
            <a:lvl1pPr fontAlgn="auto">
              <a:spcBef>
                <a:spcPts val="0"/>
              </a:spcBef>
              <a:spcAft>
                <a:spcPts val="0"/>
              </a:spcAft>
              <a:defRPr>
                <a:solidFill>
                  <a:prstClr val="black">
                    <a:tint val="75000"/>
                  </a:prstClr>
                </a:solidFill>
                <a:latin typeface="+mn-lt"/>
              </a:defRPr>
            </a:lvl1pPr>
          </a:lstStyle>
          <a:p>
            <a:pPr>
              <a:defRPr/>
            </a:pPr>
            <a:r>
              <a:rPr lang="en-US"/>
              <a:t>Council of State Governments Justice Center</a:t>
            </a:r>
          </a:p>
        </p:txBody>
      </p:sp>
      <p:sp>
        <p:nvSpPr>
          <p:cNvPr id="5" name="Slide Number Placeholder 4">
            <a:extLst>
              <a:ext uri="{FF2B5EF4-FFF2-40B4-BE49-F238E27FC236}">
                <a16:creationId xmlns:a16="http://schemas.microsoft.com/office/drawing/2014/main" id="{6D1A105D-6F0C-4C90-901F-51BA49D11347}"/>
              </a:ext>
            </a:extLst>
          </p:cNvPr>
          <p:cNvSpPr>
            <a:spLocks noGrp="1"/>
          </p:cNvSpPr>
          <p:nvPr>
            <p:ph type="sldNum" sz="quarter" idx="11"/>
          </p:nvPr>
        </p:nvSpPr>
        <p:spPr/>
        <p:txBody>
          <a:bodyPr/>
          <a:lstStyle>
            <a:lvl1pPr algn="l">
              <a:defRPr smtClean="0"/>
            </a:lvl1pPr>
          </a:lstStyle>
          <a:p>
            <a:pPr>
              <a:defRPr/>
            </a:pPr>
            <a:fld id="{5CBC3859-596E-4F0F-9055-8A5027383D13}" type="slidenum">
              <a:rPr lang="en-US" altLang="en-US"/>
              <a:pPr>
                <a:defRPr/>
              </a:pPr>
              <a:t>‹#›</a:t>
            </a:fld>
            <a:endParaRPr lang="en-US" altLang="en-US"/>
          </a:p>
        </p:txBody>
      </p:sp>
    </p:spTree>
    <p:extLst>
      <p:ext uri="{BB962C8B-B14F-4D97-AF65-F5344CB8AC3E}">
        <p14:creationId xmlns:p14="http://schemas.microsoft.com/office/powerpoint/2010/main" val="459023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8">
            <a:extLst>
              <a:ext uri="{FF2B5EF4-FFF2-40B4-BE49-F238E27FC236}">
                <a16:creationId xmlns:a16="http://schemas.microsoft.com/office/drawing/2014/main" id="{1A8A6A24-5306-4E9A-982B-FE0EB88486A3}"/>
              </a:ext>
            </a:extLst>
          </p:cNvPr>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 name="Isosceles Triangle 2">
            <a:extLst>
              <a:ext uri="{FF2B5EF4-FFF2-40B4-BE49-F238E27FC236}">
                <a16:creationId xmlns:a16="http://schemas.microsoft.com/office/drawing/2014/main" id="{0C402649-C286-45E1-9123-64BB219626D2}"/>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
        <p:nvSpPr>
          <p:cNvPr id="4" name="Footer Placeholder 2">
            <a:extLst>
              <a:ext uri="{FF2B5EF4-FFF2-40B4-BE49-F238E27FC236}">
                <a16:creationId xmlns:a16="http://schemas.microsoft.com/office/drawing/2014/main" id="{99F1D1B2-929E-4B92-994B-732678052426}"/>
              </a:ext>
            </a:extLst>
          </p:cNvPr>
          <p:cNvSpPr>
            <a:spLocks noGrp="1"/>
          </p:cNvSpPr>
          <p:nvPr>
            <p:ph type="ftr" sz="quarter" idx="10"/>
          </p:nvPr>
        </p:nvSpPr>
        <p:spPr/>
        <p:txBody>
          <a:bodyPr/>
          <a:lstStyle>
            <a:lvl1pPr fontAlgn="auto">
              <a:spcBef>
                <a:spcPts val="0"/>
              </a:spcBef>
              <a:spcAft>
                <a:spcPts val="0"/>
              </a:spcAft>
              <a:defRPr>
                <a:solidFill>
                  <a:prstClr val="black">
                    <a:tint val="75000"/>
                  </a:prstClr>
                </a:solidFill>
                <a:latin typeface="+mn-lt"/>
              </a:defRPr>
            </a:lvl1pPr>
          </a:lstStyle>
          <a:p>
            <a:pPr>
              <a:defRPr/>
            </a:pPr>
            <a:r>
              <a:rPr lang="en-US"/>
              <a:t>Council of State Governments Justice Center</a:t>
            </a:r>
          </a:p>
        </p:txBody>
      </p:sp>
      <p:sp>
        <p:nvSpPr>
          <p:cNvPr id="5" name="Slide Number Placeholder 3">
            <a:extLst>
              <a:ext uri="{FF2B5EF4-FFF2-40B4-BE49-F238E27FC236}">
                <a16:creationId xmlns:a16="http://schemas.microsoft.com/office/drawing/2014/main" id="{CF66D141-D8FF-4180-8EE0-CD53486B7144}"/>
              </a:ext>
            </a:extLst>
          </p:cNvPr>
          <p:cNvSpPr>
            <a:spLocks noGrp="1"/>
          </p:cNvSpPr>
          <p:nvPr>
            <p:ph type="sldNum" sz="quarter" idx="11"/>
          </p:nvPr>
        </p:nvSpPr>
        <p:spPr/>
        <p:txBody>
          <a:bodyPr/>
          <a:lstStyle>
            <a:lvl1pPr algn="l">
              <a:defRPr smtClean="0"/>
            </a:lvl1pPr>
          </a:lstStyle>
          <a:p>
            <a:pPr>
              <a:defRPr/>
            </a:pPr>
            <a:fld id="{064A1684-4833-496E-9C13-1BC1A9566E8F}" type="slidenum">
              <a:rPr lang="en-US" altLang="en-US"/>
              <a:pPr>
                <a:defRPr/>
              </a:pPr>
              <a:t>‹#›</a:t>
            </a:fld>
            <a:endParaRPr lang="en-US" altLang="en-US"/>
          </a:p>
        </p:txBody>
      </p:sp>
    </p:spTree>
    <p:extLst>
      <p:ext uri="{BB962C8B-B14F-4D97-AF65-F5344CB8AC3E}">
        <p14:creationId xmlns:p14="http://schemas.microsoft.com/office/powerpoint/2010/main" val="1587053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8">
            <a:extLst>
              <a:ext uri="{FF2B5EF4-FFF2-40B4-BE49-F238E27FC236}">
                <a16:creationId xmlns:a16="http://schemas.microsoft.com/office/drawing/2014/main" id="{398DE994-BFF6-4DC3-997B-E06A469E7578}"/>
              </a:ext>
            </a:extLst>
          </p:cNvPr>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Straight Connector 10">
            <a:extLst>
              <a:ext uri="{FF2B5EF4-FFF2-40B4-BE49-F238E27FC236}">
                <a16:creationId xmlns:a16="http://schemas.microsoft.com/office/drawing/2014/main" id="{6A2D7E82-2F9A-4C20-9284-4E1E466962C4}"/>
              </a:ext>
            </a:extLst>
          </p:cNvPr>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Isosceles Triangle 6">
            <a:extLst>
              <a:ext uri="{FF2B5EF4-FFF2-40B4-BE49-F238E27FC236}">
                <a16:creationId xmlns:a16="http://schemas.microsoft.com/office/drawing/2014/main" id="{9B2BC951-42DE-4D08-96AB-441D997A58B5}"/>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4">
            <a:extLst>
              <a:ext uri="{FF2B5EF4-FFF2-40B4-BE49-F238E27FC236}">
                <a16:creationId xmlns:a16="http://schemas.microsoft.com/office/drawing/2014/main" id="{77F64A9F-AFFE-4366-9841-2E4C092BDF7B}"/>
              </a:ext>
            </a:extLst>
          </p:cNvPr>
          <p:cNvSpPr>
            <a:spLocks noGrp="1"/>
          </p:cNvSpPr>
          <p:nvPr>
            <p:ph type="dt" sz="half" idx="10"/>
          </p:nvPr>
        </p:nvSpPr>
        <p:spPr>
          <a:xfrm>
            <a:off x="6400800" y="6356350"/>
            <a:ext cx="2289175" cy="365125"/>
          </a:xfrm>
          <a:prstGeom prst="rect">
            <a:avLst/>
          </a:prstGeom>
        </p:spPr>
        <p:txBody>
          <a:bodyPr/>
          <a:lstStyle>
            <a:lvl1pPr eaLnBrk="1" fontAlgn="auto" hangingPunct="1">
              <a:spcBef>
                <a:spcPts val="0"/>
              </a:spcBef>
              <a:spcAft>
                <a:spcPts val="0"/>
              </a:spcAft>
              <a:defRPr sz="1800">
                <a:solidFill>
                  <a:prstClr val="black">
                    <a:tint val="75000"/>
                  </a:prstClr>
                </a:solidFill>
                <a:latin typeface="+mn-lt"/>
              </a:defRPr>
            </a:lvl1pPr>
          </a:lstStyle>
          <a:p>
            <a:pPr>
              <a:defRPr/>
            </a:pPr>
            <a:endParaRPr lang="en-US"/>
          </a:p>
        </p:txBody>
      </p:sp>
      <p:sp>
        <p:nvSpPr>
          <p:cNvPr id="9" name="Footer Placeholder 5">
            <a:extLst>
              <a:ext uri="{FF2B5EF4-FFF2-40B4-BE49-F238E27FC236}">
                <a16:creationId xmlns:a16="http://schemas.microsoft.com/office/drawing/2014/main" id="{89E072A9-DD09-484E-B434-E173ED773082}"/>
              </a:ext>
            </a:extLst>
          </p:cNvPr>
          <p:cNvSpPr>
            <a:spLocks noGrp="1"/>
          </p:cNvSpPr>
          <p:nvPr>
            <p:ph type="ftr" sz="quarter" idx="11"/>
          </p:nvPr>
        </p:nvSpPr>
        <p:spPr/>
        <p:txBody>
          <a:bodyPr/>
          <a:lstStyle>
            <a:lvl1pPr fontAlgn="auto">
              <a:spcBef>
                <a:spcPts val="0"/>
              </a:spcBef>
              <a:spcAft>
                <a:spcPts val="0"/>
              </a:spcAft>
              <a:defRPr>
                <a:solidFill>
                  <a:prstClr val="black">
                    <a:tint val="75000"/>
                  </a:prstClr>
                </a:solidFill>
                <a:latin typeface="+mn-lt"/>
              </a:defRPr>
            </a:lvl1pPr>
          </a:lstStyle>
          <a:p>
            <a:pPr>
              <a:defRPr/>
            </a:pPr>
            <a:r>
              <a:rPr lang="en-US"/>
              <a:t>Council of State Governments Justice Center</a:t>
            </a:r>
          </a:p>
        </p:txBody>
      </p:sp>
      <p:sp>
        <p:nvSpPr>
          <p:cNvPr id="10" name="Slide Number Placeholder 6">
            <a:extLst>
              <a:ext uri="{FF2B5EF4-FFF2-40B4-BE49-F238E27FC236}">
                <a16:creationId xmlns:a16="http://schemas.microsoft.com/office/drawing/2014/main" id="{346775B0-0407-4121-92EF-98E0A4D06656}"/>
              </a:ext>
            </a:extLst>
          </p:cNvPr>
          <p:cNvSpPr>
            <a:spLocks noGrp="1"/>
          </p:cNvSpPr>
          <p:nvPr>
            <p:ph type="sldNum" sz="quarter" idx="12"/>
          </p:nvPr>
        </p:nvSpPr>
        <p:spPr/>
        <p:txBody>
          <a:bodyPr/>
          <a:lstStyle>
            <a:lvl1pPr algn="l">
              <a:defRPr smtClean="0"/>
            </a:lvl1pPr>
          </a:lstStyle>
          <a:p>
            <a:pPr>
              <a:defRPr/>
            </a:pPr>
            <a:fld id="{DEF572B9-E222-4AEC-9434-4F8750A079BF}" type="slidenum">
              <a:rPr lang="en-US" altLang="en-US"/>
              <a:pPr>
                <a:defRPr/>
              </a:pPr>
              <a:t>‹#›</a:t>
            </a:fld>
            <a:endParaRPr lang="en-US" altLang="en-US"/>
          </a:p>
        </p:txBody>
      </p:sp>
    </p:spTree>
    <p:extLst>
      <p:ext uri="{BB962C8B-B14F-4D97-AF65-F5344CB8AC3E}">
        <p14:creationId xmlns:p14="http://schemas.microsoft.com/office/powerpoint/2010/main" val="1097462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Straight Connector 8">
            <a:extLst>
              <a:ext uri="{FF2B5EF4-FFF2-40B4-BE49-F238E27FC236}">
                <a16:creationId xmlns:a16="http://schemas.microsoft.com/office/drawing/2014/main" id="{806EA5FA-D0FE-4450-A69A-1D914A50C80B}"/>
              </a:ext>
            </a:extLst>
          </p:cNvPr>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6" name="Isosceles Triangle 5">
            <a:extLst>
              <a:ext uri="{FF2B5EF4-FFF2-40B4-BE49-F238E27FC236}">
                <a16:creationId xmlns:a16="http://schemas.microsoft.com/office/drawing/2014/main" id="{831483E0-0D89-4444-8761-9B568AB4BF7B}"/>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
        <p:nvSpPr>
          <p:cNvPr id="7" name="Rectangle 6">
            <a:extLst>
              <a:ext uri="{FF2B5EF4-FFF2-40B4-BE49-F238E27FC236}">
                <a16:creationId xmlns:a16="http://schemas.microsoft.com/office/drawing/2014/main" id="{FA2970FA-8E73-41AD-9ECC-55BCD2561FD5}"/>
              </a:ext>
            </a:extLst>
          </p:cNvPr>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dirty="0"/>
              <a:t>Click icon to add picture</a:t>
            </a:r>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a:t>Click to edit Master text styles</a:t>
            </a:r>
          </a:p>
        </p:txBody>
      </p:sp>
      <p:sp>
        <p:nvSpPr>
          <p:cNvPr id="8" name="Date Placeholder 4">
            <a:extLst>
              <a:ext uri="{FF2B5EF4-FFF2-40B4-BE49-F238E27FC236}">
                <a16:creationId xmlns:a16="http://schemas.microsoft.com/office/drawing/2014/main" id="{625CD774-5ED2-4903-BA9A-2709F5467465}"/>
              </a:ext>
            </a:extLst>
          </p:cNvPr>
          <p:cNvSpPr>
            <a:spLocks noGrp="1"/>
          </p:cNvSpPr>
          <p:nvPr>
            <p:ph type="dt" sz="half" idx="10"/>
          </p:nvPr>
        </p:nvSpPr>
        <p:spPr>
          <a:xfrm>
            <a:off x="6400800" y="6356350"/>
            <a:ext cx="2289175" cy="365125"/>
          </a:xfrm>
          <a:prstGeom prst="rect">
            <a:avLst/>
          </a:prstGeom>
        </p:spPr>
        <p:txBody>
          <a:bodyPr/>
          <a:lstStyle>
            <a:lvl1pPr eaLnBrk="1" fontAlgn="auto" hangingPunct="1">
              <a:spcBef>
                <a:spcPts val="0"/>
              </a:spcBef>
              <a:spcAft>
                <a:spcPts val="0"/>
              </a:spcAft>
              <a:defRPr sz="1800">
                <a:solidFill>
                  <a:prstClr val="black">
                    <a:tint val="75000"/>
                  </a:prstClr>
                </a:solidFill>
                <a:latin typeface="+mn-lt"/>
              </a:defRPr>
            </a:lvl1pPr>
          </a:lstStyle>
          <a:p>
            <a:pPr>
              <a:defRPr/>
            </a:pPr>
            <a:endParaRPr lang="en-US"/>
          </a:p>
        </p:txBody>
      </p:sp>
      <p:sp>
        <p:nvSpPr>
          <p:cNvPr id="9" name="Footer Placeholder 5">
            <a:extLst>
              <a:ext uri="{FF2B5EF4-FFF2-40B4-BE49-F238E27FC236}">
                <a16:creationId xmlns:a16="http://schemas.microsoft.com/office/drawing/2014/main" id="{9D1F2820-A463-4E5D-AF78-AA6CF699BCFB}"/>
              </a:ext>
            </a:extLst>
          </p:cNvPr>
          <p:cNvSpPr>
            <a:spLocks noGrp="1"/>
          </p:cNvSpPr>
          <p:nvPr>
            <p:ph type="ftr" sz="quarter" idx="11"/>
          </p:nvPr>
        </p:nvSpPr>
        <p:spPr/>
        <p:txBody>
          <a:bodyPr/>
          <a:lstStyle>
            <a:lvl1pPr fontAlgn="auto">
              <a:spcBef>
                <a:spcPts val="0"/>
              </a:spcBef>
              <a:spcAft>
                <a:spcPts val="0"/>
              </a:spcAft>
              <a:defRPr>
                <a:solidFill>
                  <a:prstClr val="black">
                    <a:tint val="75000"/>
                  </a:prstClr>
                </a:solidFill>
                <a:latin typeface="+mn-lt"/>
              </a:defRPr>
            </a:lvl1pPr>
          </a:lstStyle>
          <a:p>
            <a:pPr>
              <a:defRPr/>
            </a:pPr>
            <a:r>
              <a:rPr lang="en-US"/>
              <a:t>Council of State Governments Justice Center</a:t>
            </a:r>
          </a:p>
        </p:txBody>
      </p:sp>
      <p:sp>
        <p:nvSpPr>
          <p:cNvPr id="10" name="Slide Number Placeholder 6">
            <a:extLst>
              <a:ext uri="{FF2B5EF4-FFF2-40B4-BE49-F238E27FC236}">
                <a16:creationId xmlns:a16="http://schemas.microsoft.com/office/drawing/2014/main" id="{502E21BB-7CD5-4DA9-8FE6-87E16EDC8FE1}"/>
              </a:ext>
            </a:extLst>
          </p:cNvPr>
          <p:cNvSpPr>
            <a:spLocks noGrp="1"/>
          </p:cNvSpPr>
          <p:nvPr>
            <p:ph type="sldNum" sz="quarter" idx="12"/>
          </p:nvPr>
        </p:nvSpPr>
        <p:spPr/>
        <p:txBody>
          <a:bodyPr/>
          <a:lstStyle>
            <a:lvl1pPr algn="l">
              <a:defRPr smtClean="0"/>
            </a:lvl1pPr>
          </a:lstStyle>
          <a:p>
            <a:pPr>
              <a:defRPr/>
            </a:pPr>
            <a:fld id="{C9C86BC4-FCD0-4DBC-AF7A-27B77821165A}" type="slidenum">
              <a:rPr lang="en-US" altLang="en-US"/>
              <a:pPr>
                <a:defRPr/>
              </a:pPr>
              <a:t>‹#›</a:t>
            </a:fld>
            <a:endParaRPr lang="en-US" altLang="en-US"/>
          </a:p>
        </p:txBody>
      </p:sp>
    </p:spTree>
    <p:extLst>
      <p:ext uri="{BB962C8B-B14F-4D97-AF65-F5344CB8AC3E}">
        <p14:creationId xmlns:p14="http://schemas.microsoft.com/office/powerpoint/2010/main" val="4262195806"/>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73AD93-62DA-4835-BB1A-D6D930644DCE}"/>
              </a:ext>
            </a:extLst>
          </p:cNvPr>
          <p:cNvSpPr>
            <a:spLocks noGrp="1"/>
          </p:cNvSpPr>
          <p:nvPr>
            <p:ph type="dt" sz="half" idx="10"/>
          </p:nvPr>
        </p:nvSpPr>
        <p:spPr>
          <a:xfrm>
            <a:off x="6400800" y="6356350"/>
            <a:ext cx="2289175" cy="365125"/>
          </a:xfrm>
          <a:prstGeom prst="rect">
            <a:avLst/>
          </a:prstGeom>
        </p:spPr>
        <p:txBody>
          <a:bodyPr/>
          <a:lstStyle>
            <a:lvl1pPr eaLnBrk="1" fontAlgn="auto" hangingPunct="1">
              <a:spcBef>
                <a:spcPts val="0"/>
              </a:spcBef>
              <a:spcAft>
                <a:spcPts val="0"/>
              </a:spcAft>
              <a:defRPr sz="1800">
                <a:solidFill>
                  <a:prstClr val="black">
                    <a:tint val="75000"/>
                  </a:prstClr>
                </a:solidFill>
                <a:latin typeface="+mn-lt"/>
              </a:defRPr>
            </a:lvl1pPr>
          </a:lstStyle>
          <a:p>
            <a:pPr>
              <a:defRPr/>
            </a:pPr>
            <a:endParaRPr lang="en-US"/>
          </a:p>
        </p:txBody>
      </p:sp>
      <p:sp>
        <p:nvSpPr>
          <p:cNvPr id="5" name="Footer Placeholder 4">
            <a:extLst>
              <a:ext uri="{FF2B5EF4-FFF2-40B4-BE49-F238E27FC236}">
                <a16:creationId xmlns:a16="http://schemas.microsoft.com/office/drawing/2014/main" id="{058FBCB3-DFF0-42D1-B30E-0F76F7C3432B}"/>
              </a:ext>
            </a:extLst>
          </p:cNvPr>
          <p:cNvSpPr>
            <a:spLocks noGrp="1"/>
          </p:cNvSpPr>
          <p:nvPr>
            <p:ph type="ftr" sz="quarter" idx="11"/>
          </p:nvPr>
        </p:nvSpPr>
        <p:spPr/>
        <p:txBody>
          <a:bodyPr/>
          <a:lstStyle>
            <a:lvl1pPr fontAlgn="auto">
              <a:spcBef>
                <a:spcPts val="0"/>
              </a:spcBef>
              <a:spcAft>
                <a:spcPts val="0"/>
              </a:spcAft>
              <a:defRPr>
                <a:solidFill>
                  <a:prstClr val="black">
                    <a:tint val="75000"/>
                  </a:prstClr>
                </a:solidFill>
                <a:latin typeface="+mn-lt"/>
              </a:defRPr>
            </a:lvl1pPr>
          </a:lstStyle>
          <a:p>
            <a:pPr>
              <a:defRPr/>
            </a:pPr>
            <a:r>
              <a:rPr lang="en-US"/>
              <a:t>Council of State Governments Justice Center</a:t>
            </a:r>
          </a:p>
        </p:txBody>
      </p:sp>
      <p:sp>
        <p:nvSpPr>
          <p:cNvPr id="6" name="Slide Number Placeholder 5">
            <a:extLst>
              <a:ext uri="{FF2B5EF4-FFF2-40B4-BE49-F238E27FC236}">
                <a16:creationId xmlns:a16="http://schemas.microsoft.com/office/drawing/2014/main" id="{C2BE3273-A557-42C9-90AA-EB45B7573A9D}"/>
              </a:ext>
            </a:extLst>
          </p:cNvPr>
          <p:cNvSpPr>
            <a:spLocks noGrp="1"/>
          </p:cNvSpPr>
          <p:nvPr>
            <p:ph type="sldNum" sz="quarter" idx="12"/>
          </p:nvPr>
        </p:nvSpPr>
        <p:spPr/>
        <p:txBody>
          <a:bodyPr/>
          <a:lstStyle>
            <a:lvl1pPr algn="l">
              <a:defRPr smtClean="0"/>
            </a:lvl1pPr>
          </a:lstStyle>
          <a:p>
            <a:pPr>
              <a:defRPr/>
            </a:pPr>
            <a:fld id="{1E984869-C106-4129-ADB1-2136AF499EC3}" type="slidenum">
              <a:rPr lang="en-US" altLang="en-US"/>
              <a:pPr>
                <a:defRPr/>
              </a:pPr>
              <a:t>‹#›</a:t>
            </a:fld>
            <a:endParaRPr lang="en-US" altLang="en-US"/>
          </a:p>
        </p:txBody>
      </p:sp>
    </p:spTree>
    <p:extLst>
      <p:ext uri="{BB962C8B-B14F-4D97-AF65-F5344CB8AC3E}">
        <p14:creationId xmlns:p14="http://schemas.microsoft.com/office/powerpoint/2010/main" val="5635606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8">
            <a:extLst>
              <a:ext uri="{FF2B5EF4-FFF2-40B4-BE49-F238E27FC236}">
                <a16:creationId xmlns:a16="http://schemas.microsoft.com/office/drawing/2014/main" id="{C6C36044-3F09-4955-9AD3-BCB2834400C2}"/>
              </a:ext>
            </a:extLst>
          </p:cNvPr>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5" name="Isosceles Triangle 4">
            <a:extLst>
              <a:ext uri="{FF2B5EF4-FFF2-40B4-BE49-F238E27FC236}">
                <a16:creationId xmlns:a16="http://schemas.microsoft.com/office/drawing/2014/main" id="{49BD1358-9B94-449F-9CF8-959DFE90ABA4}"/>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
        <p:nvSpPr>
          <p:cNvPr id="6" name="Straight Connector 11">
            <a:extLst>
              <a:ext uri="{FF2B5EF4-FFF2-40B4-BE49-F238E27FC236}">
                <a16:creationId xmlns:a16="http://schemas.microsoft.com/office/drawing/2014/main" id="{4E5D834D-4736-4716-A1C3-7A460B069C4B}"/>
              </a:ext>
            </a:extLst>
          </p:cNvPr>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BB6BC32-6B76-4112-959C-7A09584184D5}"/>
              </a:ext>
            </a:extLst>
          </p:cNvPr>
          <p:cNvSpPr>
            <a:spLocks noGrp="1"/>
          </p:cNvSpPr>
          <p:nvPr>
            <p:ph type="dt" sz="half" idx="10"/>
          </p:nvPr>
        </p:nvSpPr>
        <p:spPr>
          <a:xfrm>
            <a:off x="6400800" y="6356350"/>
            <a:ext cx="2289175" cy="365125"/>
          </a:xfrm>
          <a:prstGeom prst="rect">
            <a:avLst/>
          </a:prstGeom>
        </p:spPr>
        <p:txBody>
          <a:bodyPr/>
          <a:lstStyle>
            <a:lvl1pPr eaLnBrk="1" fontAlgn="auto" hangingPunct="1">
              <a:spcBef>
                <a:spcPts val="0"/>
              </a:spcBef>
              <a:spcAft>
                <a:spcPts val="0"/>
              </a:spcAft>
              <a:defRPr sz="1800">
                <a:solidFill>
                  <a:prstClr val="black">
                    <a:tint val="75000"/>
                  </a:prstClr>
                </a:solidFill>
                <a:latin typeface="+mn-lt"/>
              </a:defRPr>
            </a:lvl1pPr>
          </a:lstStyle>
          <a:p>
            <a:pPr>
              <a:defRPr/>
            </a:pPr>
            <a:endParaRPr lang="en-US"/>
          </a:p>
        </p:txBody>
      </p:sp>
      <p:sp>
        <p:nvSpPr>
          <p:cNvPr id="8" name="Footer Placeholder 4">
            <a:extLst>
              <a:ext uri="{FF2B5EF4-FFF2-40B4-BE49-F238E27FC236}">
                <a16:creationId xmlns:a16="http://schemas.microsoft.com/office/drawing/2014/main" id="{488A72A8-D36C-4449-91B4-27B80EC114B6}"/>
              </a:ext>
            </a:extLst>
          </p:cNvPr>
          <p:cNvSpPr>
            <a:spLocks noGrp="1"/>
          </p:cNvSpPr>
          <p:nvPr>
            <p:ph type="ftr" sz="quarter" idx="11"/>
          </p:nvPr>
        </p:nvSpPr>
        <p:spPr/>
        <p:txBody>
          <a:bodyPr/>
          <a:lstStyle>
            <a:lvl1pPr fontAlgn="auto">
              <a:spcBef>
                <a:spcPts val="0"/>
              </a:spcBef>
              <a:spcAft>
                <a:spcPts val="0"/>
              </a:spcAft>
              <a:defRPr>
                <a:solidFill>
                  <a:prstClr val="black">
                    <a:tint val="75000"/>
                  </a:prstClr>
                </a:solidFill>
                <a:latin typeface="+mn-lt"/>
              </a:defRPr>
            </a:lvl1pPr>
          </a:lstStyle>
          <a:p>
            <a:pPr>
              <a:defRPr/>
            </a:pPr>
            <a:r>
              <a:rPr lang="en-US"/>
              <a:t>Council of State Governments Justice Center</a:t>
            </a:r>
          </a:p>
        </p:txBody>
      </p:sp>
      <p:sp>
        <p:nvSpPr>
          <p:cNvPr id="9" name="Slide Number Placeholder 5">
            <a:extLst>
              <a:ext uri="{FF2B5EF4-FFF2-40B4-BE49-F238E27FC236}">
                <a16:creationId xmlns:a16="http://schemas.microsoft.com/office/drawing/2014/main" id="{DC9D33D3-2AF3-4C9A-8F13-78DCDDD54920}"/>
              </a:ext>
            </a:extLst>
          </p:cNvPr>
          <p:cNvSpPr>
            <a:spLocks noGrp="1"/>
          </p:cNvSpPr>
          <p:nvPr>
            <p:ph type="sldNum" sz="quarter" idx="12"/>
          </p:nvPr>
        </p:nvSpPr>
        <p:spPr/>
        <p:txBody>
          <a:bodyPr/>
          <a:lstStyle>
            <a:lvl1pPr algn="l">
              <a:defRPr smtClean="0"/>
            </a:lvl1pPr>
          </a:lstStyle>
          <a:p>
            <a:pPr>
              <a:defRPr/>
            </a:pPr>
            <a:fld id="{999F5846-BE20-4FB9-B7FC-D5B587EDE6F0}" type="slidenum">
              <a:rPr lang="en-US" altLang="en-US"/>
              <a:pPr>
                <a:defRPr/>
              </a:pPr>
              <a:t>‹#›</a:t>
            </a:fld>
            <a:endParaRPr lang="en-US" altLang="en-US"/>
          </a:p>
        </p:txBody>
      </p:sp>
    </p:spTree>
    <p:extLst>
      <p:ext uri="{BB962C8B-B14F-4D97-AF65-F5344CB8AC3E}">
        <p14:creationId xmlns:p14="http://schemas.microsoft.com/office/powerpoint/2010/main" val="11047943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10/8/2026</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31152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10/8/2026</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8559691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10/8/2026</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809951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10/8/2026</a:t>
            </a:fld>
            <a:endParaRPr lang="en-US" dirty="0">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7714334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10/8/2026</a:t>
            </a:fld>
            <a:endParaRPr lang="en-US" dirty="0">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6029936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10/8/2026</a:t>
            </a:fld>
            <a:endParaRPr lang="en-US" dirty="0">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7856626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10/8/2026</a:t>
            </a:fld>
            <a:endParaRPr lang="en-US" dirty="0">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6035543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10/8/2026</a:t>
            </a:fld>
            <a:endParaRPr lang="en-US" dirty="0">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4163173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10/8/2026</a:t>
            </a:fld>
            <a:endParaRPr lang="en-US" dirty="0">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118953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10/8/2026</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8798867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10/8/2026</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8533266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399"/>
            <a:ext cx="8305800" cy="4525965"/>
          </a:xfrm>
        </p:spPr>
        <p:txBody>
          <a:bodyPr/>
          <a:lstStyle>
            <a:lvl1pPr marL="173038" indent="-173038">
              <a:lnSpc>
                <a:spcPts val="2600"/>
              </a:lnSpc>
              <a:buClr>
                <a:schemeClr val="accent3">
                  <a:lumMod val="50000"/>
                </a:schemeClr>
              </a:buClr>
              <a:buFont typeface="Arial" pitchFamily="34" charset="0"/>
              <a:buChar char="•"/>
              <a:defRPr sz="2400" b="0"/>
            </a:lvl1pPr>
            <a:lvl2pPr marL="684213" indent="-227013">
              <a:lnSpc>
                <a:spcPts val="2600"/>
              </a:lnSpc>
              <a:buClr>
                <a:schemeClr val="accent3">
                  <a:lumMod val="50000"/>
                </a:schemeClr>
              </a:buClr>
              <a:defRPr sz="2000"/>
            </a:lvl2pPr>
            <a:lvl3pPr marL="1087438" indent="-173038">
              <a:lnSpc>
                <a:spcPts val="2600"/>
              </a:lnSpc>
              <a:buClr>
                <a:schemeClr val="accent3">
                  <a:lumMod val="50000"/>
                </a:schemeClr>
              </a:buClr>
              <a:defRPr sz="1800"/>
            </a:lvl3pPr>
            <a:lvl4pPr marL="1541463" indent="-169863">
              <a:lnSpc>
                <a:spcPts val="2600"/>
              </a:lnSpc>
              <a:buClr>
                <a:schemeClr val="accent3">
                  <a:lumMod val="50000"/>
                </a:schemeClr>
              </a:buClr>
              <a:defRPr sz="1600"/>
            </a:lvl4pPr>
            <a:lvl5pPr marL="2001838" indent="-173038">
              <a:lnSpc>
                <a:spcPts val="2600"/>
              </a:lnSpc>
              <a:buClr>
                <a:schemeClr val="accent3">
                  <a:lumMod val="50000"/>
                </a:schemeClr>
              </a:buCl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5"/>
          <p:cNvSpPr>
            <a:spLocks noGrp="1"/>
          </p:cNvSpPr>
          <p:nvPr>
            <p:ph type="title"/>
          </p:nvPr>
        </p:nvSpPr>
        <p:spPr>
          <a:xfrm>
            <a:off x="152400" y="152401"/>
            <a:ext cx="8229600" cy="639763"/>
          </a:xfrm>
        </p:spPr>
        <p:txBody>
          <a:bodyPr/>
          <a:lstStyle>
            <a:lvl1pPr>
              <a:buClr>
                <a:schemeClr val="accent3">
                  <a:lumMod val="50000"/>
                </a:schemeClr>
              </a:buClr>
              <a:defRPr>
                <a:solidFill>
                  <a:srgbClr val="303030"/>
                </a:solidFill>
              </a:defRPr>
            </a:lvl1pPr>
          </a:lstStyle>
          <a:p>
            <a:r>
              <a:rPr lang="en-US" dirty="0"/>
              <a:t>Click to edit Master title style</a:t>
            </a:r>
          </a:p>
        </p:txBody>
      </p:sp>
      <p:sp>
        <p:nvSpPr>
          <p:cNvPr id="4" name="Footer Placeholder 4"/>
          <p:cNvSpPr>
            <a:spLocks noGrp="1"/>
          </p:cNvSpPr>
          <p:nvPr>
            <p:ph type="ftr" sz="quarter" idx="10"/>
          </p:nvPr>
        </p:nvSpPr>
        <p:spPr>
          <a:xfrm>
            <a:off x="6248400" y="6653213"/>
            <a:ext cx="2895600" cy="365125"/>
          </a:xfrm>
        </p:spPr>
        <p:txBody>
          <a:bodyPr/>
          <a:lstStyle>
            <a:lvl1pPr algn="r">
              <a:defRPr sz="900">
                <a:solidFill>
                  <a:srgbClr val="303030"/>
                </a:solidFill>
                <a:latin typeface="Segoe UI" pitchFamily="34" charset="0"/>
                <a:cs typeface="Segoe UI" pitchFamily="34" charset="0"/>
              </a:defRPr>
            </a:lvl1pPr>
          </a:lstStyle>
          <a:p>
            <a:pPr>
              <a:defRPr/>
            </a:pPr>
            <a:endParaRPr lang="en-US" dirty="0"/>
          </a:p>
        </p:txBody>
      </p:sp>
      <p:sp>
        <p:nvSpPr>
          <p:cNvPr id="5" name="Slide Number Placeholder 5"/>
          <p:cNvSpPr>
            <a:spLocks noGrp="1"/>
          </p:cNvSpPr>
          <p:nvPr>
            <p:ph type="sldNum" sz="quarter" idx="11"/>
          </p:nvPr>
        </p:nvSpPr>
        <p:spPr>
          <a:xfrm>
            <a:off x="76200" y="6637338"/>
            <a:ext cx="2133600" cy="365125"/>
          </a:xfrm>
        </p:spPr>
        <p:txBody>
          <a:bodyPr/>
          <a:lstStyle>
            <a:lvl1pPr algn="l">
              <a:defRPr sz="1200" b="1">
                <a:solidFill>
                  <a:srgbClr val="303030"/>
                </a:solidFill>
                <a:latin typeface="Segoe UI" pitchFamily="34" charset="0"/>
                <a:cs typeface="Segoe UI" pitchFamily="34" charset="0"/>
              </a:defRPr>
            </a:lvl1pPr>
          </a:lstStyle>
          <a:p>
            <a:pPr>
              <a:defRPr/>
            </a:pPr>
            <a:fld id="{73877DB5-608A-475E-B124-20B0925C8D23}" type="slidenum">
              <a:rPr lang="en-US"/>
              <a:pPr>
                <a:defRPr/>
              </a:pPr>
              <a:t>‹#›</a:t>
            </a:fld>
            <a:endParaRPr lang="en-US" dirty="0"/>
          </a:p>
        </p:txBody>
      </p:sp>
    </p:spTree>
    <p:extLst>
      <p:ext uri="{BB962C8B-B14F-4D97-AF65-F5344CB8AC3E}">
        <p14:creationId xmlns:p14="http://schemas.microsoft.com/office/powerpoint/2010/main" val="362208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2.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B281C-5159-4971-8228-52B9A72E9ED2}" type="datetimeFigureOut">
              <a:rPr lang="en-US" smtClean="0"/>
              <a:pPr/>
              <a:t>10/8/2026</a:t>
            </a:fld>
            <a:endParaRPr lang="en-US" dirty="0"/>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6E5A2-EC83-451F-A719-9AC1370DD5CF}" type="slidenum">
              <a:rPr lang="en-US" smtClean="0"/>
              <a:pPr/>
              <a:t>‹#›</a:t>
            </a:fld>
            <a:endParaRPr lang="en-US" dirty="0"/>
          </a:p>
        </p:txBody>
      </p:sp>
      <p:pic>
        <p:nvPicPr>
          <p:cNvPr id="8" name="Picture 7"/>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54" r:id="rId10"/>
    <p:sldLayoutId id="2147483655" r:id="rId11"/>
    <p:sldLayoutId id="2147483663" r:id="rId12"/>
    <p:sldLayoutId id="2147483676" r:id="rId13"/>
  </p:sldLayoutIdLst>
  <p:transition spd="slow">
    <p:wipe dir="d"/>
  </p:transition>
  <p:txStyles>
    <p:titleStyle>
      <a:lvl1pPr algn="l" defTabSz="914400" rtl="0" eaLnBrk="1" latinLnBrk="0" hangingPunct="1">
        <a:spcBef>
          <a:spcPct val="0"/>
        </a:spcBef>
        <a:buNone/>
        <a:defRPr lang="en-US" sz="4400" kern="1200" dirty="0" smtClean="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21">
            <a:extLst>
              <a:ext uri="{FF2B5EF4-FFF2-40B4-BE49-F238E27FC236}">
                <a16:creationId xmlns:a16="http://schemas.microsoft.com/office/drawing/2014/main" id="{B7AD9662-E3F0-4C27-B642-F712DAF666C7}"/>
              </a:ext>
            </a:extLst>
          </p:cNvPr>
          <p:cNvSpPr>
            <a:spLocks noGrp="1"/>
          </p:cNvSpPr>
          <p:nvPr>
            <p:ph type="title"/>
          </p:nvPr>
        </p:nvSpPr>
        <p:spPr bwMode="auto">
          <a:xfrm>
            <a:off x="457200" y="152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3075" name="Text Placeholder 12">
            <a:extLst>
              <a:ext uri="{FF2B5EF4-FFF2-40B4-BE49-F238E27FC236}">
                <a16:creationId xmlns:a16="http://schemas.microsoft.com/office/drawing/2014/main" id="{2D9BFAA9-5BA4-4240-AD97-0A4A55A87490}"/>
              </a:ext>
            </a:extLst>
          </p:cNvPr>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 name="Footer Placeholder 2">
            <a:extLst>
              <a:ext uri="{FF2B5EF4-FFF2-40B4-BE49-F238E27FC236}">
                <a16:creationId xmlns:a16="http://schemas.microsoft.com/office/drawing/2014/main" id="{1DCCB63C-1B8E-404A-B35C-576A0B3DECBA}"/>
              </a:ext>
            </a:extLst>
          </p:cNvPr>
          <p:cNvSpPr>
            <a:spLocks noGrp="1"/>
          </p:cNvSpPr>
          <p:nvPr>
            <p:ph type="ftr" sz="quarter" idx="3"/>
          </p:nvPr>
        </p:nvSpPr>
        <p:spPr>
          <a:xfrm>
            <a:off x="2898775" y="6356350"/>
            <a:ext cx="35052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400">
                <a:solidFill>
                  <a:srgbClr val="898989"/>
                </a:solidFill>
                <a:latin typeface="Gill Sans MT" pitchFamily="34" charset="0"/>
              </a:defRPr>
            </a:lvl1pPr>
          </a:lstStyle>
          <a:p>
            <a:pPr>
              <a:defRPr/>
            </a:pPr>
            <a:r>
              <a:rPr lang="en-US"/>
              <a:t>Council of State Governments Justice Center</a:t>
            </a:r>
          </a:p>
        </p:txBody>
      </p:sp>
      <p:sp>
        <p:nvSpPr>
          <p:cNvPr id="23" name="Slide Number Placeholder 22">
            <a:extLst>
              <a:ext uri="{FF2B5EF4-FFF2-40B4-BE49-F238E27FC236}">
                <a16:creationId xmlns:a16="http://schemas.microsoft.com/office/drawing/2014/main" id="{C03DAC4F-43E1-43E3-8F06-1C501BF13862}"/>
              </a:ext>
            </a:extLst>
          </p:cNvPr>
          <p:cNvSpPr>
            <a:spLocks noGrp="1"/>
          </p:cNvSpPr>
          <p:nvPr>
            <p:ph type="sldNum" sz="quarter" idx="4"/>
          </p:nvPr>
        </p:nvSpPr>
        <p:spPr>
          <a:xfrm>
            <a:off x="6705600" y="6340475"/>
            <a:ext cx="1981200"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smtClean="0">
                <a:solidFill>
                  <a:srgbClr val="898989"/>
                </a:solidFill>
                <a:latin typeface="Gill Sans MT" panose="020B0502020104020203" pitchFamily="34" charset="0"/>
              </a:defRPr>
            </a:lvl1pPr>
          </a:lstStyle>
          <a:p>
            <a:pPr>
              <a:defRPr/>
            </a:pPr>
            <a:fld id="{D44659EF-A945-477B-B90C-8BA2A9E8CBE3}" type="slidenum">
              <a:rPr lang="en-US" altLang="en-US"/>
              <a:pPr>
                <a:defRPr/>
              </a:pPr>
              <a:t>‹#›</a:t>
            </a:fld>
            <a:endParaRPr lang="en-US" altLang="en-US"/>
          </a:p>
        </p:txBody>
      </p:sp>
      <p:sp>
        <p:nvSpPr>
          <p:cNvPr id="3078" name="Straight Connector 27">
            <a:extLst>
              <a:ext uri="{FF2B5EF4-FFF2-40B4-BE49-F238E27FC236}">
                <a16:creationId xmlns:a16="http://schemas.microsoft.com/office/drawing/2014/main" id="{003A1941-6130-4513-99AB-1CF8099E8F0B}"/>
              </a:ext>
            </a:extLst>
          </p:cNvPr>
          <p:cNvSpPr>
            <a:spLocks noChangeShapeType="1"/>
          </p:cNvSpPr>
          <p:nvPr/>
        </p:nvSpPr>
        <p:spPr bwMode="auto">
          <a:xfrm>
            <a:off x="457200" y="6353175"/>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079" name="Straight Connector 28">
            <a:extLst>
              <a:ext uri="{FF2B5EF4-FFF2-40B4-BE49-F238E27FC236}">
                <a16:creationId xmlns:a16="http://schemas.microsoft.com/office/drawing/2014/main" id="{AFFC546B-2355-45ED-933D-4B94A3684C80}"/>
              </a:ext>
            </a:extLst>
          </p:cNvPr>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Isosceles Triangle 9">
            <a:extLst>
              <a:ext uri="{FF2B5EF4-FFF2-40B4-BE49-F238E27FC236}">
                <a16:creationId xmlns:a16="http://schemas.microsoft.com/office/drawing/2014/main" id="{FDE3F36F-9C9E-42E4-A8BD-3A3AA91214F9}"/>
              </a:ext>
            </a:extLst>
          </p:cNvPr>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solidFill>
                <a:prstClr val="white"/>
              </a:solidFill>
            </a:endParaRPr>
          </a:p>
        </p:txBody>
      </p:sp>
    </p:spTree>
    <p:extLst>
      <p:ext uri="{BB962C8B-B14F-4D97-AF65-F5344CB8AC3E}">
        <p14:creationId xmlns:p14="http://schemas.microsoft.com/office/powerpoint/2010/main" val="15348373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Lst>
  <p:hf hdr="0" dt="0"/>
  <p:txStyles>
    <p:titleStyle>
      <a:lvl1pPr algn="l" rtl="0" eaLnBrk="0" fontAlgn="base" hangingPunct="0">
        <a:spcBef>
          <a:spcPct val="0"/>
        </a:spcBef>
        <a:spcAft>
          <a:spcPct val="0"/>
        </a:spcAft>
        <a:defRPr sz="3200" kern="1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Bookman Old Style" pitchFamily="18" charset="0"/>
        </a:defRPr>
      </a:lvl2pPr>
      <a:lvl3pPr algn="l" rtl="0" eaLnBrk="0" fontAlgn="base" hangingPunct="0">
        <a:spcBef>
          <a:spcPct val="0"/>
        </a:spcBef>
        <a:spcAft>
          <a:spcPct val="0"/>
        </a:spcAft>
        <a:defRPr sz="3200">
          <a:solidFill>
            <a:schemeClr val="tx2"/>
          </a:solidFill>
          <a:latin typeface="Bookman Old Style" pitchFamily="18" charset="0"/>
        </a:defRPr>
      </a:lvl3pPr>
      <a:lvl4pPr algn="l" rtl="0" eaLnBrk="0" fontAlgn="base" hangingPunct="0">
        <a:spcBef>
          <a:spcPct val="0"/>
        </a:spcBef>
        <a:spcAft>
          <a:spcPct val="0"/>
        </a:spcAft>
        <a:defRPr sz="3200">
          <a:solidFill>
            <a:schemeClr val="tx2"/>
          </a:solidFill>
          <a:latin typeface="Bookman Old Style" pitchFamily="18" charset="0"/>
        </a:defRPr>
      </a:lvl4pPr>
      <a:lvl5pPr algn="l" rtl="0" eaLnBrk="0" fontAlgn="base" hangingPunct="0">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eaLnBrk="0" fontAlgn="base" hangingPunct="0">
        <a:spcBef>
          <a:spcPts val="600"/>
        </a:spcBef>
        <a:spcAft>
          <a:spcPct val="0"/>
        </a:spcAft>
        <a:buClr>
          <a:schemeClr val="accent1"/>
        </a:buClr>
        <a:buSzPct val="76000"/>
        <a:buFont typeface="Wingdings 3" panose="05040102010807070707" pitchFamily="18" charset="2"/>
        <a:buChar char=""/>
        <a:defRPr sz="2600" kern="1200">
          <a:solidFill>
            <a:schemeClr val="tx1"/>
          </a:solidFill>
          <a:latin typeface="+mn-lt"/>
          <a:ea typeface="+mn-ea"/>
          <a:cs typeface="+mn-cs"/>
        </a:defRPr>
      </a:lvl1pPr>
      <a:lvl2pPr marL="547688" indent="-273050" algn="l" rtl="0" eaLnBrk="0" fontAlgn="base" hangingPunct="0">
        <a:spcBef>
          <a:spcPts val="500"/>
        </a:spcBef>
        <a:spcAft>
          <a:spcPct val="0"/>
        </a:spcAft>
        <a:buClr>
          <a:schemeClr val="accent2"/>
        </a:buClr>
        <a:buSzPct val="76000"/>
        <a:buFont typeface="Wingdings 3" panose="05040102010807070707" pitchFamily="18" charset="2"/>
        <a:buChar char=""/>
        <a:defRPr sz="2300" kern="1200">
          <a:solidFill>
            <a:schemeClr val="tx2"/>
          </a:solidFill>
          <a:latin typeface="+mn-lt"/>
          <a:ea typeface="+mn-ea"/>
          <a:cs typeface="+mn-cs"/>
        </a:defRPr>
      </a:lvl2pPr>
      <a:lvl3pPr marL="822325" indent="-228600" algn="l" rtl="0" eaLnBrk="0" fontAlgn="base" hangingPunct="0">
        <a:spcBef>
          <a:spcPts val="500"/>
        </a:spcBef>
        <a:spcAft>
          <a:spcPct val="0"/>
        </a:spcAft>
        <a:buClr>
          <a:srgbClr val="BCBCBC"/>
        </a:buClr>
        <a:buSzPct val="76000"/>
        <a:buFont typeface="Wingdings 3" panose="050401020108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400"/>
        </a:spcBef>
        <a:spcAft>
          <a:spcPct val="0"/>
        </a:spcAft>
        <a:buClr>
          <a:srgbClr val="8BA2B4"/>
        </a:buClr>
        <a:buSzPct val="70000"/>
        <a:buFont typeface="Wingdings" panose="05000000000000000000" pitchFamily="2" charset="2"/>
        <a:buChar char=""/>
        <a:defRPr kern="1200">
          <a:solidFill>
            <a:schemeClr val="tx1"/>
          </a:solidFill>
          <a:latin typeface="+mn-lt"/>
          <a:ea typeface="+mn-ea"/>
          <a:cs typeface="+mn-cs"/>
        </a:defRPr>
      </a:lvl4pPr>
      <a:lvl5pPr marL="1371600" indent="-228600" algn="l" rtl="0" eaLnBrk="0" fontAlgn="base" hangingPunct="0">
        <a:spcBef>
          <a:spcPts val="300"/>
        </a:spcBef>
        <a:spcAft>
          <a:spcPct val="0"/>
        </a:spcAft>
        <a:buClr>
          <a:schemeClr val="accent2"/>
        </a:buClr>
        <a:buSzPct val="70000"/>
        <a:buFont typeface="Wingdings" panose="05000000000000000000"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70FAA508-F0CD-46EA-95FB-26B559A0B5D9}" type="datetimeFigureOut">
              <a:rPr lang="en-US" smtClean="0">
                <a:solidFill>
                  <a:prstClr val="black">
                    <a:lumMod val="65000"/>
                    <a:lumOff val="35000"/>
                  </a:prstClr>
                </a:solidFill>
              </a:rPr>
              <a:pPr defTabSz="914400"/>
              <a:t>10/8/2026</a:t>
            </a:fld>
            <a:endParaRPr lang="en-US" dirty="0">
              <a:solidFill>
                <a:prstClr val="black">
                  <a:lumMod val="65000"/>
                  <a:lumOff val="3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lumMod val="65000"/>
                  <a:lumOff val="3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4A822907-8A9D-4F6B-98F6-913902AD56B5}" type="slidenum">
              <a:rPr lang="en-US" smtClean="0">
                <a:solidFill>
                  <a:prstClr val="black">
                    <a:lumMod val="65000"/>
                    <a:lumOff val="35000"/>
                  </a:prstClr>
                </a:solidFill>
              </a:rPr>
              <a:pPr defTabSz="914400"/>
              <a:t>‹#›</a:t>
            </a:fld>
            <a:endParaRPr lang="en-US" dirty="0">
              <a:solidFill>
                <a:prstClr val="black">
                  <a:lumMod val="65000"/>
                  <a:lumOff val="35000"/>
                </a:prstClr>
              </a:solidFill>
            </a:endParaRPr>
          </a:p>
        </p:txBody>
      </p:sp>
    </p:spTree>
    <p:extLst>
      <p:ext uri="{BB962C8B-B14F-4D97-AF65-F5344CB8AC3E}">
        <p14:creationId xmlns:p14="http://schemas.microsoft.com/office/powerpoint/2010/main" val="62285702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notesSlide" Target="../notesSlides/notesSlide2.xml"/><Relationship Id="rId4"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hemeOverride" Target="../theme/themeOverride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0.xml"/><Relationship Id="rId1" Type="http://schemas.openxmlformats.org/officeDocument/2006/relationships/themeOverride" Target="../theme/themeOverride3.xml"/><Relationship Id="rId5" Type="http://schemas.openxmlformats.org/officeDocument/2006/relationships/image" Target="../media/image7.png"/><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hemeOverride" Target="../theme/themeOverride4.xml"/><Relationship Id="rId4" Type="http://schemas.openxmlformats.org/officeDocument/2006/relationships/image" Target="../media/image5.jpe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0.xml"/><Relationship Id="rId1" Type="http://schemas.openxmlformats.org/officeDocument/2006/relationships/themeOverride" Target="../theme/themeOverride5.xml"/><Relationship Id="rId5" Type="http://schemas.openxmlformats.org/officeDocument/2006/relationships/image" Target="../media/image7.png"/><Relationship Id="rId4" Type="http://schemas.openxmlformats.org/officeDocument/2006/relationships/oleObject" Target="../embeddings/oleObject1.bin"/></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3.xml"/><Relationship Id="rId1" Type="http://schemas.openxmlformats.org/officeDocument/2006/relationships/themeOverride" Target="../theme/themeOverride6.xml"/></Relationships>
</file>

<file path=ppt/slides/_rels/slide32.xml.rels><?xml version="1.0" encoding="UTF-8" standalone="yes"?>
<Relationships xmlns="http://schemas.openxmlformats.org/package/2006/relationships"><Relationship Id="rId2" Type="http://schemas.openxmlformats.org/officeDocument/2006/relationships/hyperlink" Target="mailto:olson8653@gmail.com" TargetMode="Externa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2590800" y="457200"/>
            <a:ext cx="6180224" cy="3124200"/>
          </a:xfrm>
        </p:spPr>
        <p:txBody>
          <a:bodyPr>
            <a:normAutofit fontScale="90000"/>
          </a:bodyPr>
          <a:lstStyle/>
          <a:p>
            <a:pPr algn="l"/>
            <a:r>
              <a:rPr lang="en-US" dirty="0"/>
              <a:t>Building </a:t>
            </a:r>
            <a:br>
              <a:rPr lang="en-US" dirty="0"/>
            </a:br>
            <a:r>
              <a:rPr lang="en-US" dirty="0"/>
              <a:t>	RECOVERY  CAPITAL </a:t>
            </a:r>
            <a:br>
              <a:rPr lang="en-US" dirty="0"/>
            </a:br>
            <a:r>
              <a:rPr lang="en-US" dirty="0"/>
              <a:t>		in treatment courts</a:t>
            </a:r>
            <a:br>
              <a:rPr lang="en-US" dirty="0"/>
            </a:br>
            <a:r>
              <a:rPr lang="en-US" dirty="0"/>
              <a:t>	</a:t>
            </a:r>
            <a:br>
              <a:rPr lang="en-US" dirty="0"/>
            </a:br>
            <a:r>
              <a:rPr lang="en-US" dirty="0"/>
              <a:t>		</a:t>
            </a:r>
          </a:p>
        </p:txBody>
      </p:sp>
      <p:sp>
        <p:nvSpPr>
          <p:cNvPr id="3" name="Subtitle 2"/>
          <p:cNvSpPr>
            <a:spLocks noGrp="1"/>
          </p:cNvSpPr>
          <p:nvPr>
            <p:ph type="subTitle" idx="1"/>
            <p:custDataLst>
              <p:tags r:id="rId3"/>
            </p:custDataLst>
          </p:nvPr>
        </p:nvSpPr>
        <p:spPr>
          <a:xfrm>
            <a:off x="3838072" y="4419600"/>
            <a:ext cx="4772528" cy="990600"/>
          </a:xfrm>
        </p:spPr>
        <p:txBody>
          <a:bodyPr>
            <a:noAutofit/>
          </a:bodyPr>
          <a:lstStyle/>
          <a:p>
            <a:pPr algn="l"/>
            <a:r>
              <a:rPr lang="en-US" sz="2800" b="1" dirty="0">
                <a:latin typeface="+mn-lt"/>
              </a:rPr>
              <a:t>                   Eric Olson, LCPC</a:t>
            </a:r>
          </a:p>
          <a:p>
            <a:pPr algn="l"/>
            <a:r>
              <a:rPr lang="en-US" sz="2800" b="1" dirty="0">
                <a:latin typeface="+mn-lt"/>
              </a:rPr>
              <a:t>	</a:t>
            </a:r>
          </a:p>
        </p:txBody>
      </p:sp>
    </p:spTree>
    <p:custDataLst>
      <p:tags r:id="rId1"/>
    </p:custData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85800" y="269632"/>
            <a:ext cx="8077200" cy="1143000"/>
          </a:xfrm>
        </p:spPr>
        <p:txBody>
          <a:bodyPr/>
          <a:lstStyle/>
          <a:p>
            <a:r>
              <a:rPr lang="en-US" dirty="0"/>
              <a:t>Session Outline</a:t>
            </a:r>
          </a:p>
        </p:txBody>
      </p:sp>
      <p:sp>
        <p:nvSpPr>
          <p:cNvPr id="5" name="Content Placeholder 4"/>
          <p:cNvSpPr>
            <a:spLocks noGrp="1"/>
          </p:cNvSpPr>
          <p:nvPr>
            <p:ph idx="1"/>
            <p:custDataLst>
              <p:tags r:id="rId3"/>
            </p:custDataLst>
          </p:nvPr>
        </p:nvSpPr>
        <p:spPr/>
        <p:txBody>
          <a:bodyPr>
            <a:normAutofit/>
          </a:bodyPr>
          <a:lstStyle/>
          <a:p>
            <a:pPr>
              <a:buFontTx/>
              <a:buChar char="-"/>
            </a:pPr>
            <a:r>
              <a:rPr lang="en-US" dirty="0"/>
              <a:t>Brief discussion of Recovery in MHC’s</a:t>
            </a:r>
          </a:p>
          <a:p>
            <a:pPr>
              <a:buFontTx/>
              <a:buChar char="-"/>
            </a:pPr>
            <a:endParaRPr lang="en-US" dirty="0"/>
          </a:p>
          <a:p>
            <a:pPr>
              <a:buFontTx/>
              <a:buChar char="-"/>
            </a:pPr>
            <a:r>
              <a:rPr lang="en-US" dirty="0"/>
              <a:t>Different types of Recovery Capital</a:t>
            </a:r>
          </a:p>
          <a:p>
            <a:pPr>
              <a:buFontTx/>
              <a:buChar char="-"/>
            </a:pPr>
            <a:endParaRPr lang="en-US" dirty="0"/>
          </a:p>
          <a:p>
            <a:pPr>
              <a:buFontTx/>
              <a:buChar char="-"/>
            </a:pPr>
            <a:r>
              <a:rPr lang="en-US" dirty="0"/>
              <a:t>Helping clients Build Recovery Capital</a:t>
            </a:r>
          </a:p>
        </p:txBody>
      </p:sp>
    </p:spTree>
    <p:custDataLst>
      <p:tags r:id="rId1"/>
    </p:custDataLst>
    <p:extLst>
      <p:ext uri="{BB962C8B-B14F-4D97-AF65-F5344CB8AC3E}">
        <p14:creationId xmlns:p14="http://schemas.microsoft.com/office/powerpoint/2010/main" val="2589239485"/>
      </p:ext>
    </p:extLst>
  </p:cSld>
  <p:clrMapOvr>
    <a:masterClrMapping/>
  </p:clrMapOvr>
  <p:transition spd="slow">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p:txBody>
          <a:bodyPr>
            <a:normAutofit fontScale="90000"/>
          </a:bodyPr>
          <a:lstStyle/>
          <a:p>
            <a:r>
              <a:rPr lang="en-US" sz="3600" b="1" dirty="0">
                <a:latin typeface="Calibri"/>
                <a:cs typeface="Calibri"/>
              </a:rPr>
              <a:t>What are we Hoping to Achieve in RECOVERY?</a:t>
            </a:r>
          </a:p>
        </p:txBody>
      </p:sp>
      <p:sp>
        <p:nvSpPr>
          <p:cNvPr id="60419" name="Rectangle 3"/>
          <p:cNvSpPr>
            <a:spLocks noGrp="1" noChangeArrowheads="1"/>
          </p:cNvSpPr>
          <p:nvPr>
            <p:ph idx="1"/>
          </p:nvPr>
        </p:nvSpPr>
        <p:spPr/>
        <p:txBody>
          <a:bodyPr>
            <a:normAutofit/>
          </a:bodyPr>
          <a:lstStyle/>
          <a:p>
            <a:pPr eaLnBrk="1" hangingPunct="1"/>
            <a:r>
              <a:rPr lang="en-US" sz="3000" dirty="0">
                <a:latin typeface="Calibri"/>
                <a:cs typeface="Calibri"/>
              </a:rPr>
              <a:t>What’s the </a:t>
            </a:r>
            <a:r>
              <a:rPr lang="en-US" sz="3000" b="1" dirty="0">
                <a:latin typeface="Calibri"/>
                <a:cs typeface="Calibri"/>
              </a:rPr>
              <a:t>GOAL</a:t>
            </a:r>
            <a:r>
              <a:rPr lang="en-US" sz="3000" dirty="0">
                <a:latin typeface="Calibri"/>
                <a:cs typeface="Calibri"/>
              </a:rPr>
              <a:t>???</a:t>
            </a:r>
          </a:p>
          <a:p>
            <a:pPr lvl="1"/>
            <a:r>
              <a:rPr lang="en-US" sz="2250" dirty="0">
                <a:latin typeface="Calibri"/>
                <a:cs typeface="Calibri"/>
              </a:rPr>
              <a:t>Improve Stability and Functional Level?</a:t>
            </a:r>
          </a:p>
          <a:p>
            <a:pPr lvl="1"/>
            <a:r>
              <a:rPr lang="en-US" sz="2250" dirty="0">
                <a:latin typeface="Calibri"/>
                <a:cs typeface="Calibri"/>
              </a:rPr>
              <a:t>Establish Sobriety?</a:t>
            </a:r>
          </a:p>
          <a:p>
            <a:pPr lvl="1"/>
            <a:r>
              <a:rPr lang="en-US" sz="2250" dirty="0">
                <a:latin typeface="Calibri"/>
                <a:cs typeface="Calibri"/>
              </a:rPr>
              <a:t>Stabilize Housing?</a:t>
            </a:r>
          </a:p>
          <a:p>
            <a:pPr lvl="1"/>
            <a:r>
              <a:rPr lang="en-US" sz="2250" dirty="0">
                <a:latin typeface="Calibri"/>
                <a:cs typeface="Calibri"/>
              </a:rPr>
              <a:t>Help folks find employment?</a:t>
            </a:r>
          </a:p>
          <a:p>
            <a:pPr lvl="1"/>
            <a:r>
              <a:rPr lang="en-US" sz="2250" dirty="0">
                <a:latin typeface="Calibri"/>
                <a:cs typeface="Calibri"/>
              </a:rPr>
              <a:t>Better Quality of Life?</a:t>
            </a:r>
          </a:p>
          <a:p>
            <a:pPr lvl="1"/>
            <a:r>
              <a:rPr lang="en-US" sz="2250" b="1" dirty="0">
                <a:latin typeface="Calibri"/>
                <a:cs typeface="Calibri"/>
              </a:rPr>
              <a:t>Reduce Recidivism?</a:t>
            </a:r>
          </a:p>
          <a:p>
            <a:pPr eaLnBrk="1" hangingPunct="1">
              <a:buFont typeface="Wingdings" charset="0"/>
              <a:buNone/>
            </a:pPr>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endParaRPr lang="en-US" sz="2400" dirty="0">
              <a:latin typeface="Calibri"/>
              <a:cs typeface="Calibri"/>
            </a:endParaRPr>
          </a:p>
        </p:txBody>
      </p:sp>
    </p:spTree>
    <p:extLst>
      <p:ext uri="{BB962C8B-B14F-4D97-AF65-F5344CB8AC3E}">
        <p14:creationId xmlns:p14="http://schemas.microsoft.com/office/powerpoint/2010/main" val="341229549"/>
      </p:ext>
    </p:extLst>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45F86-F073-BEE9-5C4E-373C4834ED62}"/>
            </a:ext>
          </a:extLst>
        </p:cNvPr>
        <p:cNvGrpSpPr/>
        <p:nvPr/>
      </p:nvGrpSpPr>
      <p:grpSpPr>
        <a:xfrm>
          <a:off x="0" y="0"/>
          <a:ext cx="0" cy="0"/>
          <a:chOff x="0" y="0"/>
          <a:chExt cx="0" cy="0"/>
        </a:xfrm>
      </p:grpSpPr>
      <p:sp>
        <p:nvSpPr>
          <p:cNvPr id="117762" name="Title 1">
            <a:extLst>
              <a:ext uri="{FF2B5EF4-FFF2-40B4-BE49-F238E27FC236}">
                <a16:creationId xmlns:a16="http://schemas.microsoft.com/office/drawing/2014/main" id="{345F403E-BB67-38CA-2F19-92D2A5A3E449}"/>
              </a:ext>
            </a:extLst>
          </p:cNvPr>
          <p:cNvSpPr>
            <a:spLocks noGrp="1"/>
          </p:cNvSpPr>
          <p:nvPr>
            <p:ph type="title"/>
          </p:nvPr>
        </p:nvSpPr>
        <p:spPr/>
        <p:txBody>
          <a:bodyPr/>
          <a:lstStyle/>
          <a:p>
            <a:r>
              <a:rPr lang="en-US" sz="3600" b="1" dirty="0">
                <a:latin typeface="Calibri"/>
                <a:cs typeface="Calibri"/>
              </a:rPr>
              <a:t>Participants should be in Recovery</a:t>
            </a:r>
          </a:p>
        </p:txBody>
      </p:sp>
      <p:sp>
        <p:nvSpPr>
          <p:cNvPr id="60419" name="Rectangle 3">
            <a:extLst>
              <a:ext uri="{FF2B5EF4-FFF2-40B4-BE49-F238E27FC236}">
                <a16:creationId xmlns:a16="http://schemas.microsoft.com/office/drawing/2014/main" id="{5C2A44AC-0C1D-092D-B8B1-C02A2A2D444C}"/>
              </a:ext>
            </a:extLst>
          </p:cNvPr>
          <p:cNvSpPr>
            <a:spLocks noGrp="1" noChangeArrowheads="1"/>
          </p:cNvSpPr>
          <p:nvPr>
            <p:ph idx="1"/>
          </p:nvPr>
        </p:nvSpPr>
        <p:spPr/>
        <p:txBody>
          <a:bodyPr>
            <a:normAutofit/>
          </a:bodyPr>
          <a:lstStyle/>
          <a:p>
            <a:pPr eaLnBrk="1" hangingPunct="1"/>
            <a:r>
              <a:rPr lang="en-US" sz="3000" dirty="0">
                <a:latin typeface="Calibri"/>
                <a:cs typeface="Calibri"/>
              </a:rPr>
              <a:t>What does Recovery look like in MHCT?</a:t>
            </a:r>
          </a:p>
          <a:p>
            <a:pPr lvl="1"/>
            <a:r>
              <a:rPr lang="en-US" sz="2100" dirty="0">
                <a:latin typeface="Calibri"/>
                <a:cs typeface="Calibri"/>
              </a:rPr>
              <a:t> Skills to maintain Mental Health Stability</a:t>
            </a:r>
          </a:p>
          <a:p>
            <a:pPr lvl="1"/>
            <a:r>
              <a:rPr lang="en-US" sz="2100" dirty="0">
                <a:latin typeface="Calibri"/>
                <a:cs typeface="Calibri"/>
              </a:rPr>
              <a:t>Skills to maintain Sobriety beyond Graduation</a:t>
            </a:r>
          </a:p>
          <a:p>
            <a:pPr lvl="1"/>
            <a:r>
              <a:rPr lang="en-US" sz="2100" dirty="0">
                <a:latin typeface="Calibri"/>
                <a:cs typeface="Calibri"/>
              </a:rPr>
              <a:t>Engaged in ongoing Clinical and Support Services</a:t>
            </a:r>
          </a:p>
          <a:p>
            <a:pPr lvl="3"/>
            <a:r>
              <a:rPr lang="en-US" sz="1800" dirty="0">
                <a:latin typeface="Calibri"/>
                <a:cs typeface="Calibri"/>
              </a:rPr>
              <a:t>This will look different for each individual</a:t>
            </a:r>
          </a:p>
          <a:p>
            <a:pPr lvl="3"/>
            <a:r>
              <a:rPr lang="en-US" sz="1800" dirty="0">
                <a:latin typeface="Calibri"/>
                <a:cs typeface="Calibri"/>
              </a:rPr>
              <a:t>Recovery is very individualized</a:t>
            </a:r>
          </a:p>
          <a:p>
            <a:pPr lvl="3"/>
            <a:r>
              <a:rPr lang="en-US" sz="1800" dirty="0">
                <a:latin typeface="Calibri"/>
                <a:cs typeface="Calibri"/>
              </a:rPr>
              <a:t>Services and supports needed beyond graduation will look very different depending on each person’s functional level</a:t>
            </a:r>
          </a:p>
          <a:p>
            <a:pPr eaLnBrk="1" hangingPunct="1">
              <a:buFont typeface="Wingdings" charset="0"/>
              <a:buNone/>
            </a:pPr>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endParaRPr lang="en-US" sz="2400" dirty="0">
              <a:latin typeface="Calibri"/>
              <a:cs typeface="Calibri"/>
            </a:endParaRPr>
          </a:p>
        </p:txBody>
      </p:sp>
    </p:spTree>
    <p:extLst>
      <p:ext uri="{BB962C8B-B14F-4D97-AF65-F5344CB8AC3E}">
        <p14:creationId xmlns:p14="http://schemas.microsoft.com/office/powerpoint/2010/main" val="3650542640"/>
      </p:ext>
    </p:extLst>
  </p:cSld>
  <p:clrMapOvr>
    <a:masterClrMapping/>
  </p:clrMapOvr>
  <p:transition spd="slow">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EBA8A-A2DD-4359-785D-A699E82AEC24}"/>
            </a:ext>
          </a:extLst>
        </p:cNvPr>
        <p:cNvGrpSpPr/>
        <p:nvPr/>
      </p:nvGrpSpPr>
      <p:grpSpPr>
        <a:xfrm>
          <a:off x="0" y="0"/>
          <a:ext cx="0" cy="0"/>
          <a:chOff x="0" y="0"/>
          <a:chExt cx="0" cy="0"/>
        </a:xfrm>
      </p:grpSpPr>
      <p:sp>
        <p:nvSpPr>
          <p:cNvPr id="117762" name="Title 1">
            <a:extLst>
              <a:ext uri="{FF2B5EF4-FFF2-40B4-BE49-F238E27FC236}">
                <a16:creationId xmlns:a16="http://schemas.microsoft.com/office/drawing/2014/main" id="{1E55AC76-50E4-D411-52D3-1118B21B2105}"/>
              </a:ext>
            </a:extLst>
          </p:cNvPr>
          <p:cNvSpPr>
            <a:spLocks noGrp="1"/>
          </p:cNvSpPr>
          <p:nvPr>
            <p:ph type="title"/>
          </p:nvPr>
        </p:nvSpPr>
        <p:spPr/>
        <p:txBody>
          <a:bodyPr/>
          <a:lstStyle/>
          <a:p>
            <a:pPr algn="ctr"/>
            <a:r>
              <a:rPr lang="en-US" sz="3600" b="1" dirty="0">
                <a:latin typeface="Calibri"/>
                <a:cs typeface="Calibri"/>
              </a:rPr>
              <a:t>Recovery Scenario #1</a:t>
            </a:r>
          </a:p>
        </p:txBody>
      </p:sp>
      <p:sp>
        <p:nvSpPr>
          <p:cNvPr id="60419" name="Rectangle 3">
            <a:extLst>
              <a:ext uri="{FF2B5EF4-FFF2-40B4-BE49-F238E27FC236}">
                <a16:creationId xmlns:a16="http://schemas.microsoft.com/office/drawing/2014/main" id="{FA13CFB7-77B9-848F-0F88-F9CAE0F1917E}"/>
              </a:ext>
            </a:extLst>
          </p:cNvPr>
          <p:cNvSpPr>
            <a:spLocks noGrp="1" noChangeArrowheads="1"/>
          </p:cNvSpPr>
          <p:nvPr>
            <p:ph idx="1"/>
          </p:nvPr>
        </p:nvSpPr>
        <p:spPr/>
        <p:txBody>
          <a:bodyPr>
            <a:normAutofit/>
          </a:bodyPr>
          <a:lstStyle/>
          <a:p>
            <a:pPr eaLnBrk="1" hangingPunct="1"/>
            <a:r>
              <a:rPr lang="en-US" sz="3000" dirty="0">
                <a:latin typeface="Calibri"/>
                <a:cs typeface="Calibri"/>
              </a:rPr>
              <a:t>Is this person in Recovery?</a:t>
            </a:r>
          </a:p>
          <a:p>
            <a:pPr lvl="1"/>
            <a:r>
              <a:rPr lang="en-US" sz="2100" dirty="0">
                <a:latin typeface="Calibri"/>
                <a:cs typeface="Calibri"/>
              </a:rPr>
              <a:t> Jill is a 32 year old female who began MHCT with a Diagnosis of Bipolar Disorder and a Severe Methamphetamine Disorder.</a:t>
            </a:r>
          </a:p>
          <a:p>
            <a:pPr lvl="1"/>
            <a:r>
              <a:rPr lang="en-US" sz="2100" dirty="0">
                <a:latin typeface="Calibri"/>
                <a:cs typeface="Calibri"/>
              </a:rPr>
              <a:t>Jill graduated MHCT 5 years ago.  She worked part-time when she graduated at the local Deseret Industries. She is now married, has 2 children. She is a stay at home mother with these children and volunteers her time in the community.</a:t>
            </a:r>
          </a:p>
          <a:p>
            <a:pPr lvl="1"/>
            <a:r>
              <a:rPr lang="en-US" sz="2100" dirty="0">
                <a:latin typeface="Calibri"/>
                <a:cs typeface="Calibri"/>
              </a:rPr>
              <a:t>She sees her Dr for follow up with her medications and has maintained that stability.  She’s not engaged in any other services.   </a:t>
            </a:r>
            <a:endParaRPr lang="en-US" sz="1800" dirty="0">
              <a:latin typeface="Calibri"/>
              <a:cs typeface="Calibri"/>
            </a:endParaRPr>
          </a:p>
          <a:p>
            <a:pPr eaLnBrk="1" hangingPunct="1">
              <a:buFont typeface="Wingdings" charset="0"/>
              <a:buNone/>
            </a:pPr>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endParaRPr lang="en-US" sz="2400" dirty="0">
              <a:latin typeface="Calibri"/>
              <a:cs typeface="Calibri"/>
            </a:endParaRPr>
          </a:p>
        </p:txBody>
      </p:sp>
    </p:spTree>
    <p:extLst>
      <p:ext uri="{BB962C8B-B14F-4D97-AF65-F5344CB8AC3E}">
        <p14:creationId xmlns:p14="http://schemas.microsoft.com/office/powerpoint/2010/main" val="1658468592"/>
      </p:ext>
    </p:extLst>
  </p:cSld>
  <p:clrMapOvr>
    <a:masterClrMapping/>
  </p:clrMapOvr>
  <p:transition spd="slow">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0B248-85CB-CC26-9490-F74A0A7D06CA}"/>
            </a:ext>
          </a:extLst>
        </p:cNvPr>
        <p:cNvGrpSpPr/>
        <p:nvPr/>
      </p:nvGrpSpPr>
      <p:grpSpPr>
        <a:xfrm>
          <a:off x="0" y="0"/>
          <a:ext cx="0" cy="0"/>
          <a:chOff x="0" y="0"/>
          <a:chExt cx="0" cy="0"/>
        </a:xfrm>
      </p:grpSpPr>
      <p:sp>
        <p:nvSpPr>
          <p:cNvPr id="117762" name="Title 1">
            <a:extLst>
              <a:ext uri="{FF2B5EF4-FFF2-40B4-BE49-F238E27FC236}">
                <a16:creationId xmlns:a16="http://schemas.microsoft.com/office/drawing/2014/main" id="{2B0ADDAB-B29D-7C9F-CAC5-83D33DFB4535}"/>
              </a:ext>
            </a:extLst>
          </p:cNvPr>
          <p:cNvSpPr>
            <a:spLocks noGrp="1"/>
          </p:cNvSpPr>
          <p:nvPr>
            <p:ph type="title"/>
          </p:nvPr>
        </p:nvSpPr>
        <p:spPr/>
        <p:txBody>
          <a:bodyPr/>
          <a:lstStyle/>
          <a:p>
            <a:pPr algn="ctr"/>
            <a:r>
              <a:rPr lang="en-US" sz="3600" b="1" dirty="0">
                <a:latin typeface="Calibri"/>
                <a:cs typeface="Calibri"/>
              </a:rPr>
              <a:t>Recovery Scenario #2</a:t>
            </a:r>
          </a:p>
        </p:txBody>
      </p:sp>
      <p:sp>
        <p:nvSpPr>
          <p:cNvPr id="60419" name="Rectangle 3">
            <a:extLst>
              <a:ext uri="{FF2B5EF4-FFF2-40B4-BE49-F238E27FC236}">
                <a16:creationId xmlns:a16="http://schemas.microsoft.com/office/drawing/2014/main" id="{3020B787-87B0-E264-65BD-3526CAF0B265}"/>
              </a:ext>
            </a:extLst>
          </p:cNvPr>
          <p:cNvSpPr>
            <a:spLocks noGrp="1" noChangeArrowheads="1"/>
          </p:cNvSpPr>
          <p:nvPr>
            <p:ph idx="1"/>
          </p:nvPr>
        </p:nvSpPr>
        <p:spPr/>
        <p:txBody>
          <a:bodyPr>
            <a:normAutofit/>
          </a:bodyPr>
          <a:lstStyle/>
          <a:p>
            <a:pPr eaLnBrk="1" hangingPunct="1"/>
            <a:r>
              <a:rPr lang="en-US" sz="3000" dirty="0">
                <a:latin typeface="Calibri"/>
                <a:cs typeface="Calibri"/>
              </a:rPr>
              <a:t>Is this person in Recovery?</a:t>
            </a:r>
          </a:p>
          <a:p>
            <a:pPr lvl="1"/>
            <a:r>
              <a:rPr lang="en-US" sz="2100" dirty="0">
                <a:latin typeface="Calibri"/>
                <a:cs typeface="Calibri"/>
              </a:rPr>
              <a:t> </a:t>
            </a:r>
            <a:r>
              <a:rPr lang="en-US" sz="1800" dirty="0">
                <a:latin typeface="Calibri"/>
                <a:cs typeface="Calibri"/>
              </a:rPr>
              <a:t>Phil is a 35 year old male who entered MHCT with a Diagnosis of Schizoaffective Disorder and Severe Methamphetamine Disorder. </a:t>
            </a:r>
          </a:p>
          <a:p>
            <a:pPr lvl="1"/>
            <a:r>
              <a:rPr lang="en-US" sz="1800" dirty="0">
                <a:latin typeface="Calibri"/>
                <a:cs typeface="Calibri"/>
              </a:rPr>
              <a:t>Phil has SSD benefits and Medicaid and does not have employment, nor does he want to be employed.  He did get married about 6 months after completing MHCT.   </a:t>
            </a:r>
          </a:p>
          <a:p>
            <a:pPr lvl="1"/>
            <a:r>
              <a:rPr lang="en-US" sz="1800" dirty="0">
                <a:latin typeface="Calibri"/>
                <a:cs typeface="Calibri"/>
              </a:rPr>
              <a:t>Phil continues to see his Dr for medication follow up and has had some instability since graduation, but continues to work with his Dr. to adjust and maintain as much stability as possible.  Phil also continues to see a CBRS worker weekly for continued skill building services and a CM.  Phil also has a Peer Support Specialist that works with him weekly. </a:t>
            </a:r>
          </a:p>
          <a:p>
            <a:pPr eaLnBrk="1" hangingPunct="1">
              <a:buFont typeface="Wingdings" charset="0"/>
              <a:buNone/>
            </a:pPr>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endParaRPr lang="en-US" sz="2400" dirty="0">
              <a:latin typeface="Calibri"/>
              <a:cs typeface="Calibri"/>
            </a:endParaRPr>
          </a:p>
          <a:p>
            <a:pPr eaLnBrk="1" hangingPunct="1">
              <a:buFont typeface="Wingdings" charset="0"/>
              <a:buNone/>
            </a:pPr>
            <a:endParaRPr lang="en-US" sz="2400" dirty="0">
              <a:latin typeface="Calibri"/>
              <a:cs typeface="Calibri"/>
            </a:endParaRPr>
          </a:p>
          <a:p>
            <a:pPr eaLnBrk="1" hangingPunct="1"/>
            <a:endParaRPr lang="en-US" sz="2400" dirty="0">
              <a:latin typeface="Calibri"/>
              <a:cs typeface="Calibri"/>
            </a:endParaRPr>
          </a:p>
        </p:txBody>
      </p:sp>
    </p:spTree>
    <p:extLst>
      <p:ext uri="{BB962C8B-B14F-4D97-AF65-F5344CB8AC3E}">
        <p14:creationId xmlns:p14="http://schemas.microsoft.com/office/powerpoint/2010/main" val="3105181492"/>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36597BF-051A-14F3-10F3-D4E16278FC85}"/>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D258D91-F4F6-345D-7CD3-B899058E36F8}"/>
              </a:ext>
            </a:extLst>
          </p:cNvPr>
          <p:cNvGraphicFramePr>
            <a:graphicFrameLocks noGrp="1"/>
          </p:cNvGraphicFramePr>
          <p:nvPr>
            <p:ph idx="1"/>
          </p:nvPr>
        </p:nvGraphicFramePr>
        <p:xfrm>
          <a:off x="457200" y="2143125"/>
          <a:ext cx="3522452" cy="3952877"/>
        </p:xfrm>
        <a:graphic>
          <a:graphicData uri="http://schemas.openxmlformats.org/drawingml/2006/table">
            <a:tbl>
              <a:tblPr firstRow="1" bandRow="1">
                <a:tableStyleId>{FABFCF23-3B69-468F-B69F-88F6DE6A72F2}</a:tableStyleId>
              </a:tblPr>
              <a:tblGrid>
                <a:gridCol w="3522452">
                  <a:extLst>
                    <a:ext uri="{9D8B030D-6E8A-4147-A177-3AD203B41FA5}">
                      <a16:colId xmlns:a16="http://schemas.microsoft.com/office/drawing/2014/main" val="20000"/>
                    </a:ext>
                  </a:extLst>
                </a:gridCol>
              </a:tblGrid>
              <a:tr h="350567">
                <a:tc>
                  <a:txBody>
                    <a:bodyPr/>
                    <a:lstStyle/>
                    <a:p>
                      <a:r>
                        <a:rPr lang="en-US" sz="1700" dirty="0"/>
                        <a:t>Dynamic</a:t>
                      </a:r>
                      <a:r>
                        <a:rPr lang="en-US" sz="1700" baseline="0" dirty="0"/>
                        <a:t> </a:t>
                      </a:r>
                      <a:r>
                        <a:rPr lang="en-US" sz="1700" dirty="0"/>
                        <a:t>Risk Factor</a:t>
                      </a:r>
                      <a:r>
                        <a:rPr lang="en-US" sz="1700" baseline="0" dirty="0"/>
                        <a:t> </a:t>
                      </a:r>
                      <a:endParaRPr lang="en-US" sz="1700" dirty="0">
                        <a:solidFill>
                          <a:schemeClr val="bg1"/>
                        </a:solidFill>
                        <a:latin typeface="Arial Narrow"/>
                        <a:cs typeface="Arial Narrow"/>
                      </a:endParaRPr>
                    </a:p>
                  </a:txBody>
                  <a:tcPr marL="90535" marR="90535" marT="45726" marB="45726"/>
                </a:tc>
                <a:extLst>
                  <a:ext uri="{0D108BD9-81ED-4DB2-BD59-A6C34878D82A}">
                    <a16:rowId xmlns:a16="http://schemas.microsoft.com/office/drawing/2014/main" val="10000"/>
                  </a:ext>
                </a:extLst>
              </a:tr>
              <a:tr h="414128">
                <a:tc>
                  <a:txBody>
                    <a:bodyPr/>
                    <a:lstStyle/>
                    <a:p>
                      <a:r>
                        <a:rPr lang="en-US" sz="1700" dirty="0"/>
                        <a:t>History</a:t>
                      </a:r>
                      <a:r>
                        <a:rPr lang="en-US" sz="1700" baseline="0" dirty="0"/>
                        <a:t> of antisocial behavior</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1"/>
                  </a:ext>
                </a:extLst>
              </a:tr>
              <a:tr h="454669">
                <a:tc>
                  <a:txBody>
                    <a:bodyPr/>
                    <a:lstStyle/>
                    <a:p>
                      <a:r>
                        <a:rPr lang="en-US" sz="1700" dirty="0"/>
                        <a:t>Antisocial personality pattern</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2"/>
                  </a:ext>
                </a:extLst>
              </a:tr>
              <a:tr h="414128">
                <a:tc>
                  <a:txBody>
                    <a:bodyPr/>
                    <a:lstStyle/>
                    <a:p>
                      <a:r>
                        <a:rPr lang="en-US" sz="1700" dirty="0"/>
                        <a:t>Antisocial cognition</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3"/>
                  </a:ext>
                </a:extLst>
              </a:tr>
              <a:tr h="414128">
                <a:tc>
                  <a:txBody>
                    <a:bodyPr/>
                    <a:lstStyle/>
                    <a:p>
                      <a:r>
                        <a:rPr lang="en-US" sz="1700" dirty="0"/>
                        <a:t>Antisocial associates</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4"/>
                  </a:ext>
                </a:extLst>
              </a:tr>
              <a:tr h="467319">
                <a:tc>
                  <a:txBody>
                    <a:bodyPr/>
                    <a:lstStyle/>
                    <a:p>
                      <a:r>
                        <a:rPr lang="en-US" sz="1700" dirty="0"/>
                        <a:t>Family and/or</a:t>
                      </a:r>
                      <a:r>
                        <a:rPr lang="en-US" sz="1700" baseline="0" dirty="0"/>
                        <a:t> marital discord</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5"/>
                  </a:ext>
                </a:extLst>
              </a:tr>
              <a:tr h="609682">
                <a:tc>
                  <a:txBody>
                    <a:bodyPr/>
                    <a:lstStyle/>
                    <a:p>
                      <a:r>
                        <a:rPr lang="en-US" sz="1700" dirty="0"/>
                        <a:t>Poor school and/or work performance</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6"/>
                  </a:ext>
                </a:extLst>
              </a:tr>
              <a:tr h="414128">
                <a:tc>
                  <a:txBody>
                    <a:bodyPr/>
                    <a:lstStyle/>
                    <a:p>
                      <a:r>
                        <a:rPr lang="en-US" sz="1700" dirty="0"/>
                        <a:t>Few leisure or recreation activities</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7"/>
                  </a:ext>
                </a:extLst>
              </a:tr>
              <a:tr h="414128">
                <a:tc>
                  <a:txBody>
                    <a:bodyPr/>
                    <a:lstStyle/>
                    <a:p>
                      <a:r>
                        <a:rPr lang="en-US" sz="1700" dirty="0"/>
                        <a:t>Substance abuse</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8"/>
                  </a:ext>
                </a:extLst>
              </a:tr>
            </a:tbl>
          </a:graphicData>
        </a:graphic>
      </p:graphicFrame>
      <p:sp>
        <p:nvSpPr>
          <p:cNvPr id="112672" name="Footer Placeholder 1">
            <a:extLst>
              <a:ext uri="{FF2B5EF4-FFF2-40B4-BE49-F238E27FC236}">
                <a16:creationId xmlns:a16="http://schemas.microsoft.com/office/drawing/2014/main" id="{998446F3-BDE1-A8D7-A123-B247DAF251C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E6E8EE"/>
                </a:solidFill>
                <a:effectLst/>
                <a:uLnTx/>
                <a:uFillTx/>
                <a:latin typeface="Calibri" charset="0"/>
                <a:ea typeface="MS PGothic" charset="0"/>
              </a:rPr>
              <a:t>CSG Justice Center</a:t>
            </a:r>
          </a:p>
        </p:txBody>
      </p:sp>
      <p:sp>
        <p:nvSpPr>
          <p:cNvPr id="112673" name="Slide Number Placeholder 1">
            <a:extLst>
              <a:ext uri="{FF2B5EF4-FFF2-40B4-BE49-F238E27FC236}">
                <a16:creationId xmlns:a16="http://schemas.microsoft.com/office/drawing/2014/main" id="{F831986A-EF86-E829-27C9-72BC960BEFC0}"/>
              </a:ext>
            </a:extLst>
          </p:cNvPr>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215C0D06-512B-1549-A686-542077316E6B}" type="slidenum">
              <a:rPr kumimoji="0" lang="en-US" sz="1800" b="0" i="0" u="none" strike="noStrike" kern="1200" cap="none" spc="0" normalizeH="0" baseline="0" noProof="0">
                <a:ln>
                  <a:noFill/>
                </a:ln>
                <a:solidFill>
                  <a:srgbClr val="000000"/>
                </a:solidFill>
                <a:effectLst/>
                <a:uLnTx/>
                <a:uFillTx/>
                <a:latin typeface="Calibri" charset="0"/>
                <a:ea typeface="+mn-ea"/>
                <a:cs typeface="Arial Narrow" charset="0"/>
              </a:rPr>
              <a:pPr marL="0" marR="0" lvl="0" indent="0" algn="ctr" defTabSz="4572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srgbClr val="000000"/>
              </a:solidFill>
              <a:effectLst/>
              <a:uLnTx/>
              <a:uFillTx/>
              <a:latin typeface="Calibri" charset="0"/>
              <a:ea typeface="+mn-ea"/>
              <a:cs typeface="Arial Narrow" charset="0"/>
            </a:endParaRPr>
          </a:p>
        </p:txBody>
      </p:sp>
      <p:sp>
        <p:nvSpPr>
          <p:cNvPr id="112674" name="Rectangle 5">
            <a:extLst>
              <a:ext uri="{FF2B5EF4-FFF2-40B4-BE49-F238E27FC236}">
                <a16:creationId xmlns:a16="http://schemas.microsoft.com/office/drawing/2014/main" id="{4D613EF5-0AE1-A2DF-B483-3EAFFF3D7DE1}"/>
              </a:ext>
            </a:extLst>
          </p:cNvPr>
          <p:cNvSpPr>
            <a:spLocks noChangeArrowheads="1"/>
          </p:cNvSpPr>
          <p:nvPr/>
        </p:nvSpPr>
        <p:spPr bwMode="auto">
          <a:xfrm>
            <a:off x="252413" y="152400"/>
            <a:ext cx="81978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libri"/>
                <a:ea typeface="+mn-ea"/>
                <a:cs typeface="Arial Narrow" charset="0"/>
              </a:rPr>
              <a:t>Integrate Information from Risk Assessment and Central 8 Risk Factors – Be Intentional!</a:t>
            </a:r>
          </a:p>
        </p:txBody>
      </p:sp>
      <p:sp>
        <p:nvSpPr>
          <p:cNvPr id="112675" name="Rectangle 7">
            <a:extLst>
              <a:ext uri="{FF2B5EF4-FFF2-40B4-BE49-F238E27FC236}">
                <a16:creationId xmlns:a16="http://schemas.microsoft.com/office/drawing/2014/main" id="{5BC28320-BEC6-C09C-A860-91FD0ADD0BD6}"/>
              </a:ext>
            </a:extLst>
          </p:cNvPr>
          <p:cNvSpPr>
            <a:spLocks noChangeArrowheads="1"/>
          </p:cNvSpPr>
          <p:nvPr/>
        </p:nvSpPr>
        <p:spPr bwMode="auto">
          <a:xfrm>
            <a:off x="76200" y="6324600"/>
            <a:ext cx="3276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313B44"/>
                </a:solidFill>
                <a:effectLst/>
                <a:uLnTx/>
                <a:uFillTx/>
                <a:latin typeface="Calibri"/>
                <a:ea typeface="+mn-ea"/>
                <a:cs typeface="Arial Narrow" charset="0"/>
              </a:rPr>
              <a:t>Source: Andrews (2006)</a:t>
            </a:r>
          </a:p>
        </p:txBody>
      </p:sp>
      <p:sp>
        <p:nvSpPr>
          <p:cNvPr id="112676" name="TextBox 4">
            <a:extLst>
              <a:ext uri="{FF2B5EF4-FFF2-40B4-BE49-F238E27FC236}">
                <a16:creationId xmlns:a16="http://schemas.microsoft.com/office/drawing/2014/main" id="{3B70D92F-BEDD-3A9D-8FE6-806EC27F0E08}"/>
              </a:ext>
            </a:extLst>
          </p:cNvPr>
          <p:cNvSpPr txBox="1">
            <a:spLocks noChangeArrowheads="1"/>
          </p:cNvSpPr>
          <p:nvPr/>
        </p:nvSpPr>
        <p:spPr bwMode="auto">
          <a:xfrm>
            <a:off x="76200" y="1474788"/>
            <a:ext cx="81978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313B44"/>
                </a:solidFill>
                <a:effectLst/>
                <a:uLnTx/>
                <a:uFillTx/>
                <a:latin typeface="Calibri" charset="0"/>
                <a:ea typeface="MS PGothic" charset="0"/>
                <a:cs typeface="Arial Narrow" charset="0"/>
              </a:rPr>
              <a:t>Dynamic risk factors and associated needs</a:t>
            </a:r>
          </a:p>
        </p:txBody>
      </p:sp>
      <p:cxnSp>
        <p:nvCxnSpPr>
          <p:cNvPr id="10" name="Straight Connector 9">
            <a:extLst>
              <a:ext uri="{FF2B5EF4-FFF2-40B4-BE49-F238E27FC236}">
                <a16:creationId xmlns:a16="http://schemas.microsoft.com/office/drawing/2014/main" id="{164FA3D8-25C0-DB58-0886-EA5C561438B9}"/>
              </a:ext>
            </a:extLst>
          </p:cNvPr>
          <p:cNvCxnSpPr/>
          <p:nvPr/>
        </p:nvCxnSpPr>
        <p:spPr>
          <a:xfrm>
            <a:off x="0" y="1371600"/>
            <a:ext cx="8458200"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DC86641D-A4D8-1DD7-4ED3-EA38B5A72D38}"/>
              </a:ext>
            </a:extLst>
          </p:cNvPr>
          <p:cNvGraphicFramePr>
            <a:graphicFrameLocks noGrp="1"/>
          </p:cNvGraphicFramePr>
          <p:nvPr/>
        </p:nvGraphicFramePr>
        <p:xfrm>
          <a:off x="3979652" y="2143125"/>
          <a:ext cx="4097548" cy="3952877"/>
        </p:xfrm>
        <a:graphic>
          <a:graphicData uri="http://schemas.openxmlformats.org/drawingml/2006/table">
            <a:tbl>
              <a:tblPr firstRow="1" bandRow="1">
                <a:tableStyleId>{FABFCF23-3B69-468F-B69F-88F6DE6A72F2}</a:tableStyleId>
              </a:tblPr>
              <a:tblGrid>
                <a:gridCol w="4097548">
                  <a:extLst>
                    <a:ext uri="{9D8B030D-6E8A-4147-A177-3AD203B41FA5}">
                      <a16:colId xmlns:a16="http://schemas.microsoft.com/office/drawing/2014/main" val="20000"/>
                    </a:ext>
                  </a:extLst>
                </a:gridCol>
              </a:tblGrid>
              <a:tr h="350567">
                <a:tc>
                  <a:txBody>
                    <a:bodyPr/>
                    <a:lstStyle/>
                    <a:p>
                      <a:r>
                        <a:rPr lang="en-US" sz="1700" dirty="0"/>
                        <a:t>Need</a:t>
                      </a:r>
                      <a:endParaRPr lang="en-US" sz="1700" dirty="0">
                        <a:solidFill>
                          <a:schemeClr val="bg1"/>
                        </a:solidFill>
                        <a:latin typeface="Arial Narrow"/>
                        <a:cs typeface="Arial Narrow"/>
                      </a:endParaRPr>
                    </a:p>
                  </a:txBody>
                  <a:tcPr marL="90535" marR="90535" marT="45726" marB="45726"/>
                </a:tc>
                <a:extLst>
                  <a:ext uri="{0D108BD9-81ED-4DB2-BD59-A6C34878D82A}">
                    <a16:rowId xmlns:a16="http://schemas.microsoft.com/office/drawing/2014/main" val="10000"/>
                  </a:ext>
                </a:extLst>
              </a:tr>
              <a:tr h="414128">
                <a:tc>
                  <a:txBody>
                    <a:bodyPr/>
                    <a:lstStyle/>
                    <a:p>
                      <a:r>
                        <a:rPr lang="en-US" sz="1700" dirty="0"/>
                        <a:t>Build alternative</a:t>
                      </a:r>
                      <a:r>
                        <a:rPr lang="en-US" sz="1700" baseline="0" dirty="0"/>
                        <a:t> behaviors</a:t>
                      </a:r>
                      <a:endParaRPr lang="en-US" sz="1700" dirty="0">
                        <a:latin typeface="Arial Narrow"/>
                        <a:cs typeface="Arial Narrow"/>
                      </a:endParaRPr>
                    </a:p>
                  </a:txBody>
                  <a:tcPr marL="90535" marR="90535" marT="45726" marB="45726">
                    <a:solidFill>
                      <a:schemeClr val="accent4">
                        <a:lumMod val="60000"/>
                        <a:lumOff val="40000"/>
                      </a:schemeClr>
                    </a:solidFill>
                  </a:tcPr>
                </a:tc>
                <a:extLst>
                  <a:ext uri="{0D108BD9-81ED-4DB2-BD59-A6C34878D82A}">
                    <a16:rowId xmlns:a16="http://schemas.microsoft.com/office/drawing/2014/main" val="10001"/>
                  </a:ext>
                </a:extLst>
              </a:tr>
              <a:tr h="454669">
                <a:tc>
                  <a:txBody>
                    <a:bodyPr/>
                    <a:lstStyle/>
                    <a:p>
                      <a:r>
                        <a:rPr lang="en-US" sz="1700" dirty="0"/>
                        <a:t>Problem</a:t>
                      </a:r>
                      <a:r>
                        <a:rPr lang="en-US" sz="1700" baseline="0" dirty="0"/>
                        <a:t> solving skills, anger management</a:t>
                      </a:r>
                      <a:endParaRPr lang="en-US" sz="1700" dirty="0">
                        <a:latin typeface="Arial Narrow"/>
                        <a:cs typeface="Arial Narrow"/>
                      </a:endParaRPr>
                    </a:p>
                  </a:txBody>
                  <a:tcPr marL="90535" marR="90535" marT="45726" marB="45726">
                    <a:solidFill>
                      <a:srgbClr val="E6E8EE"/>
                    </a:solidFill>
                  </a:tcPr>
                </a:tc>
                <a:extLst>
                  <a:ext uri="{0D108BD9-81ED-4DB2-BD59-A6C34878D82A}">
                    <a16:rowId xmlns:a16="http://schemas.microsoft.com/office/drawing/2014/main" val="10002"/>
                  </a:ext>
                </a:extLst>
              </a:tr>
              <a:tr h="414128">
                <a:tc>
                  <a:txBody>
                    <a:bodyPr/>
                    <a:lstStyle/>
                    <a:p>
                      <a:r>
                        <a:rPr lang="en-US" sz="1700" dirty="0"/>
                        <a:t>Develop less risky thinking</a:t>
                      </a:r>
                      <a:endParaRPr lang="en-US" sz="1700" dirty="0">
                        <a:latin typeface="Arial Narrow"/>
                        <a:cs typeface="Arial Narrow"/>
                      </a:endParaRPr>
                    </a:p>
                  </a:txBody>
                  <a:tcPr marL="90535" marR="90535" marT="45726" marB="45726">
                    <a:solidFill>
                      <a:schemeClr val="accent4">
                        <a:lumMod val="60000"/>
                        <a:lumOff val="40000"/>
                      </a:schemeClr>
                    </a:solidFill>
                  </a:tcPr>
                </a:tc>
                <a:extLst>
                  <a:ext uri="{0D108BD9-81ED-4DB2-BD59-A6C34878D82A}">
                    <a16:rowId xmlns:a16="http://schemas.microsoft.com/office/drawing/2014/main" val="10003"/>
                  </a:ext>
                </a:extLst>
              </a:tr>
              <a:tr h="414128">
                <a:tc>
                  <a:txBody>
                    <a:bodyPr/>
                    <a:lstStyle/>
                    <a:p>
                      <a:r>
                        <a:rPr lang="en-US" sz="1700" dirty="0"/>
                        <a:t>Reduce association</a:t>
                      </a:r>
                      <a:r>
                        <a:rPr lang="en-US" sz="1700" baseline="0" dirty="0"/>
                        <a:t> with criminal others</a:t>
                      </a:r>
                      <a:endParaRPr lang="en-US" sz="1700" dirty="0">
                        <a:latin typeface="Arial Narrow"/>
                        <a:cs typeface="Arial Narrow"/>
                      </a:endParaRPr>
                    </a:p>
                  </a:txBody>
                  <a:tcPr marL="90535" marR="90535" marT="45726" marB="45726">
                    <a:solidFill>
                      <a:srgbClr val="E6E8EE"/>
                    </a:solidFill>
                  </a:tcPr>
                </a:tc>
                <a:extLst>
                  <a:ext uri="{0D108BD9-81ED-4DB2-BD59-A6C34878D82A}">
                    <a16:rowId xmlns:a16="http://schemas.microsoft.com/office/drawing/2014/main" val="10004"/>
                  </a:ext>
                </a:extLst>
              </a:tr>
              <a:tr h="467319">
                <a:tc>
                  <a:txBody>
                    <a:bodyPr/>
                    <a:lstStyle/>
                    <a:p>
                      <a:r>
                        <a:rPr lang="en-US" sz="1700" dirty="0"/>
                        <a:t>Reduce</a:t>
                      </a:r>
                      <a:r>
                        <a:rPr lang="en-US" sz="1700" baseline="0" dirty="0"/>
                        <a:t> conflict, build positive relationships</a:t>
                      </a:r>
                      <a:endParaRPr lang="en-US" sz="1700" dirty="0">
                        <a:latin typeface="Arial Narrow"/>
                        <a:cs typeface="Arial Narrow"/>
                      </a:endParaRPr>
                    </a:p>
                  </a:txBody>
                  <a:tcPr marL="90535" marR="90535" marT="45726" marB="45726">
                    <a:solidFill>
                      <a:srgbClr val="B3BBCB"/>
                    </a:solidFill>
                  </a:tcPr>
                </a:tc>
                <a:extLst>
                  <a:ext uri="{0D108BD9-81ED-4DB2-BD59-A6C34878D82A}">
                    <a16:rowId xmlns:a16="http://schemas.microsoft.com/office/drawing/2014/main" val="10005"/>
                  </a:ext>
                </a:extLst>
              </a:tr>
              <a:tr h="609682">
                <a:tc>
                  <a:txBody>
                    <a:bodyPr/>
                    <a:lstStyle/>
                    <a:p>
                      <a:r>
                        <a:rPr lang="en-US" sz="1700" dirty="0"/>
                        <a:t>Enhance performance, rewards</a:t>
                      </a:r>
                      <a:endParaRPr lang="en-US" sz="1700" dirty="0">
                        <a:latin typeface="Arial Narrow"/>
                        <a:cs typeface="Arial Narrow"/>
                      </a:endParaRPr>
                    </a:p>
                  </a:txBody>
                  <a:tcPr marL="90535" marR="90535" marT="45726" marB="45726">
                    <a:solidFill>
                      <a:srgbClr val="E6E8EE"/>
                    </a:solidFill>
                  </a:tcPr>
                </a:tc>
                <a:extLst>
                  <a:ext uri="{0D108BD9-81ED-4DB2-BD59-A6C34878D82A}">
                    <a16:rowId xmlns:a16="http://schemas.microsoft.com/office/drawing/2014/main" val="10006"/>
                  </a:ext>
                </a:extLst>
              </a:tr>
              <a:tr h="414128">
                <a:tc>
                  <a:txBody>
                    <a:bodyPr/>
                    <a:lstStyle/>
                    <a:p>
                      <a:r>
                        <a:rPr lang="en-US" sz="1700" dirty="0"/>
                        <a:t>Enhance outside involvement</a:t>
                      </a:r>
                      <a:endParaRPr lang="en-US" sz="1700" dirty="0">
                        <a:latin typeface="Arial Narrow"/>
                        <a:cs typeface="Arial Narrow"/>
                      </a:endParaRPr>
                    </a:p>
                  </a:txBody>
                  <a:tcPr marL="90535" marR="90535" marT="45726" marB="45726">
                    <a:solidFill>
                      <a:srgbClr val="B3BBCB"/>
                    </a:solidFill>
                  </a:tcPr>
                </a:tc>
                <a:extLst>
                  <a:ext uri="{0D108BD9-81ED-4DB2-BD59-A6C34878D82A}">
                    <a16:rowId xmlns:a16="http://schemas.microsoft.com/office/drawing/2014/main" val="10007"/>
                  </a:ext>
                </a:extLst>
              </a:tr>
              <a:tr h="414128">
                <a:tc>
                  <a:txBody>
                    <a:bodyPr/>
                    <a:lstStyle/>
                    <a:p>
                      <a:r>
                        <a:rPr lang="en-US" sz="1700" dirty="0"/>
                        <a:t>Reduce use through integrated treatment</a:t>
                      </a:r>
                      <a:endParaRPr lang="en-US" sz="1700" dirty="0">
                        <a:latin typeface="Arial Narrow"/>
                        <a:cs typeface="Arial Narrow"/>
                      </a:endParaRPr>
                    </a:p>
                  </a:txBody>
                  <a:tcPr marL="90535" marR="90535" marT="45726" marB="45726">
                    <a:solidFill>
                      <a:schemeClr val="accent4">
                        <a:lumMod val="20000"/>
                        <a:lumOff val="80000"/>
                      </a:schemeClr>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708451841"/>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EEC279DF-A840-761A-089B-308AAA82B350}"/>
            </a:ext>
          </a:extLst>
        </p:cNvPr>
        <p:cNvGrpSpPr/>
        <p:nvPr/>
      </p:nvGrpSpPr>
      <p:grpSpPr>
        <a:xfrm>
          <a:off x="0" y="0"/>
          <a:ext cx="0" cy="0"/>
          <a:chOff x="0" y="0"/>
          <a:chExt cx="0" cy="0"/>
        </a:xfrm>
      </p:grpSpPr>
      <p:sp>
        <p:nvSpPr>
          <p:cNvPr id="133122" name="Rectangle 2">
            <a:extLst>
              <a:ext uri="{FF2B5EF4-FFF2-40B4-BE49-F238E27FC236}">
                <a16:creationId xmlns:a16="http://schemas.microsoft.com/office/drawing/2014/main" id="{B9730C46-4993-1113-3EDC-4F1C00528BA1}"/>
              </a:ext>
            </a:extLst>
          </p:cNvPr>
          <p:cNvSpPr>
            <a:spLocks noGrp="1" noChangeArrowheads="1"/>
          </p:cNvSpPr>
          <p:nvPr>
            <p:ph type="title"/>
          </p:nvPr>
        </p:nvSpPr>
        <p:spPr/>
        <p:txBody>
          <a:bodyPr>
            <a:normAutofit fontScale="90000"/>
          </a:bodyPr>
          <a:lstStyle/>
          <a:p>
            <a:pPr eaLnBrk="1" hangingPunct="1"/>
            <a:br>
              <a:rPr lang="en-US">
                <a:latin typeface="Arial" charset="0"/>
              </a:rPr>
            </a:br>
            <a:endParaRPr lang="en-US">
              <a:latin typeface="Arial" charset="0"/>
            </a:endParaRPr>
          </a:p>
        </p:txBody>
      </p:sp>
      <p:sp>
        <p:nvSpPr>
          <p:cNvPr id="133123" name="Footer Placeholder 4">
            <a:extLst>
              <a:ext uri="{FF2B5EF4-FFF2-40B4-BE49-F238E27FC236}">
                <a16:creationId xmlns:a16="http://schemas.microsoft.com/office/drawing/2014/main" id="{2BC6368C-F945-E99D-2A9F-FFB06F12DF61}"/>
              </a:ext>
            </a:extLst>
          </p:cNvPr>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charset="0"/>
                <a:ea typeface="ＭＳ Ｐゴシック" charset="0"/>
                <a:cs typeface="+mn-cs"/>
              </a:rPr>
              <a:t>Council of State Governments Justice Center</a:t>
            </a:r>
          </a:p>
        </p:txBody>
      </p:sp>
      <p:sp>
        <p:nvSpPr>
          <p:cNvPr id="133124" name="Slide Number Placeholder 5">
            <a:extLst>
              <a:ext uri="{FF2B5EF4-FFF2-40B4-BE49-F238E27FC236}">
                <a16:creationId xmlns:a16="http://schemas.microsoft.com/office/drawing/2014/main" id="{4F5AFFE4-41A5-E5C5-87F0-4E20E82CF714}"/>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8F92B0A5-D7C9-FF43-B517-FEE1F4AEC6D9}" type="slidenum">
              <a:rPr kumimoji="0" lang="en-US" sz="1400" b="0" i="0" u="none" strike="noStrike" kern="1200" cap="none" spc="0" normalizeH="0" baseline="0" noProof="0">
                <a:ln>
                  <a:noFill/>
                </a:ln>
                <a:solidFill>
                  <a:srgbClr val="000000"/>
                </a:solidFill>
                <a:effectLst/>
                <a:uLnTx/>
                <a:uFillTx/>
                <a:latin typeface="Arial" charset="0"/>
                <a:ea typeface="ＭＳ Ｐゴシック" charset="0"/>
                <a:cs typeface="+mn-cs"/>
              </a:rPr>
              <a:pPr marL="0" marR="0" lvl="0" indent="0" algn="ctr" defTabSz="457200"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a:ln>
                <a:noFill/>
              </a:ln>
              <a:solidFill>
                <a:srgbClr val="000000"/>
              </a:solidFill>
              <a:effectLst/>
              <a:uLnTx/>
              <a:uFillTx/>
              <a:latin typeface="Arial" charset="0"/>
              <a:ea typeface="ＭＳ Ｐゴシック" charset="0"/>
              <a:cs typeface="+mn-cs"/>
            </a:endParaRPr>
          </a:p>
        </p:txBody>
      </p:sp>
      <p:graphicFrame>
        <p:nvGraphicFramePr>
          <p:cNvPr id="133125" name="Object 3">
            <a:extLst>
              <a:ext uri="{FF2B5EF4-FFF2-40B4-BE49-F238E27FC236}">
                <a16:creationId xmlns:a16="http://schemas.microsoft.com/office/drawing/2014/main" id="{F07BB0E3-296A-4B36-12CF-229805ED70A2}"/>
              </a:ext>
            </a:extLst>
          </p:cNvPr>
          <p:cNvGraphicFramePr>
            <a:graphicFrameLocks noGrp="1" noChangeAspect="1"/>
          </p:cNvGraphicFramePr>
          <p:nvPr>
            <p:ph type="chart" idx="4294967295"/>
          </p:nvPr>
        </p:nvGraphicFramePr>
        <p:xfrm>
          <a:off x="333375" y="1489075"/>
          <a:ext cx="8810625" cy="5029200"/>
        </p:xfrm>
        <a:graphic>
          <a:graphicData uri="http://schemas.openxmlformats.org/presentationml/2006/ole">
            <mc:AlternateContent xmlns:mc="http://schemas.openxmlformats.org/markup-compatibility/2006">
              <mc:Choice xmlns:v="urn:schemas-microsoft-com:vml" Requires="v">
                <p:oleObj name="Chart" r:id="rId4" imgW="8809483" imgH="5029636" progId="Excel.Chart.8">
                  <p:embed/>
                </p:oleObj>
              </mc:Choice>
              <mc:Fallback>
                <p:oleObj name="Chart" r:id="rId4" imgW="8809483" imgH="5029636" progId="Excel.Chart.8">
                  <p:embed/>
                  <p:pic>
                    <p:nvPicPr>
                      <p:cNvPr id="133125" name="Object 3">
                        <a:extLst>
                          <a:ext uri="{FF2B5EF4-FFF2-40B4-BE49-F238E27FC236}">
                            <a16:creationId xmlns:a16="http://schemas.microsoft.com/office/drawing/2014/main" id="{F07BB0E3-296A-4B36-12CF-229805ED70A2}"/>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375" y="1489075"/>
                        <a:ext cx="881062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5380" name="Rectangle 4">
            <a:extLst>
              <a:ext uri="{FF2B5EF4-FFF2-40B4-BE49-F238E27FC236}">
                <a16:creationId xmlns:a16="http://schemas.microsoft.com/office/drawing/2014/main" id="{0015125C-C6B1-248E-4BB2-E682B3690D8B}"/>
              </a:ext>
            </a:extLst>
          </p:cNvPr>
          <p:cNvSpPr>
            <a:spLocks noChangeArrowheads="1"/>
          </p:cNvSpPr>
          <p:nvPr/>
        </p:nvSpPr>
        <p:spPr bwMode="auto">
          <a:xfrm>
            <a:off x="533400" y="304800"/>
            <a:ext cx="81819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1" u="none" strike="noStrike" kern="1200" cap="none" spc="0" normalizeH="0" baseline="0" noProof="0">
              <a:ln>
                <a:noFill/>
              </a:ln>
              <a:solidFill>
                <a:srgbClr val="464653"/>
              </a:solidFill>
              <a:effectLst>
                <a:outerShdw blurRad="38100" dist="38100" dir="2700000" algn="tl">
                  <a:srgbClr val="000000"/>
                </a:outerShdw>
              </a:effectLst>
              <a:uLnTx/>
              <a:uFillTx/>
              <a:latin typeface="Tahoma" charset="0"/>
              <a:ea typeface="+mn-ea"/>
              <a:cs typeface="+mn-cs"/>
            </a:endParaRPr>
          </a:p>
        </p:txBody>
      </p:sp>
      <p:sp>
        <p:nvSpPr>
          <p:cNvPr id="485381" name="Rectangle 5">
            <a:extLst>
              <a:ext uri="{FF2B5EF4-FFF2-40B4-BE49-F238E27FC236}">
                <a16:creationId xmlns:a16="http://schemas.microsoft.com/office/drawing/2014/main" id="{F4EA32A7-BA0A-41D5-A838-130CBCB6D245}"/>
              </a:ext>
            </a:extLst>
          </p:cNvPr>
          <p:cNvSpPr>
            <a:spLocks noChangeArrowheads="1"/>
          </p:cNvSpPr>
          <p:nvPr/>
        </p:nvSpPr>
        <p:spPr bwMode="auto">
          <a:xfrm>
            <a:off x="28035" y="11113"/>
            <a:ext cx="8610600"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64653"/>
                </a:solidFill>
                <a:effectLst/>
                <a:uLnTx/>
                <a:uFillTx/>
                <a:latin typeface="Calibri"/>
                <a:ea typeface="+mn-ea"/>
                <a:cs typeface="Calibri"/>
              </a:rPr>
              <a:t>Recidivism Reductions as a Function of Targeting Multiple </a:t>
            </a:r>
            <a:r>
              <a:rPr kumimoji="0" lang="en-US" sz="2800" b="0" i="0" u="none" strike="noStrike" kern="1200" cap="none" spc="0" normalizeH="0" baseline="0" noProof="0" dirty="0" err="1">
                <a:ln>
                  <a:noFill/>
                </a:ln>
                <a:solidFill>
                  <a:srgbClr val="464653"/>
                </a:solidFill>
                <a:effectLst/>
                <a:uLnTx/>
                <a:uFillTx/>
                <a:latin typeface="Calibri"/>
                <a:ea typeface="+mn-ea"/>
                <a:cs typeface="Calibri"/>
              </a:rPr>
              <a:t>Criminogenic</a:t>
            </a:r>
            <a:r>
              <a:rPr kumimoji="0" lang="en-US" sz="2800" b="0" i="0" u="none" strike="noStrike" kern="1200" cap="none" spc="0" normalizeH="0" baseline="0" noProof="0" dirty="0">
                <a:ln>
                  <a:noFill/>
                </a:ln>
                <a:solidFill>
                  <a:srgbClr val="464653"/>
                </a:solidFill>
                <a:effectLst/>
                <a:uLnTx/>
                <a:uFillTx/>
                <a:latin typeface="Calibri"/>
                <a:ea typeface="+mn-ea"/>
                <a:cs typeface="Calibri"/>
              </a:rPr>
              <a:t> vs. Non-</a:t>
            </a:r>
            <a:r>
              <a:rPr kumimoji="0" lang="en-US" sz="2800" b="0" i="0" u="none" strike="noStrike" kern="1200" cap="none" spc="0" normalizeH="0" baseline="0" noProof="0" dirty="0" err="1">
                <a:ln>
                  <a:noFill/>
                </a:ln>
                <a:solidFill>
                  <a:srgbClr val="464653"/>
                </a:solidFill>
                <a:effectLst/>
                <a:uLnTx/>
                <a:uFillTx/>
                <a:latin typeface="Calibri"/>
                <a:ea typeface="+mn-ea"/>
                <a:cs typeface="Calibri"/>
              </a:rPr>
              <a:t>Criminogenic</a:t>
            </a:r>
            <a:r>
              <a:rPr kumimoji="0" lang="en-US" sz="2800" b="0" i="0" u="none" strike="noStrike" kern="1200" cap="none" spc="0" normalizeH="0" baseline="0" noProof="0" dirty="0">
                <a:ln>
                  <a:noFill/>
                </a:ln>
                <a:solidFill>
                  <a:srgbClr val="464653"/>
                </a:solidFill>
                <a:effectLst/>
                <a:uLnTx/>
                <a:uFillTx/>
                <a:latin typeface="Calibri"/>
                <a:ea typeface="+mn-ea"/>
                <a:cs typeface="Calibri"/>
              </a:rPr>
              <a:t> Needs*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464653"/>
              </a:solidFill>
              <a:effectLst/>
              <a:uLnTx/>
              <a:uFillTx/>
              <a:latin typeface="Calibri"/>
              <a:ea typeface="+mn-ea"/>
              <a:cs typeface="Calibri"/>
            </a:endParaRPr>
          </a:p>
        </p:txBody>
      </p:sp>
      <p:sp>
        <p:nvSpPr>
          <p:cNvPr id="485382" name="Text Box 6">
            <a:extLst>
              <a:ext uri="{FF2B5EF4-FFF2-40B4-BE49-F238E27FC236}">
                <a16:creationId xmlns:a16="http://schemas.microsoft.com/office/drawing/2014/main" id="{80A3D3E9-8A29-BB61-85DF-7CA7923351EF}"/>
              </a:ext>
            </a:extLst>
          </p:cNvPr>
          <p:cNvSpPr txBox="1">
            <a:spLocks noChangeArrowheads="1"/>
          </p:cNvSpPr>
          <p:nvPr/>
        </p:nvSpPr>
        <p:spPr bwMode="auto">
          <a:xfrm>
            <a:off x="3850424" y="1143000"/>
            <a:ext cx="4648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marL="0" marR="0" lvl="0" indent="0" algn="r" defTabSz="457200" rtl="0" eaLnBrk="1" fontAlgn="auto" latinLnBrk="0" hangingPunct="1">
              <a:lnSpc>
                <a:spcPct val="100000"/>
              </a:lnSpc>
              <a:spcBef>
                <a:spcPct val="500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ahoma" charset="0"/>
                <a:ea typeface="+mn-ea"/>
                <a:cs typeface="+mn-cs"/>
              </a:rPr>
              <a:t>(Andrews, Dowden, &amp; </a:t>
            </a:r>
            <a:r>
              <a:rPr kumimoji="0" lang="en-US" sz="1400" b="0" i="0" u="none" strike="noStrike" kern="1200" cap="none" spc="0" normalizeH="0" baseline="0" noProof="0" dirty="0" err="1">
                <a:ln>
                  <a:noFill/>
                </a:ln>
                <a:solidFill>
                  <a:prstClr val="black"/>
                </a:solidFill>
                <a:effectLst/>
                <a:uLnTx/>
                <a:uFillTx/>
                <a:latin typeface="Tahoma" charset="0"/>
                <a:ea typeface="+mn-ea"/>
                <a:cs typeface="+mn-cs"/>
              </a:rPr>
              <a:t>Gendreau</a:t>
            </a:r>
            <a:r>
              <a:rPr kumimoji="0" lang="en-US" sz="1400" b="0" i="0" u="none" strike="noStrike" kern="1200" cap="none" spc="0" normalizeH="0" baseline="0" noProof="0" dirty="0">
                <a:ln>
                  <a:noFill/>
                </a:ln>
                <a:solidFill>
                  <a:prstClr val="black"/>
                </a:solidFill>
                <a:effectLst/>
                <a:uLnTx/>
                <a:uFillTx/>
                <a:latin typeface="Tahoma" charset="0"/>
                <a:ea typeface="+mn-ea"/>
                <a:cs typeface="+mn-cs"/>
              </a:rPr>
              <a:t>, 1999; Dowden, 1998)</a:t>
            </a:r>
            <a:endParaRPr kumimoji="0" lang="en-US" sz="1400" b="0" i="0" u="none" strike="noStrike" kern="1200" cap="none" spc="0" normalizeH="0" baseline="0" noProof="0" dirty="0">
              <a:ln>
                <a:noFill/>
              </a:ln>
              <a:solidFill>
                <a:srgbClr val="464653"/>
              </a:solidFill>
              <a:effectLst>
                <a:outerShdw blurRad="38100" dist="38100" dir="2700000" algn="tl">
                  <a:srgbClr val="000000"/>
                </a:outerShdw>
              </a:effectLst>
              <a:uLnTx/>
              <a:uFillTx/>
              <a:latin typeface="Tahoma" charset="0"/>
              <a:ea typeface="+mn-ea"/>
              <a:cs typeface="+mn-cs"/>
            </a:endParaRPr>
          </a:p>
        </p:txBody>
      </p:sp>
      <p:sp>
        <p:nvSpPr>
          <p:cNvPr id="485383" name="Text Box 7">
            <a:extLst>
              <a:ext uri="{FF2B5EF4-FFF2-40B4-BE49-F238E27FC236}">
                <a16:creationId xmlns:a16="http://schemas.microsoft.com/office/drawing/2014/main" id="{7E3621F1-6958-3EC5-0E65-EF693148C87C}"/>
              </a:ext>
            </a:extLst>
          </p:cNvPr>
          <p:cNvSpPr txBox="1">
            <a:spLocks noChangeArrowheads="1"/>
          </p:cNvSpPr>
          <p:nvPr/>
        </p:nvSpPr>
        <p:spPr bwMode="auto">
          <a:xfrm>
            <a:off x="-17463" y="990600"/>
            <a:ext cx="1447801"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sz="1800" b="1" i="0" u="none" strike="noStrike" kern="1200" cap="none" spc="0" normalizeH="0" baseline="0" noProof="0" dirty="0">
                <a:ln>
                  <a:noFill/>
                </a:ln>
                <a:solidFill>
                  <a:srgbClr val="008000"/>
                </a:solidFill>
                <a:effectLst/>
                <a:uLnTx/>
                <a:uFillTx/>
                <a:latin typeface="Gill Sans MT"/>
                <a:ea typeface="+mn-ea"/>
                <a:cs typeface="+mn-cs"/>
              </a:rPr>
              <a:t>Better outcomes</a:t>
            </a:r>
          </a:p>
        </p:txBody>
      </p:sp>
      <p:sp>
        <p:nvSpPr>
          <p:cNvPr id="485384" name="Text Box 8">
            <a:extLst>
              <a:ext uri="{FF2B5EF4-FFF2-40B4-BE49-F238E27FC236}">
                <a16:creationId xmlns:a16="http://schemas.microsoft.com/office/drawing/2014/main" id="{6427A454-B2DA-7178-7782-5D77DD2B878A}"/>
              </a:ext>
            </a:extLst>
          </p:cNvPr>
          <p:cNvSpPr txBox="1">
            <a:spLocks noChangeArrowheads="1"/>
          </p:cNvSpPr>
          <p:nvPr/>
        </p:nvSpPr>
        <p:spPr bwMode="auto">
          <a:xfrm>
            <a:off x="0" y="5792121"/>
            <a:ext cx="14478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charset="0"/>
                <a:ea typeface="+mn-ea"/>
                <a:cs typeface="+mn-cs"/>
              </a:rPr>
              <a:t>Poorer outcomes</a:t>
            </a:r>
          </a:p>
        </p:txBody>
      </p:sp>
      <p:sp>
        <p:nvSpPr>
          <p:cNvPr id="485385" name="Text Box 9">
            <a:extLst>
              <a:ext uri="{FF2B5EF4-FFF2-40B4-BE49-F238E27FC236}">
                <a16:creationId xmlns:a16="http://schemas.microsoft.com/office/drawing/2014/main" id="{BCDA8D29-5EC5-ADF3-2A94-E94E220490FA}"/>
              </a:ext>
            </a:extLst>
          </p:cNvPr>
          <p:cNvSpPr txBox="1">
            <a:spLocks noChangeArrowheads="1"/>
          </p:cNvSpPr>
          <p:nvPr/>
        </p:nvSpPr>
        <p:spPr bwMode="auto">
          <a:xfrm>
            <a:off x="1600200" y="5486400"/>
            <a:ext cx="160020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charset="0"/>
                <a:ea typeface="+mn-ea"/>
                <a:cs typeface="+mn-cs"/>
              </a:rPr>
              <a:t>More </a:t>
            </a:r>
            <a:r>
              <a:rPr kumimoji="0" lang="en-US" sz="1600" b="0" i="0" u="none" strike="noStrike" kern="1200" cap="none" spc="0" normalizeH="0" baseline="0" noProof="0" dirty="0" err="1">
                <a:ln>
                  <a:noFill/>
                </a:ln>
                <a:solidFill>
                  <a:prstClr val="black"/>
                </a:solidFill>
                <a:effectLst/>
                <a:uLnTx/>
                <a:uFillTx/>
                <a:latin typeface="Tahoma" charset="0"/>
                <a:ea typeface="+mn-ea"/>
                <a:cs typeface="+mn-cs"/>
              </a:rPr>
              <a:t>criminogenic</a:t>
            </a:r>
            <a:r>
              <a:rPr kumimoji="0" lang="en-US" sz="1600" b="0" i="0" u="none" strike="noStrike" kern="1200" cap="none" spc="0" normalizeH="0" baseline="0" noProof="0" dirty="0">
                <a:ln>
                  <a:noFill/>
                </a:ln>
                <a:solidFill>
                  <a:prstClr val="black"/>
                </a:solidFill>
                <a:effectLst/>
                <a:uLnTx/>
                <a:uFillTx/>
                <a:latin typeface="Tahoma" charset="0"/>
                <a:ea typeface="+mn-ea"/>
                <a:cs typeface="+mn-cs"/>
              </a:rPr>
              <a:t> than non-</a:t>
            </a:r>
            <a:r>
              <a:rPr kumimoji="0" lang="en-US" sz="1600" b="0" i="0" u="none" strike="noStrike" kern="1200" cap="none" spc="0" normalizeH="0" baseline="0" noProof="0" dirty="0" err="1">
                <a:ln>
                  <a:noFill/>
                </a:ln>
                <a:solidFill>
                  <a:prstClr val="black"/>
                </a:solidFill>
                <a:effectLst/>
                <a:uLnTx/>
                <a:uFillTx/>
                <a:latin typeface="Tahoma" charset="0"/>
                <a:ea typeface="+mn-ea"/>
                <a:cs typeface="+mn-cs"/>
              </a:rPr>
              <a:t>criminogenic</a:t>
            </a:r>
            <a:r>
              <a:rPr kumimoji="0" lang="en-US" sz="1600" b="0" i="0" u="none" strike="noStrike" kern="1200" cap="none" spc="0" normalizeH="0" baseline="0" noProof="0" dirty="0">
                <a:ln>
                  <a:noFill/>
                </a:ln>
                <a:solidFill>
                  <a:prstClr val="black"/>
                </a:solidFill>
                <a:effectLst/>
                <a:uLnTx/>
                <a:uFillTx/>
                <a:latin typeface="Tahoma" charset="0"/>
                <a:ea typeface="+mn-ea"/>
                <a:cs typeface="+mn-cs"/>
              </a:rPr>
              <a:t> needs</a:t>
            </a:r>
          </a:p>
        </p:txBody>
      </p:sp>
      <p:sp>
        <p:nvSpPr>
          <p:cNvPr id="485386" name="Text Box 10">
            <a:extLst>
              <a:ext uri="{FF2B5EF4-FFF2-40B4-BE49-F238E27FC236}">
                <a16:creationId xmlns:a16="http://schemas.microsoft.com/office/drawing/2014/main" id="{70270793-00DF-77B5-4E4E-BEA9B6568E1B}"/>
              </a:ext>
            </a:extLst>
          </p:cNvPr>
          <p:cNvSpPr txBox="1">
            <a:spLocks noChangeArrowheads="1"/>
          </p:cNvSpPr>
          <p:nvPr/>
        </p:nvSpPr>
        <p:spPr bwMode="auto">
          <a:xfrm>
            <a:off x="7086600" y="5486400"/>
            <a:ext cx="160020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charset="0"/>
                <a:ea typeface="+mn-ea"/>
                <a:cs typeface="+mn-cs"/>
              </a:rPr>
              <a:t>More non-</a:t>
            </a:r>
            <a:r>
              <a:rPr kumimoji="0" lang="en-US" sz="1600" b="0" i="0" u="none" strike="noStrike" kern="1200" cap="none" spc="0" normalizeH="0" baseline="0" noProof="0" dirty="0" err="1">
                <a:ln>
                  <a:noFill/>
                </a:ln>
                <a:solidFill>
                  <a:prstClr val="black"/>
                </a:solidFill>
                <a:effectLst/>
                <a:uLnTx/>
                <a:uFillTx/>
                <a:latin typeface="Tahoma" charset="0"/>
                <a:ea typeface="+mn-ea"/>
                <a:cs typeface="+mn-cs"/>
              </a:rPr>
              <a:t>criminogenic</a:t>
            </a:r>
            <a:r>
              <a:rPr kumimoji="0" lang="en-US" sz="1600" b="0" i="0" u="none" strike="noStrike" kern="1200" cap="none" spc="0" normalizeH="0" baseline="0" noProof="0" dirty="0">
                <a:ln>
                  <a:noFill/>
                </a:ln>
                <a:solidFill>
                  <a:prstClr val="black"/>
                </a:solidFill>
                <a:effectLst/>
                <a:uLnTx/>
                <a:uFillTx/>
                <a:latin typeface="Tahoma" charset="0"/>
                <a:ea typeface="+mn-ea"/>
                <a:cs typeface="+mn-cs"/>
              </a:rPr>
              <a:t> than </a:t>
            </a:r>
            <a:r>
              <a:rPr kumimoji="0" lang="en-US" sz="1600" b="0" i="0" u="none" strike="noStrike" kern="1200" cap="none" spc="0" normalizeH="0" baseline="0" noProof="0" dirty="0" err="1">
                <a:ln>
                  <a:noFill/>
                </a:ln>
                <a:solidFill>
                  <a:prstClr val="black"/>
                </a:solidFill>
                <a:effectLst/>
                <a:uLnTx/>
                <a:uFillTx/>
                <a:latin typeface="Tahoma" charset="0"/>
                <a:ea typeface="+mn-ea"/>
                <a:cs typeface="+mn-cs"/>
              </a:rPr>
              <a:t>criminogenic</a:t>
            </a:r>
            <a:r>
              <a:rPr kumimoji="0" lang="en-US" sz="1600" b="0" i="0" u="none" strike="noStrike" kern="1200" cap="none" spc="0" normalizeH="0" baseline="0" noProof="0" dirty="0">
                <a:ln>
                  <a:noFill/>
                </a:ln>
                <a:solidFill>
                  <a:prstClr val="black"/>
                </a:solidFill>
                <a:effectLst/>
                <a:uLnTx/>
                <a:uFillTx/>
                <a:latin typeface="Tahoma" charset="0"/>
                <a:ea typeface="+mn-ea"/>
                <a:cs typeface="+mn-cs"/>
              </a:rPr>
              <a:t> needs</a:t>
            </a:r>
          </a:p>
        </p:txBody>
      </p:sp>
      <p:sp>
        <p:nvSpPr>
          <p:cNvPr id="485387" name="Line 11">
            <a:extLst>
              <a:ext uri="{FF2B5EF4-FFF2-40B4-BE49-F238E27FC236}">
                <a16:creationId xmlns:a16="http://schemas.microsoft.com/office/drawing/2014/main" id="{297FF4C4-F9A0-B669-39FE-0AE3C5200A92}"/>
              </a:ext>
            </a:extLst>
          </p:cNvPr>
          <p:cNvSpPr>
            <a:spLocks noChangeShapeType="1"/>
          </p:cNvSpPr>
          <p:nvPr/>
        </p:nvSpPr>
        <p:spPr bwMode="auto">
          <a:xfrm>
            <a:off x="3276600" y="5638800"/>
            <a:ext cx="36576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4" name="Straight Connector 13">
            <a:extLst>
              <a:ext uri="{FF2B5EF4-FFF2-40B4-BE49-F238E27FC236}">
                <a16:creationId xmlns:a16="http://schemas.microsoft.com/office/drawing/2014/main" id="{D78AC0DF-D2B0-18E8-61F1-17321779C4B9}"/>
              </a:ext>
            </a:extLst>
          </p:cNvPr>
          <p:cNvCxnSpPr/>
          <p:nvPr/>
        </p:nvCxnSpPr>
        <p:spPr>
          <a:xfrm>
            <a:off x="0" y="990600"/>
            <a:ext cx="8458200"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3354610"/>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13D1E-FCCD-631D-D8C9-12A6A28BE45C}"/>
            </a:ext>
          </a:extLst>
        </p:cNvPr>
        <p:cNvGrpSpPr/>
        <p:nvPr/>
      </p:nvGrpSpPr>
      <p:grpSpPr>
        <a:xfrm>
          <a:off x="0" y="0"/>
          <a:ext cx="0" cy="0"/>
          <a:chOff x="0" y="0"/>
          <a:chExt cx="0" cy="0"/>
        </a:xfrm>
      </p:grpSpPr>
      <p:sp>
        <p:nvSpPr>
          <p:cNvPr id="122882" name="Rectangle 2">
            <a:extLst>
              <a:ext uri="{FF2B5EF4-FFF2-40B4-BE49-F238E27FC236}">
                <a16:creationId xmlns:a16="http://schemas.microsoft.com/office/drawing/2014/main" id="{A830FB5A-FF10-BDCC-741B-36EB1EFE15F6}"/>
              </a:ext>
            </a:extLst>
          </p:cNvPr>
          <p:cNvSpPr>
            <a:spLocks noGrp="1" noChangeArrowheads="1"/>
          </p:cNvSpPr>
          <p:nvPr>
            <p:ph type="title"/>
          </p:nvPr>
        </p:nvSpPr>
        <p:spPr/>
        <p:txBody>
          <a:bodyPr>
            <a:noAutofit/>
          </a:bodyPr>
          <a:lstStyle/>
          <a:p>
            <a:pPr eaLnBrk="1" hangingPunct="1"/>
            <a:r>
              <a:rPr lang="en-US" sz="3600" b="1" dirty="0">
                <a:latin typeface="Calibri"/>
                <a:cs typeface="Calibri"/>
              </a:rPr>
              <a:t>University of California Irvine research</a:t>
            </a:r>
          </a:p>
        </p:txBody>
      </p:sp>
      <p:sp>
        <p:nvSpPr>
          <p:cNvPr id="122883" name="Rectangle 3">
            <a:extLst>
              <a:ext uri="{FF2B5EF4-FFF2-40B4-BE49-F238E27FC236}">
                <a16:creationId xmlns:a16="http://schemas.microsoft.com/office/drawing/2014/main" id="{14736824-01D5-50A5-0023-36A499E3A09F}"/>
              </a:ext>
            </a:extLst>
          </p:cNvPr>
          <p:cNvSpPr>
            <a:spLocks noGrp="1" noChangeArrowheads="1"/>
          </p:cNvSpPr>
          <p:nvPr>
            <p:ph idx="1"/>
          </p:nvPr>
        </p:nvSpPr>
        <p:spPr/>
        <p:txBody>
          <a:bodyPr>
            <a:normAutofit fontScale="77500" lnSpcReduction="20000"/>
          </a:bodyPr>
          <a:lstStyle/>
          <a:p>
            <a:pPr eaLnBrk="1" hangingPunct="1">
              <a:lnSpc>
                <a:spcPct val="90000"/>
              </a:lnSpc>
            </a:pPr>
            <a:r>
              <a:rPr lang="en-US" dirty="0">
                <a:latin typeface="Calibri"/>
                <a:cs typeface="Calibri"/>
              </a:rPr>
              <a:t>SPMI offenders are at </a:t>
            </a:r>
            <a:r>
              <a:rPr lang="en-US" b="1" dirty="0">
                <a:latin typeface="Calibri"/>
                <a:cs typeface="Calibri"/>
              </a:rPr>
              <a:t>double the risk of failing supervision</a:t>
            </a:r>
            <a:r>
              <a:rPr lang="en-US" dirty="0">
                <a:latin typeface="Calibri"/>
                <a:cs typeface="Calibri"/>
              </a:rPr>
              <a:t>.</a:t>
            </a:r>
          </a:p>
          <a:p>
            <a:pPr eaLnBrk="1" hangingPunct="1">
              <a:lnSpc>
                <a:spcPct val="90000"/>
              </a:lnSpc>
            </a:pPr>
            <a:r>
              <a:rPr lang="en-US" dirty="0">
                <a:latin typeface="Calibri"/>
                <a:cs typeface="Calibri"/>
              </a:rPr>
              <a:t>More likely than their counterparts to fail because of </a:t>
            </a:r>
            <a:r>
              <a:rPr lang="en-US" b="1" dirty="0">
                <a:latin typeface="Calibri"/>
                <a:cs typeface="Calibri"/>
              </a:rPr>
              <a:t>technical violations.</a:t>
            </a:r>
          </a:p>
          <a:p>
            <a:pPr eaLnBrk="1" hangingPunct="1">
              <a:lnSpc>
                <a:spcPct val="90000"/>
              </a:lnSpc>
            </a:pPr>
            <a:r>
              <a:rPr lang="en-US" b="1" dirty="0">
                <a:latin typeface="Calibri"/>
                <a:cs typeface="Calibri"/>
              </a:rPr>
              <a:t>The strongest risk factors for recidivism are shared by those with and without mental illness</a:t>
            </a:r>
            <a:r>
              <a:rPr lang="en-US" dirty="0">
                <a:latin typeface="Calibri"/>
                <a:cs typeface="Calibri"/>
              </a:rPr>
              <a:t>.</a:t>
            </a:r>
          </a:p>
          <a:p>
            <a:pPr eaLnBrk="1" hangingPunct="1">
              <a:lnSpc>
                <a:spcPct val="90000"/>
              </a:lnSpc>
            </a:pPr>
            <a:r>
              <a:rPr lang="en-US" dirty="0">
                <a:latin typeface="Calibri"/>
                <a:cs typeface="Calibri"/>
              </a:rPr>
              <a:t>Risk reduction is not based on receiving more mental health services.</a:t>
            </a:r>
          </a:p>
          <a:p>
            <a:r>
              <a:rPr lang="en-US" b="1" dirty="0">
                <a:latin typeface="Calibri"/>
                <a:cs typeface="Calibri"/>
              </a:rPr>
              <a:t>Relationship quality partially mediates relation between specialty supervision and arrests and revocation. </a:t>
            </a:r>
          </a:p>
          <a:p>
            <a:r>
              <a:rPr lang="en-US" b="1" dirty="0">
                <a:latin typeface="Calibri"/>
                <a:cs typeface="Calibri"/>
              </a:rPr>
              <a:t>Avoid negative pressures and increase positive dual role relationship quality.(Salmon example)</a:t>
            </a:r>
          </a:p>
          <a:p>
            <a:r>
              <a:rPr lang="en-US" b="1" dirty="0">
                <a:latin typeface="Calibri"/>
                <a:cs typeface="Calibri"/>
              </a:rPr>
              <a:t>More problem solving techniques and approach</a:t>
            </a:r>
            <a:r>
              <a:rPr lang="en-US" dirty="0">
                <a:latin typeface="Calibri"/>
                <a:cs typeface="Calibri"/>
              </a:rPr>
              <a:t>.</a:t>
            </a:r>
          </a:p>
        </p:txBody>
      </p:sp>
      <p:sp>
        <p:nvSpPr>
          <p:cNvPr id="2" name="Rectangle 1">
            <a:extLst>
              <a:ext uri="{FF2B5EF4-FFF2-40B4-BE49-F238E27FC236}">
                <a16:creationId xmlns:a16="http://schemas.microsoft.com/office/drawing/2014/main" id="{F4260C4E-2531-5C0B-7341-4E7FA0CD8A81}"/>
              </a:ext>
            </a:extLst>
          </p:cNvPr>
          <p:cNvSpPr/>
          <p:nvPr/>
        </p:nvSpPr>
        <p:spPr>
          <a:xfrm>
            <a:off x="3329772" y="6216134"/>
            <a:ext cx="431913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Calibri"/>
              </a:rPr>
              <a:t>http://socialecology.uci.edu/faculty/skeem/</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Straight Connector 4">
            <a:extLst>
              <a:ext uri="{FF2B5EF4-FFF2-40B4-BE49-F238E27FC236}">
                <a16:creationId xmlns:a16="http://schemas.microsoft.com/office/drawing/2014/main" id="{773E41DF-1214-3E74-8DBA-5FE4EC108CF9}"/>
              </a:ext>
            </a:extLst>
          </p:cNvPr>
          <p:cNvCxnSpPr/>
          <p:nvPr/>
        </p:nvCxnSpPr>
        <p:spPr>
          <a:xfrm>
            <a:off x="73588" y="1277532"/>
            <a:ext cx="8458200"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329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F85AE-D544-CCAF-F723-0D2274EF973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8514FAD-CD2A-6F31-2C4D-63DAEE4A6875}"/>
              </a:ext>
            </a:extLst>
          </p:cNvPr>
          <p:cNvSpPr>
            <a:spLocks noGrp="1"/>
          </p:cNvSpPr>
          <p:nvPr>
            <p:ph type="title"/>
          </p:nvPr>
        </p:nvSpPr>
        <p:spPr/>
        <p:txBody>
          <a:bodyPr anchor="t">
            <a:normAutofit/>
          </a:bodyPr>
          <a:lstStyle/>
          <a:p>
            <a:r>
              <a:rPr lang="en-US" dirty="0">
                <a:latin typeface="Arial" panose="020B0604020202020204" pitchFamily="34" charset="0"/>
                <a:cs typeface="Arial" panose="020B0604020202020204" pitchFamily="34" charset="0"/>
              </a:rPr>
              <a:t>Types of Recovery Capital</a:t>
            </a:r>
          </a:p>
        </p:txBody>
      </p:sp>
      <p:sp>
        <p:nvSpPr>
          <p:cNvPr id="3" name="Content Placeholder 2">
            <a:extLst>
              <a:ext uri="{FF2B5EF4-FFF2-40B4-BE49-F238E27FC236}">
                <a16:creationId xmlns:a16="http://schemas.microsoft.com/office/drawing/2014/main" id="{8433BEBC-6192-2FEC-67AF-D44478F676C5}"/>
              </a:ext>
            </a:extLst>
          </p:cNvPr>
          <p:cNvSpPr>
            <a:spLocks noGrp="1"/>
          </p:cNvSpPr>
          <p:nvPr>
            <p:ph idx="1"/>
          </p:nvPr>
        </p:nvSpPr>
        <p:spPr/>
        <p:txBody>
          <a:bodyPr/>
          <a:lstStyle/>
          <a:p>
            <a:pPr>
              <a:lnSpc>
                <a:spcPct val="150000"/>
              </a:lnSpc>
            </a:pPr>
            <a:r>
              <a:rPr lang="en-US" dirty="0"/>
              <a:t>Physical</a:t>
            </a:r>
          </a:p>
          <a:p>
            <a:pPr>
              <a:lnSpc>
                <a:spcPct val="150000"/>
              </a:lnSpc>
            </a:pPr>
            <a:r>
              <a:rPr lang="en-US" dirty="0"/>
              <a:t>Personal</a:t>
            </a:r>
          </a:p>
          <a:p>
            <a:pPr>
              <a:lnSpc>
                <a:spcPct val="150000"/>
              </a:lnSpc>
            </a:pPr>
            <a:r>
              <a:rPr lang="en-US" dirty="0"/>
              <a:t>Social/Family</a:t>
            </a:r>
          </a:p>
          <a:p>
            <a:pPr>
              <a:lnSpc>
                <a:spcPct val="150000"/>
              </a:lnSpc>
            </a:pPr>
            <a:r>
              <a:rPr lang="en-US" dirty="0"/>
              <a:t>Community</a:t>
            </a:r>
          </a:p>
        </p:txBody>
      </p:sp>
      <p:sp>
        <p:nvSpPr>
          <p:cNvPr id="21" name="Slide Number Placeholder 2">
            <a:extLst>
              <a:ext uri="{FF2B5EF4-FFF2-40B4-BE49-F238E27FC236}">
                <a16:creationId xmlns:a16="http://schemas.microsoft.com/office/drawing/2014/main" id="{DD606C16-1709-9960-6594-A2C00C0576AF}"/>
              </a:ext>
            </a:extLst>
          </p:cNvPr>
          <p:cNvSpPr>
            <a:spLocks noGrp="1"/>
          </p:cNvSpPr>
          <p:nvPr>
            <p:ph type="sldNum" sz="quarter" idx="12"/>
          </p:nvPr>
        </p:nvSpPr>
        <p:spPr/>
        <p:txBody>
          <a:bodyPr anchor="ctr">
            <a:normAutofit/>
          </a:bodyPr>
          <a:lstStyle/>
          <a:p>
            <a:pPr defTabSz="685800">
              <a:lnSpc>
                <a:spcPct val="90000"/>
              </a:lnSpc>
              <a:spcAft>
                <a:spcPts val="450"/>
              </a:spcAft>
            </a:pPr>
            <a:fld id="{B2643E34-DC33-45ED-8E33-EC0D5991E9A4}" type="slidenum">
              <a:rPr lang="en-US" sz="750">
                <a:solidFill>
                  <a:srgbClr val="34322F"/>
                </a:solidFill>
                <a:latin typeface="Cambria"/>
              </a:rPr>
              <a:pPr defTabSz="685800">
                <a:lnSpc>
                  <a:spcPct val="90000"/>
                </a:lnSpc>
                <a:spcAft>
                  <a:spcPts val="450"/>
                </a:spcAft>
              </a:pPr>
              <a:t>10</a:t>
            </a:fld>
            <a:endParaRPr lang="en-US" sz="750">
              <a:solidFill>
                <a:srgbClr val="34322F"/>
              </a:solidFill>
              <a:latin typeface="Cambria"/>
            </a:endParaRPr>
          </a:p>
        </p:txBody>
      </p:sp>
      <p:sp>
        <p:nvSpPr>
          <p:cNvPr id="5" name="Slide Number Placeholder 4" hidden="1">
            <a:extLst>
              <a:ext uri="{FF2B5EF4-FFF2-40B4-BE49-F238E27FC236}">
                <a16:creationId xmlns:a16="http://schemas.microsoft.com/office/drawing/2014/main" id="{EE75E704-CFCC-FFD0-57B5-57A973B27AE0}"/>
              </a:ext>
            </a:extLst>
          </p:cNvPr>
          <p:cNvSpPr>
            <a:spLocks noGrp="1"/>
          </p:cNvSpPr>
          <p:nvPr>
            <p:ph type="sldNum" sz="quarter" idx="4294967295"/>
          </p:nvPr>
        </p:nvSpPr>
        <p:spPr>
          <a:xfrm>
            <a:off x="8645525" y="5692775"/>
            <a:ext cx="498475" cy="101600"/>
          </a:xfrm>
        </p:spPr>
        <p:txBody>
          <a:bodyPr anchor="ctr">
            <a:normAutofit fontScale="25000" lnSpcReduction="20000"/>
          </a:bodyPr>
          <a:lstStyle/>
          <a:p>
            <a:pPr defTabSz="685800">
              <a:lnSpc>
                <a:spcPct val="90000"/>
              </a:lnSpc>
              <a:spcAft>
                <a:spcPts val="450"/>
              </a:spcAft>
            </a:pPr>
            <a:fld id="{B2643E34-DC33-45ED-8E33-EC0D5991E9A4}" type="slidenum">
              <a:rPr lang="en-US" sz="750">
                <a:solidFill>
                  <a:srgbClr val="34322F"/>
                </a:solidFill>
                <a:latin typeface="Cambria"/>
              </a:rPr>
              <a:pPr defTabSz="685800">
                <a:lnSpc>
                  <a:spcPct val="90000"/>
                </a:lnSpc>
                <a:spcAft>
                  <a:spcPts val="450"/>
                </a:spcAft>
              </a:pPr>
              <a:t>10</a:t>
            </a:fld>
            <a:endParaRPr lang="en-US" sz="750">
              <a:solidFill>
                <a:srgbClr val="34322F"/>
              </a:solidFill>
              <a:latin typeface="Cambria"/>
            </a:endParaRPr>
          </a:p>
        </p:txBody>
      </p:sp>
    </p:spTree>
    <p:extLst>
      <p:ext uri="{BB962C8B-B14F-4D97-AF65-F5344CB8AC3E}">
        <p14:creationId xmlns:p14="http://schemas.microsoft.com/office/powerpoint/2010/main" val="3077948444"/>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C3C1D-141F-8669-716E-D8A5BFFB49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0C8504-AC4E-6D87-63FE-915F9327A84A}"/>
              </a:ext>
            </a:extLst>
          </p:cNvPr>
          <p:cNvSpPr>
            <a:spLocks noGrp="1"/>
          </p:cNvSpPr>
          <p:nvPr>
            <p:ph type="title"/>
          </p:nvPr>
        </p:nvSpPr>
        <p:spPr/>
        <p:txBody>
          <a:bodyPr>
            <a:normAutofit fontScale="90000"/>
          </a:bodyPr>
          <a:lstStyle/>
          <a:p>
            <a:r>
              <a:rPr lang="en-US" sz="3750" dirty="0">
                <a:latin typeface="Arial" panose="020B0604020202020204" pitchFamily="34" charset="0"/>
                <a:cs typeface="Arial" panose="020B0604020202020204" pitchFamily="34" charset="0"/>
              </a:rPr>
              <a:t>Physical/Economic</a:t>
            </a:r>
            <a:br>
              <a:rPr lang="en-US" sz="3750" dirty="0">
                <a:latin typeface="Arial" panose="020B0604020202020204" pitchFamily="34" charset="0"/>
                <a:cs typeface="Arial" panose="020B0604020202020204" pitchFamily="34" charset="0"/>
              </a:rPr>
            </a:br>
            <a:r>
              <a:rPr lang="en-US" sz="3750">
                <a:latin typeface="Arial" panose="020B0604020202020204" pitchFamily="34" charset="0"/>
                <a:cs typeface="Arial" panose="020B0604020202020204" pitchFamily="34" charset="0"/>
              </a:rPr>
              <a:t> 	Recovery </a:t>
            </a:r>
            <a:r>
              <a:rPr lang="en-US" sz="3750" dirty="0">
                <a:latin typeface="Arial" panose="020B0604020202020204" pitchFamily="34" charset="0"/>
                <a:cs typeface="Arial" panose="020B0604020202020204" pitchFamily="34" charset="0"/>
              </a:rPr>
              <a:t>Capital</a:t>
            </a:r>
          </a:p>
        </p:txBody>
      </p:sp>
      <p:sp>
        <p:nvSpPr>
          <p:cNvPr id="5" name="Content Placeholder 4">
            <a:extLst>
              <a:ext uri="{FF2B5EF4-FFF2-40B4-BE49-F238E27FC236}">
                <a16:creationId xmlns:a16="http://schemas.microsoft.com/office/drawing/2014/main" id="{C8D412C0-F3AE-0939-3574-D8B0CDD488EE}"/>
              </a:ext>
            </a:extLst>
          </p:cNvPr>
          <p:cNvSpPr>
            <a:spLocks noGrp="1"/>
          </p:cNvSpPr>
          <p:nvPr>
            <p:ph idx="1"/>
          </p:nvPr>
        </p:nvSpPr>
        <p:spPr/>
        <p:txBody>
          <a:bodyPr>
            <a:normAutofit/>
          </a:bodyPr>
          <a:lstStyle/>
          <a:p>
            <a:pPr marL="0" indent="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US" sz="2400" dirty="0">
                <a:latin typeface="Tahoma" panose="020B0604030504040204" pitchFamily="34" charset="0"/>
                <a:ea typeface="Tahoma" panose="020B0604030504040204" pitchFamily="34" charset="0"/>
                <a:cs typeface="Tahoma" panose="020B0604030504040204" pitchFamily="34" charset="0"/>
              </a:rPr>
              <a:t> Tangible resources/assets that support stability: housing, transportation, employment, income/finances, healthcare access, and other material needs.  </a:t>
            </a:r>
          </a:p>
        </p:txBody>
      </p:sp>
      <p:sp>
        <p:nvSpPr>
          <p:cNvPr id="4" name="Slide Number Placeholder 3">
            <a:extLst>
              <a:ext uri="{FF2B5EF4-FFF2-40B4-BE49-F238E27FC236}">
                <a16:creationId xmlns:a16="http://schemas.microsoft.com/office/drawing/2014/main" id="{D4C95B0A-703A-2A79-DF7D-BBAF4FC9AA86}"/>
              </a:ext>
            </a:extLst>
          </p:cNvPr>
          <p:cNvSpPr>
            <a:spLocks noGrp="1"/>
          </p:cNvSpPr>
          <p:nvPr>
            <p:ph type="sldNum" sz="quarter" idx="12"/>
          </p:nvPr>
        </p:nvSpPr>
        <p:spPr/>
        <p:txBody>
          <a:bodyPr/>
          <a:lstStyle/>
          <a:p>
            <a:pPr defTabSz="685800"/>
            <a:fld id="{B2643E34-DC33-45ED-8E33-EC0D5991E9A4}" type="slidenum">
              <a:rPr lang="en-US">
                <a:solidFill>
                  <a:srgbClr val="34322F"/>
                </a:solidFill>
                <a:latin typeface="Cambria"/>
              </a:rPr>
              <a:pPr defTabSz="685800"/>
              <a:t>11</a:t>
            </a:fld>
            <a:endParaRPr lang="en-US">
              <a:solidFill>
                <a:srgbClr val="34322F"/>
              </a:solidFill>
              <a:latin typeface="Cambria"/>
            </a:endParaRPr>
          </a:p>
        </p:txBody>
      </p:sp>
    </p:spTree>
    <p:extLst>
      <p:ext uri="{BB962C8B-B14F-4D97-AF65-F5344CB8AC3E}">
        <p14:creationId xmlns:p14="http://schemas.microsoft.com/office/powerpoint/2010/main" val="1808744617"/>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C71A4-12C2-37A9-2FDD-0FB75C7EE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A6A23E-3F78-B01E-B001-4E665B6A0A56}"/>
              </a:ext>
            </a:extLst>
          </p:cNvPr>
          <p:cNvSpPr>
            <a:spLocks noGrp="1"/>
          </p:cNvSpPr>
          <p:nvPr>
            <p:ph type="title"/>
          </p:nvPr>
        </p:nvSpPr>
        <p:spPr/>
        <p:txBody>
          <a:bodyPr>
            <a:normAutofit fontScale="90000"/>
          </a:bodyPr>
          <a:lstStyle/>
          <a:p>
            <a:r>
              <a:rPr lang="en-US" dirty="0"/>
              <a:t>Challenges with Sustainability of Physical/Recovery Capital</a:t>
            </a:r>
          </a:p>
        </p:txBody>
      </p:sp>
      <p:sp>
        <p:nvSpPr>
          <p:cNvPr id="3" name="Content Placeholder 2">
            <a:extLst>
              <a:ext uri="{FF2B5EF4-FFF2-40B4-BE49-F238E27FC236}">
                <a16:creationId xmlns:a16="http://schemas.microsoft.com/office/drawing/2014/main" id="{75E05041-C83F-FB58-D49A-88798FE6059D}"/>
              </a:ext>
            </a:extLst>
          </p:cNvPr>
          <p:cNvSpPr>
            <a:spLocks noGrp="1"/>
          </p:cNvSpPr>
          <p:nvPr>
            <p:ph idx="1"/>
          </p:nvPr>
        </p:nvSpPr>
        <p:spPr/>
        <p:txBody>
          <a:bodyPr>
            <a:normAutofit lnSpcReduction="10000"/>
          </a:bodyPr>
          <a:lstStyle/>
          <a:p>
            <a:r>
              <a:rPr lang="en-US" dirty="0"/>
              <a:t>Medications – Money – Housing</a:t>
            </a:r>
          </a:p>
          <a:p>
            <a:r>
              <a:rPr lang="en-US" dirty="0"/>
              <a:t>Medications</a:t>
            </a:r>
          </a:p>
          <a:p>
            <a:pPr lvl="1"/>
            <a:r>
              <a:rPr lang="en-US" dirty="0"/>
              <a:t>Anosognosia</a:t>
            </a:r>
          </a:p>
          <a:p>
            <a:pPr lvl="1"/>
            <a:r>
              <a:rPr lang="en-US" dirty="0"/>
              <a:t>Changing Dr’s after the program</a:t>
            </a:r>
          </a:p>
          <a:p>
            <a:pPr lvl="1"/>
            <a:r>
              <a:rPr lang="en-US" dirty="0"/>
              <a:t>Long-term buy-in</a:t>
            </a:r>
          </a:p>
          <a:p>
            <a:pPr lvl="1"/>
            <a:r>
              <a:rPr lang="en-US" dirty="0"/>
              <a:t>Paying for meds; co-pays</a:t>
            </a:r>
          </a:p>
          <a:p>
            <a:r>
              <a:rPr lang="en-US" dirty="0"/>
              <a:t>Money</a:t>
            </a:r>
          </a:p>
          <a:p>
            <a:r>
              <a:rPr lang="en-US" dirty="0"/>
              <a:t>Housing</a:t>
            </a:r>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4104690857"/>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F0D2F-25AA-1E62-7C4C-3D9134FDAA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CAB59C-954B-045E-EFC0-94101E59E21C}"/>
              </a:ext>
            </a:extLst>
          </p:cNvPr>
          <p:cNvSpPr>
            <a:spLocks noGrp="1"/>
          </p:cNvSpPr>
          <p:nvPr>
            <p:ph type="title"/>
          </p:nvPr>
        </p:nvSpPr>
        <p:spPr/>
        <p:txBody>
          <a:bodyPr>
            <a:normAutofit fontScale="90000"/>
          </a:bodyPr>
          <a:lstStyle/>
          <a:p>
            <a:r>
              <a:rPr lang="en-US" dirty="0"/>
              <a:t>Challenges with Sustainability of Physical/Recovery Capital</a:t>
            </a:r>
          </a:p>
        </p:txBody>
      </p:sp>
      <p:sp>
        <p:nvSpPr>
          <p:cNvPr id="3" name="Content Placeholder 2">
            <a:extLst>
              <a:ext uri="{FF2B5EF4-FFF2-40B4-BE49-F238E27FC236}">
                <a16:creationId xmlns:a16="http://schemas.microsoft.com/office/drawing/2014/main" id="{982919B1-D7F7-4783-2D5D-92202B5C7FCA}"/>
              </a:ext>
            </a:extLst>
          </p:cNvPr>
          <p:cNvSpPr>
            <a:spLocks noGrp="1"/>
          </p:cNvSpPr>
          <p:nvPr>
            <p:ph idx="1"/>
          </p:nvPr>
        </p:nvSpPr>
        <p:spPr/>
        <p:txBody>
          <a:bodyPr>
            <a:normAutofit/>
          </a:bodyPr>
          <a:lstStyle/>
          <a:p>
            <a:r>
              <a:rPr lang="en-US" dirty="0"/>
              <a:t>Medications – Money – Housing</a:t>
            </a:r>
          </a:p>
          <a:p>
            <a:r>
              <a:rPr lang="en-US" dirty="0"/>
              <a:t>Money</a:t>
            </a:r>
          </a:p>
          <a:p>
            <a:pPr lvl="1"/>
            <a:r>
              <a:rPr lang="en-US" dirty="0"/>
              <a:t>Is there Financial situation stable/sustainable</a:t>
            </a:r>
          </a:p>
          <a:p>
            <a:pPr lvl="1"/>
            <a:r>
              <a:rPr lang="en-US" dirty="0"/>
              <a:t>Disability/Part-time work/</a:t>
            </a:r>
            <a:r>
              <a:rPr lang="en-US" dirty="0" err="1"/>
              <a:t>etc</a:t>
            </a:r>
            <a:endParaRPr lang="en-US" dirty="0"/>
          </a:p>
          <a:p>
            <a:pPr lvl="1"/>
            <a:r>
              <a:rPr lang="en-US" dirty="0"/>
              <a:t>SB example</a:t>
            </a:r>
          </a:p>
          <a:p>
            <a:pPr lvl="1"/>
            <a:r>
              <a:rPr lang="en-US" dirty="0"/>
              <a:t>Payees?</a:t>
            </a:r>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1376542807"/>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E1EDD-9BB3-252C-B711-F68A57BCC0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13076-204D-E32A-DBF9-76F2A546C274}"/>
              </a:ext>
            </a:extLst>
          </p:cNvPr>
          <p:cNvSpPr>
            <a:spLocks noGrp="1"/>
          </p:cNvSpPr>
          <p:nvPr>
            <p:ph type="title"/>
          </p:nvPr>
        </p:nvSpPr>
        <p:spPr/>
        <p:txBody>
          <a:bodyPr>
            <a:normAutofit fontScale="90000"/>
          </a:bodyPr>
          <a:lstStyle/>
          <a:p>
            <a:r>
              <a:rPr lang="en-US" dirty="0"/>
              <a:t>Challenges with Sustainability of Physical/Recovery Capital</a:t>
            </a:r>
          </a:p>
        </p:txBody>
      </p:sp>
      <p:sp>
        <p:nvSpPr>
          <p:cNvPr id="3" name="Content Placeholder 2">
            <a:extLst>
              <a:ext uri="{FF2B5EF4-FFF2-40B4-BE49-F238E27FC236}">
                <a16:creationId xmlns:a16="http://schemas.microsoft.com/office/drawing/2014/main" id="{D9D6191F-6480-4D60-7EA2-8986D271289C}"/>
              </a:ext>
            </a:extLst>
          </p:cNvPr>
          <p:cNvSpPr>
            <a:spLocks noGrp="1"/>
          </p:cNvSpPr>
          <p:nvPr>
            <p:ph idx="1"/>
          </p:nvPr>
        </p:nvSpPr>
        <p:spPr/>
        <p:txBody>
          <a:bodyPr>
            <a:normAutofit/>
          </a:bodyPr>
          <a:lstStyle/>
          <a:p>
            <a:r>
              <a:rPr lang="en-US" dirty="0"/>
              <a:t>Medications – Money – Housing</a:t>
            </a:r>
          </a:p>
          <a:p>
            <a:r>
              <a:rPr lang="en-US" dirty="0"/>
              <a:t>Housing</a:t>
            </a:r>
          </a:p>
          <a:p>
            <a:pPr lvl="1"/>
            <a:r>
              <a:rPr lang="en-US" dirty="0"/>
              <a:t>Is their Housing situation safe?</a:t>
            </a:r>
          </a:p>
          <a:p>
            <a:pPr lvl="1"/>
            <a:r>
              <a:rPr lang="en-US" dirty="0"/>
              <a:t>Is their Housing situation sustainable?</a:t>
            </a:r>
          </a:p>
          <a:p>
            <a:pPr lvl="1"/>
            <a:r>
              <a:rPr lang="en-US" dirty="0"/>
              <a:t>Do they have a Housing subsidy?</a:t>
            </a:r>
          </a:p>
          <a:p>
            <a:pPr lvl="1"/>
            <a:r>
              <a:rPr lang="en-US" dirty="0"/>
              <a:t>Do they have Roommates? </a:t>
            </a:r>
          </a:p>
          <a:p>
            <a:pPr lvl="2"/>
            <a:r>
              <a:rPr lang="en-US" dirty="0"/>
              <a:t>Will they Pay their portion?</a:t>
            </a:r>
          </a:p>
          <a:p>
            <a:pPr lvl="2"/>
            <a:r>
              <a:rPr lang="en-US" dirty="0"/>
              <a:t>Will they Use and are they in Recovery also?</a:t>
            </a:r>
          </a:p>
          <a:p>
            <a:pPr marL="0"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241876610"/>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8EE9D-1426-AC68-D2B4-EBA19129F8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1F6DBF-19F9-1EE0-D1A4-05C7D7DB55CD}"/>
              </a:ext>
            </a:extLst>
          </p:cNvPr>
          <p:cNvSpPr>
            <a:spLocks noGrp="1"/>
          </p:cNvSpPr>
          <p:nvPr>
            <p:ph type="title"/>
          </p:nvPr>
        </p:nvSpPr>
        <p:spPr/>
        <p:txBody>
          <a:bodyPr>
            <a:normAutofit fontScale="90000"/>
          </a:bodyPr>
          <a:lstStyle/>
          <a:p>
            <a:r>
              <a:rPr lang="en-US" dirty="0"/>
              <a:t>Challenges with Sustainability of Physical/Recovery Capital</a:t>
            </a:r>
          </a:p>
        </p:txBody>
      </p:sp>
      <p:sp>
        <p:nvSpPr>
          <p:cNvPr id="3" name="Content Placeholder 2">
            <a:extLst>
              <a:ext uri="{FF2B5EF4-FFF2-40B4-BE49-F238E27FC236}">
                <a16:creationId xmlns:a16="http://schemas.microsoft.com/office/drawing/2014/main" id="{D3E3D4EA-59C4-CE32-71D6-9347FFF0C1EC}"/>
              </a:ext>
            </a:extLst>
          </p:cNvPr>
          <p:cNvSpPr>
            <a:spLocks noGrp="1"/>
          </p:cNvSpPr>
          <p:nvPr>
            <p:ph idx="1"/>
          </p:nvPr>
        </p:nvSpPr>
        <p:spPr/>
        <p:txBody>
          <a:bodyPr>
            <a:normAutofit/>
          </a:bodyPr>
          <a:lstStyle/>
          <a:p>
            <a:r>
              <a:rPr lang="en-US" dirty="0"/>
              <a:t>Transportation</a:t>
            </a:r>
          </a:p>
          <a:p>
            <a:pPr lvl="1"/>
            <a:r>
              <a:rPr lang="en-US" dirty="0"/>
              <a:t>How do they get around?  </a:t>
            </a:r>
          </a:p>
          <a:p>
            <a:pPr lvl="1"/>
            <a:r>
              <a:rPr lang="en-US" dirty="0"/>
              <a:t>Is this method sustainable?</a:t>
            </a:r>
          </a:p>
          <a:p>
            <a:pPr lvl="1"/>
            <a:r>
              <a:rPr lang="en-US" dirty="0"/>
              <a:t>Do they have a car?</a:t>
            </a:r>
          </a:p>
          <a:p>
            <a:pPr lvl="1"/>
            <a:r>
              <a:rPr lang="en-US" dirty="0"/>
              <a:t>Can they afford it?</a:t>
            </a:r>
          </a:p>
          <a:p>
            <a:pPr lvl="1"/>
            <a:r>
              <a:rPr lang="en-US" dirty="0"/>
              <a:t>Do they have a license, is it at risk?</a:t>
            </a:r>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2555072700"/>
      </p:ext>
    </p:extLst>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04B48-851A-88B3-A078-41592A0234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3391BC-855C-E959-0DE3-4A7A8F8B0AE4}"/>
              </a:ext>
            </a:extLst>
          </p:cNvPr>
          <p:cNvSpPr>
            <a:spLocks noGrp="1"/>
          </p:cNvSpPr>
          <p:nvPr>
            <p:ph type="title"/>
          </p:nvPr>
        </p:nvSpPr>
        <p:spPr/>
        <p:txBody>
          <a:bodyPr>
            <a:normAutofit fontScale="90000"/>
          </a:bodyPr>
          <a:lstStyle/>
          <a:p>
            <a:r>
              <a:rPr lang="en-US" dirty="0"/>
              <a:t>Challenges with Sustainability of Physical/Recovery Capital</a:t>
            </a:r>
          </a:p>
        </p:txBody>
      </p:sp>
      <p:sp>
        <p:nvSpPr>
          <p:cNvPr id="3" name="Content Placeholder 2">
            <a:extLst>
              <a:ext uri="{FF2B5EF4-FFF2-40B4-BE49-F238E27FC236}">
                <a16:creationId xmlns:a16="http://schemas.microsoft.com/office/drawing/2014/main" id="{EC1C6C89-AFEC-7AB3-0FA9-7A29E17B4A3F}"/>
              </a:ext>
            </a:extLst>
          </p:cNvPr>
          <p:cNvSpPr>
            <a:spLocks noGrp="1"/>
          </p:cNvSpPr>
          <p:nvPr>
            <p:ph idx="1"/>
          </p:nvPr>
        </p:nvSpPr>
        <p:spPr/>
        <p:txBody>
          <a:bodyPr>
            <a:normAutofit lnSpcReduction="10000"/>
          </a:bodyPr>
          <a:lstStyle/>
          <a:p>
            <a:r>
              <a:rPr lang="en-US" dirty="0"/>
              <a:t>Healthcare</a:t>
            </a:r>
          </a:p>
          <a:p>
            <a:pPr lvl="1"/>
            <a:r>
              <a:rPr lang="en-US" dirty="0"/>
              <a:t>Do they have Medicaid?</a:t>
            </a:r>
          </a:p>
          <a:p>
            <a:pPr lvl="2"/>
            <a:r>
              <a:rPr lang="en-US" dirty="0"/>
              <a:t>Does it cover all their expenses?</a:t>
            </a:r>
          </a:p>
          <a:p>
            <a:pPr lvl="1"/>
            <a:r>
              <a:rPr lang="en-US" dirty="0"/>
              <a:t>Do they have Medicare only?</a:t>
            </a:r>
          </a:p>
          <a:p>
            <a:pPr lvl="2"/>
            <a:r>
              <a:rPr lang="en-US" dirty="0"/>
              <a:t>What services are available? </a:t>
            </a:r>
          </a:p>
          <a:p>
            <a:pPr lvl="2"/>
            <a:r>
              <a:rPr lang="en-US" dirty="0"/>
              <a:t>How do we fill in the gaps?</a:t>
            </a:r>
          </a:p>
          <a:p>
            <a:pPr lvl="1"/>
            <a:r>
              <a:rPr lang="en-US" dirty="0"/>
              <a:t>Do they have co-pays?</a:t>
            </a:r>
          </a:p>
          <a:p>
            <a:pPr lvl="2"/>
            <a:r>
              <a:rPr lang="en-US" dirty="0"/>
              <a:t>Can they pay them?</a:t>
            </a:r>
          </a:p>
          <a:p>
            <a:pPr lvl="2"/>
            <a:r>
              <a:rPr lang="en-US" dirty="0"/>
              <a:t>If not, then what?</a:t>
            </a:r>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4171120041"/>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8640B-4912-DC86-2B21-688BA93CB1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794A4F-D426-C7F1-D5E7-1F7B6A772057}"/>
              </a:ext>
            </a:extLst>
          </p:cNvPr>
          <p:cNvSpPr>
            <a:spLocks noGrp="1"/>
          </p:cNvSpPr>
          <p:nvPr>
            <p:ph type="title"/>
          </p:nvPr>
        </p:nvSpPr>
        <p:spPr/>
        <p:txBody>
          <a:bodyPr/>
          <a:lstStyle/>
          <a:p>
            <a:r>
              <a:rPr lang="en-US" sz="3750" dirty="0">
                <a:latin typeface="Arial" panose="020B0604020202020204" pitchFamily="34" charset="0"/>
                <a:cs typeface="Arial" panose="020B0604020202020204" pitchFamily="34" charset="0"/>
              </a:rPr>
              <a:t>Personal Recovery Capital</a:t>
            </a:r>
          </a:p>
        </p:txBody>
      </p:sp>
      <p:sp>
        <p:nvSpPr>
          <p:cNvPr id="5" name="Content Placeholder 4">
            <a:extLst>
              <a:ext uri="{FF2B5EF4-FFF2-40B4-BE49-F238E27FC236}">
                <a16:creationId xmlns:a16="http://schemas.microsoft.com/office/drawing/2014/main" id="{36238B2A-111B-C7E8-48AD-246291E078C5}"/>
              </a:ext>
            </a:extLst>
          </p:cNvPr>
          <p:cNvSpPr>
            <a:spLocks noGrp="1"/>
          </p:cNvSpPr>
          <p:nvPr>
            <p:ph idx="1"/>
          </p:nvPr>
        </p:nvSpPr>
        <p:spPr/>
        <p:txBody>
          <a:bodyPr>
            <a:normAutofit/>
          </a:bodyPr>
          <a:lstStyle/>
          <a:p>
            <a:pPr marL="0" indent="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US" sz="2400" dirty="0">
                <a:latin typeface="Tahoma" panose="020B0604030504040204" pitchFamily="34" charset="0"/>
                <a:ea typeface="Tahoma" panose="020B0604030504040204" pitchFamily="34" charset="0"/>
                <a:cs typeface="Tahoma" panose="020B0604030504040204" pitchFamily="34" charset="0"/>
              </a:rPr>
              <a:t>Personal skills and attributes such as coping abilities, education, problem‑solving skills, self‑efficacy, mental and physical health, basic living skills, and resilience.</a:t>
            </a:r>
          </a:p>
        </p:txBody>
      </p:sp>
      <p:sp>
        <p:nvSpPr>
          <p:cNvPr id="4" name="Slide Number Placeholder 3">
            <a:extLst>
              <a:ext uri="{FF2B5EF4-FFF2-40B4-BE49-F238E27FC236}">
                <a16:creationId xmlns:a16="http://schemas.microsoft.com/office/drawing/2014/main" id="{6078D383-C7DA-CB3A-84D8-F81DD2567C0E}"/>
              </a:ext>
            </a:extLst>
          </p:cNvPr>
          <p:cNvSpPr>
            <a:spLocks noGrp="1"/>
          </p:cNvSpPr>
          <p:nvPr>
            <p:ph type="sldNum" sz="quarter" idx="12"/>
          </p:nvPr>
        </p:nvSpPr>
        <p:spPr/>
        <p:txBody>
          <a:bodyPr/>
          <a:lstStyle/>
          <a:p>
            <a:pPr defTabSz="685800"/>
            <a:fld id="{B2643E34-DC33-45ED-8E33-EC0D5991E9A4}" type="slidenum">
              <a:rPr lang="en-US">
                <a:solidFill>
                  <a:srgbClr val="34322F"/>
                </a:solidFill>
                <a:latin typeface="Cambria"/>
              </a:rPr>
              <a:pPr defTabSz="685800"/>
              <a:t>17</a:t>
            </a:fld>
            <a:endParaRPr lang="en-US">
              <a:solidFill>
                <a:srgbClr val="34322F"/>
              </a:solidFill>
              <a:latin typeface="Cambria"/>
            </a:endParaRPr>
          </a:p>
        </p:txBody>
      </p:sp>
    </p:spTree>
    <p:extLst>
      <p:ext uri="{BB962C8B-B14F-4D97-AF65-F5344CB8AC3E}">
        <p14:creationId xmlns:p14="http://schemas.microsoft.com/office/powerpoint/2010/main" val="469103034"/>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38D5E-776F-1596-4E75-F6433CF83B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E52631-3853-1495-A4EA-AD6C70811538}"/>
              </a:ext>
            </a:extLst>
          </p:cNvPr>
          <p:cNvSpPr>
            <a:spLocks noGrp="1"/>
          </p:cNvSpPr>
          <p:nvPr>
            <p:ph type="title"/>
          </p:nvPr>
        </p:nvSpPr>
        <p:spPr/>
        <p:txBody>
          <a:bodyPr>
            <a:normAutofit fontScale="90000"/>
          </a:bodyPr>
          <a:lstStyle/>
          <a:p>
            <a:r>
              <a:rPr lang="en-US" dirty="0"/>
              <a:t>Challenges with Sustainability of Personal Recovery Capital</a:t>
            </a:r>
          </a:p>
        </p:txBody>
      </p:sp>
      <p:sp>
        <p:nvSpPr>
          <p:cNvPr id="3" name="Content Placeholder 2">
            <a:extLst>
              <a:ext uri="{FF2B5EF4-FFF2-40B4-BE49-F238E27FC236}">
                <a16:creationId xmlns:a16="http://schemas.microsoft.com/office/drawing/2014/main" id="{07ECC948-08B7-0EE1-4CDC-AE48B913CDD7}"/>
              </a:ext>
            </a:extLst>
          </p:cNvPr>
          <p:cNvSpPr>
            <a:spLocks noGrp="1"/>
          </p:cNvSpPr>
          <p:nvPr>
            <p:ph idx="1"/>
          </p:nvPr>
        </p:nvSpPr>
        <p:spPr/>
        <p:txBody>
          <a:bodyPr>
            <a:normAutofit/>
          </a:bodyPr>
          <a:lstStyle/>
          <a:p>
            <a:r>
              <a:rPr lang="en-US" dirty="0"/>
              <a:t>Problem Solving and Coping Skills</a:t>
            </a:r>
          </a:p>
          <a:p>
            <a:pPr lvl="1"/>
            <a:r>
              <a:rPr lang="en-US" dirty="0"/>
              <a:t>Have they demonstrated that they gained and can utilize skills to deal with Stressful situations?</a:t>
            </a:r>
          </a:p>
          <a:p>
            <a:pPr lvl="2"/>
            <a:r>
              <a:rPr lang="en-US" dirty="0"/>
              <a:t>Roommates or Housing stressors</a:t>
            </a:r>
          </a:p>
          <a:p>
            <a:pPr lvl="2"/>
            <a:r>
              <a:rPr lang="en-US" dirty="0"/>
              <a:t>Family stress (VH example)</a:t>
            </a:r>
          </a:p>
          <a:p>
            <a:pPr lvl="1"/>
            <a:r>
              <a:rPr lang="en-US" dirty="0"/>
              <a:t>Have they dealt with difficult issues without resorting to use or relapse?</a:t>
            </a:r>
          </a:p>
          <a:p>
            <a:pPr lvl="2"/>
            <a:r>
              <a:rPr lang="en-US" dirty="0"/>
              <a:t>Running into old friends and using skills?</a:t>
            </a:r>
          </a:p>
          <a:p>
            <a:pPr marL="0" indent="0">
              <a:buNone/>
            </a:pPr>
            <a:endParaRPr lang="en-US" dirty="0"/>
          </a:p>
          <a:p>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2184139202"/>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9226E-AB7A-77F0-61B6-634B8AD20F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51AD3F-ED5D-D6CF-4DA8-B17A4370B546}"/>
              </a:ext>
            </a:extLst>
          </p:cNvPr>
          <p:cNvSpPr>
            <a:spLocks noGrp="1"/>
          </p:cNvSpPr>
          <p:nvPr>
            <p:ph type="title"/>
          </p:nvPr>
        </p:nvSpPr>
        <p:spPr/>
        <p:txBody>
          <a:bodyPr>
            <a:normAutofit fontScale="90000"/>
          </a:bodyPr>
          <a:lstStyle/>
          <a:p>
            <a:r>
              <a:rPr lang="en-US" dirty="0"/>
              <a:t>Challenges with Sustainability of Personal Recovery Capital</a:t>
            </a:r>
          </a:p>
        </p:txBody>
      </p:sp>
      <p:sp>
        <p:nvSpPr>
          <p:cNvPr id="3" name="Content Placeholder 2">
            <a:extLst>
              <a:ext uri="{FF2B5EF4-FFF2-40B4-BE49-F238E27FC236}">
                <a16:creationId xmlns:a16="http://schemas.microsoft.com/office/drawing/2014/main" id="{4C273D04-169F-BD3C-4AAE-33C2A98FD8F8}"/>
              </a:ext>
            </a:extLst>
          </p:cNvPr>
          <p:cNvSpPr>
            <a:spLocks noGrp="1"/>
          </p:cNvSpPr>
          <p:nvPr>
            <p:ph idx="1"/>
          </p:nvPr>
        </p:nvSpPr>
        <p:spPr/>
        <p:txBody>
          <a:bodyPr>
            <a:normAutofit lnSpcReduction="10000"/>
          </a:bodyPr>
          <a:lstStyle/>
          <a:p>
            <a:r>
              <a:rPr lang="en-US" dirty="0"/>
              <a:t>Education and Employment</a:t>
            </a:r>
          </a:p>
          <a:p>
            <a:pPr lvl="1"/>
            <a:r>
              <a:rPr lang="en-US" dirty="0"/>
              <a:t>Have they dealt with job stress successfully?</a:t>
            </a:r>
          </a:p>
          <a:p>
            <a:pPr lvl="1"/>
            <a:r>
              <a:rPr lang="en-US" dirty="0"/>
              <a:t>Do they have support from employment?</a:t>
            </a:r>
          </a:p>
          <a:p>
            <a:pPr lvl="1"/>
            <a:r>
              <a:rPr lang="en-US" dirty="0"/>
              <a:t>Do they need further progress in this area?</a:t>
            </a:r>
          </a:p>
          <a:p>
            <a:r>
              <a:rPr lang="en-US" dirty="0"/>
              <a:t>Basic Living Skills</a:t>
            </a:r>
          </a:p>
          <a:p>
            <a:pPr lvl="1"/>
            <a:r>
              <a:rPr lang="en-US" dirty="0"/>
              <a:t>Can they maintain their hygiene and apartment in a manner that facilitates recovery?</a:t>
            </a:r>
          </a:p>
          <a:p>
            <a:pPr lvl="1"/>
            <a:r>
              <a:rPr lang="en-US" dirty="0"/>
              <a:t>Can they maintain their budget and live within their means?</a:t>
            </a:r>
          </a:p>
          <a:p>
            <a:pPr marL="0" indent="0">
              <a:buNone/>
            </a:pPr>
            <a:endParaRPr lang="en-US" dirty="0"/>
          </a:p>
          <a:p>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2061711911"/>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91766-39BD-8B96-781E-F930AA5EFD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EA52D3-7FD0-F0EB-AD11-AF3C67021AB7}"/>
              </a:ext>
            </a:extLst>
          </p:cNvPr>
          <p:cNvSpPr>
            <a:spLocks noGrp="1"/>
          </p:cNvSpPr>
          <p:nvPr>
            <p:ph type="title"/>
          </p:nvPr>
        </p:nvSpPr>
        <p:spPr/>
        <p:txBody>
          <a:bodyPr>
            <a:normAutofit fontScale="90000"/>
          </a:bodyPr>
          <a:lstStyle/>
          <a:p>
            <a:r>
              <a:rPr lang="en-US" dirty="0"/>
              <a:t>Challenges with Sustainability of Personal Recovery Capital</a:t>
            </a:r>
          </a:p>
        </p:txBody>
      </p:sp>
      <p:sp>
        <p:nvSpPr>
          <p:cNvPr id="3" name="Content Placeholder 2">
            <a:extLst>
              <a:ext uri="{FF2B5EF4-FFF2-40B4-BE49-F238E27FC236}">
                <a16:creationId xmlns:a16="http://schemas.microsoft.com/office/drawing/2014/main" id="{FB18B48C-78A8-8D58-283B-86AEE466C9AA}"/>
              </a:ext>
            </a:extLst>
          </p:cNvPr>
          <p:cNvSpPr>
            <a:spLocks noGrp="1"/>
          </p:cNvSpPr>
          <p:nvPr>
            <p:ph idx="1"/>
          </p:nvPr>
        </p:nvSpPr>
        <p:spPr/>
        <p:txBody>
          <a:bodyPr>
            <a:normAutofit fontScale="92500" lnSpcReduction="10000"/>
          </a:bodyPr>
          <a:lstStyle/>
          <a:p>
            <a:r>
              <a:rPr lang="en-US" dirty="0"/>
              <a:t>Mental Health</a:t>
            </a:r>
          </a:p>
          <a:p>
            <a:pPr lvl="1"/>
            <a:r>
              <a:rPr lang="en-US" dirty="0"/>
              <a:t>Are they solid in taking their meds and locked into a Dr they trust?</a:t>
            </a:r>
          </a:p>
          <a:p>
            <a:pPr lvl="1"/>
            <a:r>
              <a:rPr lang="en-US" dirty="0"/>
              <a:t>Have they demonstrated they can problem solve through persistent symptoms/adjustments?</a:t>
            </a:r>
          </a:p>
          <a:p>
            <a:r>
              <a:rPr lang="en-US" dirty="0"/>
              <a:t>Physical Health</a:t>
            </a:r>
          </a:p>
          <a:p>
            <a:pPr lvl="1"/>
            <a:r>
              <a:rPr lang="en-US" dirty="0"/>
              <a:t>Can they navigate their physical health care and especially pain issues without falling back into addictive tendencies, meds, habits?</a:t>
            </a:r>
          </a:p>
          <a:p>
            <a:r>
              <a:rPr lang="en-US" dirty="0"/>
              <a:t>Resiliency</a:t>
            </a:r>
          </a:p>
          <a:p>
            <a:pPr marL="0" indent="0">
              <a:buNone/>
            </a:pPr>
            <a:endParaRPr lang="en-US" dirty="0"/>
          </a:p>
          <a:p>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2412376505"/>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9E5F0-D28A-9F38-7A1C-088A896F46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F1928C-1CB4-57ED-0120-41FB9686F7C8}"/>
              </a:ext>
            </a:extLst>
          </p:cNvPr>
          <p:cNvSpPr>
            <a:spLocks noGrp="1"/>
          </p:cNvSpPr>
          <p:nvPr>
            <p:ph type="title"/>
          </p:nvPr>
        </p:nvSpPr>
        <p:spPr/>
        <p:txBody>
          <a:bodyPr/>
          <a:lstStyle/>
          <a:p>
            <a:r>
              <a:rPr lang="en-US" sz="3750" dirty="0">
                <a:latin typeface="Arial" panose="020B0604020202020204" pitchFamily="34" charset="0"/>
                <a:cs typeface="Arial" panose="020B0604020202020204" pitchFamily="34" charset="0"/>
              </a:rPr>
              <a:t>Social Recovery Capital</a:t>
            </a:r>
          </a:p>
        </p:txBody>
      </p:sp>
      <p:sp>
        <p:nvSpPr>
          <p:cNvPr id="5" name="Content Placeholder 4">
            <a:extLst>
              <a:ext uri="{FF2B5EF4-FFF2-40B4-BE49-F238E27FC236}">
                <a16:creationId xmlns:a16="http://schemas.microsoft.com/office/drawing/2014/main" id="{8522B10E-0C99-00FE-DDE9-43F99FD29078}"/>
              </a:ext>
            </a:extLst>
          </p:cNvPr>
          <p:cNvSpPr>
            <a:spLocks noGrp="1"/>
          </p:cNvSpPr>
          <p:nvPr>
            <p:ph idx="1"/>
          </p:nvPr>
        </p:nvSpPr>
        <p:spPr/>
        <p:txBody>
          <a:bodyPr>
            <a:normAutofit/>
          </a:bodyPr>
          <a:lstStyle/>
          <a:p>
            <a:pPr marL="0" indent="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US" sz="2400" dirty="0">
                <a:latin typeface="Tahoma" panose="020B0604030504040204" pitchFamily="34" charset="0"/>
                <a:ea typeface="Tahoma" panose="020B0604030504040204" pitchFamily="34" charset="0"/>
                <a:cs typeface="Tahoma" panose="020B0604030504040204" pitchFamily="34" charset="0"/>
              </a:rPr>
              <a:t>Supportive relationships and community connections that reinforce recovery, provide motivation, and encouragement. This includes family, sober peers, peer supports, mentors, positive leisure and recreational activities and recovery groups. </a:t>
            </a:r>
          </a:p>
        </p:txBody>
      </p:sp>
      <p:sp>
        <p:nvSpPr>
          <p:cNvPr id="4" name="Slide Number Placeholder 3">
            <a:extLst>
              <a:ext uri="{FF2B5EF4-FFF2-40B4-BE49-F238E27FC236}">
                <a16:creationId xmlns:a16="http://schemas.microsoft.com/office/drawing/2014/main" id="{D25FD8BC-0CB7-DF5E-9575-679F0C092411}"/>
              </a:ext>
            </a:extLst>
          </p:cNvPr>
          <p:cNvSpPr>
            <a:spLocks noGrp="1"/>
          </p:cNvSpPr>
          <p:nvPr>
            <p:ph type="sldNum" sz="quarter" idx="12"/>
          </p:nvPr>
        </p:nvSpPr>
        <p:spPr/>
        <p:txBody>
          <a:bodyPr/>
          <a:lstStyle/>
          <a:p>
            <a:pPr defTabSz="685800"/>
            <a:fld id="{B2643E34-DC33-45ED-8E33-EC0D5991E9A4}" type="slidenum">
              <a:rPr lang="en-US">
                <a:solidFill>
                  <a:srgbClr val="34322F"/>
                </a:solidFill>
                <a:latin typeface="Cambria"/>
              </a:rPr>
              <a:pPr defTabSz="685800"/>
              <a:t>21</a:t>
            </a:fld>
            <a:endParaRPr lang="en-US">
              <a:solidFill>
                <a:srgbClr val="34322F"/>
              </a:solidFill>
              <a:latin typeface="Cambria"/>
            </a:endParaRPr>
          </a:p>
        </p:txBody>
      </p:sp>
    </p:spTree>
    <p:extLst>
      <p:ext uri="{BB962C8B-B14F-4D97-AF65-F5344CB8AC3E}">
        <p14:creationId xmlns:p14="http://schemas.microsoft.com/office/powerpoint/2010/main" val="2963976681"/>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389F3-D7F0-9D04-C4A9-49A41E3125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90C9B8-97E0-231C-E977-0715F3EF9D38}"/>
              </a:ext>
            </a:extLst>
          </p:cNvPr>
          <p:cNvSpPr>
            <a:spLocks noGrp="1"/>
          </p:cNvSpPr>
          <p:nvPr>
            <p:ph type="title"/>
          </p:nvPr>
        </p:nvSpPr>
        <p:spPr/>
        <p:txBody>
          <a:bodyPr>
            <a:normAutofit fontScale="90000"/>
          </a:bodyPr>
          <a:lstStyle/>
          <a:p>
            <a:r>
              <a:rPr lang="en-US" dirty="0"/>
              <a:t>Challenges with Sustainability of Social Recovery Capital</a:t>
            </a:r>
          </a:p>
        </p:txBody>
      </p:sp>
      <p:sp>
        <p:nvSpPr>
          <p:cNvPr id="3" name="Content Placeholder 2">
            <a:extLst>
              <a:ext uri="{FF2B5EF4-FFF2-40B4-BE49-F238E27FC236}">
                <a16:creationId xmlns:a16="http://schemas.microsoft.com/office/drawing/2014/main" id="{E9930BB3-2969-D3D2-3D34-22F62CB1602F}"/>
              </a:ext>
            </a:extLst>
          </p:cNvPr>
          <p:cNvSpPr>
            <a:spLocks noGrp="1"/>
          </p:cNvSpPr>
          <p:nvPr>
            <p:ph idx="1"/>
          </p:nvPr>
        </p:nvSpPr>
        <p:spPr/>
        <p:txBody>
          <a:bodyPr>
            <a:normAutofit fontScale="92500" lnSpcReduction="10000"/>
          </a:bodyPr>
          <a:lstStyle/>
          <a:p>
            <a:r>
              <a:rPr lang="en-US" dirty="0"/>
              <a:t>Family Supports and Relationships</a:t>
            </a:r>
          </a:p>
          <a:p>
            <a:pPr lvl="1"/>
            <a:r>
              <a:rPr lang="en-US" dirty="0"/>
              <a:t>Is the Family Supportive and Engaged supporting Recovery Efforts?  (Football game Example)</a:t>
            </a:r>
          </a:p>
          <a:p>
            <a:pPr lvl="1"/>
            <a:r>
              <a:rPr lang="en-US" dirty="0"/>
              <a:t>Is the family part of the problem or part of the solution?  </a:t>
            </a:r>
          </a:p>
          <a:p>
            <a:pPr lvl="1"/>
            <a:r>
              <a:rPr lang="en-US" dirty="0"/>
              <a:t>Ex’s and children together…</a:t>
            </a:r>
          </a:p>
          <a:p>
            <a:pPr lvl="1"/>
            <a:r>
              <a:rPr lang="en-US" dirty="0"/>
              <a:t>Are some supportive and others not so much?</a:t>
            </a:r>
          </a:p>
          <a:p>
            <a:pPr lvl="1"/>
            <a:r>
              <a:rPr lang="en-US" dirty="0"/>
              <a:t>This is one of the MOST IMPORTANT items in regards to long-term Recovery!</a:t>
            </a:r>
          </a:p>
          <a:p>
            <a:r>
              <a:rPr lang="en-US" dirty="0"/>
              <a:t>Peers/Friends</a:t>
            </a:r>
          </a:p>
          <a:p>
            <a:pPr marL="0" indent="0">
              <a:buNone/>
            </a:pPr>
            <a:endParaRPr lang="en-US" dirty="0"/>
          </a:p>
          <a:p>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1801997775"/>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4FE2D-1640-B41F-726C-62B980559E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1412BC-45B9-537F-272A-6577FB820F0C}"/>
              </a:ext>
            </a:extLst>
          </p:cNvPr>
          <p:cNvSpPr>
            <a:spLocks noGrp="1"/>
          </p:cNvSpPr>
          <p:nvPr>
            <p:ph type="title"/>
          </p:nvPr>
        </p:nvSpPr>
        <p:spPr/>
        <p:txBody>
          <a:bodyPr>
            <a:normAutofit fontScale="90000"/>
          </a:bodyPr>
          <a:lstStyle/>
          <a:p>
            <a:r>
              <a:rPr lang="en-US" dirty="0"/>
              <a:t>Challenges with Sustainability of Social Recovery Capital</a:t>
            </a:r>
          </a:p>
        </p:txBody>
      </p:sp>
      <p:sp>
        <p:nvSpPr>
          <p:cNvPr id="3" name="Content Placeholder 2">
            <a:extLst>
              <a:ext uri="{FF2B5EF4-FFF2-40B4-BE49-F238E27FC236}">
                <a16:creationId xmlns:a16="http://schemas.microsoft.com/office/drawing/2014/main" id="{3019C181-41E1-B347-4A5D-9B180AFC6AC2}"/>
              </a:ext>
            </a:extLst>
          </p:cNvPr>
          <p:cNvSpPr>
            <a:spLocks noGrp="1"/>
          </p:cNvSpPr>
          <p:nvPr>
            <p:ph idx="1"/>
          </p:nvPr>
        </p:nvSpPr>
        <p:spPr/>
        <p:txBody>
          <a:bodyPr>
            <a:normAutofit fontScale="92500" lnSpcReduction="10000"/>
          </a:bodyPr>
          <a:lstStyle/>
          <a:p>
            <a:r>
              <a:rPr lang="en-US" dirty="0"/>
              <a:t>Positive Peers/Friends</a:t>
            </a:r>
          </a:p>
          <a:p>
            <a:pPr lvl="1"/>
            <a:r>
              <a:rPr lang="en-US" dirty="0"/>
              <a:t>This is </a:t>
            </a:r>
            <a:r>
              <a:rPr lang="en-US" b="1" dirty="0"/>
              <a:t>THE MOST IMPORTANT </a:t>
            </a:r>
            <a:r>
              <a:rPr lang="en-US" dirty="0"/>
              <a:t>factor (in my opinion) for Long-Term Recovery! </a:t>
            </a:r>
          </a:p>
          <a:p>
            <a:pPr lvl="1"/>
            <a:r>
              <a:rPr lang="en-US" dirty="0"/>
              <a:t>Who are they hanging out with and what is their influence in their lives.</a:t>
            </a:r>
          </a:p>
          <a:p>
            <a:pPr lvl="1"/>
            <a:r>
              <a:rPr lang="en-US" dirty="0"/>
              <a:t>Have they been able to change this while in the program and is it long-term change?</a:t>
            </a:r>
          </a:p>
          <a:p>
            <a:pPr lvl="1"/>
            <a:r>
              <a:rPr lang="en-US" dirty="0"/>
              <a:t>Are their friends in the system and do they use currently or are they in active recovery?</a:t>
            </a:r>
          </a:p>
          <a:p>
            <a:pPr lvl="1"/>
            <a:r>
              <a:rPr lang="en-US" dirty="0"/>
              <a:t>Are their friends Motivating and Encouraging?</a:t>
            </a:r>
          </a:p>
          <a:p>
            <a:pPr marL="0" indent="0">
              <a:buNone/>
            </a:pPr>
            <a:endParaRPr lang="en-US" dirty="0"/>
          </a:p>
          <a:p>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3844090205"/>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7D851-D016-7B08-C806-7C789C5568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99ECD-6F5E-C1F6-BA02-66FF4B5233DF}"/>
              </a:ext>
            </a:extLst>
          </p:cNvPr>
          <p:cNvSpPr>
            <a:spLocks noGrp="1"/>
          </p:cNvSpPr>
          <p:nvPr>
            <p:ph type="title"/>
          </p:nvPr>
        </p:nvSpPr>
        <p:spPr/>
        <p:txBody>
          <a:bodyPr>
            <a:normAutofit fontScale="90000"/>
          </a:bodyPr>
          <a:lstStyle/>
          <a:p>
            <a:r>
              <a:rPr lang="en-US" dirty="0"/>
              <a:t>Challenges with Sustainability of Social Recovery Capital</a:t>
            </a:r>
          </a:p>
        </p:txBody>
      </p:sp>
      <p:sp>
        <p:nvSpPr>
          <p:cNvPr id="3" name="Content Placeholder 2">
            <a:extLst>
              <a:ext uri="{FF2B5EF4-FFF2-40B4-BE49-F238E27FC236}">
                <a16:creationId xmlns:a16="http://schemas.microsoft.com/office/drawing/2014/main" id="{DFC0E03B-8C87-9694-86A4-28FC70AE04A7}"/>
              </a:ext>
            </a:extLst>
          </p:cNvPr>
          <p:cNvSpPr>
            <a:spLocks noGrp="1"/>
          </p:cNvSpPr>
          <p:nvPr>
            <p:ph idx="1"/>
          </p:nvPr>
        </p:nvSpPr>
        <p:spPr/>
        <p:txBody>
          <a:bodyPr>
            <a:normAutofit/>
          </a:bodyPr>
          <a:lstStyle/>
          <a:p>
            <a:r>
              <a:rPr lang="en-US" dirty="0"/>
              <a:t>Positive Leisure and Recreational Activities</a:t>
            </a:r>
          </a:p>
          <a:p>
            <a:pPr lvl="1"/>
            <a:r>
              <a:rPr lang="en-US" dirty="0"/>
              <a:t>What do they enjoy?  </a:t>
            </a:r>
          </a:p>
          <a:p>
            <a:pPr lvl="2"/>
            <a:r>
              <a:rPr lang="en-US" dirty="0"/>
              <a:t>Fishing….Camping….Diamond Art…Drawing</a:t>
            </a:r>
          </a:p>
          <a:p>
            <a:pPr lvl="1"/>
            <a:r>
              <a:rPr lang="en-US" dirty="0"/>
              <a:t>How long has it been since they did these activities?</a:t>
            </a:r>
          </a:p>
          <a:p>
            <a:pPr lvl="1"/>
            <a:r>
              <a:rPr lang="en-US" dirty="0"/>
              <a:t>Have they done them sober?</a:t>
            </a:r>
          </a:p>
          <a:p>
            <a:pPr lvl="1"/>
            <a:r>
              <a:rPr lang="en-US" dirty="0"/>
              <a:t>Are the friends they do them with sober?</a:t>
            </a:r>
          </a:p>
          <a:p>
            <a:pPr lvl="1"/>
            <a:r>
              <a:rPr lang="en-US" dirty="0"/>
              <a:t>Individualize this area…</a:t>
            </a:r>
          </a:p>
          <a:p>
            <a:pPr marL="0" indent="0">
              <a:buNone/>
            </a:pPr>
            <a:endParaRPr lang="en-US" dirty="0"/>
          </a:p>
          <a:p>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1385951311"/>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5C542-415C-1DA5-D334-F8640CCC50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1CA3E1-5346-97A3-69CC-8EC6B4E30B6E}"/>
              </a:ext>
            </a:extLst>
          </p:cNvPr>
          <p:cNvSpPr>
            <a:spLocks noGrp="1"/>
          </p:cNvSpPr>
          <p:nvPr>
            <p:ph type="title"/>
          </p:nvPr>
        </p:nvSpPr>
        <p:spPr/>
        <p:txBody>
          <a:bodyPr>
            <a:normAutofit fontScale="90000"/>
          </a:bodyPr>
          <a:lstStyle/>
          <a:p>
            <a:r>
              <a:rPr lang="en-US" sz="3750" dirty="0">
                <a:latin typeface="Arial" panose="020B0604020202020204" pitchFamily="34" charset="0"/>
                <a:cs typeface="Arial" panose="020B0604020202020204" pitchFamily="34" charset="0"/>
              </a:rPr>
              <a:t>Community/Cultural Recovery Capital</a:t>
            </a:r>
          </a:p>
        </p:txBody>
      </p:sp>
      <p:sp>
        <p:nvSpPr>
          <p:cNvPr id="5" name="Content Placeholder 4">
            <a:extLst>
              <a:ext uri="{FF2B5EF4-FFF2-40B4-BE49-F238E27FC236}">
                <a16:creationId xmlns:a16="http://schemas.microsoft.com/office/drawing/2014/main" id="{B8B32880-6DC3-016E-BC98-C1276005197F}"/>
              </a:ext>
            </a:extLst>
          </p:cNvPr>
          <p:cNvSpPr>
            <a:spLocks noGrp="1"/>
          </p:cNvSpPr>
          <p:nvPr>
            <p:ph idx="1"/>
          </p:nvPr>
        </p:nvSpPr>
        <p:spPr/>
        <p:txBody>
          <a:bodyPr>
            <a:normAutofit/>
          </a:bodyPr>
          <a:lstStyle/>
          <a:p>
            <a:pPr marL="0" indent="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US" sz="2400" dirty="0">
                <a:latin typeface="Tahoma" panose="020B0604030504040204" pitchFamily="34" charset="0"/>
                <a:ea typeface="Tahoma" panose="020B0604030504040204" pitchFamily="34" charset="0"/>
                <a:cs typeface="Tahoma" panose="020B0604030504040204" pitchFamily="34" charset="0"/>
              </a:rPr>
              <a:t>Assets, values, beliefs, norms, and community identity that support recovery—such as feeling a sense of belonging, having recovery‑supportive values, or being part of a cultural or spiritual activities that encourage sobriety. This should include prosocial activities with positive role models.</a:t>
            </a:r>
          </a:p>
        </p:txBody>
      </p:sp>
      <p:sp>
        <p:nvSpPr>
          <p:cNvPr id="4" name="Slide Number Placeholder 3">
            <a:extLst>
              <a:ext uri="{FF2B5EF4-FFF2-40B4-BE49-F238E27FC236}">
                <a16:creationId xmlns:a16="http://schemas.microsoft.com/office/drawing/2014/main" id="{41CE4A2C-5099-A35E-EAAD-502DC4777E1B}"/>
              </a:ext>
            </a:extLst>
          </p:cNvPr>
          <p:cNvSpPr>
            <a:spLocks noGrp="1"/>
          </p:cNvSpPr>
          <p:nvPr>
            <p:ph type="sldNum" sz="quarter" idx="12"/>
          </p:nvPr>
        </p:nvSpPr>
        <p:spPr/>
        <p:txBody>
          <a:bodyPr/>
          <a:lstStyle/>
          <a:p>
            <a:pPr defTabSz="685800"/>
            <a:fld id="{B2643E34-DC33-45ED-8E33-EC0D5991E9A4}" type="slidenum">
              <a:rPr lang="en-US">
                <a:solidFill>
                  <a:srgbClr val="34322F"/>
                </a:solidFill>
                <a:latin typeface="Cambria"/>
              </a:rPr>
              <a:pPr defTabSz="685800"/>
              <a:t>25</a:t>
            </a:fld>
            <a:endParaRPr lang="en-US">
              <a:solidFill>
                <a:srgbClr val="34322F"/>
              </a:solidFill>
              <a:latin typeface="Cambria"/>
            </a:endParaRPr>
          </a:p>
        </p:txBody>
      </p:sp>
    </p:spTree>
    <p:extLst>
      <p:ext uri="{BB962C8B-B14F-4D97-AF65-F5344CB8AC3E}">
        <p14:creationId xmlns:p14="http://schemas.microsoft.com/office/powerpoint/2010/main" val="1719581767"/>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1BBF8-2853-24BC-EFB9-430C807980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61ABBC-40A9-F959-0274-44B0308125D6}"/>
              </a:ext>
            </a:extLst>
          </p:cNvPr>
          <p:cNvSpPr>
            <a:spLocks noGrp="1"/>
          </p:cNvSpPr>
          <p:nvPr>
            <p:ph type="title"/>
          </p:nvPr>
        </p:nvSpPr>
        <p:spPr/>
        <p:txBody>
          <a:bodyPr>
            <a:normAutofit fontScale="90000"/>
          </a:bodyPr>
          <a:lstStyle/>
          <a:p>
            <a:r>
              <a:rPr lang="en-US" dirty="0"/>
              <a:t>Challenges with Sustainability of Community/Cultural Recovery Capital</a:t>
            </a:r>
          </a:p>
        </p:txBody>
      </p:sp>
      <p:sp>
        <p:nvSpPr>
          <p:cNvPr id="3" name="Content Placeholder 2">
            <a:extLst>
              <a:ext uri="{FF2B5EF4-FFF2-40B4-BE49-F238E27FC236}">
                <a16:creationId xmlns:a16="http://schemas.microsoft.com/office/drawing/2014/main" id="{1EE893EB-C6EF-B094-90EA-1853EC25D46A}"/>
              </a:ext>
            </a:extLst>
          </p:cNvPr>
          <p:cNvSpPr>
            <a:spLocks noGrp="1"/>
          </p:cNvSpPr>
          <p:nvPr>
            <p:ph idx="1"/>
          </p:nvPr>
        </p:nvSpPr>
        <p:spPr/>
        <p:txBody>
          <a:bodyPr>
            <a:normAutofit/>
          </a:bodyPr>
          <a:lstStyle/>
          <a:p>
            <a:r>
              <a:rPr lang="en-US" dirty="0"/>
              <a:t>Having Recovery-Supportive Values</a:t>
            </a:r>
          </a:p>
          <a:p>
            <a:pPr lvl="1"/>
            <a:r>
              <a:rPr lang="en-US" dirty="0"/>
              <a:t>What is this exactly?</a:t>
            </a:r>
          </a:p>
          <a:p>
            <a:pPr lvl="1"/>
            <a:r>
              <a:rPr lang="en-US" dirty="0"/>
              <a:t>Do our folks change to this extent?</a:t>
            </a:r>
          </a:p>
          <a:p>
            <a:pPr lvl="1"/>
            <a:r>
              <a:rPr lang="en-US" dirty="0"/>
              <a:t>Example of (football game guy-drinking…value)</a:t>
            </a:r>
          </a:p>
          <a:p>
            <a:r>
              <a:rPr lang="en-US" dirty="0"/>
              <a:t>Sense of Belonging</a:t>
            </a:r>
          </a:p>
          <a:p>
            <a:pPr lvl="1"/>
            <a:r>
              <a:rPr lang="en-US" dirty="0"/>
              <a:t>Football Example continued</a:t>
            </a:r>
          </a:p>
          <a:p>
            <a:pPr lvl="1"/>
            <a:r>
              <a:rPr lang="en-US" dirty="0"/>
              <a:t>Where do our folks feel they “belong”- “fit-in”</a:t>
            </a:r>
          </a:p>
          <a:p>
            <a:pPr lvl="1"/>
            <a:r>
              <a:rPr lang="en-US" dirty="0"/>
              <a:t>How do they/we change this?</a:t>
            </a:r>
          </a:p>
          <a:p>
            <a:pPr marL="0" indent="0">
              <a:buNone/>
            </a:pPr>
            <a:endParaRPr lang="en-US" dirty="0"/>
          </a:p>
          <a:p>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3701758716"/>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1B9C7-8B4B-1807-6156-70608BAFCE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F13A13-196D-6AAA-942A-EB6EE629B536}"/>
              </a:ext>
            </a:extLst>
          </p:cNvPr>
          <p:cNvSpPr>
            <a:spLocks noGrp="1"/>
          </p:cNvSpPr>
          <p:nvPr>
            <p:ph type="title"/>
          </p:nvPr>
        </p:nvSpPr>
        <p:spPr/>
        <p:txBody>
          <a:bodyPr>
            <a:normAutofit fontScale="90000"/>
          </a:bodyPr>
          <a:lstStyle/>
          <a:p>
            <a:r>
              <a:rPr lang="en-US" dirty="0"/>
              <a:t>Challenges with Sustainability of Community/Cultural Recovery Capital</a:t>
            </a:r>
          </a:p>
        </p:txBody>
      </p:sp>
      <p:sp>
        <p:nvSpPr>
          <p:cNvPr id="3" name="Content Placeholder 2">
            <a:extLst>
              <a:ext uri="{FF2B5EF4-FFF2-40B4-BE49-F238E27FC236}">
                <a16:creationId xmlns:a16="http://schemas.microsoft.com/office/drawing/2014/main" id="{68CB6896-228A-709F-A9E5-5D115526D893}"/>
              </a:ext>
            </a:extLst>
          </p:cNvPr>
          <p:cNvSpPr>
            <a:spLocks noGrp="1"/>
          </p:cNvSpPr>
          <p:nvPr>
            <p:ph idx="1"/>
          </p:nvPr>
        </p:nvSpPr>
        <p:spPr/>
        <p:txBody>
          <a:bodyPr>
            <a:normAutofit/>
          </a:bodyPr>
          <a:lstStyle/>
          <a:p>
            <a:r>
              <a:rPr lang="en-US" dirty="0"/>
              <a:t>Do they have Spiritual Beliefs/Supports</a:t>
            </a:r>
          </a:p>
          <a:p>
            <a:pPr lvl="1"/>
            <a:r>
              <a:rPr lang="en-US" dirty="0"/>
              <a:t>Do they belong to or attend a church?</a:t>
            </a:r>
          </a:p>
          <a:p>
            <a:pPr lvl="1"/>
            <a:r>
              <a:rPr lang="en-US" dirty="0"/>
              <a:t>Do they do other things tied to this church or spiritual activities</a:t>
            </a:r>
          </a:p>
          <a:p>
            <a:pPr marL="457200" lvl="1" indent="0">
              <a:buNone/>
            </a:pPr>
            <a:endParaRPr lang="en-US" dirty="0"/>
          </a:p>
          <a:p>
            <a:r>
              <a:rPr lang="en-US" dirty="0"/>
              <a:t>Cultural Supports</a:t>
            </a:r>
          </a:p>
          <a:p>
            <a:pPr lvl="1"/>
            <a:r>
              <a:rPr lang="en-US" dirty="0"/>
              <a:t>Do they have positive cultural ties?</a:t>
            </a:r>
          </a:p>
          <a:p>
            <a:pPr marL="457200" lvl="1" indent="0">
              <a:buNone/>
            </a:pPr>
            <a:endParaRPr lang="en-US" dirty="0"/>
          </a:p>
          <a:p>
            <a:pPr marL="0" indent="0">
              <a:buNone/>
            </a:pPr>
            <a:endParaRPr lang="en-US" dirty="0"/>
          </a:p>
          <a:p>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2988171679"/>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2B1A0-AC6D-AB9A-6C84-336CFD01F4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954E6A-8E98-B28C-DD53-C50C11E7C844}"/>
              </a:ext>
            </a:extLst>
          </p:cNvPr>
          <p:cNvSpPr>
            <a:spLocks noGrp="1"/>
          </p:cNvSpPr>
          <p:nvPr>
            <p:ph type="title"/>
          </p:nvPr>
        </p:nvSpPr>
        <p:spPr/>
        <p:txBody>
          <a:bodyPr>
            <a:normAutofit fontScale="90000"/>
          </a:bodyPr>
          <a:lstStyle/>
          <a:p>
            <a:r>
              <a:rPr lang="en-US" dirty="0"/>
              <a:t>Challenges with Sustainability of Community/Cultural Recovery Capital</a:t>
            </a:r>
          </a:p>
        </p:txBody>
      </p:sp>
      <p:sp>
        <p:nvSpPr>
          <p:cNvPr id="3" name="Content Placeholder 2">
            <a:extLst>
              <a:ext uri="{FF2B5EF4-FFF2-40B4-BE49-F238E27FC236}">
                <a16:creationId xmlns:a16="http://schemas.microsoft.com/office/drawing/2014/main" id="{F0EDD9A0-DF15-8E6B-50A4-76BC485A4E0B}"/>
              </a:ext>
            </a:extLst>
          </p:cNvPr>
          <p:cNvSpPr>
            <a:spLocks noGrp="1"/>
          </p:cNvSpPr>
          <p:nvPr>
            <p:ph idx="1"/>
          </p:nvPr>
        </p:nvSpPr>
        <p:spPr/>
        <p:txBody>
          <a:bodyPr>
            <a:normAutofit/>
          </a:bodyPr>
          <a:lstStyle/>
          <a:p>
            <a:r>
              <a:rPr lang="en-US" dirty="0"/>
              <a:t>Prosocial Activities</a:t>
            </a:r>
          </a:p>
          <a:p>
            <a:pPr lvl="1"/>
            <a:r>
              <a:rPr lang="en-US" dirty="0"/>
              <a:t>Do they do any activities in the community?</a:t>
            </a:r>
          </a:p>
          <a:p>
            <a:pPr lvl="1"/>
            <a:r>
              <a:rPr lang="en-US" dirty="0"/>
              <a:t>What do they do?</a:t>
            </a:r>
          </a:p>
          <a:p>
            <a:pPr lvl="1"/>
            <a:r>
              <a:rPr lang="en-US" dirty="0"/>
              <a:t>Do they attend school?</a:t>
            </a:r>
          </a:p>
          <a:p>
            <a:pPr marL="457200" lvl="1" indent="0">
              <a:buNone/>
            </a:pPr>
            <a:endParaRPr lang="en-US" dirty="0"/>
          </a:p>
          <a:p>
            <a:r>
              <a:rPr lang="en-US" dirty="0"/>
              <a:t>Positive Role Models</a:t>
            </a:r>
          </a:p>
          <a:p>
            <a:pPr lvl="1"/>
            <a:r>
              <a:rPr lang="en-US" dirty="0"/>
              <a:t>Peer Support Specialist/Recovery Coaches</a:t>
            </a:r>
          </a:p>
          <a:p>
            <a:pPr marL="457200" lvl="1" indent="0">
              <a:buNone/>
            </a:pPr>
            <a:endParaRPr lang="en-US" dirty="0"/>
          </a:p>
          <a:p>
            <a:pPr marL="0" indent="0">
              <a:buNone/>
            </a:pPr>
            <a:endParaRPr lang="en-US" dirty="0"/>
          </a:p>
          <a:p>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3430371049"/>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143125"/>
          <a:ext cx="3522452" cy="3952877"/>
        </p:xfrm>
        <a:graphic>
          <a:graphicData uri="http://schemas.openxmlformats.org/drawingml/2006/table">
            <a:tbl>
              <a:tblPr firstRow="1" bandRow="1">
                <a:tableStyleId>{FABFCF23-3B69-468F-B69F-88F6DE6A72F2}</a:tableStyleId>
              </a:tblPr>
              <a:tblGrid>
                <a:gridCol w="3522452">
                  <a:extLst>
                    <a:ext uri="{9D8B030D-6E8A-4147-A177-3AD203B41FA5}">
                      <a16:colId xmlns:a16="http://schemas.microsoft.com/office/drawing/2014/main" val="20000"/>
                    </a:ext>
                  </a:extLst>
                </a:gridCol>
              </a:tblGrid>
              <a:tr h="350567">
                <a:tc>
                  <a:txBody>
                    <a:bodyPr/>
                    <a:lstStyle/>
                    <a:p>
                      <a:r>
                        <a:rPr lang="en-US" sz="1700" dirty="0"/>
                        <a:t>Dynamic</a:t>
                      </a:r>
                      <a:r>
                        <a:rPr lang="en-US" sz="1700" baseline="0" dirty="0"/>
                        <a:t> </a:t>
                      </a:r>
                      <a:r>
                        <a:rPr lang="en-US" sz="1700" dirty="0"/>
                        <a:t>Risk Factor</a:t>
                      </a:r>
                      <a:r>
                        <a:rPr lang="en-US" sz="1700" baseline="0" dirty="0"/>
                        <a:t> </a:t>
                      </a:r>
                      <a:endParaRPr lang="en-US" sz="1700" dirty="0">
                        <a:solidFill>
                          <a:schemeClr val="bg1"/>
                        </a:solidFill>
                        <a:latin typeface="Arial Narrow"/>
                        <a:cs typeface="Arial Narrow"/>
                      </a:endParaRPr>
                    </a:p>
                  </a:txBody>
                  <a:tcPr marL="90535" marR="90535" marT="45726" marB="45726"/>
                </a:tc>
                <a:extLst>
                  <a:ext uri="{0D108BD9-81ED-4DB2-BD59-A6C34878D82A}">
                    <a16:rowId xmlns:a16="http://schemas.microsoft.com/office/drawing/2014/main" val="10000"/>
                  </a:ext>
                </a:extLst>
              </a:tr>
              <a:tr h="414128">
                <a:tc>
                  <a:txBody>
                    <a:bodyPr/>
                    <a:lstStyle/>
                    <a:p>
                      <a:r>
                        <a:rPr lang="en-US" sz="1700" dirty="0"/>
                        <a:t>History</a:t>
                      </a:r>
                      <a:r>
                        <a:rPr lang="en-US" sz="1700" baseline="0" dirty="0"/>
                        <a:t> of antisocial behavior</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1"/>
                  </a:ext>
                </a:extLst>
              </a:tr>
              <a:tr h="454669">
                <a:tc>
                  <a:txBody>
                    <a:bodyPr/>
                    <a:lstStyle/>
                    <a:p>
                      <a:r>
                        <a:rPr lang="en-US" sz="1700" dirty="0"/>
                        <a:t>Antisocial personality pattern</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2"/>
                  </a:ext>
                </a:extLst>
              </a:tr>
              <a:tr h="414128">
                <a:tc>
                  <a:txBody>
                    <a:bodyPr/>
                    <a:lstStyle/>
                    <a:p>
                      <a:r>
                        <a:rPr lang="en-US" sz="1700" dirty="0"/>
                        <a:t>Antisocial cognition</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3"/>
                  </a:ext>
                </a:extLst>
              </a:tr>
              <a:tr h="414128">
                <a:tc>
                  <a:txBody>
                    <a:bodyPr/>
                    <a:lstStyle/>
                    <a:p>
                      <a:r>
                        <a:rPr lang="en-US" sz="1700" dirty="0"/>
                        <a:t>Antisocial associates</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4"/>
                  </a:ext>
                </a:extLst>
              </a:tr>
              <a:tr h="467319">
                <a:tc>
                  <a:txBody>
                    <a:bodyPr/>
                    <a:lstStyle/>
                    <a:p>
                      <a:r>
                        <a:rPr lang="en-US" sz="1700" dirty="0"/>
                        <a:t>Family and/or</a:t>
                      </a:r>
                      <a:r>
                        <a:rPr lang="en-US" sz="1700" baseline="0" dirty="0"/>
                        <a:t> marital discord</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5"/>
                  </a:ext>
                </a:extLst>
              </a:tr>
              <a:tr h="609682">
                <a:tc>
                  <a:txBody>
                    <a:bodyPr/>
                    <a:lstStyle/>
                    <a:p>
                      <a:r>
                        <a:rPr lang="en-US" sz="1700" dirty="0"/>
                        <a:t>Poor school and/or work performance</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6"/>
                  </a:ext>
                </a:extLst>
              </a:tr>
              <a:tr h="414128">
                <a:tc>
                  <a:txBody>
                    <a:bodyPr/>
                    <a:lstStyle/>
                    <a:p>
                      <a:r>
                        <a:rPr lang="en-US" sz="1700" dirty="0"/>
                        <a:t>Few leisure or recreation activities</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7"/>
                  </a:ext>
                </a:extLst>
              </a:tr>
              <a:tr h="414128">
                <a:tc>
                  <a:txBody>
                    <a:bodyPr/>
                    <a:lstStyle/>
                    <a:p>
                      <a:r>
                        <a:rPr lang="en-US" sz="1700" dirty="0"/>
                        <a:t>Substance abuse</a:t>
                      </a:r>
                      <a:endParaRPr lang="en-US" sz="1700" dirty="0">
                        <a:latin typeface="Arial Narrow"/>
                        <a:cs typeface="Arial Narrow"/>
                      </a:endParaRPr>
                    </a:p>
                  </a:txBody>
                  <a:tcPr marL="90535" marR="90535" marT="45726" marB="45726"/>
                </a:tc>
                <a:extLst>
                  <a:ext uri="{0D108BD9-81ED-4DB2-BD59-A6C34878D82A}">
                    <a16:rowId xmlns:a16="http://schemas.microsoft.com/office/drawing/2014/main" val="10008"/>
                  </a:ext>
                </a:extLst>
              </a:tr>
            </a:tbl>
          </a:graphicData>
        </a:graphic>
      </p:graphicFrame>
      <p:sp>
        <p:nvSpPr>
          <p:cNvPr id="112672" name="Footer Placeholder 1"/>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E6E8EE"/>
                </a:solidFill>
                <a:effectLst/>
                <a:uLnTx/>
                <a:uFillTx/>
                <a:latin typeface="Calibri" charset="0"/>
                <a:ea typeface="MS PGothic" charset="0"/>
              </a:rPr>
              <a:t>CSG Justice Center</a:t>
            </a:r>
          </a:p>
        </p:txBody>
      </p:sp>
      <p:sp>
        <p:nvSpPr>
          <p:cNvPr id="112673" name="Slide Number Placeholder 1"/>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215C0D06-512B-1549-A686-542077316E6B}" type="slidenum">
              <a:rPr kumimoji="0" lang="en-US" sz="1800" b="0" i="0" u="none" strike="noStrike" kern="1200" cap="none" spc="0" normalizeH="0" baseline="0" noProof="0">
                <a:ln>
                  <a:noFill/>
                </a:ln>
                <a:solidFill>
                  <a:srgbClr val="000000"/>
                </a:solidFill>
                <a:effectLst/>
                <a:uLnTx/>
                <a:uFillTx/>
                <a:latin typeface="Calibri" charset="0"/>
                <a:ea typeface="+mn-ea"/>
                <a:cs typeface="Arial Narrow" charset="0"/>
              </a:rPr>
              <a:pPr marL="0" marR="0" lvl="0" indent="0" algn="ctr" defTabSz="4572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srgbClr val="000000"/>
              </a:solidFill>
              <a:effectLst/>
              <a:uLnTx/>
              <a:uFillTx/>
              <a:latin typeface="Calibri" charset="0"/>
              <a:ea typeface="+mn-ea"/>
              <a:cs typeface="Arial Narrow" charset="0"/>
            </a:endParaRPr>
          </a:p>
        </p:txBody>
      </p:sp>
      <p:sp>
        <p:nvSpPr>
          <p:cNvPr id="112674" name="Rectangle 5"/>
          <p:cNvSpPr>
            <a:spLocks noChangeArrowheads="1"/>
          </p:cNvSpPr>
          <p:nvPr/>
        </p:nvSpPr>
        <p:spPr bwMode="auto">
          <a:xfrm>
            <a:off x="252413" y="152400"/>
            <a:ext cx="81978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libri"/>
                <a:ea typeface="+mn-ea"/>
                <a:cs typeface="Arial Narrow" charset="0"/>
              </a:rPr>
              <a:t>Integrate Information from Risk Assessment and Central 8 Risk Factors – Be Intentional!</a:t>
            </a:r>
          </a:p>
        </p:txBody>
      </p:sp>
      <p:sp>
        <p:nvSpPr>
          <p:cNvPr id="112675" name="Rectangle 7"/>
          <p:cNvSpPr>
            <a:spLocks noChangeArrowheads="1"/>
          </p:cNvSpPr>
          <p:nvPr/>
        </p:nvSpPr>
        <p:spPr bwMode="auto">
          <a:xfrm>
            <a:off x="76200" y="6324600"/>
            <a:ext cx="3276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313B44"/>
                </a:solidFill>
                <a:effectLst/>
                <a:uLnTx/>
                <a:uFillTx/>
                <a:latin typeface="Calibri"/>
                <a:ea typeface="+mn-ea"/>
                <a:cs typeface="Arial Narrow" charset="0"/>
              </a:rPr>
              <a:t>Source: Andrews (2006)</a:t>
            </a:r>
          </a:p>
        </p:txBody>
      </p:sp>
      <p:sp>
        <p:nvSpPr>
          <p:cNvPr id="112676" name="TextBox 4"/>
          <p:cNvSpPr txBox="1">
            <a:spLocks noChangeArrowheads="1"/>
          </p:cNvSpPr>
          <p:nvPr/>
        </p:nvSpPr>
        <p:spPr bwMode="auto">
          <a:xfrm>
            <a:off x="76200" y="1474788"/>
            <a:ext cx="81978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313B44"/>
                </a:solidFill>
                <a:effectLst/>
                <a:uLnTx/>
                <a:uFillTx/>
                <a:latin typeface="Calibri" charset="0"/>
                <a:ea typeface="MS PGothic" charset="0"/>
                <a:cs typeface="Arial Narrow" charset="0"/>
              </a:rPr>
              <a:t>Dynamic risk factors and associated needs</a:t>
            </a:r>
          </a:p>
        </p:txBody>
      </p:sp>
      <p:cxnSp>
        <p:nvCxnSpPr>
          <p:cNvPr id="10" name="Straight Connector 9"/>
          <p:cNvCxnSpPr/>
          <p:nvPr/>
        </p:nvCxnSpPr>
        <p:spPr>
          <a:xfrm>
            <a:off x="0" y="1371600"/>
            <a:ext cx="8458200"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aphicFrame>
        <p:nvGraphicFramePr>
          <p:cNvPr id="3" name="Table 2"/>
          <p:cNvGraphicFramePr>
            <a:graphicFrameLocks noGrp="1"/>
          </p:cNvGraphicFramePr>
          <p:nvPr/>
        </p:nvGraphicFramePr>
        <p:xfrm>
          <a:off x="3979652" y="2143125"/>
          <a:ext cx="4097548" cy="3952877"/>
        </p:xfrm>
        <a:graphic>
          <a:graphicData uri="http://schemas.openxmlformats.org/drawingml/2006/table">
            <a:tbl>
              <a:tblPr firstRow="1" bandRow="1">
                <a:tableStyleId>{FABFCF23-3B69-468F-B69F-88F6DE6A72F2}</a:tableStyleId>
              </a:tblPr>
              <a:tblGrid>
                <a:gridCol w="4097548">
                  <a:extLst>
                    <a:ext uri="{9D8B030D-6E8A-4147-A177-3AD203B41FA5}">
                      <a16:colId xmlns:a16="http://schemas.microsoft.com/office/drawing/2014/main" val="20000"/>
                    </a:ext>
                  </a:extLst>
                </a:gridCol>
              </a:tblGrid>
              <a:tr h="350567">
                <a:tc>
                  <a:txBody>
                    <a:bodyPr/>
                    <a:lstStyle/>
                    <a:p>
                      <a:r>
                        <a:rPr lang="en-US" sz="1700" dirty="0"/>
                        <a:t>Need</a:t>
                      </a:r>
                      <a:endParaRPr lang="en-US" sz="1700" dirty="0">
                        <a:solidFill>
                          <a:schemeClr val="bg1"/>
                        </a:solidFill>
                        <a:latin typeface="Arial Narrow"/>
                        <a:cs typeface="Arial Narrow"/>
                      </a:endParaRPr>
                    </a:p>
                  </a:txBody>
                  <a:tcPr marL="90535" marR="90535" marT="45726" marB="45726"/>
                </a:tc>
                <a:extLst>
                  <a:ext uri="{0D108BD9-81ED-4DB2-BD59-A6C34878D82A}">
                    <a16:rowId xmlns:a16="http://schemas.microsoft.com/office/drawing/2014/main" val="10000"/>
                  </a:ext>
                </a:extLst>
              </a:tr>
              <a:tr h="414128">
                <a:tc>
                  <a:txBody>
                    <a:bodyPr/>
                    <a:lstStyle/>
                    <a:p>
                      <a:r>
                        <a:rPr lang="en-US" sz="1700" dirty="0"/>
                        <a:t>Build alternative</a:t>
                      </a:r>
                      <a:r>
                        <a:rPr lang="en-US" sz="1700" baseline="0" dirty="0"/>
                        <a:t> behaviors</a:t>
                      </a:r>
                      <a:endParaRPr lang="en-US" sz="1700" dirty="0">
                        <a:latin typeface="Arial Narrow"/>
                        <a:cs typeface="Arial Narrow"/>
                      </a:endParaRPr>
                    </a:p>
                  </a:txBody>
                  <a:tcPr marL="90535" marR="90535" marT="45726" marB="45726">
                    <a:solidFill>
                      <a:schemeClr val="accent4">
                        <a:lumMod val="60000"/>
                        <a:lumOff val="40000"/>
                      </a:schemeClr>
                    </a:solidFill>
                  </a:tcPr>
                </a:tc>
                <a:extLst>
                  <a:ext uri="{0D108BD9-81ED-4DB2-BD59-A6C34878D82A}">
                    <a16:rowId xmlns:a16="http://schemas.microsoft.com/office/drawing/2014/main" val="10001"/>
                  </a:ext>
                </a:extLst>
              </a:tr>
              <a:tr h="454669">
                <a:tc>
                  <a:txBody>
                    <a:bodyPr/>
                    <a:lstStyle/>
                    <a:p>
                      <a:r>
                        <a:rPr lang="en-US" sz="1700" dirty="0"/>
                        <a:t>Problem</a:t>
                      </a:r>
                      <a:r>
                        <a:rPr lang="en-US" sz="1700" baseline="0" dirty="0"/>
                        <a:t> solving skills, anger management</a:t>
                      </a:r>
                      <a:endParaRPr lang="en-US" sz="1700" dirty="0">
                        <a:latin typeface="Arial Narrow"/>
                        <a:cs typeface="Arial Narrow"/>
                      </a:endParaRPr>
                    </a:p>
                  </a:txBody>
                  <a:tcPr marL="90535" marR="90535" marT="45726" marB="45726">
                    <a:solidFill>
                      <a:srgbClr val="E6E8EE"/>
                    </a:solidFill>
                  </a:tcPr>
                </a:tc>
                <a:extLst>
                  <a:ext uri="{0D108BD9-81ED-4DB2-BD59-A6C34878D82A}">
                    <a16:rowId xmlns:a16="http://schemas.microsoft.com/office/drawing/2014/main" val="10002"/>
                  </a:ext>
                </a:extLst>
              </a:tr>
              <a:tr h="414128">
                <a:tc>
                  <a:txBody>
                    <a:bodyPr/>
                    <a:lstStyle/>
                    <a:p>
                      <a:r>
                        <a:rPr lang="en-US" sz="1700" dirty="0"/>
                        <a:t>Develop less risky thinking</a:t>
                      </a:r>
                      <a:endParaRPr lang="en-US" sz="1700" dirty="0">
                        <a:latin typeface="Arial Narrow"/>
                        <a:cs typeface="Arial Narrow"/>
                      </a:endParaRPr>
                    </a:p>
                  </a:txBody>
                  <a:tcPr marL="90535" marR="90535" marT="45726" marB="45726">
                    <a:solidFill>
                      <a:schemeClr val="accent4">
                        <a:lumMod val="60000"/>
                        <a:lumOff val="40000"/>
                      </a:schemeClr>
                    </a:solidFill>
                  </a:tcPr>
                </a:tc>
                <a:extLst>
                  <a:ext uri="{0D108BD9-81ED-4DB2-BD59-A6C34878D82A}">
                    <a16:rowId xmlns:a16="http://schemas.microsoft.com/office/drawing/2014/main" val="10003"/>
                  </a:ext>
                </a:extLst>
              </a:tr>
              <a:tr h="414128">
                <a:tc>
                  <a:txBody>
                    <a:bodyPr/>
                    <a:lstStyle/>
                    <a:p>
                      <a:r>
                        <a:rPr lang="en-US" sz="1700" dirty="0"/>
                        <a:t>Reduce association</a:t>
                      </a:r>
                      <a:r>
                        <a:rPr lang="en-US" sz="1700" baseline="0" dirty="0"/>
                        <a:t> with criminal others</a:t>
                      </a:r>
                      <a:endParaRPr lang="en-US" sz="1700" dirty="0">
                        <a:latin typeface="Arial Narrow"/>
                        <a:cs typeface="Arial Narrow"/>
                      </a:endParaRPr>
                    </a:p>
                  </a:txBody>
                  <a:tcPr marL="90535" marR="90535" marT="45726" marB="45726">
                    <a:solidFill>
                      <a:srgbClr val="E6E8EE"/>
                    </a:solidFill>
                  </a:tcPr>
                </a:tc>
                <a:extLst>
                  <a:ext uri="{0D108BD9-81ED-4DB2-BD59-A6C34878D82A}">
                    <a16:rowId xmlns:a16="http://schemas.microsoft.com/office/drawing/2014/main" val="10004"/>
                  </a:ext>
                </a:extLst>
              </a:tr>
              <a:tr h="467319">
                <a:tc>
                  <a:txBody>
                    <a:bodyPr/>
                    <a:lstStyle/>
                    <a:p>
                      <a:r>
                        <a:rPr lang="en-US" sz="1700" dirty="0"/>
                        <a:t>Reduce</a:t>
                      </a:r>
                      <a:r>
                        <a:rPr lang="en-US" sz="1700" baseline="0" dirty="0"/>
                        <a:t> conflict, build positive relationships</a:t>
                      </a:r>
                      <a:endParaRPr lang="en-US" sz="1700" dirty="0">
                        <a:latin typeface="Arial Narrow"/>
                        <a:cs typeface="Arial Narrow"/>
                      </a:endParaRPr>
                    </a:p>
                  </a:txBody>
                  <a:tcPr marL="90535" marR="90535" marT="45726" marB="45726">
                    <a:solidFill>
                      <a:srgbClr val="B3BBCB"/>
                    </a:solidFill>
                  </a:tcPr>
                </a:tc>
                <a:extLst>
                  <a:ext uri="{0D108BD9-81ED-4DB2-BD59-A6C34878D82A}">
                    <a16:rowId xmlns:a16="http://schemas.microsoft.com/office/drawing/2014/main" val="10005"/>
                  </a:ext>
                </a:extLst>
              </a:tr>
              <a:tr h="609682">
                <a:tc>
                  <a:txBody>
                    <a:bodyPr/>
                    <a:lstStyle/>
                    <a:p>
                      <a:r>
                        <a:rPr lang="en-US" sz="1700" dirty="0"/>
                        <a:t>Enhance performance, rewards</a:t>
                      </a:r>
                      <a:endParaRPr lang="en-US" sz="1700" dirty="0">
                        <a:latin typeface="Arial Narrow"/>
                        <a:cs typeface="Arial Narrow"/>
                      </a:endParaRPr>
                    </a:p>
                  </a:txBody>
                  <a:tcPr marL="90535" marR="90535" marT="45726" marB="45726">
                    <a:solidFill>
                      <a:srgbClr val="E6E8EE"/>
                    </a:solidFill>
                  </a:tcPr>
                </a:tc>
                <a:extLst>
                  <a:ext uri="{0D108BD9-81ED-4DB2-BD59-A6C34878D82A}">
                    <a16:rowId xmlns:a16="http://schemas.microsoft.com/office/drawing/2014/main" val="10006"/>
                  </a:ext>
                </a:extLst>
              </a:tr>
              <a:tr h="414128">
                <a:tc>
                  <a:txBody>
                    <a:bodyPr/>
                    <a:lstStyle/>
                    <a:p>
                      <a:r>
                        <a:rPr lang="en-US" sz="1700" dirty="0"/>
                        <a:t>Enhance outside involvement</a:t>
                      </a:r>
                      <a:endParaRPr lang="en-US" sz="1700" dirty="0">
                        <a:latin typeface="Arial Narrow"/>
                        <a:cs typeface="Arial Narrow"/>
                      </a:endParaRPr>
                    </a:p>
                  </a:txBody>
                  <a:tcPr marL="90535" marR="90535" marT="45726" marB="45726">
                    <a:solidFill>
                      <a:srgbClr val="B3BBCB"/>
                    </a:solidFill>
                  </a:tcPr>
                </a:tc>
                <a:extLst>
                  <a:ext uri="{0D108BD9-81ED-4DB2-BD59-A6C34878D82A}">
                    <a16:rowId xmlns:a16="http://schemas.microsoft.com/office/drawing/2014/main" val="10007"/>
                  </a:ext>
                </a:extLst>
              </a:tr>
              <a:tr h="414128">
                <a:tc>
                  <a:txBody>
                    <a:bodyPr/>
                    <a:lstStyle/>
                    <a:p>
                      <a:r>
                        <a:rPr lang="en-US" sz="1700" dirty="0"/>
                        <a:t>Reduce use through integrated treatment</a:t>
                      </a:r>
                      <a:endParaRPr lang="en-US" sz="1700" dirty="0">
                        <a:latin typeface="Arial Narrow"/>
                        <a:cs typeface="Arial Narrow"/>
                      </a:endParaRPr>
                    </a:p>
                  </a:txBody>
                  <a:tcPr marL="90535" marR="90535" marT="45726" marB="45726">
                    <a:solidFill>
                      <a:schemeClr val="accent4">
                        <a:lumMod val="20000"/>
                        <a:lumOff val="80000"/>
                      </a:schemeClr>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449974039"/>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normAutofit fontScale="90000"/>
          </a:bodyPr>
          <a:lstStyle/>
          <a:p>
            <a:pPr eaLnBrk="1" hangingPunct="1"/>
            <a:br>
              <a:rPr lang="en-US">
                <a:latin typeface="Arial" charset="0"/>
              </a:rPr>
            </a:br>
            <a:endParaRPr lang="en-US">
              <a:latin typeface="Arial" charset="0"/>
            </a:endParaRPr>
          </a:p>
        </p:txBody>
      </p:sp>
      <p:sp>
        <p:nvSpPr>
          <p:cNvPr id="133123" name="Footer Placeholder 4"/>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charset="0"/>
                <a:ea typeface="ＭＳ Ｐゴシック" charset="0"/>
                <a:cs typeface="+mn-cs"/>
              </a:rPr>
              <a:t>Council of State Governments Justice Center</a:t>
            </a:r>
          </a:p>
        </p:txBody>
      </p:sp>
      <p:sp>
        <p:nvSpPr>
          <p:cNvPr id="133124"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ＭＳ Ｐゴシック" charset="0"/>
              </a:defRPr>
            </a:lvl1pPr>
            <a:lvl2pPr>
              <a:defRPr sz="28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000">
                <a:solidFill>
                  <a:schemeClr val="tx1"/>
                </a:solidFill>
                <a:latin typeface="Arial" charset="0"/>
                <a:ea typeface="ＭＳ Ｐゴシック" charset="0"/>
              </a:defRPr>
            </a:lvl4pPr>
            <a:lvl5pPr>
              <a:defRPr sz="2000">
                <a:solidFill>
                  <a:schemeClr val="tx1"/>
                </a:solidFill>
                <a:latin typeface="Arial" charset="0"/>
                <a:ea typeface="ＭＳ Ｐゴシック" charset="0"/>
              </a:defRPr>
            </a:lvl5pPr>
            <a:lvl6pPr eaLnBrk="0" hangingPunct="0">
              <a:defRPr sz="2000">
                <a:solidFill>
                  <a:schemeClr val="tx1"/>
                </a:solidFill>
                <a:latin typeface="Arial" charset="0"/>
                <a:ea typeface="ＭＳ Ｐゴシック" charset="0"/>
              </a:defRPr>
            </a:lvl6pPr>
            <a:lvl7pPr eaLnBrk="0" hangingPunct="0">
              <a:defRPr sz="2000">
                <a:solidFill>
                  <a:schemeClr val="tx1"/>
                </a:solidFill>
                <a:latin typeface="Arial" charset="0"/>
                <a:ea typeface="ＭＳ Ｐゴシック" charset="0"/>
              </a:defRPr>
            </a:lvl7pPr>
            <a:lvl8pPr eaLnBrk="0" hangingPunct="0">
              <a:defRPr sz="2000">
                <a:solidFill>
                  <a:schemeClr val="tx1"/>
                </a:solidFill>
                <a:latin typeface="Arial" charset="0"/>
                <a:ea typeface="ＭＳ Ｐゴシック" charset="0"/>
              </a:defRPr>
            </a:lvl8pPr>
            <a:lvl9pPr eaLnBrk="0" hangingPunct="0">
              <a:defRPr sz="2000">
                <a:solidFill>
                  <a:schemeClr val="tx1"/>
                </a:solidFill>
                <a:latin typeface="Arial" charset="0"/>
                <a:ea typeface="ＭＳ Ｐゴシック"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8F92B0A5-D7C9-FF43-B517-FEE1F4AEC6D9}" type="slidenum">
              <a:rPr kumimoji="0" lang="en-US" sz="1400" b="0" i="0" u="none" strike="noStrike" kern="1200" cap="none" spc="0" normalizeH="0" baseline="0" noProof="0">
                <a:ln>
                  <a:noFill/>
                </a:ln>
                <a:solidFill>
                  <a:srgbClr val="000000"/>
                </a:solidFill>
                <a:effectLst/>
                <a:uLnTx/>
                <a:uFillTx/>
                <a:latin typeface="Arial" charset="0"/>
                <a:ea typeface="ＭＳ Ｐゴシック" charset="0"/>
                <a:cs typeface="+mn-cs"/>
              </a:rPr>
              <a:pPr marL="0" marR="0" lvl="0" indent="0" algn="ctr" defTabSz="457200" rtl="0" eaLnBrk="1" fontAlgn="auto" latinLnBrk="0" hangingPunct="1">
                <a:lnSpc>
                  <a:spcPct val="100000"/>
                </a:lnSpc>
                <a:spcBef>
                  <a:spcPts val="0"/>
                </a:spcBef>
                <a:spcAft>
                  <a:spcPts val="0"/>
                </a:spcAft>
                <a:buClrTx/>
                <a:buSzTx/>
                <a:buFontTx/>
                <a:buNone/>
                <a:tabLst/>
                <a:defRPr/>
              </a:pPr>
              <a:t>30</a:t>
            </a:fld>
            <a:endParaRPr kumimoji="0" lang="en-US" sz="1400" b="0" i="0" u="none" strike="noStrike" kern="1200" cap="none" spc="0" normalizeH="0" baseline="0" noProof="0">
              <a:ln>
                <a:noFill/>
              </a:ln>
              <a:solidFill>
                <a:srgbClr val="000000"/>
              </a:solidFill>
              <a:effectLst/>
              <a:uLnTx/>
              <a:uFillTx/>
              <a:latin typeface="Arial" charset="0"/>
              <a:ea typeface="ＭＳ Ｐゴシック" charset="0"/>
              <a:cs typeface="+mn-cs"/>
            </a:endParaRPr>
          </a:p>
        </p:txBody>
      </p:sp>
      <p:graphicFrame>
        <p:nvGraphicFramePr>
          <p:cNvPr id="133125" name="Object 3"/>
          <p:cNvGraphicFramePr>
            <a:graphicFrameLocks noGrp="1" noChangeAspect="1"/>
          </p:cNvGraphicFramePr>
          <p:nvPr>
            <p:ph type="chart" idx="4294967295"/>
          </p:nvPr>
        </p:nvGraphicFramePr>
        <p:xfrm>
          <a:off x="333375" y="1489075"/>
          <a:ext cx="8810625" cy="5029200"/>
        </p:xfrm>
        <a:graphic>
          <a:graphicData uri="http://schemas.openxmlformats.org/presentationml/2006/ole">
            <mc:AlternateContent xmlns:mc="http://schemas.openxmlformats.org/markup-compatibility/2006">
              <mc:Choice xmlns:v="urn:schemas-microsoft-com:vml" Requires="v">
                <p:oleObj name="Chart" r:id="rId4" imgW="8809483" imgH="5029636" progId="Excel.Chart.8">
                  <p:embed/>
                </p:oleObj>
              </mc:Choice>
              <mc:Fallback>
                <p:oleObj name="Chart" r:id="rId4" imgW="8809483" imgH="5029636" progId="Excel.Chart.8">
                  <p:embed/>
                  <p:pic>
                    <p:nvPicPr>
                      <p:cNvPr id="133125" name="Object 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375" y="1489075"/>
                        <a:ext cx="881062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5380" name="Rectangle 4"/>
          <p:cNvSpPr>
            <a:spLocks noChangeArrowheads="1"/>
          </p:cNvSpPr>
          <p:nvPr/>
        </p:nvSpPr>
        <p:spPr bwMode="auto">
          <a:xfrm>
            <a:off x="533400" y="304800"/>
            <a:ext cx="81819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1" u="none" strike="noStrike" kern="1200" cap="none" spc="0" normalizeH="0" baseline="0" noProof="0">
              <a:ln>
                <a:noFill/>
              </a:ln>
              <a:solidFill>
                <a:srgbClr val="464653"/>
              </a:solidFill>
              <a:effectLst>
                <a:outerShdw blurRad="38100" dist="38100" dir="2700000" algn="tl">
                  <a:srgbClr val="000000"/>
                </a:outerShdw>
              </a:effectLst>
              <a:uLnTx/>
              <a:uFillTx/>
              <a:latin typeface="Tahoma" charset="0"/>
              <a:ea typeface="+mn-ea"/>
              <a:cs typeface="+mn-cs"/>
            </a:endParaRPr>
          </a:p>
        </p:txBody>
      </p:sp>
      <p:sp>
        <p:nvSpPr>
          <p:cNvPr id="485381" name="Rectangle 5"/>
          <p:cNvSpPr>
            <a:spLocks noChangeArrowheads="1"/>
          </p:cNvSpPr>
          <p:nvPr/>
        </p:nvSpPr>
        <p:spPr bwMode="auto">
          <a:xfrm>
            <a:off x="28035" y="11113"/>
            <a:ext cx="8610600"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64653"/>
                </a:solidFill>
                <a:effectLst/>
                <a:uLnTx/>
                <a:uFillTx/>
                <a:latin typeface="Calibri"/>
                <a:ea typeface="+mn-ea"/>
                <a:cs typeface="Calibri"/>
              </a:rPr>
              <a:t>Recidivism Reductions as a Function of Targeting Multiple </a:t>
            </a:r>
            <a:r>
              <a:rPr kumimoji="0" lang="en-US" sz="2800" b="0" i="0" u="none" strike="noStrike" kern="1200" cap="none" spc="0" normalizeH="0" baseline="0" noProof="0" dirty="0" err="1">
                <a:ln>
                  <a:noFill/>
                </a:ln>
                <a:solidFill>
                  <a:srgbClr val="464653"/>
                </a:solidFill>
                <a:effectLst/>
                <a:uLnTx/>
                <a:uFillTx/>
                <a:latin typeface="Calibri"/>
                <a:ea typeface="+mn-ea"/>
                <a:cs typeface="Calibri"/>
              </a:rPr>
              <a:t>Criminogenic</a:t>
            </a:r>
            <a:r>
              <a:rPr kumimoji="0" lang="en-US" sz="2800" b="0" i="0" u="none" strike="noStrike" kern="1200" cap="none" spc="0" normalizeH="0" baseline="0" noProof="0" dirty="0">
                <a:ln>
                  <a:noFill/>
                </a:ln>
                <a:solidFill>
                  <a:srgbClr val="464653"/>
                </a:solidFill>
                <a:effectLst/>
                <a:uLnTx/>
                <a:uFillTx/>
                <a:latin typeface="Calibri"/>
                <a:ea typeface="+mn-ea"/>
                <a:cs typeface="Calibri"/>
              </a:rPr>
              <a:t> vs. Non-</a:t>
            </a:r>
            <a:r>
              <a:rPr kumimoji="0" lang="en-US" sz="2800" b="0" i="0" u="none" strike="noStrike" kern="1200" cap="none" spc="0" normalizeH="0" baseline="0" noProof="0" dirty="0" err="1">
                <a:ln>
                  <a:noFill/>
                </a:ln>
                <a:solidFill>
                  <a:srgbClr val="464653"/>
                </a:solidFill>
                <a:effectLst/>
                <a:uLnTx/>
                <a:uFillTx/>
                <a:latin typeface="Calibri"/>
                <a:ea typeface="+mn-ea"/>
                <a:cs typeface="Calibri"/>
              </a:rPr>
              <a:t>Criminogenic</a:t>
            </a:r>
            <a:r>
              <a:rPr kumimoji="0" lang="en-US" sz="2800" b="0" i="0" u="none" strike="noStrike" kern="1200" cap="none" spc="0" normalizeH="0" baseline="0" noProof="0" dirty="0">
                <a:ln>
                  <a:noFill/>
                </a:ln>
                <a:solidFill>
                  <a:srgbClr val="464653"/>
                </a:solidFill>
                <a:effectLst/>
                <a:uLnTx/>
                <a:uFillTx/>
                <a:latin typeface="Calibri"/>
                <a:ea typeface="+mn-ea"/>
                <a:cs typeface="Calibri"/>
              </a:rPr>
              <a:t> Needs*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464653"/>
              </a:solidFill>
              <a:effectLst/>
              <a:uLnTx/>
              <a:uFillTx/>
              <a:latin typeface="Calibri"/>
              <a:ea typeface="+mn-ea"/>
              <a:cs typeface="Calibri"/>
            </a:endParaRPr>
          </a:p>
        </p:txBody>
      </p:sp>
      <p:sp>
        <p:nvSpPr>
          <p:cNvPr id="485382" name="Text Box 6"/>
          <p:cNvSpPr txBox="1">
            <a:spLocks noChangeArrowheads="1"/>
          </p:cNvSpPr>
          <p:nvPr/>
        </p:nvSpPr>
        <p:spPr bwMode="auto">
          <a:xfrm>
            <a:off x="3850424" y="1143000"/>
            <a:ext cx="4648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marL="0" marR="0" lvl="0" indent="0" algn="r" defTabSz="457200" rtl="0" eaLnBrk="1" fontAlgn="auto" latinLnBrk="0" hangingPunct="1">
              <a:lnSpc>
                <a:spcPct val="100000"/>
              </a:lnSpc>
              <a:spcBef>
                <a:spcPct val="500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ahoma" charset="0"/>
                <a:ea typeface="+mn-ea"/>
                <a:cs typeface="+mn-cs"/>
              </a:rPr>
              <a:t>(Andrews, Dowden, &amp; </a:t>
            </a:r>
            <a:r>
              <a:rPr kumimoji="0" lang="en-US" sz="1400" b="0" i="0" u="none" strike="noStrike" kern="1200" cap="none" spc="0" normalizeH="0" baseline="0" noProof="0" dirty="0" err="1">
                <a:ln>
                  <a:noFill/>
                </a:ln>
                <a:solidFill>
                  <a:prstClr val="black"/>
                </a:solidFill>
                <a:effectLst/>
                <a:uLnTx/>
                <a:uFillTx/>
                <a:latin typeface="Tahoma" charset="0"/>
                <a:ea typeface="+mn-ea"/>
                <a:cs typeface="+mn-cs"/>
              </a:rPr>
              <a:t>Gendreau</a:t>
            </a:r>
            <a:r>
              <a:rPr kumimoji="0" lang="en-US" sz="1400" b="0" i="0" u="none" strike="noStrike" kern="1200" cap="none" spc="0" normalizeH="0" baseline="0" noProof="0" dirty="0">
                <a:ln>
                  <a:noFill/>
                </a:ln>
                <a:solidFill>
                  <a:prstClr val="black"/>
                </a:solidFill>
                <a:effectLst/>
                <a:uLnTx/>
                <a:uFillTx/>
                <a:latin typeface="Tahoma" charset="0"/>
                <a:ea typeface="+mn-ea"/>
                <a:cs typeface="+mn-cs"/>
              </a:rPr>
              <a:t>, 1999; Dowden, 1998)</a:t>
            </a:r>
            <a:endParaRPr kumimoji="0" lang="en-US" sz="1400" b="0" i="0" u="none" strike="noStrike" kern="1200" cap="none" spc="0" normalizeH="0" baseline="0" noProof="0" dirty="0">
              <a:ln>
                <a:noFill/>
              </a:ln>
              <a:solidFill>
                <a:srgbClr val="464653"/>
              </a:solidFill>
              <a:effectLst>
                <a:outerShdw blurRad="38100" dist="38100" dir="2700000" algn="tl">
                  <a:srgbClr val="000000"/>
                </a:outerShdw>
              </a:effectLst>
              <a:uLnTx/>
              <a:uFillTx/>
              <a:latin typeface="Tahoma" charset="0"/>
              <a:ea typeface="+mn-ea"/>
              <a:cs typeface="+mn-cs"/>
            </a:endParaRPr>
          </a:p>
        </p:txBody>
      </p:sp>
      <p:sp>
        <p:nvSpPr>
          <p:cNvPr id="485383" name="Text Box 7"/>
          <p:cNvSpPr txBox="1">
            <a:spLocks noChangeArrowheads="1"/>
          </p:cNvSpPr>
          <p:nvPr/>
        </p:nvSpPr>
        <p:spPr bwMode="auto">
          <a:xfrm>
            <a:off x="-17463" y="990600"/>
            <a:ext cx="1447801"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sz="1800" b="1" i="0" u="none" strike="noStrike" kern="1200" cap="none" spc="0" normalizeH="0" baseline="0" noProof="0" dirty="0">
                <a:ln>
                  <a:noFill/>
                </a:ln>
                <a:solidFill>
                  <a:srgbClr val="008000"/>
                </a:solidFill>
                <a:effectLst/>
                <a:uLnTx/>
                <a:uFillTx/>
                <a:latin typeface="Gill Sans MT"/>
                <a:ea typeface="+mn-ea"/>
                <a:cs typeface="+mn-cs"/>
              </a:rPr>
              <a:t>Better outcomes</a:t>
            </a:r>
          </a:p>
        </p:txBody>
      </p:sp>
      <p:sp>
        <p:nvSpPr>
          <p:cNvPr id="485384" name="Text Box 8"/>
          <p:cNvSpPr txBox="1">
            <a:spLocks noChangeArrowheads="1"/>
          </p:cNvSpPr>
          <p:nvPr/>
        </p:nvSpPr>
        <p:spPr bwMode="auto">
          <a:xfrm>
            <a:off x="0" y="5792121"/>
            <a:ext cx="14478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charset="0"/>
                <a:ea typeface="+mn-ea"/>
                <a:cs typeface="+mn-cs"/>
              </a:rPr>
              <a:t>Poorer outcomes</a:t>
            </a:r>
          </a:p>
        </p:txBody>
      </p:sp>
      <p:sp>
        <p:nvSpPr>
          <p:cNvPr id="485385" name="Text Box 9"/>
          <p:cNvSpPr txBox="1">
            <a:spLocks noChangeArrowheads="1"/>
          </p:cNvSpPr>
          <p:nvPr/>
        </p:nvSpPr>
        <p:spPr bwMode="auto">
          <a:xfrm>
            <a:off x="1600200" y="5486400"/>
            <a:ext cx="160020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charset="0"/>
                <a:ea typeface="+mn-ea"/>
                <a:cs typeface="+mn-cs"/>
              </a:rPr>
              <a:t>More </a:t>
            </a:r>
            <a:r>
              <a:rPr kumimoji="0" lang="en-US" sz="1600" b="0" i="0" u="none" strike="noStrike" kern="1200" cap="none" spc="0" normalizeH="0" baseline="0" noProof="0" dirty="0" err="1">
                <a:ln>
                  <a:noFill/>
                </a:ln>
                <a:solidFill>
                  <a:prstClr val="black"/>
                </a:solidFill>
                <a:effectLst/>
                <a:uLnTx/>
                <a:uFillTx/>
                <a:latin typeface="Tahoma" charset="0"/>
                <a:ea typeface="+mn-ea"/>
                <a:cs typeface="+mn-cs"/>
              </a:rPr>
              <a:t>criminogenic</a:t>
            </a:r>
            <a:r>
              <a:rPr kumimoji="0" lang="en-US" sz="1600" b="0" i="0" u="none" strike="noStrike" kern="1200" cap="none" spc="0" normalizeH="0" baseline="0" noProof="0" dirty="0">
                <a:ln>
                  <a:noFill/>
                </a:ln>
                <a:solidFill>
                  <a:prstClr val="black"/>
                </a:solidFill>
                <a:effectLst/>
                <a:uLnTx/>
                <a:uFillTx/>
                <a:latin typeface="Tahoma" charset="0"/>
                <a:ea typeface="+mn-ea"/>
                <a:cs typeface="+mn-cs"/>
              </a:rPr>
              <a:t> than non-</a:t>
            </a:r>
            <a:r>
              <a:rPr kumimoji="0" lang="en-US" sz="1600" b="0" i="0" u="none" strike="noStrike" kern="1200" cap="none" spc="0" normalizeH="0" baseline="0" noProof="0" dirty="0" err="1">
                <a:ln>
                  <a:noFill/>
                </a:ln>
                <a:solidFill>
                  <a:prstClr val="black"/>
                </a:solidFill>
                <a:effectLst/>
                <a:uLnTx/>
                <a:uFillTx/>
                <a:latin typeface="Tahoma" charset="0"/>
                <a:ea typeface="+mn-ea"/>
                <a:cs typeface="+mn-cs"/>
              </a:rPr>
              <a:t>criminogenic</a:t>
            </a:r>
            <a:r>
              <a:rPr kumimoji="0" lang="en-US" sz="1600" b="0" i="0" u="none" strike="noStrike" kern="1200" cap="none" spc="0" normalizeH="0" baseline="0" noProof="0" dirty="0">
                <a:ln>
                  <a:noFill/>
                </a:ln>
                <a:solidFill>
                  <a:prstClr val="black"/>
                </a:solidFill>
                <a:effectLst/>
                <a:uLnTx/>
                <a:uFillTx/>
                <a:latin typeface="Tahoma" charset="0"/>
                <a:ea typeface="+mn-ea"/>
                <a:cs typeface="+mn-cs"/>
              </a:rPr>
              <a:t> needs</a:t>
            </a:r>
          </a:p>
        </p:txBody>
      </p:sp>
      <p:sp>
        <p:nvSpPr>
          <p:cNvPr id="485386" name="Text Box 10"/>
          <p:cNvSpPr txBox="1">
            <a:spLocks noChangeArrowheads="1"/>
          </p:cNvSpPr>
          <p:nvPr/>
        </p:nvSpPr>
        <p:spPr bwMode="auto">
          <a:xfrm>
            <a:off x="7086600" y="5486400"/>
            <a:ext cx="160020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charset="0"/>
                <a:ea typeface="+mn-ea"/>
                <a:cs typeface="+mn-cs"/>
              </a:rPr>
              <a:t>More non-</a:t>
            </a:r>
            <a:r>
              <a:rPr kumimoji="0" lang="en-US" sz="1600" b="0" i="0" u="none" strike="noStrike" kern="1200" cap="none" spc="0" normalizeH="0" baseline="0" noProof="0" dirty="0" err="1">
                <a:ln>
                  <a:noFill/>
                </a:ln>
                <a:solidFill>
                  <a:prstClr val="black"/>
                </a:solidFill>
                <a:effectLst/>
                <a:uLnTx/>
                <a:uFillTx/>
                <a:latin typeface="Tahoma" charset="0"/>
                <a:ea typeface="+mn-ea"/>
                <a:cs typeface="+mn-cs"/>
              </a:rPr>
              <a:t>criminogenic</a:t>
            </a:r>
            <a:r>
              <a:rPr kumimoji="0" lang="en-US" sz="1600" b="0" i="0" u="none" strike="noStrike" kern="1200" cap="none" spc="0" normalizeH="0" baseline="0" noProof="0" dirty="0">
                <a:ln>
                  <a:noFill/>
                </a:ln>
                <a:solidFill>
                  <a:prstClr val="black"/>
                </a:solidFill>
                <a:effectLst/>
                <a:uLnTx/>
                <a:uFillTx/>
                <a:latin typeface="Tahoma" charset="0"/>
                <a:ea typeface="+mn-ea"/>
                <a:cs typeface="+mn-cs"/>
              </a:rPr>
              <a:t> than </a:t>
            </a:r>
            <a:r>
              <a:rPr kumimoji="0" lang="en-US" sz="1600" b="0" i="0" u="none" strike="noStrike" kern="1200" cap="none" spc="0" normalizeH="0" baseline="0" noProof="0" dirty="0" err="1">
                <a:ln>
                  <a:noFill/>
                </a:ln>
                <a:solidFill>
                  <a:prstClr val="black"/>
                </a:solidFill>
                <a:effectLst/>
                <a:uLnTx/>
                <a:uFillTx/>
                <a:latin typeface="Tahoma" charset="0"/>
                <a:ea typeface="+mn-ea"/>
                <a:cs typeface="+mn-cs"/>
              </a:rPr>
              <a:t>criminogenic</a:t>
            </a:r>
            <a:r>
              <a:rPr kumimoji="0" lang="en-US" sz="1600" b="0" i="0" u="none" strike="noStrike" kern="1200" cap="none" spc="0" normalizeH="0" baseline="0" noProof="0" dirty="0">
                <a:ln>
                  <a:noFill/>
                </a:ln>
                <a:solidFill>
                  <a:prstClr val="black"/>
                </a:solidFill>
                <a:effectLst/>
                <a:uLnTx/>
                <a:uFillTx/>
                <a:latin typeface="Tahoma" charset="0"/>
                <a:ea typeface="+mn-ea"/>
                <a:cs typeface="+mn-cs"/>
              </a:rPr>
              <a:t> needs</a:t>
            </a:r>
          </a:p>
        </p:txBody>
      </p:sp>
      <p:sp>
        <p:nvSpPr>
          <p:cNvPr id="485387" name="Line 11"/>
          <p:cNvSpPr>
            <a:spLocks noChangeShapeType="1"/>
          </p:cNvSpPr>
          <p:nvPr/>
        </p:nvSpPr>
        <p:spPr bwMode="auto">
          <a:xfrm>
            <a:off x="3276600" y="5638800"/>
            <a:ext cx="36576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4" name="Straight Connector 13"/>
          <p:cNvCxnSpPr/>
          <p:nvPr/>
        </p:nvCxnSpPr>
        <p:spPr>
          <a:xfrm>
            <a:off x="0" y="990600"/>
            <a:ext cx="8458200"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589506"/>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ea typeface="+mj-ea"/>
              </a:rPr>
              <a:t>Phase up Meetings</a:t>
            </a:r>
          </a:p>
        </p:txBody>
      </p:sp>
      <p:sp>
        <p:nvSpPr>
          <p:cNvPr id="7" name="Content Placeholder 6"/>
          <p:cNvSpPr>
            <a:spLocks noGrp="1"/>
          </p:cNvSpPr>
          <p:nvPr>
            <p:ph idx="1"/>
          </p:nvPr>
        </p:nvSpPr>
        <p:spPr/>
        <p:txBody>
          <a:bodyPr>
            <a:noAutofit/>
          </a:bodyPr>
          <a:lstStyle/>
          <a:p>
            <a:pPr>
              <a:defRPr/>
            </a:pPr>
            <a:r>
              <a:rPr lang="en-US" sz="2400" dirty="0">
                <a:ea typeface="+mn-ea"/>
              </a:rPr>
              <a:t>Review Central 8</a:t>
            </a:r>
          </a:p>
          <a:p>
            <a:pPr>
              <a:defRPr/>
            </a:pPr>
            <a:r>
              <a:rPr lang="en-US" sz="2400" dirty="0">
                <a:ea typeface="+mn-ea"/>
              </a:rPr>
              <a:t>Re-evaluate Risk levels with each area</a:t>
            </a:r>
          </a:p>
          <a:p>
            <a:pPr>
              <a:defRPr/>
            </a:pPr>
            <a:r>
              <a:rPr lang="en-US" sz="2400" dirty="0">
                <a:ea typeface="+mn-ea"/>
              </a:rPr>
              <a:t>Re-evaluate Needs and how they will be addressed</a:t>
            </a:r>
          </a:p>
          <a:p>
            <a:pPr>
              <a:defRPr/>
            </a:pPr>
            <a:r>
              <a:rPr lang="en-US" sz="2400" dirty="0">
                <a:ea typeface="+mn-ea"/>
              </a:rPr>
              <a:t>Responsivity issues</a:t>
            </a:r>
          </a:p>
          <a:p>
            <a:pPr>
              <a:defRPr/>
            </a:pPr>
            <a:r>
              <a:rPr lang="en-US" sz="2400" dirty="0">
                <a:ea typeface="+mn-ea"/>
              </a:rPr>
              <a:t>What have we missed?  Further Tx needed? MRT level? </a:t>
            </a:r>
          </a:p>
          <a:p>
            <a:pPr>
              <a:defRPr/>
            </a:pPr>
            <a:r>
              <a:rPr lang="en-US" sz="2400" dirty="0">
                <a:ea typeface="+mn-ea"/>
              </a:rPr>
              <a:t>Who else needs to be at our meeting???</a:t>
            </a:r>
          </a:p>
          <a:p>
            <a:pPr lvl="2">
              <a:defRPr/>
            </a:pPr>
            <a:r>
              <a:rPr lang="en-US" sz="2000" dirty="0">
                <a:ea typeface="+mn-ea"/>
              </a:rPr>
              <a:t>Family</a:t>
            </a:r>
          </a:p>
          <a:p>
            <a:pPr lvl="2">
              <a:defRPr/>
            </a:pPr>
            <a:r>
              <a:rPr lang="en-US" sz="2000" dirty="0">
                <a:ea typeface="+mn-ea"/>
              </a:rPr>
              <a:t>Peer supports</a:t>
            </a:r>
          </a:p>
          <a:p>
            <a:pPr lvl="2">
              <a:defRPr/>
            </a:pPr>
            <a:r>
              <a:rPr lang="en-US" sz="2000" dirty="0">
                <a:ea typeface="+mn-ea"/>
              </a:rPr>
              <a:t>Friends???</a:t>
            </a:r>
          </a:p>
          <a:p>
            <a:pPr lvl="2">
              <a:defRPr/>
            </a:pPr>
            <a:r>
              <a:rPr lang="en-US" sz="2000" dirty="0">
                <a:ea typeface="+mn-ea"/>
              </a:rPr>
              <a:t>Child Support?</a:t>
            </a:r>
          </a:p>
          <a:p>
            <a:pPr lvl="2">
              <a:defRPr/>
            </a:pPr>
            <a:r>
              <a:rPr lang="en-US" sz="2000" dirty="0">
                <a:ea typeface="+mn-ea"/>
              </a:rPr>
              <a:t>Employer, etc..</a:t>
            </a:r>
          </a:p>
          <a:p>
            <a:pPr marL="776288" lvl="2" indent="0">
              <a:buFont typeface="Arial" charset="0"/>
              <a:buNone/>
              <a:defRPr/>
            </a:pPr>
            <a:r>
              <a:rPr lang="en-US" sz="2000" b="1" dirty="0">
                <a:solidFill>
                  <a:srgbClr val="C00000"/>
                </a:solidFill>
                <a:ea typeface="+mn-ea"/>
              </a:rPr>
              <a:t>BE INTENTIONAL WITH RESPONSES</a:t>
            </a:r>
          </a:p>
        </p:txBody>
      </p:sp>
      <p:sp>
        <p:nvSpPr>
          <p:cNvPr id="144388" name="Footer Placeholder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200">
                <a:solidFill>
                  <a:schemeClr val="tx1"/>
                </a:solidFill>
                <a:latin typeface="Calibri" charset="0"/>
                <a:ea typeface="ＭＳ Ｐゴシック" charset="0"/>
              </a:defRPr>
            </a:lvl1pPr>
            <a:lvl2pPr marL="742950" indent="-285750">
              <a:defRPr sz="2000">
                <a:solidFill>
                  <a:schemeClr val="tx1"/>
                </a:solidFill>
                <a:latin typeface="Calibri" charset="0"/>
                <a:ea typeface="ＭＳ Ｐゴシック" charset="0"/>
              </a:defRPr>
            </a:lvl2pPr>
            <a:lvl3pPr marL="1143000">
              <a:defRPr>
                <a:solidFill>
                  <a:schemeClr val="tx1"/>
                </a:solidFill>
                <a:latin typeface="Calibri" charset="0"/>
                <a:ea typeface="ＭＳ Ｐゴシック" charset="0"/>
              </a:defRPr>
            </a:lvl3pPr>
            <a:lvl4pPr marL="1600200">
              <a:defRPr sz="1600">
                <a:solidFill>
                  <a:schemeClr val="tx1"/>
                </a:solidFill>
                <a:latin typeface="Calibri" charset="0"/>
                <a:ea typeface="ＭＳ Ｐゴシック" charset="0"/>
              </a:defRPr>
            </a:lvl4pPr>
            <a:lvl5pPr marL="2057400">
              <a:defRPr sz="1400">
                <a:solidFill>
                  <a:schemeClr val="tx1"/>
                </a:solidFill>
                <a:latin typeface="Calibri" charset="0"/>
                <a:ea typeface="ＭＳ Ｐゴシック" charset="0"/>
              </a:defRPr>
            </a:lvl5pPr>
            <a:lvl6pPr marL="2514600" indent="-228600" eaLnBrk="0" fontAlgn="base" hangingPunct="0">
              <a:spcAft>
                <a:spcPct val="0"/>
              </a:spcAft>
              <a:buClr>
                <a:srgbClr val="C89F5D"/>
              </a:buClr>
              <a:buFont typeface="Arial" charset="0"/>
              <a:defRPr sz="1400">
                <a:solidFill>
                  <a:schemeClr val="tx1"/>
                </a:solidFill>
                <a:latin typeface="Calibri" charset="0"/>
                <a:ea typeface="ＭＳ Ｐゴシック" charset="0"/>
              </a:defRPr>
            </a:lvl6pPr>
            <a:lvl7pPr marL="2971800" indent="-228600" eaLnBrk="0" fontAlgn="base" hangingPunct="0">
              <a:spcAft>
                <a:spcPct val="0"/>
              </a:spcAft>
              <a:buClr>
                <a:srgbClr val="C89F5D"/>
              </a:buClr>
              <a:buFont typeface="Arial" charset="0"/>
              <a:defRPr sz="1400">
                <a:solidFill>
                  <a:schemeClr val="tx1"/>
                </a:solidFill>
                <a:latin typeface="Calibri" charset="0"/>
                <a:ea typeface="ＭＳ Ｐゴシック" charset="0"/>
              </a:defRPr>
            </a:lvl7pPr>
            <a:lvl8pPr marL="3429000" indent="-228600" eaLnBrk="0" fontAlgn="base" hangingPunct="0">
              <a:spcAft>
                <a:spcPct val="0"/>
              </a:spcAft>
              <a:buClr>
                <a:srgbClr val="C89F5D"/>
              </a:buClr>
              <a:buFont typeface="Arial" charset="0"/>
              <a:defRPr sz="1400">
                <a:solidFill>
                  <a:schemeClr val="tx1"/>
                </a:solidFill>
                <a:latin typeface="Calibri" charset="0"/>
                <a:ea typeface="ＭＳ Ｐゴシック" charset="0"/>
              </a:defRPr>
            </a:lvl8pPr>
            <a:lvl9pPr marL="3886200" indent="-228600" eaLnBrk="0" fontAlgn="base" hangingPunct="0">
              <a:spcAft>
                <a:spcPct val="0"/>
              </a:spcAft>
              <a:buClr>
                <a:srgbClr val="C89F5D"/>
              </a:buClr>
              <a:buFont typeface="Arial" charset="0"/>
              <a:defRPr sz="1400">
                <a:solidFill>
                  <a:schemeClr val="tx1"/>
                </a:solidFill>
                <a:latin typeface="Calibri" charset="0"/>
                <a:ea typeface="ＭＳ Ｐゴシック"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DFDCB7"/>
                </a:solidFill>
                <a:effectLst/>
                <a:uLnTx/>
                <a:uFillTx/>
                <a:latin typeface="Times New Roman" charset="0"/>
                <a:ea typeface="ＭＳ Ｐゴシック" charset="0"/>
                <a:cs typeface="+mn-cs"/>
              </a:rPr>
              <a:t>Phase up Meetings</a:t>
            </a:r>
          </a:p>
        </p:txBody>
      </p:sp>
      <p:sp>
        <p:nvSpPr>
          <p:cNvPr id="144389" name="Slide Number Placeholder 4"/>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8F80159-B95E-764C-BA03-6D27BAC1B719}" type="slidenum">
              <a:rPr kumimoji="0" lang="en-US" sz="1800" b="0" i="0" u="none" strike="noStrike" kern="1200" cap="none" spc="0" normalizeH="0" baseline="0" noProof="0">
                <a:ln>
                  <a:noFill/>
                </a:ln>
                <a:solidFill>
                  <a:srgbClr val="000000"/>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cxnSp>
        <p:nvCxnSpPr>
          <p:cNvPr id="6" name="Straight Connector 5"/>
          <p:cNvCxnSpPr/>
          <p:nvPr/>
        </p:nvCxnSpPr>
        <p:spPr>
          <a:xfrm>
            <a:off x="0" y="1371600"/>
            <a:ext cx="8458200"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7660138"/>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00"/>
                </a:solidFill>
              </a:rPr>
              <a:t>Thank you !</a:t>
            </a:r>
          </a:p>
        </p:txBody>
      </p:sp>
      <p:sp>
        <p:nvSpPr>
          <p:cNvPr id="3" name="Content Placeholder 2">
            <a:extLst>
              <a:ext uri="{FF2B5EF4-FFF2-40B4-BE49-F238E27FC236}">
                <a16:creationId xmlns:a16="http://schemas.microsoft.com/office/drawing/2014/main" id="{572C501A-6C14-4130-A788-A74927DBDCD4}"/>
              </a:ext>
            </a:extLst>
          </p:cNvPr>
          <p:cNvSpPr>
            <a:spLocks noGrp="1"/>
          </p:cNvSpPr>
          <p:nvPr>
            <p:ph idx="1"/>
          </p:nvPr>
        </p:nvSpPr>
        <p:spPr/>
        <p:txBody>
          <a:bodyPr/>
          <a:lstStyle/>
          <a:p>
            <a:r>
              <a:rPr lang="en-US" dirty="0"/>
              <a:t>  Any Questions? </a:t>
            </a:r>
          </a:p>
        </p:txBody>
      </p:sp>
      <p:cxnSp>
        <p:nvCxnSpPr>
          <p:cNvPr id="9" name="Straight Connector 8"/>
          <p:cNvCxnSpPr/>
          <p:nvPr/>
        </p:nvCxnSpPr>
        <p:spPr>
          <a:xfrm>
            <a:off x="0" y="1371600"/>
            <a:ext cx="8458200"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48290" y="4184851"/>
            <a:ext cx="8382000" cy="224676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120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Eric Olson, LCPC</a:t>
            </a: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1200"/>
              </a:spcBef>
              <a:spcAft>
                <a:spcPts val="0"/>
              </a:spcAft>
              <a:buClrTx/>
              <a:buSzTx/>
              <a:buFontTx/>
              <a:buNone/>
              <a:tabLst/>
              <a:defRPr/>
            </a:pPr>
            <a:r>
              <a:rPr lang="en-US" sz="2400" b="1" dirty="0">
                <a:solidFill>
                  <a:prstClr val="black"/>
                </a:solidFill>
                <a:latin typeface="Calibri"/>
                <a:hlinkClick r:id="rId2"/>
              </a:rPr>
              <a:t>olson8653@gmail.com</a:t>
            </a:r>
            <a:r>
              <a:rPr lang="en-US" sz="2400" b="1" dirty="0">
                <a:solidFill>
                  <a:prstClr val="black"/>
                </a:solidFill>
                <a:latin typeface="Calibri"/>
              </a:rPr>
              <a:t>    PH: </a:t>
            </a:r>
            <a:r>
              <a:rPr kumimoji="0" lang="en-US" sz="2400" b="1" i="0" u="none" strike="noStrike" kern="1200" cap="none" spc="0" normalizeH="0" baseline="0" noProof="0" dirty="0">
                <a:ln>
                  <a:noFill/>
                </a:ln>
                <a:solidFill>
                  <a:prstClr val="black"/>
                </a:solidFill>
                <a:effectLst/>
                <a:uLnTx/>
                <a:uFillTx/>
                <a:latin typeface="Calibri"/>
                <a:ea typeface="+mn-ea"/>
                <a:cs typeface="+mn-cs"/>
              </a:rPr>
              <a:t>208-360-0262</a:t>
            </a:r>
          </a:p>
          <a:p>
            <a:pPr marL="0" marR="0" lvl="0" indent="0" algn="ctr" defTabSz="457200" rtl="0" eaLnBrk="1" fontAlgn="auto" latinLnBrk="0" hangingPunct="1">
              <a:lnSpc>
                <a:spcPct val="100000"/>
              </a:lnSpc>
              <a:spcBef>
                <a:spcPts val="1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District Manager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Adult &amp; Juvenile Mental Health Courts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Idaho’s 7</a:t>
            </a:r>
            <a:r>
              <a:rPr kumimoji="0" lang="en-US" sz="2400" b="0" i="0" u="none" strike="noStrike" kern="1200" cap="none" spc="0" normalizeH="0" baseline="30000" noProof="0" dirty="0">
                <a:ln>
                  <a:noFill/>
                </a:ln>
                <a:solidFill>
                  <a:prstClr val="black"/>
                </a:solidFill>
                <a:effectLst/>
                <a:uLnTx/>
                <a:uFillTx/>
                <a:latin typeface="Calibri"/>
                <a:ea typeface="+mn-ea"/>
                <a:cs typeface="+mn-cs"/>
              </a:rPr>
              <a:t>th</a:t>
            </a:r>
            <a:r>
              <a:rPr kumimoji="0" lang="en-US" sz="2400" b="0" i="0" u="none" strike="noStrike" kern="1200" cap="none" spc="0" normalizeH="0" baseline="0" noProof="0" dirty="0">
                <a:ln>
                  <a:noFill/>
                </a:ln>
                <a:solidFill>
                  <a:prstClr val="black"/>
                </a:solidFill>
                <a:effectLst/>
                <a:uLnTx/>
                <a:uFillTx/>
                <a:latin typeface="Calibri"/>
                <a:ea typeface="+mn-ea"/>
                <a:cs typeface="+mn-cs"/>
              </a:rPr>
              <a:t> Judicial District</a:t>
            </a:r>
          </a:p>
        </p:txBody>
      </p:sp>
    </p:spTree>
    <p:extLst>
      <p:ext uri="{BB962C8B-B14F-4D97-AF65-F5344CB8AC3E}">
        <p14:creationId xmlns:p14="http://schemas.microsoft.com/office/powerpoint/2010/main" val="17829161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5.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6.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heme/_rels/theme2.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Trai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Training</Template>
  <TotalTime>0</TotalTime>
  <Words>3080</Words>
  <Application>Microsoft Office PowerPoint</Application>
  <PresentationFormat>On-screen Show (4:3)</PresentationFormat>
  <Paragraphs>383</Paragraphs>
  <Slides>32</Slides>
  <Notes>10</Notes>
  <HiddenSlides>0</HiddenSlides>
  <MMClips>0</MMClips>
  <ScaleCrop>false</ScaleCrop>
  <HeadingPairs>
    <vt:vector size="8" baseType="variant">
      <vt:variant>
        <vt:lpstr>Fonts Used</vt:lpstr>
      </vt:variant>
      <vt:variant>
        <vt:i4>12</vt:i4>
      </vt:variant>
      <vt:variant>
        <vt:lpstr>Theme</vt:lpstr>
      </vt:variant>
      <vt:variant>
        <vt:i4>3</vt:i4>
      </vt:variant>
      <vt:variant>
        <vt:lpstr>Embedded OLE Servers</vt:lpstr>
      </vt:variant>
      <vt:variant>
        <vt:i4>1</vt:i4>
      </vt:variant>
      <vt:variant>
        <vt:lpstr>Slide Titles</vt:lpstr>
      </vt:variant>
      <vt:variant>
        <vt:i4>32</vt:i4>
      </vt:variant>
    </vt:vector>
  </HeadingPairs>
  <TitlesOfParts>
    <vt:vector size="48" baseType="lpstr">
      <vt:lpstr>Arial</vt:lpstr>
      <vt:lpstr>Arial Narrow</vt:lpstr>
      <vt:lpstr>Bookman Old Style</vt:lpstr>
      <vt:lpstr>Calibri</vt:lpstr>
      <vt:lpstr>Cambria</vt:lpstr>
      <vt:lpstr>Georgia</vt:lpstr>
      <vt:lpstr>Gill Sans MT</vt:lpstr>
      <vt:lpstr>Segoe UI</vt:lpstr>
      <vt:lpstr>Tahoma</vt:lpstr>
      <vt:lpstr>Times New Roman</vt:lpstr>
      <vt:lpstr>Wingdings</vt:lpstr>
      <vt:lpstr>Wingdings 3</vt:lpstr>
      <vt:lpstr>Training</vt:lpstr>
      <vt:lpstr>Origin</vt:lpstr>
      <vt:lpstr>Office Theme</vt:lpstr>
      <vt:lpstr>Chart</vt:lpstr>
      <vt:lpstr>Building   RECOVERY  CAPITAL    in treatment courts     </vt:lpstr>
      <vt:lpstr>Session Outline</vt:lpstr>
      <vt:lpstr>What are we Hoping to Achieve in RECOVERY?</vt:lpstr>
      <vt:lpstr>Participants should be in Recovery</vt:lpstr>
      <vt:lpstr>Recovery Scenario #1</vt:lpstr>
      <vt:lpstr>Recovery Scenario #2</vt:lpstr>
      <vt:lpstr>PowerPoint Presentation</vt:lpstr>
      <vt:lpstr> </vt:lpstr>
      <vt:lpstr>University of California Irvine research</vt:lpstr>
      <vt:lpstr>Types of Recovery Capital</vt:lpstr>
      <vt:lpstr>Physical/Economic   Recovery Capital</vt:lpstr>
      <vt:lpstr>Challenges with Sustainability of Physical/Recovery Capital</vt:lpstr>
      <vt:lpstr>Challenges with Sustainability of Physical/Recovery Capital</vt:lpstr>
      <vt:lpstr>Challenges with Sustainability of Physical/Recovery Capital</vt:lpstr>
      <vt:lpstr>Challenges with Sustainability of Physical/Recovery Capital</vt:lpstr>
      <vt:lpstr>Challenges with Sustainability of Physical/Recovery Capital</vt:lpstr>
      <vt:lpstr>Personal Recovery Capital</vt:lpstr>
      <vt:lpstr>Challenges with Sustainability of Personal Recovery Capital</vt:lpstr>
      <vt:lpstr>Challenges with Sustainability of Personal Recovery Capital</vt:lpstr>
      <vt:lpstr>Challenges with Sustainability of Personal Recovery Capital</vt:lpstr>
      <vt:lpstr>Social Recovery Capital</vt:lpstr>
      <vt:lpstr>Challenges with Sustainability of Social Recovery Capital</vt:lpstr>
      <vt:lpstr>Challenges with Sustainability of Social Recovery Capital</vt:lpstr>
      <vt:lpstr>Challenges with Sustainability of Social Recovery Capital</vt:lpstr>
      <vt:lpstr>Community/Cultural Recovery Capital</vt:lpstr>
      <vt:lpstr>Challenges with Sustainability of Community/Cultural Recovery Capital</vt:lpstr>
      <vt:lpstr>Challenges with Sustainability of Community/Cultural Recovery Capital</vt:lpstr>
      <vt:lpstr>Challenges with Sustainability of Community/Cultural Recovery Capital</vt:lpstr>
      <vt:lpstr>PowerPoint Presentation</vt:lpstr>
      <vt:lpstr> </vt:lpstr>
      <vt:lpstr>Phase up Meetings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2017-07-10T02:26:59Z</dcterms:created>
  <dcterms:modified xsi:type="dcterms:W3CDTF">2026-10-08T16:12:38Z</dcterms:modified>
</cp:coreProperties>
</file>