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306" r:id="rId2"/>
    <p:sldId id="352" r:id="rId3"/>
    <p:sldId id="354" r:id="rId4"/>
    <p:sldId id="339" r:id="rId5"/>
    <p:sldId id="336" r:id="rId6"/>
    <p:sldId id="342" r:id="rId7"/>
    <p:sldId id="355" r:id="rId8"/>
    <p:sldId id="338" r:id="rId9"/>
    <p:sldId id="353" r:id="rId10"/>
    <p:sldId id="343" r:id="rId11"/>
    <p:sldId id="356" r:id="rId12"/>
    <p:sldId id="358" r:id="rId13"/>
    <p:sldId id="359" r:id="rId14"/>
    <p:sldId id="361" r:id="rId15"/>
    <p:sldId id="362" r:id="rId16"/>
    <p:sldId id="364" r:id="rId17"/>
    <p:sldId id="363" r:id="rId18"/>
    <p:sldId id="365" r:id="rId19"/>
    <p:sldId id="366" r:id="rId20"/>
    <p:sldId id="367" r:id="rId21"/>
    <p:sldId id="368" r:id="rId22"/>
    <p:sldId id="370" r:id="rId23"/>
    <p:sldId id="369" r:id="rId24"/>
    <p:sldId id="373" r:id="rId25"/>
    <p:sldId id="374" r:id="rId26"/>
    <p:sldId id="375" r:id="rId27"/>
    <p:sldId id="372" r:id="rId28"/>
    <p:sldId id="357" r:id="rId29"/>
    <p:sldId id="337" r:id="rId30"/>
    <p:sldId id="341" r:id="rId31"/>
    <p:sldId id="377" r:id="rId32"/>
    <p:sldId id="376" r:id="rId33"/>
    <p:sldId id="379" r:id="rId34"/>
    <p:sldId id="380" r:id="rId35"/>
    <p:sldId id="371" r:id="rId36"/>
    <p:sldId id="381" r:id="rId37"/>
    <p:sldId id="382" r:id="rId38"/>
    <p:sldId id="383" r:id="rId39"/>
    <p:sldId id="384" r:id="rId40"/>
    <p:sldId id="385" r:id="rId41"/>
    <p:sldId id="386" r:id="rId42"/>
    <p:sldId id="335" r:id="rId43"/>
    <p:sldId id="334" r:id="rId44"/>
    <p:sldId id="344" r:id="rId45"/>
    <p:sldId id="345" r:id="rId46"/>
    <p:sldId id="346" r:id="rId47"/>
    <p:sldId id="347" r:id="rId48"/>
    <p:sldId id="348" r:id="rId49"/>
    <p:sldId id="349" r:id="rId50"/>
    <p:sldId id="333" r:id="rId51"/>
    <p:sldId id="332" r:id="rId52"/>
    <p:sldId id="331" r:id="rId53"/>
    <p:sldId id="350" r:id="rId54"/>
    <p:sldId id="351" r:id="rId55"/>
    <p:sldId id="307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EA84E-62E9-4ACB-93F9-F7E9A116CE06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2A5E2-E4B1-4390-B654-27B7F7725D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0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37D3E-3EDB-8F66-2ECE-E3F20788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D82E4-14F2-D530-F00E-AB0D4A8FA5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06B33E-084B-836C-ED5C-F7DA3D0302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CA8A8-6E69-84B8-6A22-BCF071576F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38602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EF5D2-40CD-5FB4-E957-79D4FEEC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B1338-52C9-56AC-2CF0-E2BD3D4868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8F764C-35C9-DF9B-94B3-C6E94EFF3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9D1B9-841F-37DD-62C6-F4FFBF95F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02142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351A6-5259-A457-57A4-43BC61221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85ED0-9587-2FAA-0146-5CC80B6498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9A3EE-B1D3-1927-0CF8-F9284699B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FBE2A-264C-D304-C343-255C58820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2676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2D88F-2DC7-B047-2282-BF17B297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3C11-CF0E-011E-EBB4-6DC74589A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BC8B1-DB2A-1FF5-FDCB-CF440A8F93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1CBFB-CACA-288D-6BA0-8504FCE0F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61551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667F2-8EC6-55A9-C607-8D8F49D6B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B9348E-1109-670E-A31C-E6D73E3BF2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7407BC-B7A5-0500-7B83-816E17A4DC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4DD3F-5AF2-56B6-684E-2071AE610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906109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BE64F-B486-08B7-E256-2024C70C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198F4-D41D-D066-CC6F-C73B2BFE17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0A262-7619-23C4-8F4B-3562D5FF74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85ED3-D3D3-DD35-6817-926805392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125257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6EB28-329D-D686-D987-6C4F5078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5AADB-AF08-4860-5198-14C8BAAC8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16F9D-E016-9666-53E9-B036B5B27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56AC1-C61E-D4A6-2F97-172BBD74A9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76134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3DA2A-92F9-08D7-81F6-F35B45779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006501-D2A0-EDE8-CC91-C0BB1D18E6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E6A1AA-FDE9-3220-37FC-609CED4727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E12133-4A2F-1665-78C0-32971BC374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136940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2714D-BDD7-C284-8A29-E97780BF9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BCF3D-44CA-5FC4-CFCF-E76CEE1614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31B052-E0BB-9046-D8F2-1BE47FC52C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C96E1-F9FB-0BEB-D6A4-09F75A442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93623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6A352-53E0-B9B1-B27C-27A1C02FF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E5699-C1EE-A5D3-66C1-F9C85B5273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7679B-6A79-8214-5978-3E7BF0F39D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868A6-1CB0-A169-F39A-8553D1815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63849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54687-6B49-D65C-489B-F855462FE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CAE85-0276-02ED-B4D2-E81B3DBA0D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5E4B42-E854-B47A-BDCE-FCA110088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CCF94-0743-1122-7D90-2FBA79E39E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03218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6B838-C710-6781-F5B2-725BA21BB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1B054-9FFD-F75B-C3BA-F4371353A6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339E35-8A27-ADC3-EE24-409C33756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C91ED-5F58-E535-7A0A-9622364DD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266957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D5961-72C8-FC89-8756-BF819B222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8A68A6-784E-D91B-64AA-9F0F405AB5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68FBED-2978-FE31-7AD4-395318CC00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E9AE0-7C83-C994-62CF-056B13F8B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71685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41C47-A50B-CB02-3BCF-906EC21C0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8ABDCB-02C4-E298-FC2C-1D4056E2F1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E296C-D00A-B080-B475-2A5F14B59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9D2EE-404F-F4E5-1DBA-B80203A4AF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834078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DE77F-BDB8-14D6-EE66-F348C89E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6FDDAF-84F4-F17D-16AA-EF785C7264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CF2494-970C-80A3-3EB0-469D250C8B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7FE58-6E09-E10B-4198-A720E9409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73105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8F53-47F3-12A3-6ABF-5E3F555DD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026FE-FE10-1500-C6C1-58858E791B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77ECC8-2EEC-CF50-2C8E-0702C2F5E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EE681-F7BB-5F64-E34B-98B4D1FC55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83419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5F3EB-A37B-A1FE-E1CD-1BEDABB98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08F6C-E9F9-1D55-DD5D-7788F38462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1C7DA-7BAA-C69A-B695-61FF630CBD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72B9D-50F3-A210-04CE-51E1C2797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518690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333CE-D2D9-B740-103D-8D86BEE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26AAA-DDDB-C9AB-84E4-158F4DC070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560093-255D-3F0C-255A-95BC6A05F5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37CD6-04FE-20CD-D19C-009A8F0406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337865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B4FB9-B269-9480-E4DC-6B8F24B3D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F7715A-CE79-57E3-0E4D-32709B285A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F94754-3EB4-4F12-FC5E-0B229E9368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1AFA1-B441-2010-B43E-7FDAD5ED8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713588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41441-2C6E-6B81-3C52-B8F1E4D70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6E41A-2DEC-F58E-A6E4-CCE6614BC5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C1DA9-1143-3446-47B2-3E7501A578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BBE3C-F6DB-4F39-AF56-A43D25BCF8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90184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3A5D-973F-CFB7-18EF-0D06BE6C2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5D2AED-1DA0-4D80-3F0A-C9C665310E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FCE68C-7C3B-E347-3D33-C6C844A3DE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3CF75-9EAE-BC58-C6D6-730247F885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005564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F043-1AD2-FA52-D655-3CF013AFF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65B5CC-A86E-ECB3-F584-C2281AD715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21AF7E-343E-653C-B1C0-370D224F18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6C421-EA4A-E73B-D1B8-C994A5F886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44341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A1597-FE7F-A159-73F2-CBED503C8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ED0E7E-0C0C-8CB0-CCDD-A07CDF6B77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C9CC0-ADF6-C9EE-ADE5-D429D63283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EDDDD1-095B-5843-FFEC-13FD45184A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208414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70AEB-CFC9-948F-F53B-8BF627D16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1648E-DAE7-86F6-A6BC-A102058715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AD1D8C-4FA9-CE8E-EA35-199842EE6C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170DE-32AB-DF44-97C1-3FF33529B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87785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CDA4C-BF0B-F3E4-54A4-CE9EEC322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31E60-9068-7945-AF8B-254AE0D55B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3A3B7D-E8C6-E30F-0F1C-5A3AD4DB07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8F3B9-12BC-2ED8-8826-2298538BDE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04826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79F37-5718-FD27-9E3E-53B463061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58884-C6F4-2F70-01F9-93D7E2A0A2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D6DD91-0B3A-29E1-43C4-A7769707C8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D4284-ABC1-808D-B808-B990DD7654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963226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DD4B3-003C-8E88-718F-816B72BFB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E6EB2-CC69-4B80-D470-64CBA84E4C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55E97-8950-2EDB-4EA6-2C60797057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7BCFE-DF28-2D10-F905-80E1AE7EF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898264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6E9F6-B11C-EDF3-898E-BEFA1803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CF694-886B-1B89-1589-D781654362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2D78C-17D1-E537-C892-59444F87F5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2BE6E-E0E5-5C7E-78FC-659CB5E43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111175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F728F-5E2A-99AC-5649-860FFBDED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790B3F-8B0E-5942-97BA-CB322D4D1D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15F25-F795-1EFA-BBD0-A99F1F029D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B8BB6-DC66-E06B-D2E3-200A3D6A9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0836706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E9CAF-A5CD-75B5-69C2-5B96BD14E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C9F527-67A9-CC25-BD72-3AA3B6A8AD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DCB2B2-4603-849D-10AB-BF97F5FF5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BE815E-1266-7507-4D37-A15CA55E4C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365632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8917F-D54B-8C92-7C4A-C81309BAB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72F972-BD19-CCC2-E2EB-49E675E80D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B7935-043B-7713-D528-3C0C5104F7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6C99B3-4415-77BC-2CAD-01B2077B9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298476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AF9D1-E176-1369-4196-76B7C36AF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43EAD-3B6C-AF9F-F2BF-5E765745F7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B2863-9B1C-75B0-9F4A-0913AC871A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0B40F-045B-4BB3-A7FD-22B738472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8313565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41271-E837-BB62-6817-AE18CC9E4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60C5A-97B2-04B8-E2C3-9E4709C8CC4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F05580-3AA0-0AFB-1C0B-723BD8D4D6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60E39-FA3B-FE4B-9123-9D427F7E2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1392978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86CC4-F76D-B746-1F83-8D192E363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07A983-93CB-4398-D6D4-23F627A8AF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954276-5F95-850A-26C5-1A411D114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50EC8-3191-5CA7-0539-97E09611B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7201248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81B7F-D173-6B01-BC77-41EA30C9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F73BCC-72F5-7EFA-27BD-65C1653FD3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CD8488-7531-717A-ED7E-6ABC9959F6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22FA52-2718-15D3-FC67-8ADF543D22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6127042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CC33D-3158-485B-1ADE-30B1DFCF2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D60294-8216-8AAB-D44F-6EC9B5F0C3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44C7A-D502-362D-1540-7CDC5D389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E925B-04F7-734F-531E-C298862598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3756411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9DE37-7A79-AD3D-9E8F-AFD68E8E9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1C6E9-2383-D005-6EDA-14183566CD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1D1A6-0F55-03D0-7410-21E799C7F3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81945-322F-EF70-84A1-2772FAC59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234084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E0387-F83C-3D03-4DE1-7BD031C48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50BE1-4FE0-30F5-D496-07E20357C6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A30BA-5F43-2286-DA62-93BC43B08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FCA97-EF55-12D5-2A7D-A21B9E673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6493473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D51C3-0575-2DC2-7F4B-B77F05B18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720039-E20B-F7D1-64F8-CD6ABB70E9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DCB6DF-F4EE-90D9-9858-F4B85A66B5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77350-DA64-3F08-CC1E-F97BB6C83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344350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90DBF-7E98-927E-A5EC-B7C46DCA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EAB78-8A29-3064-FD6F-D3AADD45B5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06C1A1-23D7-717F-C33F-6ED3F18B94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AEDB4-81D5-8886-A644-13CBDE2EE8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085355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11E68-E68B-C941-9C76-311CC004C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F245E-6A08-0377-F811-DAA59F7AF0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BD1D4-A893-F794-125B-C9612F26E6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304D7-CDEA-417C-3C66-F56496869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6856611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8FE6E-AA3D-102B-CF11-4A25EC4A4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31F4E-9E99-6A2F-5BF7-D424C25733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BDAA7C-A20B-3DBA-16BB-9BF7888D4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2FDEB-641C-C296-1FC0-4BC60B7F0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776999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CA5F-8042-7819-CDD4-3D730E6AB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DE654-8DAD-7584-A4BF-E17654788F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5BB0BF-F35F-F8DF-C6F4-8F42AF0E9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F7D96-A84A-0F3E-E757-C8886ACBE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631924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9915-84B6-0AB4-0502-FFE14E43E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61920-51F3-4D7C-DE58-0A4552850D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679615-5496-7068-586A-759981DDDF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89E9E-18EF-1976-E460-65F285605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934406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134E2-D5FF-C5C2-DA81-5A64D46EC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C5A88-1FDE-37E3-BF33-4CFCDC4430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74541-A800-4739-920B-F40517AD9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C0D49-3617-1703-37BF-BD6E11C3B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985294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C5C80-9035-C371-2B88-A4F3EFA6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82E889-8EA5-C02C-107E-6DE4DD21DA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68D16-03F1-EC79-37DF-A3F6657C4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0BBC2-186D-62F7-2006-BD10A416B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641648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DFC05-C124-C1A7-3B65-9B23A998E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AC8C73-E2B3-77B3-0AEA-80F7AC0845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8CC1E9-8F44-0CB2-EFBA-62899701F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F232A-02E8-84C4-0F03-29FD5B518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62847243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9A4B5-4743-B9C4-AFAF-D0D6F56B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32D33-E2FB-DA1A-55D6-954C763C2B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30B36C-983B-52F3-D50D-3AD074D27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86DB8-4B5F-F35B-7D44-A85447DC44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774038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669B7-C02C-2AEB-1A55-9EF75848D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64BDAA-5465-4E63-6770-552A88287C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F8FE3-9618-42CF-D9FC-7093A720F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DB5B1-42A8-760B-9A16-0843B66BC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61650201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CF6BE-3603-DDD8-78F3-14727F353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D84FD-CB40-AECE-527B-BBEB43DC9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0CFB3-52CF-AE4C-FF33-8EAFABE72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CD4DB-C8CC-6AF8-4DDC-1CF435A5A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7874183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25FF8-469F-5A88-4635-79F914A8B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6C1B2-F148-ADFB-9638-23637410F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8809C-B9D3-545B-D73C-20A3D025AB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E5473-74DA-33E7-79F9-0A80E0A59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347583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23357-5C65-E2E9-6E78-629261F90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022F3-53C6-1153-6A9C-28C6DE4BC7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B5423A-25C2-7794-DC91-DB6BE2C040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A99F2-1737-8FB5-7C47-7B45806FE2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408618273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F6A5-AEF8-6C8E-18DA-DBDA6CB4F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1A7B9F-B97A-A12A-782A-652E7E699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77BBC-7466-C79A-08F5-DB82F79750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Summarize the core training message.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767093-33F1-F23A-A803-1709DEA237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73463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056D0-6220-5E5F-E772-66C326D34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BC774A-7632-9222-460C-7F6D0300F0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AC2E7-A342-B6C6-6955-CCACD5E8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2A8BC-6EF5-1DA2-27AF-CCB8EAE2B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0E5A8-7736-3FFA-6E3A-5CF9FCA0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8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F912-D645-2B3A-3018-B066C16A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6464F-D727-2F48-16AC-33668243A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26159-DF8C-0F43-8F18-53AD75390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47EB2-313F-7234-5FDD-4C92088C1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938C8D-5277-3A93-695F-5DB19069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16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4D3EC-8D6D-E39F-ED63-0859C6FB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C96669-2980-E084-9F8E-9E3660FB8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30C55-FDCA-1FF3-F2EF-1B22939D7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944B-9F0C-46FB-1F8C-509213EEB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7011D-5998-D78E-2594-D7AAC3DEA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48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0DCA-CFE1-9027-6F68-039B2BB2C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D7689-2125-E441-8669-A4F6D75AFE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067F3-2C50-DF3F-07F6-E8034276E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91957-B696-E8B8-6FED-1B0E9F9A3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BD4A38-3751-93D9-3612-9982BB7EE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5D62C-3211-8C1B-DD56-3B9DCAB91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05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A3BA-196C-0D9B-8944-3D7E0E76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0E714-EE39-8522-EB62-77DE1ECC7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80F6C-6766-9F47-5BC2-BD4324AE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AA5DE0-97A4-5D8A-6BB2-BD312A97C6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9E6EBB-A46D-D17E-002C-8E13005BE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EEA441-E43A-0639-FE8B-A746CFAA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254766-740D-84EC-0B7F-5C7355E1D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C14CCA-FE65-E766-5EAC-2CE0142F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48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31734-4FDC-5575-8C54-9BCB240F9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C3A8DA-55CB-8662-FDDD-124067332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028AEF-78CC-BB5C-5704-C15FE9B4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370BCA-F30E-F8DA-59A1-76BEC78A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22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9D2923-AD99-460C-8828-D67ADA212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7AABD-24C6-B1B2-E626-0758452A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98A8E-2153-4941-A339-7D5980B2B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450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DDC3-3BBF-1ACC-311B-6FF462476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849F-74E8-73FD-9B20-C9E72376B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23CBA-795C-0EAB-565B-95D11D8DB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C936A-D46C-7ABD-F565-BFCE4C705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F0705-3AEC-A977-F872-8E5C7016C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C4066-91AF-7F34-B7F1-83975685B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D7442-3C2E-7311-E5ED-8199EF959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2D2E83-4436-00BC-FF0C-5BAD1FB9B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D6EBF-70BB-1FAC-AF5D-27440F2B6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46841-91D8-5BA2-8FFD-5F193843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D2B46B-9FBA-60D0-12E6-69E3AA96F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CCCCC-4C49-30D6-A122-6E6FEC2C4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088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44F11-6FF3-BECD-6386-B89BEDAD1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19096-C01A-93DA-D986-5953203AA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F2BC5-53E3-5EE4-7A77-1C89AEE6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5C3F9-FC8A-7A69-2406-E4D0ADA55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4CBA-0C25-7F7E-A320-6C41E62CF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10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85BCD-7D8A-6231-5D96-38459B35D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C82CEA-51FF-9350-EC89-554BE2DC0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EE961-BDE0-6411-5B8B-F23DF58B3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0EB718-B060-2A41-D0A7-A7D8D09E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8288B-CA8B-E5A2-7E40-180DF27E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46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589BBF-8701-C975-2B43-AC9643895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79F2E-C1F5-AA01-47A9-28AA3C8858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07548-54BF-26DC-FF2B-D8ECFAF7C7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D62F4-845E-4435-AF81-2BBF1666A7F4}" type="datetimeFigureOut">
              <a:rPr lang="en-US" smtClean="0"/>
              <a:t>9/19/2026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A9AE5-940B-B7AE-0F67-44060E9FB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D6568-548B-2BA1-360B-6EFB58791E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B3EAC9-928F-4973-B212-C3BB88BA93D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pana@gmail.com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2"/>
            <a:ext cx="12191999" cy="1380995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Mentor Coordinator 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Readiness &amp; Operational Training </a:t>
            </a: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(MCROT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D923A-05B2-3C34-64C7-41EBF16D1CD3}"/>
              </a:ext>
            </a:extLst>
          </p:cNvPr>
          <p:cNvSpPr txBox="1"/>
          <p:nvPr/>
        </p:nvSpPr>
        <p:spPr>
          <a:xfrm flipH="1">
            <a:off x="0" y="1542435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Staying in the Fight: Recognizing and Responding to Crisis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71179-9B2E-B15D-C3C3-B4F54B930556}"/>
              </a:ext>
            </a:extLst>
          </p:cNvPr>
          <p:cNvSpPr txBox="1"/>
          <p:nvPr/>
        </p:nvSpPr>
        <p:spPr>
          <a:xfrm>
            <a:off x="3791210" y="5226784"/>
            <a:ext cx="460957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Presenter: Mark Panasiewicz, 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LLC</a:t>
            </a:r>
          </a:p>
          <a:p>
            <a:pPr lvl="1" algn="ctr">
              <a:defRPr sz="2000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Staying in the Fight: Recognizing and Responding to Crisis </a:t>
            </a:r>
          </a:p>
        </p:txBody>
      </p:sp>
      <p:pic>
        <p:nvPicPr>
          <p:cNvPr id="5" name="Picture 2" descr="The VA Ignored Millions Earmarked for ...">
            <a:extLst>
              <a:ext uri="{FF2B5EF4-FFF2-40B4-BE49-F238E27FC236}">
                <a16:creationId xmlns:a16="http://schemas.microsoft.com/office/drawing/2014/main" id="{93B87434-B6DD-5BEC-41BC-3FE5D7883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042" y="2682199"/>
            <a:ext cx="3879408" cy="26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478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-1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Training Objectives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B12BE00-6815-B2FC-3B00-94B26F781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54281"/>
            <a:ext cx="1219200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be able to identify warning signs of suicide in Veterans. </a:t>
            </a:r>
          </a:p>
          <a:p>
            <a:pPr lvl="0" algn="ctr" eaLnBrk="0" fontAlgn="base"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understand common suicide myths and the correct facts</a:t>
            </a:r>
          </a:p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learn how to ask directly about suicidal thoughts. </a:t>
            </a:r>
          </a:p>
          <a:p>
            <a:pPr lvl="0" algn="ctr" eaLnBrk="0" fontAlgn="base"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be able to recognize different levels of suicide risk. </a:t>
            </a:r>
          </a:p>
          <a:p>
            <a:pPr lvl="0" algn="ctr" eaLnBrk="0" fontAlgn="base"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apply basic steps to keep a Veteran safe during a crisis. </a:t>
            </a:r>
          </a:p>
          <a:p>
            <a:pPr lvl="0" algn="ctr" eaLnBrk="0" fontAlgn="base"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eaLnBrk="0" fontAlgn="base" hangingPunct="0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understand the role and boundaries of a mentor. </a:t>
            </a:r>
          </a:p>
          <a:p>
            <a:pPr lvl="0" algn="ctr" eaLnBrk="0" fontAlgn="base" hangingPunct="0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 will know how to connect Veterans to appropriate resources and support</a:t>
            </a:r>
          </a:p>
        </p:txBody>
      </p:sp>
    </p:spTree>
    <p:extLst>
      <p:ext uri="{BB962C8B-B14F-4D97-AF65-F5344CB8AC3E}">
        <p14:creationId xmlns:p14="http://schemas.microsoft.com/office/powerpoint/2010/main" val="223705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AEF810-AF57-8683-A6A9-E7E801E8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A350B2-198A-4F97-6AAE-4DC8C0843E8A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5B5A38-E80E-5645-3B1C-1C07BB327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is Trauma?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29F14C-2B8B-679B-3165-9CF879C05013}"/>
              </a:ext>
            </a:extLst>
          </p:cNvPr>
          <p:cNvSpPr txBox="1"/>
          <p:nvPr/>
        </p:nvSpPr>
        <p:spPr>
          <a:xfrm>
            <a:off x="3177540" y="1617433"/>
            <a:ext cx="61036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Veterans: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35.2 per 100,000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Non-Veterans: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~16.9 per 100,000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Veterans are roughly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2x more likely to die by suicide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5701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ECAB8-40CC-0621-C040-AB33D054D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1A269A-0C45-30B5-D610-800A4393CC6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6FFCD3-D682-A33B-DF59-ACC3911A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First Responders and Veterans | Eastern Idaho Public Health">
            <a:extLst>
              <a:ext uri="{FF2B5EF4-FFF2-40B4-BE49-F238E27FC236}">
                <a16:creationId xmlns:a16="http://schemas.microsoft.com/office/drawing/2014/main" id="{0828350A-E624-BC4E-CA74-C9FF0823D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80" y="1635070"/>
            <a:ext cx="7752881" cy="411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490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AE1020-7566-DAD0-EDBA-CD0542F52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ADF269-EB5F-B0A9-BFB0-EEF43566027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CBF3D5-0632-5E23-A984-3C2A01864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D053E63-24E8-5ACC-1FF5-F96CD17D5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008" y="2611843"/>
            <a:ext cx="5013960" cy="28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27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FD0B33-AE2C-BB35-569D-A674A0298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72EB9A-5944-251E-404C-3354BE3A310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74D674-0368-392F-7146-24A289E3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87235E-720C-D61B-8C26-9BF262144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4281"/>
            <a:ext cx="12192000" cy="5367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71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441C4A-DDFC-6A37-A564-D1A844879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9CD46F-55C3-5EB6-EC97-E3ED2A3916E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483BAF-6406-EF60-05EE-654B7BB2B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Veteran Suicide Rate per 100,000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74F8AB-81EF-76F2-1E5F-0ED8D122A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145" y="1575211"/>
            <a:ext cx="9916909" cy="491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3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AD7639-2AE9-B0CC-6AFD-AC13BCB01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EE1114-6C1A-D5BB-FB3D-4BB915D1AD12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6977E3-1BBF-A8A8-A3E2-CC0F98A9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Some Facts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In Peers We Trust: An Effective ...">
            <a:extLst>
              <a:ext uri="{FF2B5EF4-FFF2-40B4-BE49-F238E27FC236}">
                <a16:creationId xmlns:a16="http://schemas.microsoft.com/office/drawing/2014/main" id="{79B4BCE3-DDF9-B8C6-9B1B-B55655F35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460" y="3073598"/>
            <a:ext cx="6606540" cy="330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20159DC9-707C-6BCF-04CA-821250D98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79643"/>
            <a:ext cx="12192000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Rates increased for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both men and women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Younger Veterans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remain a high-risk group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Suicide remains a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leading cause of death for Veterans under 45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180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8DD3B-B045-BB69-74FB-DA490E300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8FA5CA8-F4D8-28C5-C953-49BB535F519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D0038-E209-922A-A34D-3BC232E44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S.U.D and M.H. connection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4FDD4-E581-EB10-218A-47E65292F1FC}"/>
              </a:ext>
            </a:extLst>
          </p:cNvPr>
          <p:cNvSpPr txBox="1"/>
          <p:nvPr/>
        </p:nvSpPr>
        <p:spPr>
          <a:xfrm>
            <a:off x="0" y="1589598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Mental Health, Substance Use, and Non-Mental Health Risks: </a:t>
            </a: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Among Veterans in VHA care who died from suicide in 2023,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60.9% had a VHA mental health or substance use disorder diagnosis,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194C80A-A210-CF8C-6560-2F68C3A9E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221" y="3552198"/>
            <a:ext cx="6677637" cy="272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010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BB7F1A-C9BC-A341-A707-5A66DA9D3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E8F656-0F0B-8FA9-B0A1-CF4C76B29D61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F56FB-E3A3-3E79-8D60-1265E5E2B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319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Is Suicidal Ideation a Mental Health Issue? Or Choice?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92E2E4-1AE7-36A8-8D67-07EE71E400BA}"/>
              </a:ext>
            </a:extLst>
          </p:cNvPr>
          <p:cNvSpPr txBox="1"/>
          <p:nvPr/>
        </p:nvSpPr>
        <p:spPr>
          <a:xfrm>
            <a:off x="3991928" y="1417638"/>
            <a:ext cx="62236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6,398 Veterans died by suicide in 2023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Average: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~17.5 Veterans per day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Long-term Effects: The tragedy of ...">
            <a:extLst>
              <a:ext uri="{FF2B5EF4-FFF2-40B4-BE49-F238E27FC236}">
                <a16:creationId xmlns:a16="http://schemas.microsoft.com/office/drawing/2014/main" id="{5E7850AC-4ABC-BC12-E7BA-136220F4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83" y="2939952"/>
            <a:ext cx="4984057" cy="391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594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A1CA7E-0091-4E18-A4F1-D9B2FA389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0BE179-4E5D-2BAE-DBFA-B293BA79892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3075C-EA74-54F8-6609-4A2B8FE73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is Trauma?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10249A-B4DE-5262-D5B5-6C53BBCEAB4B}"/>
              </a:ext>
            </a:extLst>
          </p:cNvPr>
          <p:cNvSpPr txBox="1"/>
          <p:nvPr/>
        </p:nvSpPr>
        <p:spPr>
          <a:xfrm>
            <a:off x="3177540" y="1617433"/>
            <a:ext cx="61036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Veterans: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35.2 per 100,000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Non-Veterans: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~16.9 per 100,000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Veterans are roughly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2x more likely to die by suicide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1863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66A360-D499-CCAC-1164-DFC9C4BB9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E8BB16-023F-33D9-1F7F-076606A881A8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37E807-2643-8DD3-6233-C980F42A1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A5A6BC-BFE7-AAF9-62C8-68BFCC434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890" y="1624850"/>
            <a:ext cx="12192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b="1" dirty="0"/>
              <a:t>“If someone wants to die, they’ll find a way.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78C6D6-5710-D983-21C6-92D4E61E6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" y="1968064"/>
            <a:ext cx="1371791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53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830BF-B8D5-0194-C08A-8FB27ABB3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5025A0F-68C6-C065-4AC4-82E0882FA2B3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0004FE-3DBA-3841-9A0A-2B15000DE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9C16A03-6969-6000-95CF-74B9E047D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045077"/>
            <a:ext cx="12192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dirty="0"/>
              <a:t>“If someone wants to die, they’ll find a way</a:t>
            </a:r>
            <a:r>
              <a:rPr lang="en-US" sz="3600" b="1" dirty="0"/>
              <a:t>.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3E94C-2F15-E570-145C-AD7E05231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" y="1968064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723A03-19FC-62F2-60FC-CFF0A9ED6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" y="3865788"/>
            <a:ext cx="1471165" cy="23753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52992D-1800-BDC9-4A6F-46DE24EB665F}"/>
              </a:ext>
            </a:extLst>
          </p:cNvPr>
          <p:cNvSpPr txBox="1"/>
          <p:nvPr/>
        </p:nvSpPr>
        <p:spPr>
          <a:xfrm>
            <a:off x="2383154" y="3829906"/>
            <a:ext cx="89325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Many who survive an attempt never try again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Suicide is often an impulse action-Delaying it even by minutes can make a difference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451DE7-DB30-EA57-24AA-B28B5FDD17B0}"/>
              </a:ext>
            </a:extLst>
          </p:cNvPr>
          <p:cNvSpPr txBox="1"/>
          <p:nvPr/>
        </p:nvSpPr>
        <p:spPr>
          <a:xfrm>
            <a:off x="1905505" y="1862824"/>
            <a:ext cx="627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❌ Myth</a:t>
            </a:r>
          </a:p>
        </p:txBody>
      </p:sp>
    </p:spTree>
    <p:extLst>
      <p:ext uri="{BB962C8B-B14F-4D97-AF65-F5344CB8AC3E}">
        <p14:creationId xmlns:p14="http://schemas.microsoft.com/office/powerpoint/2010/main" val="2894004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89F82C-C528-8172-A588-6AFFEEE75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784CFE-1434-30A1-290F-D57205133EE7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EB9C98-47E6-B82E-4B38-BA9DCD7E2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FALSE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2BB1CD-BDC1-FEA5-896A-9940941A0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045077"/>
            <a:ext cx="12192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dirty="0"/>
              <a:t>“If someone wants to die, they’ll find a way</a:t>
            </a:r>
            <a:r>
              <a:rPr lang="en-US" sz="3600" b="1" dirty="0"/>
              <a:t>.</a:t>
            </a: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63E7E6-9D2D-A2CC-CD9F-9F7EB474F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90" y="1968064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FD7E88-5A76-4458-42D5-3B492B846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" y="3865788"/>
            <a:ext cx="1471165" cy="23753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13146D-E579-1D30-B366-997C2F38146D}"/>
              </a:ext>
            </a:extLst>
          </p:cNvPr>
          <p:cNvSpPr txBox="1"/>
          <p:nvPr/>
        </p:nvSpPr>
        <p:spPr>
          <a:xfrm>
            <a:off x="2383154" y="3829906"/>
            <a:ext cx="893254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Many who survive an attempt never try again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Suicide is often an impulse action-Delaying it even by minutes can make a difference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790466-868C-971E-EED7-F65B95159D55}"/>
              </a:ext>
            </a:extLst>
          </p:cNvPr>
          <p:cNvSpPr txBox="1"/>
          <p:nvPr/>
        </p:nvSpPr>
        <p:spPr>
          <a:xfrm>
            <a:off x="1905505" y="1862824"/>
            <a:ext cx="627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❌ Myth</a:t>
            </a:r>
          </a:p>
        </p:txBody>
      </p:sp>
    </p:spTree>
    <p:extLst>
      <p:ext uri="{BB962C8B-B14F-4D97-AF65-F5344CB8AC3E}">
        <p14:creationId xmlns:p14="http://schemas.microsoft.com/office/powerpoint/2010/main" val="521979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99A9DB-6DC9-CD9A-5B2E-B035D018D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C2946BA-CCD4-C8BC-1060-4E0278946D07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EAD24F-A55E-EA73-481B-A305A3F23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5BFE18E-7A2F-E21F-80E8-7793DCE7F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" y="1663546"/>
            <a:ext cx="121920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Only people with Mental Health Issues commit suicide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57D618-9377-EC1A-4B94-49B4BE70F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" y="1983900"/>
            <a:ext cx="1371791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64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311BEC-E7F2-E527-32BE-E4D915088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C05D7A-0704-24D6-0C7B-CD447FCFE6B0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CCCB0-CF46-3C42-1421-351BD72F4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075" y="6870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Sorta False Sorta True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0D5621C-5D9B-03A2-A4F0-DAE07DA11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" y="1663546"/>
            <a:ext cx="12192000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Only people with Mental Health Issues commit suicide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2C66EA-1F56-9656-CD32-7089977AE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" y="1983900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77BB35-2756-CFA8-6B4C-7CD868939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3942783"/>
            <a:ext cx="1471165" cy="2375317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A22ED102-C488-8E52-4399-3A4D863A7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9405" y="3348990"/>
            <a:ext cx="4246675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Acute stress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Relationship conflict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Financial/legal crises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Substance use </a:t>
            </a:r>
          </a:p>
        </p:txBody>
      </p:sp>
    </p:spTree>
    <p:extLst>
      <p:ext uri="{BB962C8B-B14F-4D97-AF65-F5344CB8AC3E}">
        <p14:creationId xmlns:p14="http://schemas.microsoft.com/office/powerpoint/2010/main" val="2022172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0E45C3-707F-6565-08C8-9A328057C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8B26385-6228-478C-5A7A-EA2E54EE761D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C3074D-963A-F34F-AFAC-C105BA869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00AAAE5-2B98-E51E-C1AF-8C3F90AE9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951" y="1601990"/>
            <a:ext cx="108356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b="1" dirty="0"/>
              <a:t>“Talking about suicide will help prevent 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78C5F2-1ACF-F7EA-B25D-74B96560B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70" y="2063655"/>
            <a:ext cx="1371791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49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F857C-144C-389F-DEE2-D35A2BB97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F06A3D-DA6E-9F53-1223-BA23A8603068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1ACC21-4A13-BEE6-7FB0-6C7964E6A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6351EA7-1BCE-2FE2-A291-B19374654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6360" y="1385701"/>
            <a:ext cx="108356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b="1" dirty="0"/>
              <a:t>Talking about suicide will help prevent it.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0D42B0-ACD8-48C2-6534-36D5BAB27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70" y="1437676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CE3F39-92F6-66C8-3418-1AC94C2283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432" y="3505047"/>
            <a:ext cx="1471165" cy="23753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34F864-03FC-7AFB-1AF0-0473A0E30232}"/>
              </a:ext>
            </a:extLst>
          </p:cNvPr>
          <p:cNvSpPr txBox="1"/>
          <p:nvPr/>
        </p:nvSpPr>
        <p:spPr>
          <a:xfrm>
            <a:off x="3009900" y="3505047"/>
            <a:ext cx="61722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Asking about suicide REDUCES risk.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 creates relief, openness, and connection.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2CD6199-7859-2A69-EE6E-CE07471FFE6F}"/>
              </a:ext>
            </a:extLst>
          </p:cNvPr>
          <p:cNvSpPr txBox="1"/>
          <p:nvPr/>
        </p:nvSpPr>
        <p:spPr>
          <a:xfrm>
            <a:off x="3135161" y="5562838"/>
            <a:ext cx="61722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Ask directly: 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“Are you thinking about killing yourself?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047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7B4F5F-36DA-561F-7154-EB8F17645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90EF29-CF12-6F69-248A-A26B33A6CDA1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C7F1FC-DDFA-9E16-E525-78A1CD96C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C0F839F-D3D2-2F9E-D7A9-4EB9AFEA6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670" y="1454281"/>
            <a:ext cx="108356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b="1" dirty="0"/>
              <a:t>Do “NO-Suicide Contracts” work?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6C4D90-5B7B-ADB8-37EB-E4D8A60E3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70" y="1709325"/>
            <a:ext cx="1371791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28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87E135-068F-8B1D-2BDC-2834FCA6B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9C59F2E-7C72-6703-373E-5D3DEAB8239C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BD57CC-C2B9-F1D0-1471-C0DD14E31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9F5BA0-47BC-04C1-BA0B-A7189371F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252" y="1625257"/>
            <a:ext cx="108356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b="1" dirty="0"/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“NO-Suicide Contracts” work to help stop suicide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43BC30-D924-41A1-4487-3927721FA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70" y="170932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D71E7A-3594-D5A6-308F-0482E3213C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70" y="3836517"/>
            <a:ext cx="1471165" cy="23753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F1E06D-3C10-E2DD-5627-9E4796A499BA}"/>
              </a:ext>
            </a:extLst>
          </p:cNvPr>
          <p:cNvSpPr txBox="1"/>
          <p:nvPr/>
        </p:nvSpPr>
        <p:spPr>
          <a:xfrm>
            <a:off x="2951798" y="4346232"/>
            <a:ext cx="66951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No-Suicide Contracts do now work.  They </a:t>
            </a:r>
            <a:r>
              <a:rPr lang="en-US" sz="3200" b="1" dirty="0"/>
              <a:t>do not reduce suicide risk</a:t>
            </a:r>
            <a:r>
              <a:rPr lang="en-US" sz="3200" dirty="0"/>
              <a:t> and may increase liability.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BAF0A9-BA2A-F38A-9207-E93B8366ABD8}"/>
              </a:ext>
            </a:extLst>
          </p:cNvPr>
          <p:cNvSpPr txBox="1"/>
          <p:nvPr/>
        </p:nvSpPr>
        <p:spPr>
          <a:xfrm>
            <a:off x="2019805" y="1334703"/>
            <a:ext cx="627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❌ Myth</a:t>
            </a:r>
          </a:p>
        </p:txBody>
      </p:sp>
    </p:spTree>
    <p:extLst>
      <p:ext uri="{BB962C8B-B14F-4D97-AF65-F5344CB8AC3E}">
        <p14:creationId xmlns:p14="http://schemas.microsoft.com/office/powerpoint/2010/main" val="2379335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B48C27-543F-A8C2-5FCE-8E6341B09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E7DAC5-657C-B7F1-DE76-2747F6FB9A37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869649-9CDD-E6A9-7666-EF33C1157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A0A6682-4461-CB93-2C4B-F5B8D5DF8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3350" y="1437358"/>
            <a:ext cx="108356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dirty="0"/>
              <a:t>People who talk about suicide just want attention.</a:t>
            </a:r>
            <a:endParaRPr lang="en-US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68DEF5-EDD0-08AE-ABA7-E0B0219B7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79" y="1790471"/>
            <a:ext cx="1371791" cy="163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081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7ED081-C78D-FD12-1429-0FC1864FE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C95F0D4-39D3-84E2-C19A-51AFDEE88296}"/>
              </a:ext>
            </a:extLst>
          </p:cNvPr>
          <p:cNvSpPr/>
          <p:nvPr/>
        </p:nvSpPr>
        <p:spPr>
          <a:xfrm>
            <a:off x="0" y="-8334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461A64-D147-565A-888C-05CBCAAD8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True or False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94348D1-F1A6-F8AE-A09E-7156F92BEA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252" y="1820703"/>
            <a:ext cx="10835640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en-US" sz="3600" b="1" dirty="0"/>
              <a:t>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dirty="0"/>
              <a:t>People who talk about suicide just want attention.</a:t>
            </a:r>
            <a:endParaRPr lang="en-US" sz="3200" b="1" dirty="0"/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839A34-6778-F005-DC8E-82083EFAB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70" y="170932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CD53F-9A94-F609-11ED-219D47BDA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70" y="3836517"/>
            <a:ext cx="1471165" cy="23753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87FC8A-5395-9F7E-565B-31F4907C74C6}"/>
              </a:ext>
            </a:extLst>
          </p:cNvPr>
          <p:cNvSpPr txBox="1"/>
          <p:nvPr/>
        </p:nvSpPr>
        <p:spPr>
          <a:xfrm>
            <a:off x="2951798" y="4346232"/>
            <a:ext cx="669512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They are communicating </a:t>
            </a:r>
            <a:r>
              <a:rPr lang="en-US" sz="3200" b="1" dirty="0"/>
              <a:t>distress and need for help</a:t>
            </a:r>
            <a:r>
              <a:rPr lang="en-US" sz="3200" dirty="0"/>
              <a:t>.</a:t>
            </a:r>
            <a:br>
              <a:rPr lang="en-US" sz="3200" dirty="0"/>
            </a:br>
            <a:r>
              <a:rPr lang="en-US" sz="3200" dirty="0"/>
              <a:t>Many people who die by suicide </a:t>
            </a:r>
            <a:r>
              <a:rPr lang="en-US" sz="3200" b="1" dirty="0"/>
              <a:t>gave warning signs</a:t>
            </a:r>
            <a:r>
              <a:rPr lang="en-US" sz="3200" dirty="0"/>
              <a:t> beforehand.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44822-1093-1872-10F5-71B304940D84}"/>
              </a:ext>
            </a:extLst>
          </p:cNvPr>
          <p:cNvSpPr txBox="1"/>
          <p:nvPr/>
        </p:nvSpPr>
        <p:spPr>
          <a:xfrm>
            <a:off x="2106461" y="1518075"/>
            <a:ext cx="6275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❌ Myth</a:t>
            </a:r>
          </a:p>
        </p:txBody>
      </p:sp>
    </p:spTree>
    <p:extLst>
      <p:ext uri="{BB962C8B-B14F-4D97-AF65-F5344CB8AC3E}">
        <p14:creationId xmlns:p14="http://schemas.microsoft.com/office/powerpoint/2010/main" val="38576092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D5170-1550-A914-31E2-20F09D55B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79DD2EC-4AD1-0DD1-576A-9533ADD76D18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8E3265-F81A-AE15-142B-990546667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Direct Verbal Warning Signs (Highest Risk)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E320E4C-8DF6-8936-7B12-3FF074553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6360" y="1454281"/>
            <a:ext cx="1083564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These should always be taken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seriously and immediately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“I want to die”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“I wish I wasn’t here”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“Everyone would be better off without me”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“I can’t do this anymore”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Talking about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wanting to kill themselves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Talking about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feeling like a burden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F8528B-D216-3963-4355-BF43B4287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75" y="4631404"/>
            <a:ext cx="1234285" cy="19928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BE1DD0-DC23-FF71-09AE-D3EC15C7796E}"/>
              </a:ext>
            </a:extLst>
          </p:cNvPr>
          <p:cNvSpPr txBox="1"/>
          <p:nvPr/>
        </p:nvSpPr>
        <p:spPr>
          <a:xfrm>
            <a:off x="1508759" y="5142109"/>
            <a:ext cx="102068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Good Mentor  rule: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If they say it →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assume risk is present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436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505F5-E0B8-F781-4F46-D49A6D88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70AFD35-3CB8-4933-2D3C-92B7D7C4050B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A57225-8E6D-8940-AD26-4F0C795A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382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Behavioral Warning Signs (Often Missed)</a:t>
            </a:r>
            <a:endParaRPr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12DDFB43-19B3-DF2E-011B-73DA8A09B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1248382"/>
            <a:ext cx="8141972" cy="3385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Withdrawing from family, friends, activities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Giving away possessions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Writing goodbye messages or notes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Increased substance use (alcohol/drugs)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Searching for methods (online, buying items)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Sudden calmness after distress (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major red flag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Risky or reckless behavior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6B93A3B-C133-B4C5-824C-62FE520F0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245" y="4759763"/>
            <a:ext cx="1234285" cy="1992855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DDBE9EB1-C034-A519-1F81-014855DF102A}"/>
              </a:ext>
            </a:extLst>
          </p:cNvPr>
          <p:cNvSpPr txBox="1"/>
          <p:nvPr/>
        </p:nvSpPr>
        <p:spPr>
          <a:xfrm>
            <a:off x="1661553" y="5086398"/>
            <a:ext cx="10705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Good Mentor Tip- </a:t>
            </a:r>
            <a:r>
              <a:rPr lang="en-US" sz="2800" dirty="0"/>
              <a:t>Sudden improvement = possible decision to act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30615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FE5A3C-3B82-C87B-1DD4-EC5B3EEBC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EE9997F-ED5C-D7BF-A779-A90E8DB70738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36BF0C-0AC5-3FE6-0C5F-905A757D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Emotional &amp; Cognitive Signs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35B26D1-E033-7533-2690-C92E0FAA3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580" y="1179643"/>
            <a:ext cx="6370655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Hopelessness (“Nothing will change”)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Feeling trapped or stuck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Intense anxiety or agitation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Rage or uncontrolled anger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Shame, guilt, or worthlessness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 of purpose or identity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1C9935-A98A-3272-AACE-BA8C6B51E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5" y="4371143"/>
            <a:ext cx="1234285" cy="1992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96C418-B677-1229-4860-8DF2898F4386}"/>
              </a:ext>
            </a:extLst>
          </p:cNvPr>
          <p:cNvSpPr txBox="1"/>
          <p:nvPr/>
        </p:nvSpPr>
        <p:spPr>
          <a:xfrm>
            <a:off x="1863090" y="4800244"/>
            <a:ext cx="99783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Good Mentor Tip-Loss of mission + identity shift = major driver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668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F7122-211A-F86C-A189-ADBCC0C58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A42808D-0F19-6CBA-9131-A7D958D8B3E5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BFD1B9-E7D3-EF34-4B22-4C140B0F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6644"/>
            <a:ext cx="12191999" cy="1143000"/>
          </a:xfrm>
        </p:spPr>
        <p:txBody>
          <a:bodyPr>
            <a:normAutofit/>
          </a:bodyPr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Situational / Life Stress Warning Signs</a:t>
            </a:r>
            <a:endParaRPr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DB59772-1A8E-8E00-771D-F05582F9D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9090" y="1179644"/>
            <a:ext cx="5149167" cy="295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Relationship conflict / divorce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Job loss or financial problems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Legal issues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Loss of housing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Major health diagnosis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Anniversary of trauma or loss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854649-9190-E4C3-544C-587458701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65" y="4531163"/>
            <a:ext cx="1234285" cy="1992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34F522-A431-DC8D-28CB-3E82F7542569}"/>
              </a:ext>
            </a:extLst>
          </p:cNvPr>
          <p:cNvSpPr txBox="1"/>
          <p:nvPr/>
        </p:nvSpPr>
        <p:spPr>
          <a:xfrm>
            <a:off x="1843539" y="4724249"/>
            <a:ext cx="97602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Good Mentor Tip-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Suicide risk often spikes during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acute life disruptions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584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65BEE4-91ED-5B50-8D98-C72CD8256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A0A256-E9FC-1048-B839-1BCFB98F0607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4FAF9F-A2CC-B072-6015-607A9C9DC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IMMEDIATE REDS FLAGS-ACT NOW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F58E0BB-E2F2-C57F-6FDE-FB7FFE8BA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1870" y="1036790"/>
            <a:ext cx="6227987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Talking about wanting to die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Has a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 + means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Saying goodbye / giving things away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Sudden calm after severe distress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Intoxicated + suicidal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53487-102A-F169-4D84-231B021D8F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895" y="4359713"/>
            <a:ext cx="1234285" cy="19928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072E20-709E-F178-4184-BFD4317255A6}"/>
              </a:ext>
            </a:extLst>
          </p:cNvPr>
          <p:cNvSpPr txBox="1"/>
          <p:nvPr/>
        </p:nvSpPr>
        <p:spPr>
          <a:xfrm>
            <a:off x="2681288" y="4359713"/>
            <a:ext cx="63722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GOOD MENTOR ACTION-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Stay with them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Remove access to lethal means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Call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988 (Veterans press 1)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or emergency services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3ABD59ED-9C43-E88C-DE8A-C4CD8AD8E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380" y="3216113"/>
            <a:ext cx="4602480" cy="187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2709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724C15-97BB-7FBA-3CF7-A59753A70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248BB2-0C3D-EF22-A5B6-AFE40041C4BC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3C73CF-DBAF-89C8-27F7-D2AB3E929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9533"/>
            <a:ext cx="121920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Ways to Prevent</a:t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1329C77E-800F-F32D-8217-F7940465F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672" y="2959099"/>
            <a:ext cx="5336976" cy="355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AAB7B268-252C-C254-BD35-F4B9A85B2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8759" y="1251069"/>
            <a:ext cx="9668801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Suicide attempts are often 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impulsive (minutes to hours)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 you delay access → survival dramatically increases </a:t>
            </a:r>
          </a:p>
        </p:txBody>
      </p:sp>
    </p:spTree>
    <p:extLst>
      <p:ext uri="{BB962C8B-B14F-4D97-AF65-F5344CB8AC3E}">
        <p14:creationId xmlns:p14="http://schemas.microsoft.com/office/powerpoint/2010/main" val="2724996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99D716-7CFE-427C-1F40-BBFAC4E85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F8776E-E4B3-F98B-0593-64188CF29061}"/>
              </a:ext>
            </a:extLst>
          </p:cNvPr>
          <p:cNvSpPr/>
          <p:nvPr/>
        </p:nvSpPr>
        <p:spPr>
          <a:xfrm>
            <a:off x="0" y="-1582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Prevent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15AA81-C7C4-ED7A-2FA2-B870009E7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69533"/>
            <a:ext cx="12192000" cy="1143000"/>
          </a:xfrm>
        </p:spPr>
        <p:txBody>
          <a:bodyPr>
            <a:noAutofit/>
          </a:bodyPr>
          <a:lstStyle/>
          <a:p>
            <a:pPr algn="ctr"/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530B8D-97C5-CBF4-093A-A6B18E69AF0B}"/>
              </a:ext>
            </a:extLst>
          </p:cNvPr>
          <p:cNvSpPr txBox="1"/>
          <p:nvPr/>
        </p:nvSpPr>
        <p:spPr>
          <a:xfrm>
            <a:off x="1394460" y="1612533"/>
            <a:ext cx="1206626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Show up consistently (calls, texts, in-person) </a:t>
            </a:r>
          </a:p>
          <a:p>
            <a:r>
              <a:rPr lang="en-US" sz="2800" dirty="0"/>
              <a:t>Be reliable—</a:t>
            </a:r>
            <a:r>
              <a:rPr lang="en-US" sz="2800" b="1" dirty="0"/>
              <a:t>don’t disappear</a:t>
            </a:r>
            <a:r>
              <a:rPr lang="en-US" sz="2800" dirty="0"/>
              <a:t> </a:t>
            </a:r>
          </a:p>
          <a:p>
            <a:r>
              <a:rPr lang="en-US" sz="2800" dirty="0"/>
              <a:t>Use plain language, not therapy talk </a:t>
            </a:r>
          </a:p>
          <a:p>
            <a:r>
              <a:rPr lang="en-US" sz="2800" b="1" dirty="0"/>
              <a:t>Why it works:</a:t>
            </a:r>
            <a:endParaRPr lang="en-US" sz="2800" dirty="0"/>
          </a:p>
          <a:p>
            <a:r>
              <a:rPr lang="en-US" sz="2800" dirty="0"/>
              <a:t>Connection reduces isolation (one of the biggest risk factors)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7A401E-7B83-08F3-D3D0-E5A0B6BD9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35" y="4485443"/>
            <a:ext cx="1234285" cy="19928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49D47A-EA47-B51E-908D-F160C599419B}"/>
              </a:ext>
            </a:extLst>
          </p:cNvPr>
          <p:cNvSpPr txBox="1"/>
          <p:nvPr/>
        </p:nvSpPr>
        <p:spPr>
          <a:xfrm>
            <a:off x="2005964" y="4829968"/>
            <a:ext cx="100374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Mentor mindset: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“I’m not here to fix you—I’m here to not leave you alone in it.”</a:t>
            </a:r>
          </a:p>
        </p:txBody>
      </p:sp>
    </p:spTree>
    <p:extLst>
      <p:ext uri="{BB962C8B-B14F-4D97-AF65-F5344CB8AC3E}">
        <p14:creationId xmlns:p14="http://schemas.microsoft.com/office/powerpoint/2010/main" val="15079720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2CF1A3-9A15-FB4C-FA72-681159B73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D2DA181-136D-1A30-D597-83ED28467C04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0F5FFE-7B11-054F-02C8-D212EC78D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Ways to Prevent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BA79A6-7C6E-7C0A-F7F1-8C19B42CEC52}"/>
              </a:ext>
            </a:extLst>
          </p:cNvPr>
          <p:cNvSpPr txBox="1"/>
          <p:nvPr/>
        </p:nvSpPr>
        <p:spPr>
          <a:xfrm>
            <a:off x="182880" y="2669957"/>
            <a:ext cx="7328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Engagement with VA care is associated with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lower suicide risk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8A8EEAD9-8020-E9A7-CC7B-1C1A0CDE3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260" y="3631531"/>
            <a:ext cx="5898766" cy="320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B769EB-6A0A-589B-339F-64470F37B2AB}"/>
              </a:ext>
            </a:extLst>
          </p:cNvPr>
          <p:cNvSpPr txBox="1"/>
          <p:nvPr/>
        </p:nvSpPr>
        <p:spPr>
          <a:xfrm>
            <a:off x="3169451" y="1351300"/>
            <a:ext cx="61036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VA Engagement &amp; Risk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61%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of Veterans who died by suicide were NOT in VA care</a:t>
            </a:r>
          </a:p>
        </p:txBody>
      </p:sp>
    </p:spTree>
    <p:extLst>
      <p:ext uri="{BB962C8B-B14F-4D97-AF65-F5344CB8AC3E}">
        <p14:creationId xmlns:p14="http://schemas.microsoft.com/office/powerpoint/2010/main" val="2553987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C9505-9C59-C1F1-D04A-31D34FBE5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C2BB75-6B9F-8FC7-97ED-D284FCEDAB60}"/>
              </a:ext>
            </a:extLst>
          </p:cNvPr>
          <p:cNvSpPr/>
          <p:nvPr/>
        </p:nvSpPr>
        <p:spPr>
          <a:xfrm>
            <a:off x="0" y="-1582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Prevent- Build Real Connection (Your #1 Job)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EE380C-B534-8D0B-C766-A1FAFA4309CB}"/>
              </a:ext>
            </a:extLst>
          </p:cNvPr>
          <p:cNvSpPr txBox="1"/>
          <p:nvPr/>
        </p:nvSpPr>
        <p:spPr>
          <a:xfrm>
            <a:off x="1394460" y="1612533"/>
            <a:ext cx="1206626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Show up consistently (calls, texts, in-person) </a:t>
            </a:r>
          </a:p>
          <a:p>
            <a:r>
              <a:rPr lang="en-US" sz="2800" dirty="0"/>
              <a:t>Be reliable—</a:t>
            </a:r>
            <a:r>
              <a:rPr lang="en-US" sz="2800" b="1" dirty="0"/>
              <a:t>don’t disappear</a:t>
            </a:r>
            <a:r>
              <a:rPr lang="en-US" sz="2800" dirty="0"/>
              <a:t> </a:t>
            </a:r>
          </a:p>
          <a:p>
            <a:r>
              <a:rPr lang="en-US" sz="2800" dirty="0"/>
              <a:t>Use plain language, not therapy talk </a:t>
            </a:r>
          </a:p>
          <a:p>
            <a:r>
              <a:rPr lang="en-US" sz="2800" b="1" dirty="0"/>
              <a:t>Why it works:</a:t>
            </a:r>
            <a:endParaRPr lang="en-US" sz="2800" dirty="0"/>
          </a:p>
          <a:p>
            <a:r>
              <a:rPr lang="en-US" sz="2800" dirty="0"/>
              <a:t>Connection reduces isolation (one of the biggest risk factors)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4050-C7F7-1F38-6743-692D89FD2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135" y="4485443"/>
            <a:ext cx="1234285" cy="19928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2BA615-34AF-0269-84F8-EB1FEB82DDF1}"/>
              </a:ext>
            </a:extLst>
          </p:cNvPr>
          <p:cNvSpPr txBox="1"/>
          <p:nvPr/>
        </p:nvSpPr>
        <p:spPr>
          <a:xfrm>
            <a:off x="2005964" y="4829968"/>
            <a:ext cx="1003744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Mentor mindset: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“I’m not here to fix you—I’m here to not leave you alone in it.”</a:t>
            </a:r>
          </a:p>
        </p:txBody>
      </p:sp>
    </p:spTree>
    <p:extLst>
      <p:ext uri="{BB962C8B-B14F-4D97-AF65-F5344CB8AC3E}">
        <p14:creationId xmlns:p14="http://schemas.microsoft.com/office/powerpoint/2010/main" val="1393251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A66A5D-57AD-2C96-1E9F-08901950D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D57E7F3-B0A8-0795-2EF7-935200F77587}"/>
              </a:ext>
            </a:extLst>
          </p:cNvPr>
          <p:cNvSpPr/>
          <p:nvPr/>
        </p:nvSpPr>
        <p:spPr>
          <a:xfrm>
            <a:off x="0" y="-1582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Prevent-Talk About Safety (Without Being a “Rat”)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5ED31A-E636-3947-7A5F-268B59B88D05}"/>
              </a:ext>
            </a:extLst>
          </p:cNvPr>
          <p:cNvSpPr txBox="1"/>
          <p:nvPr/>
        </p:nvSpPr>
        <p:spPr>
          <a:xfrm>
            <a:off x="1847850" y="1466312"/>
            <a:ext cx="120662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What to do: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Ask about firearms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when risk is present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Suggest temporary safety steps: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Lock it up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Let someone else hold onto it 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Separate ammo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DF4385-125C-31FD-8734-E180411C9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65" y="4348283"/>
            <a:ext cx="1234285" cy="19928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0AD2A0-962F-C66B-EDD9-E92B15EE4E35}"/>
              </a:ext>
            </a:extLst>
          </p:cNvPr>
          <p:cNvSpPr txBox="1"/>
          <p:nvPr/>
        </p:nvSpPr>
        <p:spPr>
          <a:xfrm>
            <a:off x="2040254" y="4744545"/>
            <a:ext cx="97669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Mentor can say (non-judgmental):</a:t>
            </a:r>
            <a:endParaRPr lang="en-US" sz="2400" dirty="0"/>
          </a:p>
          <a:p>
            <a:r>
              <a:rPr lang="en-US" sz="2400" dirty="0"/>
              <a:t>“Hey, while things are heavy, how can we make it harder to act on a bad moment?”</a:t>
            </a:r>
          </a:p>
        </p:txBody>
      </p:sp>
    </p:spTree>
    <p:extLst>
      <p:ext uri="{BB962C8B-B14F-4D97-AF65-F5344CB8AC3E}">
        <p14:creationId xmlns:p14="http://schemas.microsoft.com/office/powerpoint/2010/main" val="38543002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4B7C20-ABF3-9ABF-C2C5-3DA6798BF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DEFAA3-7E8D-AA1A-8F8B-EDBB4D3FDE74}"/>
              </a:ext>
            </a:extLst>
          </p:cNvPr>
          <p:cNvSpPr/>
          <p:nvPr/>
        </p:nvSpPr>
        <p:spPr>
          <a:xfrm>
            <a:off x="0" y="-1582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Prevent-Encourage Help (Without Forcing)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956972-E15F-878A-94DE-2A21E76F4C50}"/>
              </a:ext>
            </a:extLst>
          </p:cNvPr>
          <p:cNvSpPr txBox="1"/>
          <p:nvPr/>
        </p:nvSpPr>
        <p:spPr>
          <a:xfrm>
            <a:off x="1847850" y="1466312"/>
            <a:ext cx="120662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What to do:</a:t>
            </a:r>
            <a:endParaRPr lang="en-US" sz="2400" dirty="0"/>
          </a:p>
          <a:p>
            <a:r>
              <a:rPr lang="en-US" sz="2400" dirty="0"/>
              <a:t>Normalize getting help </a:t>
            </a:r>
          </a:p>
          <a:p>
            <a:r>
              <a:rPr lang="en-US" sz="2400" dirty="0"/>
              <a:t>Offer to go with them (or stay on the phone) </a:t>
            </a:r>
          </a:p>
          <a:p>
            <a:r>
              <a:rPr lang="en-US" sz="2400" dirty="0"/>
              <a:t>Encourage—not push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453610-E97E-888E-30FC-C769B6F0B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65" y="4348283"/>
            <a:ext cx="1234285" cy="19928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6DFC07-D0F7-F9D8-37C2-39BCB289725D}"/>
              </a:ext>
            </a:extLst>
          </p:cNvPr>
          <p:cNvSpPr txBox="1"/>
          <p:nvPr/>
        </p:nvSpPr>
        <p:spPr>
          <a:xfrm>
            <a:off x="2040254" y="4744545"/>
            <a:ext cx="97669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Mentors can say:</a:t>
            </a:r>
            <a:endParaRPr lang="en-US" sz="2400" dirty="0"/>
          </a:p>
          <a:p>
            <a:r>
              <a:rPr lang="en-US" sz="2400" dirty="0"/>
              <a:t>“You don’t have to do this alone.” </a:t>
            </a:r>
          </a:p>
          <a:p>
            <a:r>
              <a:rPr lang="en-US" sz="2400" dirty="0"/>
              <a:t>“Let’s make one call together.”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98021F-BDCE-7E45-CB54-509FDD5000C3}"/>
              </a:ext>
            </a:extLst>
          </p:cNvPr>
          <p:cNvSpPr txBox="1"/>
          <p:nvPr/>
        </p:nvSpPr>
        <p:spPr>
          <a:xfrm>
            <a:off x="3008948" y="3133244"/>
            <a:ext cx="6955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Many Veterans won’t go alone—but will go with someone</a:t>
            </a:r>
          </a:p>
        </p:txBody>
      </p:sp>
    </p:spTree>
    <p:extLst>
      <p:ext uri="{BB962C8B-B14F-4D97-AF65-F5344CB8AC3E}">
        <p14:creationId xmlns:p14="http://schemas.microsoft.com/office/powerpoint/2010/main" val="3211067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DB81DE-BC3B-1C40-FF87-F3EAADE8C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3E2226B-D705-D3F4-546B-78A26099BC77}"/>
              </a:ext>
            </a:extLst>
          </p:cNvPr>
          <p:cNvSpPr/>
          <p:nvPr/>
        </p:nvSpPr>
        <p:spPr>
          <a:xfrm>
            <a:off x="0" y="-1582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Ways to Prevent- Watch for Changes (Your Early Warning System)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131096-27E6-6F3B-D68B-B1FB19FFE673}"/>
              </a:ext>
            </a:extLst>
          </p:cNvPr>
          <p:cNvSpPr txBox="1"/>
          <p:nvPr/>
        </p:nvSpPr>
        <p:spPr>
          <a:xfrm>
            <a:off x="1230707" y="1625624"/>
            <a:ext cx="1206626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Pay attention to: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Withdrawal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Increased drinking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Talking like they’re done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Giving things away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Sudden calm after distress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749918-0D98-ADE3-85F8-05A460D46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564" y="4611173"/>
            <a:ext cx="1234285" cy="1992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E8D316-1F0F-7DDB-3A2E-EE5409605B09}"/>
              </a:ext>
            </a:extLst>
          </p:cNvPr>
          <p:cNvSpPr txBox="1"/>
          <p:nvPr/>
        </p:nvSpPr>
        <p:spPr>
          <a:xfrm>
            <a:off x="2225993" y="5422934"/>
            <a:ext cx="66465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Mentor Tip-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Mentors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often see changes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before clinicians do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288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F5F19D-452A-CAEC-398A-16A02BB2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BE7675-B6AC-82AF-3E37-E8EE0DAC9472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49B104-3F17-E1CB-AA48-AE8B8735F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382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To Do If You THINK There Is Suicide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3F2D372-B026-0B39-7C32-D0722537F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771" y="1756764"/>
            <a:ext cx="1083564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STEP 1: Ask Directly (No Dancing Around It)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Say: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“Are you thinking about killing yourself?”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“Have you thought about how you would do it?”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“Do you have access to a gun or anything else?”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320B48-34CF-E3C2-2881-FF78B611F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5" y="2099164"/>
            <a:ext cx="1234285" cy="19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403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CCF898-BDFF-9856-06C4-FB531F813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614A35-B893-F697-2DB2-1CEC28E6F314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91809-7F26-3AEB-2D7C-195787B9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382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To Do If You THINK There Is Suicide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2880428-6059-4DEF-72BF-3467F3DC5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2221" y="1681934"/>
            <a:ext cx="1083564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STEP 2: Stay Calm and Present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Don’t panic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Don’t lecture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Don’t argue 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Say: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“I’m really glad you told me.”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“You’re not alone right now.”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“We’re going to slow this down together.”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FD452-79D6-A55C-90B3-A16D44F1D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5" y="2099164"/>
            <a:ext cx="1234285" cy="19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15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511D88-5EDB-3E86-96DC-F05526561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A75ED09-232A-F3BE-99E0-2553A6B649C8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6F99FD-C56A-B426-B24E-AD40DC927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5382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To Do If You THINK There Is Suicide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2C70021-DC8E-7C53-44C1-D7E2DDE52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2080" y="1248382"/>
            <a:ext cx="4922989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/>
              <a:t>STEP 3: Assess Immediate Danger</a:t>
            </a:r>
          </a:p>
          <a:p>
            <a:endParaRPr lang="en-US" sz="2800" b="1" dirty="0"/>
          </a:p>
          <a:p>
            <a:r>
              <a:rPr lang="en-US" sz="2800" b="1" dirty="0"/>
              <a:t>🔴 HIGH RISK (Act NOW)</a:t>
            </a:r>
          </a:p>
          <a:p>
            <a:r>
              <a:rPr lang="en-US" sz="2800" dirty="0"/>
              <a:t>Has a plan </a:t>
            </a:r>
          </a:p>
          <a:p>
            <a:r>
              <a:rPr lang="en-US" sz="2800" dirty="0"/>
              <a:t>Has access to means (especially firearms) </a:t>
            </a:r>
          </a:p>
          <a:p>
            <a:r>
              <a:rPr lang="en-US" sz="2800" dirty="0"/>
              <a:t>Intoxicated </a:t>
            </a:r>
          </a:p>
          <a:p>
            <a:r>
              <a:rPr lang="en-US" sz="2800" dirty="0"/>
              <a:t>Saying goodbye / giving things away </a:t>
            </a:r>
          </a:p>
          <a:p>
            <a:r>
              <a:rPr lang="en-US" sz="2800" dirty="0"/>
              <a:t>Sounds final or resolved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27034-BD4B-81BC-D027-9DB94337C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95" y="1676254"/>
            <a:ext cx="1234285" cy="1992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25E3BC-46E9-49E0-0BB2-519EBB7EE522}"/>
              </a:ext>
            </a:extLst>
          </p:cNvPr>
          <p:cNvSpPr txBox="1"/>
          <p:nvPr/>
        </p:nvSpPr>
        <p:spPr>
          <a:xfrm>
            <a:off x="7022299" y="1832790"/>
            <a:ext cx="465916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👉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Stay with them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Remove access to lethal means if safe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Call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988 (Press 1 for Veterans)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Or emergency services if immediate danger</a:t>
            </a:r>
          </a:p>
        </p:txBody>
      </p:sp>
    </p:spTree>
    <p:extLst>
      <p:ext uri="{BB962C8B-B14F-4D97-AF65-F5344CB8AC3E}">
        <p14:creationId xmlns:p14="http://schemas.microsoft.com/office/powerpoint/2010/main" val="1159744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C725D-C225-3092-418B-0B8C46356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4CDBA4-E656-7ACF-326C-A8600D563D26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33A35-BEB6-1D6E-7EB5-0468FAC0B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458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To Do If You THINK There Is Suicide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1BC89D5-1E38-FA0C-3059-7CCCAAF3C6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2080" y="1333853"/>
            <a:ext cx="492298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🟡 MODERATE RISK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Thoughts but no plan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Feels overwhelmed / hopeless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DA88A2-D1B9-F430-3487-4F205C237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95" y="1676254"/>
            <a:ext cx="1234285" cy="1992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611C6C-95C2-2B95-8D43-3543DE2A2AB9}"/>
              </a:ext>
            </a:extLst>
          </p:cNvPr>
          <p:cNvSpPr txBox="1"/>
          <p:nvPr/>
        </p:nvSpPr>
        <p:spPr>
          <a:xfrm>
            <a:off x="7022299" y="1832790"/>
            <a:ext cx="46591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👉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Action: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Stay connected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Help them call 988 or provider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Identify someone else they trust 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 isolation immediately</a:t>
            </a:r>
          </a:p>
        </p:txBody>
      </p:sp>
    </p:spTree>
    <p:extLst>
      <p:ext uri="{BB962C8B-B14F-4D97-AF65-F5344CB8AC3E}">
        <p14:creationId xmlns:p14="http://schemas.microsoft.com/office/powerpoint/2010/main" val="41431773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C659F-5AE4-FB05-6FA4-21FCEA944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EA21DE-DE30-791F-C4D7-8A2599DAC727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FEC37C-84C6-DA88-FEAA-DAE89DD5E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458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To Do If You THINK There Is Suicide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930352A-C0A4-5516-0365-392D291DF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5245" y="1385701"/>
            <a:ext cx="4922989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STEP 4: Reduce Immediate Danger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Ask about guns, meds, alcohol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Help create distance from them </a:t>
            </a:r>
          </a:p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Say: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“What can we move or lock up right now to keep you safe?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69E777-F1CF-3384-59C4-C5C54C69B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685" y="2522074"/>
            <a:ext cx="1234285" cy="19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422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0DA8A2-AA94-86B3-61D8-3499987B8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69E21CC-1A14-ACF8-6CA1-3E497372D4B6}"/>
              </a:ext>
            </a:extLst>
          </p:cNvPr>
          <p:cNvSpPr/>
          <p:nvPr/>
        </p:nvSpPr>
        <p:spPr>
          <a:xfrm>
            <a:off x="0" y="-31937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166E62-75C3-9397-2D48-7C494DEC7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458"/>
            <a:ext cx="12192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To Do If You THINK There Is Suicide Risk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210707F-2B9B-3FA4-364D-19DF4A0BF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2315" y="1630253"/>
            <a:ext cx="7987665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STEP 5: Get Backup (You Are NOT Alone)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Call 988 (Veterans press 1)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Loop in: 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Therapist 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Crisis line </a:t>
            </a:r>
          </a:p>
          <a:p>
            <a:pPr lvl="1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Trusted family member (if appropriate) </a:t>
            </a: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Important boundary: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You are </a:t>
            </a:r>
            <a:r>
              <a:rPr lang="en-US" sz="2800" b="1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a therapist—but you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are a bridge to safety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69D23-5629-0533-8DA9-21772AA3A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555" y="1824844"/>
            <a:ext cx="1234285" cy="199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74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DAA17F-AE03-F1BC-1638-BC4246C2E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EDE7E8-A6DD-DDAD-7986-C46BDFA82DC3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3D721D-8051-5354-9488-A044CF7E0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9458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What Mentors should not do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699C4-8860-C2BA-E560-5C6D23495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555" y="1824844"/>
            <a:ext cx="1234285" cy="19928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ED15F0-B3D8-CB1E-1C77-34F74CC44F2B}"/>
              </a:ext>
            </a:extLst>
          </p:cNvPr>
          <p:cNvSpPr txBox="1"/>
          <p:nvPr/>
        </p:nvSpPr>
        <p:spPr>
          <a:xfrm>
            <a:off x="3429000" y="1617096"/>
            <a:ext cx="610362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⚠️ What Mentors SHOULD NOT Do</a:t>
            </a:r>
          </a:p>
          <a:p>
            <a:pPr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❌ Do not promise secrecy if they are at risk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❌ Do not minimize (“you’ll be fine”)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❌ Do not try to solve everything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❌ Do not act as law enforcement (“ratting”)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❌ Do not leave them alone during high risk</a:t>
            </a:r>
          </a:p>
        </p:txBody>
      </p:sp>
    </p:spTree>
    <p:extLst>
      <p:ext uri="{BB962C8B-B14F-4D97-AF65-F5344CB8AC3E}">
        <p14:creationId xmlns:p14="http://schemas.microsoft.com/office/powerpoint/2010/main" val="4161017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F0CC2-39D7-F2CA-7C09-57C71E0A3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D49B866-32A7-D70D-ADB4-018C2D48F0F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C1BCC-A98D-CCD5-739C-ADE20EEE7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C9462B-5740-3793-C399-AAFB2F10CE8E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66F58D-96AA-8195-3883-40578E180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804" y="241923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ED2573-97EC-57F3-1542-F89936786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2290" name="Picture 2" descr="Legal Resources">
            <a:extLst>
              <a:ext uri="{FF2B5EF4-FFF2-40B4-BE49-F238E27FC236}">
                <a16:creationId xmlns:a16="http://schemas.microsoft.com/office/drawing/2014/main" id="{9DB36538-F2F0-F2CC-9B80-07866D673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925241"/>
            <a:ext cx="3280033" cy="226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8084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E48411-B708-623C-2DF2-D6B8DF926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57B3ACD-BA15-0A72-3DC2-B373E1AEE8DD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943268-3142-5A01-636D-BF122364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Missouri Veterans Commission - Veterans ...">
            <a:extLst>
              <a:ext uri="{FF2B5EF4-FFF2-40B4-BE49-F238E27FC236}">
                <a16:creationId xmlns:a16="http://schemas.microsoft.com/office/drawing/2014/main" id="{78C1C532-CC30-79E7-B076-BFF615C53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87" y="1580010"/>
            <a:ext cx="3698826" cy="476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8566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50BEBD-FE84-C88F-FD7D-460033425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5B633AC-CFCF-3307-54B6-A34018CFE9E0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69C8E6-F710-8707-2F38-EA688B0F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65B9F8-8B85-1821-E797-D45EA0C281DC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35F1D-3611-422E-9EC1-F3A63E8D5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708" y="2014740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5552AE-B726-D1DC-8FD4-0E63C2724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0BECF2B3-CDAB-EA5A-3AED-FCD5F2A0A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2657475"/>
            <a:ext cx="29527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780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6BF04-5CDE-ECC1-E46F-7F012BE31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2431E7-A18E-8C0D-B26A-A000F1BA16F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3EA23-B221-2C1C-761A-631D3DD75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C8336-BC8A-F93E-0497-FF0403B726BD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F7042-B94A-94A6-9E0C-BB8F90482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804" y="213983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9BC0F0-3588-FFFB-CFD3-846D005A3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D15191BA-83C6-7048-6EFE-16AF2F345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566" y="2611843"/>
            <a:ext cx="3892867" cy="291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940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AD6ED-D01F-E390-DA54-C1AAC479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0B1313-605B-66E8-9376-649D0E9CCB1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C13060-CF69-3907-2530-3C6FA190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DDD1E0-A8FC-1966-5DE9-A161AC80E05C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B85DEE-EE9E-4C2D-C687-817A00415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704" y="244463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18EA35-BAD2-787B-C8D9-16DFD8C7C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8901CC41-4A11-21D8-5F6A-3F2569C00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383" y="2611843"/>
            <a:ext cx="4693404" cy="312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4082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6DD25B-8165-282A-CEF3-D4E36BE66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55FBAD-A3AE-B938-9C6C-88B8B10212FB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8FA1CB-54FA-C99C-FCF6-07D9ADF9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E4347F-CE94-4723-CC56-96EB7E4FAA4C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5726EB-6574-C259-A51A-9335B969D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665" y="156833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C75C6B-E3D9-917D-054A-0F173D0060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3314" name="Picture 2" descr="Spouses Play a Key Role in Preventing ...">
            <a:extLst>
              <a:ext uri="{FF2B5EF4-FFF2-40B4-BE49-F238E27FC236}">
                <a16:creationId xmlns:a16="http://schemas.microsoft.com/office/drawing/2014/main" id="{40175DCF-87AF-ADDB-DDE0-B1CCF669F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769" y="2611843"/>
            <a:ext cx="3934777" cy="2618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3298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35823-8818-F680-F431-9B5972DF3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85C768-5930-5C2F-0C2C-DCBA2FD15B2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05963-61FF-D479-2C87-CE511399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93EB20-E800-16C5-46C8-E48062282146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01F782-D1CE-D750-EBAE-0D03B845A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504" y="2245573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21CB88-B953-E641-8083-41BA2E4C3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4338" name="Picture 2">
            <a:extLst>
              <a:ext uri="{FF2B5EF4-FFF2-40B4-BE49-F238E27FC236}">
                <a16:creationId xmlns:a16="http://schemas.microsoft.com/office/drawing/2014/main" id="{7EECFDD0-CE22-C96A-BFBC-3A9F4A4D1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120" y="2370951"/>
            <a:ext cx="5770213" cy="3245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04550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F3DB64-4D4D-7451-99A2-1793D4B4A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C45633-764C-777D-85B0-96A936DD6CD9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092FB6-9D74-1D9A-99AA-AB03C92FE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246283-8796-1653-EDCC-36E4222427DC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290E9E-9DFB-7485-6DE4-131888DC1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914" y="2174661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F23CB9-C332-5C03-DEFD-4B7B0BA75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5D104FBD-4278-9D1E-2CE1-D82D27F1C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003" y="2993925"/>
            <a:ext cx="4071937" cy="2709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878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742E24-66A7-15C9-5CA3-9C35EC62B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544E331-7965-81F4-0C88-A58E826D0E96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664541-5392-C48D-2EDF-5FC647016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4C1B28-18F2-4581-5E69-3EA7CD4890DF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C3F89-9F98-85A9-743E-9437E02C2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204" y="2245573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3BA107-F5B2-1A0C-F5A0-2BD59D759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67" y="4570214"/>
            <a:ext cx="914528" cy="1476581"/>
          </a:xfrm>
          <a:prstGeom prst="rect">
            <a:avLst/>
          </a:prstGeom>
        </p:spPr>
      </p:pic>
      <p:pic>
        <p:nvPicPr>
          <p:cNvPr id="16386" name="Picture 2" descr="This Veterans Day, everyone is a ...">
            <a:extLst>
              <a:ext uri="{FF2B5EF4-FFF2-40B4-BE49-F238E27FC236}">
                <a16:creationId xmlns:a16="http://schemas.microsoft.com/office/drawing/2014/main" id="{6E2EBB90-748B-4754-CC27-A40105327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231" y="2611843"/>
            <a:ext cx="5002576" cy="332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69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E1868-B5F6-FA54-88D9-0CB17C7A3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F92D23-6EE1-AA00-EB12-D5610487F7CF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E8DD51-9DEA-25D0-A250-B95825DB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086D30-DB28-7FC9-EB99-0C5426571F10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2AE20002-E7ED-D201-3A49-C5EDA2983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461" y="2329293"/>
            <a:ext cx="8727882" cy="392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504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21C1B1-F37F-BE22-EE08-8B4AFDC53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741186-1EA6-4712-87C6-DC1C42C2FCF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950AFD-C7E9-B299-8DE2-7B199B1AD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241A7E-2723-3E23-0004-717D82D8F886}"/>
              </a:ext>
            </a:extLst>
          </p:cNvPr>
          <p:cNvSpPr txBox="1"/>
          <p:nvPr/>
        </p:nvSpPr>
        <p:spPr>
          <a:xfrm>
            <a:off x="2776604" y="1783908"/>
            <a:ext cx="708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A68FBA-D5E0-36C4-EAC9-94A18BF62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061" y="1898535"/>
            <a:ext cx="1371791" cy="16385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FA4E247-25FE-0790-D2FC-F63035232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457" y="4570214"/>
            <a:ext cx="914528" cy="1476581"/>
          </a:xfrm>
          <a:prstGeom prst="rect">
            <a:avLst/>
          </a:prstGeom>
        </p:spPr>
      </p:pic>
      <p:pic>
        <p:nvPicPr>
          <p:cNvPr id="18434" name="Picture 2" descr="Understanding PTSD to Prevent Veteran ...">
            <a:extLst>
              <a:ext uri="{FF2B5EF4-FFF2-40B4-BE49-F238E27FC236}">
                <a16:creationId xmlns:a16="http://schemas.microsoft.com/office/drawing/2014/main" id="{7FF78E5B-D321-4661-02EA-B0DDA4AC2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7623" y="2245573"/>
            <a:ext cx="5409247" cy="359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6960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A3D0A3-B58C-4039-0869-FEBAA7A89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3996A9A-0A3A-54AE-DF1D-C382182CCBB7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A454C-D2AC-A8C7-F59A-13349469A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6461" y="3664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Key take away </a:t>
            </a:r>
            <a:endParaRPr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EF0849-ED64-9F15-107E-2B458AE9B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5390" y="3006090"/>
            <a:ext cx="1783079" cy="23109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5D8CB7-5EB7-7386-851F-9F17DEBD68E9}"/>
              </a:ext>
            </a:extLst>
          </p:cNvPr>
          <p:cNvSpPr txBox="1"/>
          <p:nvPr/>
        </p:nvSpPr>
        <p:spPr>
          <a:xfrm>
            <a:off x="2983229" y="1454281"/>
            <a:ext cx="61036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Bottom Line</a:t>
            </a:r>
          </a:p>
          <a:p>
            <a:pPr>
              <a:buNone/>
            </a:pP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The most effective mentors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None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Stay connected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Ask directly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Take it seriously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Reduce access to danger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Get help involved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3BB7B4-95BC-55B8-A1A0-B6C3D91CB522}"/>
              </a:ext>
            </a:extLst>
          </p:cNvPr>
          <p:cNvSpPr txBox="1"/>
          <p:nvPr/>
        </p:nvSpPr>
        <p:spPr>
          <a:xfrm>
            <a:off x="0" y="5820943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You don’t need to be perfect—you just need to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show up and not ignore it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18040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4A01B-6F64-4FB8-89F0-1A304263B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3CDABF-B4A8-AB46-0068-F772D311E078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7CC74A-AA2B-0271-7DF6-48C7F7F6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C8A833-C135-87E8-4B40-236845C25AAB}"/>
              </a:ext>
            </a:extLst>
          </p:cNvPr>
          <p:cNvSpPr txBox="1"/>
          <p:nvPr/>
        </p:nvSpPr>
        <p:spPr>
          <a:xfrm>
            <a:off x="2776604" y="2018625"/>
            <a:ext cx="70897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latin typeface="Arial" panose="020B0604020202020204" pitchFamily="34" charset="0"/>
                <a:cs typeface="Arial" panose="020B0604020202020204" pitchFamily="34" charset="0"/>
              </a:rPr>
              <a:t>Questions ???</a:t>
            </a:r>
          </a:p>
        </p:txBody>
      </p:sp>
    </p:spTree>
    <p:extLst>
      <p:ext uri="{BB962C8B-B14F-4D97-AF65-F5344CB8AC3E}">
        <p14:creationId xmlns:p14="http://schemas.microsoft.com/office/powerpoint/2010/main" val="11343572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FDDE-4521-FB15-916B-588C8751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BFD5AC4-B24F-5881-2EF6-0D4FE5E43985}"/>
              </a:ext>
            </a:extLst>
          </p:cNvPr>
          <p:cNvSpPr/>
          <p:nvPr/>
        </p:nvSpPr>
        <p:spPr>
          <a:xfrm>
            <a:off x="0" y="0"/>
            <a:ext cx="12192000" cy="1417638"/>
          </a:xfrm>
          <a:prstGeom prst="rect">
            <a:avLst/>
          </a:prstGeom>
          <a:gradFill>
            <a:gsLst>
              <a:gs pos="96000">
                <a:srgbClr val="AE6180"/>
              </a:gs>
              <a:gs pos="3000">
                <a:srgbClr val="C00000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E22AB2-E342-0ED2-ABA3-A67D031DA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643"/>
            <a:ext cx="12191999" cy="1143000"/>
          </a:xfrm>
        </p:spPr>
        <p:txBody>
          <a:bodyPr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CBF7CF-EBB7-E44E-BA50-9DD36C17050F}"/>
              </a:ext>
            </a:extLst>
          </p:cNvPr>
          <p:cNvSpPr txBox="1"/>
          <p:nvPr/>
        </p:nvSpPr>
        <p:spPr>
          <a:xfrm>
            <a:off x="1524000" y="217347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Sunchaser Solutions 906-281-7554</a:t>
            </a: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markepana@gmail.com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 can handle all your training needs.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04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1659</Words>
  <Application>Microsoft Office PowerPoint</Application>
  <PresentationFormat>Widescreen</PresentationFormat>
  <Paragraphs>300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Aptos</vt:lpstr>
      <vt:lpstr>Aptos Display</vt:lpstr>
      <vt:lpstr>Arial</vt:lpstr>
      <vt:lpstr>Office Theme</vt:lpstr>
      <vt:lpstr>The Mentor Coordinator Readiness &amp; Operational Training (MCROT)</vt:lpstr>
      <vt:lpstr>Training Objectives</vt:lpstr>
      <vt:lpstr>What is Trauma?</vt:lpstr>
      <vt:lpstr>Statistics</vt:lpstr>
      <vt:lpstr>Statistics</vt:lpstr>
      <vt:lpstr>Statistics</vt:lpstr>
      <vt:lpstr>Veteran Suicide Rate per 100,000</vt:lpstr>
      <vt:lpstr>Some Facts </vt:lpstr>
      <vt:lpstr>S.U.D and M.H. connection</vt:lpstr>
      <vt:lpstr>Is Suicidal Ideation a Mental Health Issue? Or Choice?</vt:lpstr>
      <vt:lpstr>What is Trauma?</vt:lpstr>
      <vt:lpstr>True or False </vt:lpstr>
      <vt:lpstr>FALSE</vt:lpstr>
      <vt:lpstr>FALSE</vt:lpstr>
      <vt:lpstr>True or False </vt:lpstr>
      <vt:lpstr>Sorta False Sorta True</vt:lpstr>
      <vt:lpstr>True or False </vt:lpstr>
      <vt:lpstr>True</vt:lpstr>
      <vt:lpstr>True or False </vt:lpstr>
      <vt:lpstr>True or False </vt:lpstr>
      <vt:lpstr>True or False </vt:lpstr>
      <vt:lpstr>True or False </vt:lpstr>
      <vt:lpstr>Direct Verbal Warning Signs (Highest Risk)</vt:lpstr>
      <vt:lpstr>Behavioral Warning Signs (Often Missed)</vt:lpstr>
      <vt:lpstr>Emotional &amp; Cognitive Signs</vt:lpstr>
      <vt:lpstr>Situational / Life Stress Warning Signs</vt:lpstr>
      <vt:lpstr>IMMEDIATE REDS FLAGS-ACT NOW</vt:lpstr>
      <vt:lpstr>Ways to Prevent </vt:lpstr>
      <vt:lpstr> </vt:lpstr>
      <vt:lpstr>Ways to Prevent </vt:lpstr>
      <vt:lpstr>PowerPoint Presentation</vt:lpstr>
      <vt:lpstr>PowerPoint Presentation</vt:lpstr>
      <vt:lpstr>PowerPoint Presentation</vt:lpstr>
      <vt:lpstr>PowerPoint Presentation</vt:lpstr>
      <vt:lpstr>What To Do If You THINK There Is Suicide Risk</vt:lpstr>
      <vt:lpstr>What To Do If You THINK There Is Suicide Risk</vt:lpstr>
      <vt:lpstr>What To Do If You THINK There Is Suicide Risk</vt:lpstr>
      <vt:lpstr>What To Do If You THINK There Is Suicide Risk</vt:lpstr>
      <vt:lpstr>What To Do If You THINK There Is Suicide Risk</vt:lpstr>
      <vt:lpstr>What To Do If You THINK There Is Suicide Risk</vt:lpstr>
      <vt:lpstr>What Mentors should not do</vt:lpstr>
      <vt:lpstr>Sunchaser Solutions</vt:lpstr>
      <vt:lpstr>Sunchaser Solutions</vt:lpstr>
      <vt:lpstr>Sunchaser Solutions</vt:lpstr>
      <vt:lpstr>Sunchaser Solutions</vt:lpstr>
      <vt:lpstr>Sunchaser Solutions</vt:lpstr>
      <vt:lpstr>Sunchaser Solutions</vt:lpstr>
      <vt:lpstr>Sunchaser Solutions</vt:lpstr>
      <vt:lpstr>Sunchaser Solutions</vt:lpstr>
      <vt:lpstr>Sunchaser Solutions</vt:lpstr>
      <vt:lpstr>Sunchaser Solutions</vt:lpstr>
      <vt:lpstr>Sunchaser Solutions</vt:lpstr>
      <vt:lpstr>Key take away </vt:lpstr>
      <vt:lpstr>Sunchaser Solutions</vt:lpstr>
      <vt:lpstr>Sunchaser Solutions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 Panasiewicz</dc:creator>
  <cp:lastModifiedBy>Mark Panasiewicz</cp:lastModifiedBy>
  <cp:revision>3</cp:revision>
  <dcterms:created xsi:type="dcterms:W3CDTF">2026-03-15T13:11:54Z</dcterms:created>
  <dcterms:modified xsi:type="dcterms:W3CDTF">2026-09-19T20:15:25Z</dcterms:modified>
</cp:coreProperties>
</file>