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8"/>
  </p:notesMasterIdLst>
  <p:sldIdLst>
    <p:sldId id="648" r:id="rId2"/>
    <p:sldId id="729" r:id="rId3"/>
    <p:sldId id="665" r:id="rId4"/>
    <p:sldId id="714" r:id="rId5"/>
    <p:sldId id="715" r:id="rId6"/>
    <p:sldId id="256" r:id="rId7"/>
    <p:sldId id="721" r:id="rId8"/>
    <p:sldId id="716" r:id="rId9"/>
    <p:sldId id="257" r:id="rId10"/>
    <p:sldId id="261" r:id="rId11"/>
    <p:sldId id="264" r:id="rId12"/>
    <p:sldId id="258" r:id="rId13"/>
    <p:sldId id="259" r:id="rId14"/>
    <p:sldId id="262" r:id="rId15"/>
    <p:sldId id="728" r:id="rId16"/>
    <p:sldId id="717" r:id="rId17"/>
    <p:sldId id="266" r:id="rId18"/>
    <p:sldId id="274" r:id="rId19"/>
    <p:sldId id="718" r:id="rId20"/>
    <p:sldId id="270" r:id="rId21"/>
    <p:sldId id="269" r:id="rId22"/>
    <p:sldId id="719" r:id="rId23"/>
    <p:sldId id="660" r:id="rId24"/>
    <p:sldId id="722" r:id="rId25"/>
    <p:sldId id="724" r:id="rId26"/>
    <p:sldId id="725" r:id="rId27"/>
    <p:sldId id="726" r:id="rId28"/>
    <p:sldId id="730" r:id="rId29"/>
    <p:sldId id="271" r:id="rId30"/>
    <p:sldId id="272" r:id="rId31"/>
    <p:sldId id="731" r:id="rId32"/>
    <p:sldId id="732" r:id="rId33"/>
    <p:sldId id="325" r:id="rId34"/>
    <p:sldId id="723" r:id="rId35"/>
    <p:sldId id="275" r:id="rId36"/>
    <p:sldId id="27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5736" userDrawn="1">
          <p15:clr>
            <a:srgbClr val="A4A3A4"/>
          </p15:clr>
        </p15:guide>
        <p15:guide id="3" pos="7680" userDrawn="1">
          <p15:clr>
            <a:srgbClr val="A4A3A4"/>
          </p15:clr>
        </p15:guide>
        <p15:guide id="4" pos="672" userDrawn="1">
          <p15:clr>
            <a:srgbClr val="A4A3A4"/>
          </p15:clr>
        </p15:guide>
        <p15:guide id="5" pos="7008" userDrawn="1">
          <p15:clr>
            <a:srgbClr val="A4A3A4"/>
          </p15:clr>
        </p15:guide>
        <p15:guide id="6" orient="horz" pos="3984" userDrawn="1">
          <p15:clr>
            <a:srgbClr val="A4A3A4"/>
          </p15:clr>
        </p15:guide>
        <p15:guide id="7" pos="7344" userDrawn="1">
          <p15:clr>
            <a:srgbClr val="A4A3A4"/>
          </p15:clr>
        </p15:guide>
        <p15:guide id="8" pos="336" userDrawn="1">
          <p15:clr>
            <a:srgbClr val="A4A3A4"/>
          </p15:clr>
        </p15:guide>
        <p15:guide id="9" orient="horz" pos="336" userDrawn="1">
          <p15:clr>
            <a:srgbClr val="A4A3A4"/>
          </p15:clr>
        </p15:guide>
        <p15:guide id="1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98B9"/>
    <a:srgbClr val="FF9350"/>
    <a:srgbClr val="2B667B"/>
    <a:srgbClr val="FFFFFF"/>
    <a:srgbClr val="274D78"/>
    <a:srgbClr val="6E655D"/>
    <a:srgbClr val="080C0F"/>
    <a:srgbClr val="00E700"/>
    <a:srgbClr val="32D17E"/>
    <a:srgbClr val="5A50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F26221-3A60-794B-8235-4DB992C3C88B}" v="3" dt="2026-10-08T13:43:40.341"/>
    <p1510:client id="{66A483D2-7147-574A-8ABE-87835357A109}" v="82" dt="2026-10-07T16:59:23.019"/>
  </p1510:revLst>
</p1510:revInfo>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18" autoAdjust="0"/>
    <p:restoredTop sz="59831" autoAdjust="0"/>
  </p:normalViewPr>
  <p:slideViewPr>
    <p:cSldViewPr snapToGrid="0" snapToObjects="1">
      <p:cViewPr>
        <p:scale>
          <a:sx n="70" d="100"/>
          <a:sy n="70" d="100"/>
        </p:scale>
        <p:origin x="2608" y="64"/>
      </p:cViewPr>
      <p:guideLst>
        <p:guide pos="5736"/>
        <p:guide pos="7680"/>
        <p:guide pos="672"/>
        <p:guide pos="7008"/>
        <p:guide orient="horz" pos="3984"/>
        <p:guide pos="7344"/>
        <p:guide pos="336"/>
        <p:guide orient="horz" pos="336"/>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showGuides="1">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4B63A-351C-45C9-9A1C-A129EC62629A}"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E86DAEC3-159F-4641-A87B-C57465C3744E}">
      <dgm:prSet/>
      <dgm:spPr/>
      <dgm:t>
        <a:bodyPr/>
        <a:lstStyle/>
        <a:p>
          <a:r>
            <a:rPr lang="en-US" b="1"/>
            <a:t>Clarify the path</a:t>
          </a:r>
          <a:br>
            <a:rPr lang="en-US"/>
          </a:br>
          <a:r>
            <a:rPr lang="en-US"/>
            <a:t>Make expectations understandable.</a:t>
          </a:r>
        </a:p>
      </dgm:t>
    </dgm:pt>
    <dgm:pt modelId="{DA4167E6-5F95-45EA-911D-C04979C8F267}" type="parTrans" cxnId="{F0EB3D82-C108-4330-AD60-9AE9B6205561}">
      <dgm:prSet/>
      <dgm:spPr/>
      <dgm:t>
        <a:bodyPr/>
        <a:lstStyle/>
        <a:p>
          <a:endParaRPr lang="en-US"/>
        </a:p>
      </dgm:t>
    </dgm:pt>
    <dgm:pt modelId="{C314972E-8976-4185-A567-6AFB55B91B74}" type="sibTrans" cxnId="{F0EB3D82-C108-4330-AD60-9AE9B6205561}">
      <dgm:prSet/>
      <dgm:spPr/>
      <dgm:t>
        <a:bodyPr/>
        <a:lstStyle/>
        <a:p>
          <a:endParaRPr lang="en-US"/>
        </a:p>
      </dgm:t>
    </dgm:pt>
    <dgm:pt modelId="{7F38D3F3-56A8-4749-A52D-AE0870C34EAD}">
      <dgm:prSet/>
      <dgm:spPr/>
      <dgm:t>
        <a:bodyPr/>
        <a:lstStyle/>
        <a:p>
          <a:r>
            <a:rPr lang="en-US" b="1" dirty="0"/>
            <a:t>Prioritize what matters now</a:t>
          </a:r>
          <a:br>
            <a:rPr lang="en-US" dirty="0"/>
          </a:br>
          <a:r>
            <a:rPr lang="en-US" dirty="0"/>
            <a:t>Focus the participant and team.</a:t>
          </a:r>
        </a:p>
      </dgm:t>
    </dgm:pt>
    <dgm:pt modelId="{48E21827-1C6D-44A8-B304-260F35AA4AA5}" type="parTrans" cxnId="{653C016D-9100-468E-8C0C-B92BA1D96267}">
      <dgm:prSet/>
      <dgm:spPr/>
      <dgm:t>
        <a:bodyPr/>
        <a:lstStyle/>
        <a:p>
          <a:endParaRPr lang="en-US"/>
        </a:p>
      </dgm:t>
    </dgm:pt>
    <dgm:pt modelId="{95762339-3FA6-4C7B-9213-0DB4892BD3E8}" type="sibTrans" cxnId="{653C016D-9100-468E-8C0C-B92BA1D96267}">
      <dgm:prSet/>
      <dgm:spPr/>
      <dgm:t>
        <a:bodyPr/>
        <a:lstStyle/>
        <a:p>
          <a:endParaRPr lang="en-US"/>
        </a:p>
      </dgm:t>
    </dgm:pt>
    <dgm:pt modelId="{A5474FCF-7226-4E9C-BF52-3ACCD887EC6A}">
      <dgm:prSet/>
      <dgm:spPr/>
      <dgm:t>
        <a:bodyPr/>
        <a:lstStyle/>
        <a:p>
          <a:r>
            <a:rPr lang="en-US" b="1"/>
            <a:t>Build capability</a:t>
          </a:r>
          <a:br>
            <a:rPr lang="en-US"/>
          </a:br>
          <a:r>
            <a:rPr lang="en-US"/>
            <a:t>Each phase prepares participants for the next.</a:t>
          </a:r>
        </a:p>
      </dgm:t>
    </dgm:pt>
    <dgm:pt modelId="{8044074F-5927-45CE-BC36-6E7C81A6A219}" type="parTrans" cxnId="{F8BB021A-3205-45D5-890E-1E66CC78070D}">
      <dgm:prSet/>
      <dgm:spPr/>
      <dgm:t>
        <a:bodyPr/>
        <a:lstStyle/>
        <a:p>
          <a:endParaRPr lang="en-US"/>
        </a:p>
      </dgm:t>
    </dgm:pt>
    <dgm:pt modelId="{0F5A9437-3F66-4EB5-8D03-C4DD61BFA8D4}" type="sibTrans" cxnId="{F8BB021A-3205-45D5-890E-1E66CC78070D}">
      <dgm:prSet/>
      <dgm:spPr/>
      <dgm:t>
        <a:bodyPr/>
        <a:lstStyle/>
        <a:p>
          <a:endParaRPr lang="en-US"/>
        </a:p>
      </dgm:t>
    </dgm:pt>
    <dgm:pt modelId="{F50BA2BA-FFDD-42FE-9D5E-A2A929C6B1F2}">
      <dgm:prSet/>
      <dgm:spPr/>
      <dgm:t>
        <a:bodyPr/>
        <a:lstStyle/>
        <a:p>
          <a:r>
            <a:rPr lang="en-US" b="1"/>
            <a:t>Advance fairly</a:t>
          </a:r>
          <a:br>
            <a:rPr lang="en-US"/>
          </a:br>
          <a:r>
            <a:rPr lang="en-US"/>
            <a:t>Use predictable, behavior-based criteria.</a:t>
          </a:r>
        </a:p>
      </dgm:t>
    </dgm:pt>
    <dgm:pt modelId="{1E1E0A81-B41A-4356-8F46-AD57928857B6}" type="parTrans" cxnId="{E0E748B4-99F6-404D-8C70-F110647CA96D}">
      <dgm:prSet/>
      <dgm:spPr/>
      <dgm:t>
        <a:bodyPr/>
        <a:lstStyle/>
        <a:p>
          <a:endParaRPr lang="en-US"/>
        </a:p>
      </dgm:t>
    </dgm:pt>
    <dgm:pt modelId="{9C8F8649-17C3-4821-9EDE-A8474451C519}" type="sibTrans" cxnId="{E0E748B4-99F6-404D-8C70-F110647CA96D}">
      <dgm:prSet/>
      <dgm:spPr/>
      <dgm:t>
        <a:bodyPr/>
        <a:lstStyle/>
        <a:p>
          <a:endParaRPr lang="en-US"/>
        </a:p>
      </dgm:t>
    </dgm:pt>
    <dgm:pt modelId="{0949F0F9-CD73-4479-BC3A-9C37BBCABF02}" type="pres">
      <dgm:prSet presAssocID="{E5D4B63A-351C-45C9-9A1C-A129EC62629A}" presName="root" presStyleCnt="0">
        <dgm:presLayoutVars>
          <dgm:dir/>
          <dgm:resizeHandles val="exact"/>
        </dgm:presLayoutVars>
      </dgm:prSet>
      <dgm:spPr/>
    </dgm:pt>
    <dgm:pt modelId="{B662F0FE-39B0-4981-B415-667F7E4E6B76}" type="pres">
      <dgm:prSet presAssocID="{E5D4B63A-351C-45C9-9A1C-A129EC62629A}" presName="container" presStyleCnt="0">
        <dgm:presLayoutVars>
          <dgm:dir/>
          <dgm:resizeHandles val="exact"/>
        </dgm:presLayoutVars>
      </dgm:prSet>
      <dgm:spPr/>
    </dgm:pt>
    <dgm:pt modelId="{B61D6037-2F92-4533-A31B-66A5CFB3DBA1}" type="pres">
      <dgm:prSet presAssocID="{E86DAEC3-159F-4641-A87B-C57465C3744E}" presName="compNode" presStyleCnt="0"/>
      <dgm:spPr/>
    </dgm:pt>
    <dgm:pt modelId="{C04B5B09-145E-4EB7-8557-1B7FDEEB1E5A}" type="pres">
      <dgm:prSet presAssocID="{E86DAEC3-159F-4641-A87B-C57465C3744E}" presName="iconBgRect" presStyleLbl="bgShp" presStyleIdx="0" presStyleCnt="4"/>
      <dgm:spPr/>
    </dgm:pt>
    <dgm:pt modelId="{D6AD6990-6573-4E45-98CD-575126129974}" type="pres">
      <dgm:prSet presAssocID="{E86DAEC3-159F-4641-A87B-C57465C3744E}"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12003BCE-04A8-40FE-9B2B-FD3F37EF5C5C}" type="pres">
      <dgm:prSet presAssocID="{E86DAEC3-159F-4641-A87B-C57465C3744E}" presName="spaceRect" presStyleCnt="0"/>
      <dgm:spPr/>
    </dgm:pt>
    <dgm:pt modelId="{98383FB2-C026-4896-8A63-92254F48AEAC}" type="pres">
      <dgm:prSet presAssocID="{E86DAEC3-159F-4641-A87B-C57465C3744E}" presName="textRect" presStyleLbl="revTx" presStyleIdx="0" presStyleCnt="4">
        <dgm:presLayoutVars>
          <dgm:chMax val="1"/>
          <dgm:chPref val="1"/>
        </dgm:presLayoutVars>
      </dgm:prSet>
      <dgm:spPr/>
    </dgm:pt>
    <dgm:pt modelId="{554E3D7A-DFD9-483F-95F0-DF74E68A0371}" type="pres">
      <dgm:prSet presAssocID="{C314972E-8976-4185-A567-6AFB55B91B74}" presName="sibTrans" presStyleLbl="sibTrans2D1" presStyleIdx="0" presStyleCnt="0"/>
      <dgm:spPr/>
    </dgm:pt>
    <dgm:pt modelId="{3BDE7F00-7EC6-42DC-B972-14912847A2D3}" type="pres">
      <dgm:prSet presAssocID="{7F38D3F3-56A8-4749-A52D-AE0870C34EAD}" presName="compNode" presStyleCnt="0"/>
      <dgm:spPr/>
    </dgm:pt>
    <dgm:pt modelId="{5FDB053B-5F93-415F-BFD6-37D55ED8FE4F}" type="pres">
      <dgm:prSet presAssocID="{7F38D3F3-56A8-4749-A52D-AE0870C34EAD}" presName="iconBgRect" presStyleLbl="bgShp" presStyleIdx="1" presStyleCnt="4"/>
      <dgm:spPr/>
    </dgm:pt>
    <dgm:pt modelId="{EC74FC2E-F933-4B1F-BA2C-922B3EB942CD}" type="pres">
      <dgm:prSet presAssocID="{7F38D3F3-56A8-4749-A52D-AE0870C34EAD}"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1707AE14-8B97-4962-AFEB-1B8A8DA85672}" type="pres">
      <dgm:prSet presAssocID="{7F38D3F3-56A8-4749-A52D-AE0870C34EAD}" presName="spaceRect" presStyleCnt="0"/>
      <dgm:spPr/>
    </dgm:pt>
    <dgm:pt modelId="{0840B9A9-801D-4F81-907F-72F1465A04E6}" type="pres">
      <dgm:prSet presAssocID="{7F38D3F3-56A8-4749-A52D-AE0870C34EAD}" presName="textRect" presStyleLbl="revTx" presStyleIdx="1" presStyleCnt="4">
        <dgm:presLayoutVars>
          <dgm:chMax val="1"/>
          <dgm:chPref val="1"/>
        </dgm:presLayoutVars>
      </dgm:prSet>
      <dgm:spPr/>
    </dgm:pt>
    <dgm:pt modelId="{FCAA0C64-50A9-40E9-B55F-7E13BB48A652}" type="pres">
      <dgm:prSet presAssocID="{95762339-3FA6-4C7B-9213-0DB4892BD3E8}" presName="sibTrans" presStyleLbl="sibTrans2D1" presStyleIdx="0" presStyleCnt="0"/>
      <dgm:spPr/>
    </dgm:pt>
    <dgm:pt modelId="{C9C12C94-7E8C-4C65-AFA6-B15E6FE3C7F9}" type="pres">
      <dgm:prSet presAssocID="{A5474FCF-7226-4E9C-BF52-3ACCD887EC6A}" presName="compNode" presStyleCnt="0"/>
      <dgm:spPr/>
    </dgm:pt>
    <dgm:pt modelId="{1A091960-F1FB-4900-AB13-D1E4E8711472}" type="pres">
      <dgm:prSet presAssocID="{A5474FCF-7226-4E9C-BF52-3ACCD887EC6A}" presName="iconBgRect" presStyleLbl="bgShp" presStyleIdx="2" presStyleCnt="4"/>
      <dgm:spPr/>
    </dgm:pt>
    <dgm:pt modelId="{102ED282-A7A4-408E-B70B-052E933C40DA}" type="pres">
      <dgm:prSet presAssocID="{A5474FCF-7226-4E9C-BF52-3ACCD887EC6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s"/>
        </a:ext>
      </dgm:extLst>
    </dgm:pt>
    <dgm:pt modelId="{64C5CBBB-C395-4DF0-9804-7A43FE6B5DD8}" type="pres">
      <dgm:prSet presAssocID="{A5474FCF-7226-4E9C-BF52-3ACCD887EC6A}" presName="spaceRect" presStyleCnt="0"/>
      <dgm:spPr/>
    </dgm:pt>
    <dgm:pt modelId="{F1BB86EC-FD2A-4075-8D8D-6E9B1D536D19}" type="pres">
      <dgm:prSet presAssocID="{A5474FCF-7226-4E9C-BF52-3ACCD887EC6A}" presName="textRect" presStyleLbl="revTx" presStyleIdx="2" presStyleCnt="4">
        <dgm:presLayoutVars>
          <dgm:chMax val="1"/>
          <dgm:chPref val="1"/>
        </dgm:presLayoutVars>
      </dgm:prSet>
      <dgm:spPr/>
    </dgm:pt>
    <dgm:pt modelId="{55F8873F-F760-46E6-9453-28BEBD4BD5A7}" type="pres">
      <dgm:prSet presAssocID="{0F5A9437-3F66-4EB5-8D03-C4DD61BFA8D4}" presName="sibTrans" presStyleLbl="sibTrans2D1" presStyleIdx="0" presStyleCnt="0"/>
      <dgm:spPr/>
    </dgm:pt>
    <dgm:pt modelId="{5523BB1C-6466-4FE1-8106-98EF06E2E3D3}" type="pres">
      <dgm:prSet presAssocID="{F50BA2BA-FFDD-42FE-9D5E-A2A929C6B1F2}" presName="compNode" presStyleCnt="0"/>
      <dgm:spPr/>
    </dgm:pt>
    <dgm:pt modelId="{DA5FB5E4-400A-499C-A1BA-910F97CED789}" type="pres">
      <dgm:prSet presAssocID="{F50BA2BA-FFDD-42FE-9D5E-A2A929C6B1F2}" presName="iconBgRect" presStyleLbl="bgShp" presStyleIdx="3" presStyleCnt="4"/>
      <dgm:spPr/>
    </dgm:pt>
    <dgm:pt modelId="{2D8787A0-DD48-4ABC-9000-53AD75C01AEA}" type="pres">
      <dgm:prSet presAssocID="{F50BA2BA-FFDD-42FE-9D5E-A2A929C6B1F2}"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cision chart"/>
        </a:ext>
      </dgm:extLst>
    </dgm:pt>
    <dgm:pt modelId="{4987FA4C-C22E-497A-920C-31A2E969C478}" type="pres">
      <dgm:prSet presAssocID="{F50BA2BA-FFDD-42FE-9D5E-A2A929C6B1F2}" presName="spaceRect" presStyleCnt="0"/>
      <dgm:spPr/>
    </dgm:pt>
    <dgm:pt modelId="{3CF7A874-D848-4EA9-9317-3D27854C4A7B}" type="pres">
      <dgm:prSet presAssocID="{F50BA2BA-FFDD-42FE-9D5E-A2A929C6B1F2}" presName="textRect" presStyleLbl="revTx" presStyleIdx="3" presStyleCnt="4">
        <dgm:presLayoutVars>
          <dgm:chMax val="1"/>
          <dgm:chPref val="1"/>
        </dgm:presLayoutVars>
      </dgm:prSet>
      <dgm:spPr/>
    </dgm:pt>
  </dgm:ptLst>
  <dgm:cxnLst>
    <dgm:cxn modelId="{6C829C15-6FD7-4A07-AE14-28ADDF6619D7}" type="presOf" srcId="{A5474FCF-7226-4E9C-BF52-3ACCD887EC6A}" destId="{F1BB86EC-FD2A-4075-8D8D-6E9B1D536D19}" srcOrd="0" destOrd="0" presId="urn:microsoft.com/office/officeart/2018/2/layout/IconCircleList"/>
    <dgm:cxn modelId="{F8BB021A-3205-45D5-890E-1E66CC78070D}" srcId="{E5D4B63A-351C-45C9-9A1C-A129EC62629A}" destId="{A5474FCF-7226-4E9C-BF52-3ACCD887EC6A}" srcOrd="2" destOrd="0" parTransId="{8044074F-5927-45CE-BC36-6E7C81A6A219}" sibTransId="{0F5A9437-3F66-4EB5-8D03-C4DD61BFA8D4}"/>
    <dgm:cxn modelId="{ECF2082C-48C3-456A-B429-18DCAA07D609}" type="presOf" srcId="{7F38D3F3-56A8-4749-A52D-AE0870C34EAD}" destId="{0840B9A9-801D-4F81-907F-72F1465A04E6}" srcOrd="0" destOrd="0" presId="urn:microsoft.com/office/officeart/2018/2/layout/IconCircleList"/>
    <dgm:cxn modelId="{9DD7193C-81A8-486B-A99F-B9FA1088DF3D}" type="presOf" srcId="{C314972E-8976-4185-A567-6AFB55B91B74}" destId="{554E3D7A-DFD9-483F-95F0-DF74E68A0371}" srcOrd="0" destOrd="0" presId="urn:microsoft.com/office/officeart/2018/2/layout/IconCircleList"/>
    <dgm:cxn modelId="{653C016D-9100-468E-8C0C-B92BA1D96267}" srcId="{E5D4B63A-351C-45C9-9A1C-A129EC62629A}" destId="{7F38D3F3-56A8-4749-A52D-AE0870C34EAD}" srcOrd="1" destOrd="0" parTransId="{48E21827-1C6D-44A8-B304-260F35AA4AA5}" sibTransId="{95762339-3FA6-4C7B-9213-0DB4892BD3E8}"/>
    <dgm:cxn modelId="{0B105A6F-A8CC-44B8-ACA7-4791C041B6DE}" type="presOf" srcId="{95762339-3FA6-4C7B-9213-0DB4892BD3E8}" destId="{FCAA0C64-50A9-40E9-B55F-7E13BB48A652}" srcOrd="0" destOrd="0" presId="urn:microsoft.com/office/officeart/2018/2/layout/IconCircleList"/>
    <dgm:cxn modelId="{F0EB3D82-C108-4330-AD60-9AE9B6205561}" srcId="{E5D4B63A-351C-45C9-9A1C-A129EC62629A}" destId="{E86DAEC3-159F-4641-A87B-C57465C3744E}" srcOrd="0" destOrd="0" parTransId="{DA4167E6-5F95-45EA-911D-C04979C8F267}" sibTransId="{C314972E-8976-4185-A567-6AFB55B91B74}"/>
    <dgm:cxn modelId="{C0AE8F8D-93B0-4C70-9446-15C00465EEA6}" type="presOf" srcId="{E86DAEC3-159F-4641-A87B-C57465C3744E}" destId="{98383FB2-C026-4896-8A63-92254F48AEAC}" srcOrd="0" destOrd="0" presId="urn:microsoft.com/office/officeart/2018/2/layout/IconCircleList"/>
    <dgm:cxn modelId="{3711F394-944C-4EEA-8DDC-335FA70CA96B}" type="presOf" srcId="{E5D4B63A-351C-45C9-9A1C-A129EC62629A}" destId="{0949F0F9-CD73-4479-BC3A-9C37BBCABF02}" srcOrd="0" destOrd="0" presId="urn:microsoft.com/office/officeart/2018/2/layout/IconCircleList"/>
    <dgm:cxn modelId="{E0E748B4-99F6-404D-8C70-F110647CA96D}" srcId="{E5D4B63A-351C-45C9-9A1C-A129EC62629A}" destId="{F50BA2BA-FFDD-42FE-9D5E-A2A929C6B1F2}" srcOrd="3" destOrd="0" parTransId="{1E1E0A81-B41A-4356-8F46-AD57928857B6}" sibTransId="{9C8F8649-17C3-4821-9EDE-A8474451C519}"/>
    <dgm:cxn modelId="{834E3DDB-5E31-4A8E-9449-D990B23DBC76}" type="presOf" srcId="{F50BA2BA-FFDD-42FE-9D5E-A2A929C6B1F2}" destId="{3CF7A874-D848-4EA9-9317-3D27854C4A7B}" srcOrd="0" destOrd="0" presId="urn:microsoft.com/office/officeart/2018/2/layout/IconCircleList"/>
    <dgm:cxn modelId="{F4BC43F4-CD8C-4513-94CE-FD04C6BAE7D1}" type="presOf" srcId="{0F5A9437-3F66-4EB5-8D03-C4DD61BFA8D4}" destId="{55F8873F-F760-46E6-9453-28BEBD4BD5A7}" srcOrd="0" destOrd="0" presId="urn:microsoft.com/office/officeart/2018/2/layout/IconCircleList"/>
    <dgm:cxn modelId="{E3B004B0-2E5E-4E24-8371-9F9BC90CD5E2}" type="presParOf" srcId="{0949F0F9-CD73-4479-BC3A-9C37BBCABF02}" destId="{B662F0FE-39B0-4981-B415-667F7E4E6B76}" srcOrd="0" destOrd="0" presId="urn:microsoft.com/office/officeart/2018/2/layout/IconCircleList"/>
    <dgm:cxn modelId="{C6DC9249-0246-4C59-92AB-E002EA7BAAA4}" type="presParOf" srcId="{B662F0FE-39B0-4981-B415-667F7E4E6B76}" destId="{B61D6037-2F92-4533-A31B-66A5CFB3DBA1}" srcOrd="0" destOrd="0" presId="urn:microsoft.com/office/officeart/2018/2/layout/IconCircleList"/>
    <dgm:cxn modelId="{3CC5A020-851D-4571-BA77-83DA4AEFFAB0}" type="presParOf" srcId="{B61D6037-2F92-4533-A31B-66A5CFB3DBA1}" destId="{C04B5B09-145E-4EB7-8557-1B7FDEEB1E5A}" srcOrd="0" destOrd="0" presId="urn:microsoft.com/office/officeart/2018/2/layout/IconCircleList"/>
    <dgm:cxn modelId="{8340CC1D-A589-414B-852E-3F1CDC6C37D6}" type="presParOf" srcId="{B61D6037-2F92-4533-A31B-66A5CFB3DBA1}" destId="{D6AD6990-6573-4E45-98CD-575126129974}" srcOrd="1" destOrd="0" presId="urn:microsoft.com/office/officeart/2018/2/layout/IconCircleList"/>
    <dgm:cxn modelId="{FA92A390-4690-4BF0-80D6-2B637D04FED5}" type="presParOf" srcId="{B61D6037-2F92-4533-A31B-66A5CFB3DBA1}" destId="{12003BCE-04A8-40FE-9B2B-FD3F37EF5C5C}" srcOrd="2" destOrd="0" presId="urn:microsoft.com/office/officeart/2018/2/layout/IconCircleList"/>
    <dgm:cxn modelId="{B0A8D9D5-A42B-4095-98C2-849413FAC559}" type="presParOf" srcId="{B61D6037-2F92-4533-A31B-66A5CFB3DBA1}" destId="{98383FB2-C026-4896-8A63-92254F48AEAC}" srcOrd="3" destOrd="0" presId="urn:microsoft.com/office/officeart/2018/2/layout/IconCircleList"/>
    <dgm:cxn modelId="{6D5BE0E3-E9D6-4A7A-AEF9-F3E3EC38E8CE}" type="presParOf" srcId="{B662F0FE-39B0-4981-B415-667F7E4E6B76}" destId="{554E3D7A-DFD9-483F-95F0-DF74E68A0371}" srcOrd="1" destOrd="0" presId="urn:microsoft.com/office/officeart/2018/2/layout/IconCircleList"/>
    <dgm:cxn modelId="{DC0E39F2-A3B4-45A2-B33D-E18D7F6A9F2A}" type="presParOf" srcId="{B662F0FE-39B0-4981-B415-667F7E4E6B76}" destId="{3BDE7F00-7EC6-42DC-B972-14912847A2D3}" srcOrd="2" destOrd="0" presId="urn:microsoft.com/office/officeart/2018/2/layout/IconCircleList"/>
    <dgm:cxn modelId="{9949DC18-566E-438B-97B9-05BA76A3D1AE}" type="presParOf" srcId="{3BDE7F00-7EC6-42DC-B972-14912847A2D3}" destId="{5FDB053B-5F93-415F-BFD6-37D55ED8FE4F}" srcOrd="0" destOrd="0" presId="urn:microsoft.com/office/officeart/2018/2/layout/IconCircleList"/>
    <dgm:cxn modelId="{84336A7E-2FB9-4333-9AEE-BCDB87C7D619}" type="presParOf" srcId="{3BDE7F00-7EC6-42DC-B972-14912847A2D3}" destId="{EC74FC2E-F933-4B1F-BA2C-922B3EB942CD}" srcOrd="1" destOrd="0" presId="urn:microsoft.com/office/officeart/2018/2/layout/IconCircleList"/>
    <dgm:cxn modelId="{AC9E6B57-32E5-42E4-90A2-2114AF9358D2}" type="presParOf" srcId="{3BDE7F00-7EC6-42DC-B972-14912847A2D3}" destId="{1707AE14-8B97-4962-AFEB-1B8A8DA85672}" srcOrd="2" destOrd="0" presId="urn:microsoft.com/office/officeart/2018/2/layout/IconCircleList"/>
    <dgm:cxn modelId="{74546736-5FE4-4012-8755-7C1E6A296518}" type="presParOf" srcId="{3BDE7F00-7EC6-42DC-B972-14912847A2D3}" destId="{0840B9A9-801D-4F81-907F-72F1465A04E6}" srcOrd="3" destOrd="0" presId="urn:microsoft.com/office/officeart/2018/2/layout/IconCircleList"/>
    <dgm:cxn modelId="{65245465-BE39-4191-9D3F-E02079262B7B}" type="presParOf" srcId="{B662F0FE-39B0-4981-B415-667F7E4E6B76}" destId="{FCAA0C64-50A9-40E9-B55F-7E13BB48A652}" srcOrd="3" destOrd="0" presId="urn:microsoft.com/office/officeart/2018/2/layout/IconCircleList"/>
    <dgm:cxn modelId="{091AB99C-D1B5-48B9-A298-EE4FB74CF1B2}" type="presParOf" srcId="{B662F0FE-39B0-4981-B415-667F7E4E6B76}" destId="{C9C12C94-7E8C-4C65-AFA6-B15E6FE3C7F9}" srcOrd="4" destOrd="0" presId="urn:microsoft.com/office/officeart/2018/2/layout/IconCircleList"/>
    <dgm:cxn modelId="{0CFCA951-B0DC-4472-9F49-20F6697203ED}" type="presParOf" srcId="{C9C12C94-7E8C-4C65-AFA6-B15E6FE3C7F9}" destId="{1A091960-F1FB-4900-AB13-D1E4E8711472}" srcOrd="0" destOrd="0" presId="urn:microsoft.com/office/officeart/2018/2/layout/IconCircleList"/>
    <dgm:cxn modelId="{76068F41-62A3-4565-8A44-893C61EB3783}" type="presParOf" srcId="{C9C12C94-7E8C-4C65-AFA6-B15E6FE3C7F9}" destId="{102ED282-A7A4-408E-B70B-052E933C40DA}" srcOrd="1" destOrd="0" presId="urn:microsoft.com/office/officeart/2018/2/layout/IconCircleList"/>
    <dgm:cxn modelId="{5B4D8F70-9C11-4C9F-AE07-83D3CAA00C2F}" type="presParOf" srcId="{C9C12C94-7E8C-4C65-AFA6-B15E6FE3C7F9}" destId="{64C5CBBB-C395-4DF0-9804-7A43FE6B5DD8}" srcOrd="2" destOrd="0" presId="urn:microsoft.com/office/officeart/2018/2/layout/IconCircleList"/>
    <dgm:cxn modelId="{3D459F8F-B6A8-45EA-B94C-141B06E50638}" type="presParOf" srcId="{C9C12C94-7E8C-4C65-AFA6-B15E6FE3C7F9}" destId="{F1BB86EC-FD2A-4075-8D8D-6E9B1D536D19}" srcOrd="3" destOrd="0" presId="urn:microsoft.com/office/officeart/2018/2/layout/IconCircleList"/>
    <dgm:cxn modelId="{E0AC1D46-FE9D-4836-AF9A-DFF6D60FCBE3}" type="presParOf" srcId="{B662F0FE-39B0-4981-B415-667F7E4E6B76}" destId="{55F8873F-F760-46E6-9453-28BEBD4BD5A7}" srcOrd="5" destOrd="0" presId="urn:microsoft.com/office/officeart/2018/2/layout/IconCircleList"/>
    <dgm:cxn modelId="{F24261A7-F035-4326-8D1D-1C63DDC0E9B5}" type="presParOf" srcId="{B662F0FE-39B0-4981-B415-667F7E4E6B76}" destId="{5523BB1C-6466-4FE1-8106-98EF06E2E3D3}" srcOrd="6" destOrd="0" presId="urn:microsoft.com/office/officeart/2018/2/layout/IconCircleList"/>
    <dgm:cxn modelId="{B539EBE2-B544-4F2E-B31E-8F362C9A733C}" type="presParOf" srcId="{5523BB1C-6466-4FE1-8106-98EF06E2E3D3}" destId="{DA5FB5E4-400A-499C-A1BA-910F97CED789}" srcOrd="0" destOrd="0" presId="urn:microsoft.com/office/officeart/2018/2/layout/IconCircleList"/>
    <dgm:cxn modelId="{5D92B19B-F050-4645-8AA5-146B93C4126B}" type="presParOf" srcId="{5523BB1C-6466-4FE1-8106-98EF06E2E3D3}" destId="{2D8787A0-DD48-4ABC-9000-53AD75C01AEA}" srcOrd="1" destOrd="0" presId="urn:microsoft.com/office/officeart/2018/2/layout/IconCircleList"/>
    <dgm:cxn modelId="{0070626F-EDB6-4BD3-8A45-FAED6BFA4D61}" type="presParOf" srcId="{5523BB1C-6466-4FE1-8106-98EF06E2E3D3}" destId="{4987FA4C-C22E-497A-920C-31A2E969C478}" srcOrd="2" destOrd="0" presId="urn:microsoft.com/office/officeart/2018/2/layout/IconCircleList"/>
    <dgm:cxn modelId="{AB6C8B7F-E55F-4B43-8941-09146234CA0C}" type="presParOf" srcId="{5523BB1C-6466-4FE1-8106-98EF06E2E3D3}" destId="{3CF7A874-D848-4EA9-9317-3D27854C4A7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73AA82-5C87-1C4A-BCEA-1B30A940DE5B}"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55253F13-9970-3749-8D62-8F613020D433}">
      <dgm:prSet phldrT="[Text]"/>
      <dgm:spPr/>
      <dgm:t>
        <a:bodyPr/>
        <a:lstStyle/>
        <a:p>
          <a:pPr>
            <a:buNone/>
          </a:pPr>
          <a:r>
            <a:rPr lang="en-US"/>
            <a:t>Are criteria observable and measurable?</a:t>
          </a:r>
        </a:p>
      </dgm:t>
    </dgm:pt>
    <dgm:pt modelId="{515D7971-6D91-3F4B-9F9E-2DA8481861BD}" type="parTrans" cxnId="{E01CEF0D-553E-164F-99C2-D30B33F33B68}">
      <dgm:prSet/>
      <dgm:spPr/>
      <dgm:t>
        <a:bodyPr/>
        <a:lstStyle/>
        <a:p>
          <a:endParaRPr lang="en-US"/>
        </a:p>
      </dgm:t>
    </dgm:pt>
    <dgm:pt modelId="{211CA5BE-9151-6C43-9BD4-D66041FF815D}" type="sibTrans" cxnId="{E01CEF0D-553E-164F-99C2-D30B33F33B68}">
      <dgm:prSet/>
      <dgm:spPr/>
      <dgm:t>
        <a:bodyPr/>
        <a:lstStyle/>
        <a:p>
          <a:endParaRPr lang="en-US"/>
        </a:p>
      </dgm:t>
    </dgm:pt>
    <dgm:pt modelId="{1EF7867B-CA0C-7A4B-9C3B-2291BE4CBE7E}">
      <dgm:prSet phldrT="[Text]"/>
      <dgm:spPr>
        <a:solidFill>
          <a:schemeClr val="tx2">
            <a:lumMod val="20000"/>
            <a:lumOff val="80000"/>
          </a:schemeClr>
        </a:solidFill>
      </dgm:spPr>
      <dgm:t>
        <a:bodyPr/>
        <a:lstStyle/>
        <a:p>
          <a:pPr>
            <a:buNone/>
          </a:pPr>
          <a:r>
            <a:rPr lang="en-US">
              <a:solidFill>
                <a:schemeClr val="accent4">
                  <a:lumMod val="75000"/>
                </a:schemeClr>
              </a:solidFill>
            </a:rPr>
            <a:t>Are goals individualized and limited to current priorities?</a:t>
          </a:r>
        </a:p>
      </dgm:t>
    </dgm:pt>
    <dgm:pt modelId="{5125FF08-A63D-994B-B7E9-E88A755BA14D}" type="parTrans" cxnId="{E4397D7C-7B3F-384E-9ADB-4F7F01E50457}">
      <dgm:prSet/>
      <dgm:spPr/>
      <dgm:t>
        <a:bodyPr/>
        <a:lstStyle/>
        <a:p>
          <a:endParaRPr lang="en-US"/>
        </a:p>
      </dgm:t>
    </dgm:pt>
    <dgm:pt modelId="{C2638E90-26B3-CB47-9CAB-A2D2FC3C2A0E}" type="sibTrans" cxnId="{E4397D7C-7B3F-384E-9ADB-4F7F01E50457}">
      <dgm:prSet/>
      <dgm:spPr/>
      <dgm:t>
        <a:bodyPr/>
        <a:lstStyle/>
        <a:p>
          <a:endParaRPr lang="en-US"/>
        </a:p>
      </dgm:t>
    </dgm:pt>
    <dgm:pt modelId="{380FA4A7-153C-D240-BCD7-56D43B7221AE}">
      <dgm:prSet phldrT="[Text]"/>
      <dgm:spPr/>
      <dgm:t>
        <a:bodyPr/>
        <a:lstStyle/>
        <a:p>
          <a:pPr>
            <a:buNone/>
          </a:pPr>
          <a:r>
            <a:rPr lang="en-US"/>
            <a:t>Do we separate proximal from distal goals?</a:t>
          </a:r>
        </a:p>
      </dgm:t>
    </dgm:pt>
    <dgm:pt modelId="{213AAB47-7E9A-B943-84D4-75A3323B4C36}" type="parTrans" cxnId="{5F64538E-142C-7A4C-9D04-346EB1083234}">
      <dgm:prSet/>
      <dgm:spPr/>
      <dgm:t>
        <a:bodyPr/>
        <a:lstStyle/>
        <a:p>
          <a:endParaRPr lang="en-US"/>
        </a:p>
      </dgm:t>
    </dgm:pt>
    <dgm:pt modelId="{F58DDCB6-87CE-4243-9999-690D276CB725}" type="sibTrans" cxnId="{5F64538E-142C-7A4C-9D04-346EB1083234}">
      <dgm:prSet/>
      <dgm:spPr/>
      <dgm:t>
        <a:bodyPr/>
        <a:lstStyle/>
        <a:p>
          <a:endParaRPr lang="en-US"/>
        </a:p>
      </dgm:t>
    </dgm:pt>
    <dgm:pt modelId="{F06BC404-DD2F-334B-B3C7-92859214E3AE}">
      <dgm:prSet phldrT="[Text]"/>
      <dgm:spPr/>
      <dgm:t>
        <a:bodyPr/>
        <a:lstStyle/>
        <a:p>
          <a:pPr>
            <a:buNone/>
          </a:pPr>
          <a:r>
            <a:rPr lang="en-US">
              <a:solidFill>
                <a:schemeClr val="accent5">
                  <a:lumMod val="25000"/>
                </a:schemeClr>
              </a:solidFill>
            </a:rPr>
            <a:t>Are time or treatment-level changes driving decisions?</a:t>
          </a:r>
        </a:p>
      </dgm:t>
    </dgm:pt>
    <dgm:pt modelId="{FCDE95D3-6289-3346-BCD6-9915E43BA8EF}" type="parTrans" cxnId="{FA52FC0F-3EB8-524B-881E-EDE1D2B8D5C9}">
      <dgm:prSet/>
      <dgm:spPr/>
      <dgm:t>
        <a:bodyPr/>
        <a:lstStyle/>
        <a:p>
          <a:endParaRPr lang="en-US"/>
        </a:p>
      </dgm:t>
    </dgm:pt>
    <dgm:pt modelId="{E7AC02F6-D3E4-7B49-A100-3952D07133F0}" type="sibTrans" cxnId="{FA52FC0F-3EB8-524B-881E-EDE1D2B8D5C9}">
      <dgm:prSet/>
      <dgm:spPr/>
      <dgm:t>
        <a:bodyPr/>
        <a:lstStyle/>
        <a:p>
          <a:endParaRPr lang="en-US"/>
        </a:p>
      </dgm:t>
    </dgm:pt>
    <dgm:pt modelId="{019A90A0-DEE3-FD43-A9BB-5D2DEA0D5CE5}">
      <dgm:prSet phldrT="[Text]"/>
      <dgm:spPr/>
      <dgm:t>
        <a:bodyPr/>
        <a:lstStyle/>
        <a:p>
          <a:pPr>
            <a:buNone/>
          </a:pPr>
          <a:r>
            <a:rPr lang="en-US">
              <a:solidFill>
                <a:schemeClr val="accent6">
                  <a:lumMod val="50000"/>
                </a:schemeClr>
              </a:solidFill>
            </a:rPr>
            <a:t>Does the plan belong to the participant? </a:t>
          </a:r>
        </a:p>
      </dgm:t>
    </dgm:pt>
    <dgm:pt modelId="{90965ED9-5B4C-CA42-8477-BC7E8B00D540}" type="parTrans" cxnId="{563109C7-612E-BC4F-AC79-307B79339FC0}">
      <dgm:prSet/>
      <dgm:spPr/>
      <dgm:t>
        <a:bodyPr/>
        <a:lstStyle/>
        <a:p>
          <a:endParaRPr lang="en-US"/>
        </a:p>
      </dgm:t>
    </dgm:pt>
    <dgm:pt modelId="{A7288396-082B-474B-AE5E-8CF149BEB119}" type="sibTrans" cxnId="{563109C7-612E-BC4F-AC79-307B79339FC0}">
      <dgm:prSet/>
      <dgm:spPr/>
      <dgm:t>
        <a:bodyPr/>
        <a:lstStyle/>
        <a:p>
          <a:endParaRPr lang="en-US"/>
        </a:p>
      </dgm:t>
    </dgm:pt>
    <dgm:pt modelId="{ACB4D33F-7EEA-EB40-83D8-D12EC5F60215}">
      <dgm:prSet phldrT="[Text]"/>
      <dgm:spPr>
        <a:solidFill>
          <a:schemeClr val="bg2">
            <a:lumMod val="90000"/>
          </a:schemeClr>
        </a:solidFill>
      </dgm:spPr>
      <dgm:t>
        <a:bodyPr/>
        <a:lstStyle/>
        <a:p>
          <a:pPr>
            <a:buNone/>
          </a:pPr>
          <a:r>
            <a:rPr lang="en-US">
              <a:solidFill>
                <a:schemeClr val="bg2">
                  <a:lumMod val="50000"/>
                </a:schemeClr>
              </a:solidFill>
            </a:rPr>
            <a:t>Are in what advancement requires?</a:t>
          </a:r>
        </a:p>
      </dgm:t>
    </dgm:pt>
    <dgm:pt modelId="{0CC834DD-CDC5-3742-A0B4-C18B7DACBDBC}" type="parTrans" cxnId="{5AF9F38D-9C3B-9241-A559-42DECBFA0709}">
      <dgm:prSet/>
      <dgm:spPr/>
      <dgm:t>
        <a:bodyPr/>
        <a:lstStyle/>
        <a:p>
          <a:endParaRPr lang="en-US"/>
        </a:p>
      </dgm:t>
    </dgm:pt>
    <dgm:pt modelId="{D34211D1-97D7-5F41-B890-3719D8D5E980}" type="sibTrans" cxnId="{5AF9F38D-9C3B-9241-A559-42DECBFA0709}">
      <dgm:prSet/>
      <dgm:spPr/>
      <dgm:t>
        <a:bodyPr/>
        <a:lstStyle/>
        <a:p>
          <a:endParaRPr lang="en-US"/>
        </a:p>
      </dgm:t>
    </dgm:pt>
    <dgm:pt modelId="{8A3C57C9-B4C2-5448-9BDD-EEB0F319A8F8}">
      <dgm:prSet phldrT="[Text]"/>
      <dgm:spPr/>
      <dgm:t>
        <a:bodyPr/>
        <a:lstStyle/>
        <a:p>
          <a:pPr>
            <a:buNone/>
          </a:pPr>
          <a:r>
            <a:rPr lang="en-US"/>
            <a:t>Would team members apply the criteria consistently?</a:t>
          </a:r>
        </a:p>
      </dgm:t>
    </dgm:pt>
    <dgm:pt modelId="{A410D740-3BA5-B447-B5A4-47B6D17D2C33}" type="parTrans" cxnId="{90B21229-B215-B749-9727-C1728FBBD32B}">
      <dgm:prSet/>
      <dgm:spPr/>
      <dgm:t>
        <a:bodyPr/>
        <a:lstStyle/>
        <a:p>
          <a:endParaRPr lang="en-US"/>
        </a:p>
      </dgm:t>
    </dgm:pt>
    <dgm:pt modelId="{0D83E21F-8732-EE45-864D-257BF5A83C22}" type="sibTrans" cxnId="{90B21229-B215-B749-9727-C1728FBBD32B}">
      <dgm:prSet/>
      <dgm:spPr/>
      <dgm:t>
        <a:bodyPr/>
        <a:lstStyle/>
        <a:p>
          <a:endParaRPr lang="en-US"/>
        </a:p>
      </dgm:t>
    </dgm:pt>
    <dgm:pt modelId="{FEBB72FE-4CB5-AD4C-B194-FCFDDB44D2DB}" type="pres">
      <dgm:prSet presAssocID="{F373AA82-5C87-1C4A-BCEA-1B30A940DE5B}" presName="diagram" presStyleCnt="0">
        <dgm:presLayoutVars>
          <dgm:dir/>
          <dgm:resizeHandles val="exact"/>
        </dgm:presLayoutVars>
      </dgm:prSet>
      <dgm:spPr/>
    </dgm:pt>
    <dgm:pt modelId="{4374B805-CC65-5548-B32F-4F5BB0CC6BF6}" type="pres">
      <dgm:prSet presAssocID="{55253F13-9970-3749-8D62-8F613020D433}" presName="node" presStyleLbl="node1" presStyleIdx="0" presStyleCnt="7">
        <dgm:presLayoutVars>
          <dgm:bulletEnabled val="1"/>
        </dgm:presLayoutVars>
      </dgm:prSet>
      <dgm:spPr/>
    </dgm:pt>
    <dgm:pt modelId="{85A60038-A34E-114C-B4B3-8FB7C7519A8A}" type="pres">
      <dgm:prSet presAssocID="{211CA5BE-9151-6C43-9BD4-D66041FF815D}" presName="sibTrans" presStyleCnt="0"/>
      <dgm:spPr/>
    </dgm:pt>
    <dgm:pt modelId="{B0860A9B-647B-6548-93E8-64374A011F21}" type="pres">
      <dgm:prSet presAssocID="{1EF7867B-CA0C-7A4B-9C3B-2291BE4CBE7E}" presName="node" presStyleLbl="node1" presStyleIdx="1" presStyleCnt="7">
        <dgm:presLayoutVars>
          <dgm:bulletEnabled val="1"/>
        </dgm:presLayoutVars>
      </dgm:prSet>
      <dgm:spPr/>
    </dgm:pt>
    <dgm:pt modelId="{58069B92-A05D-714F-B971-1B813474D07E}" type="pres">
      <dgm:prSet presAssocID="{C2638E90-26B3-CB47-9CAB-A2D2FC3C2A0E}" presName="sibTrans" presStyleCnt="0"/>
      <dgm:spPr/>
    </dgm:pt>
    <dgm:pt modelId="{5D74561B-2063-2A48-83C3-67021110DE76}" type="pres">
      <dgm:prSet presAssocID="{380FA4A7-153C-D240-BCD7-56D43B7221AE}" presName="node" presStyleLbl="node1" presStyleIdx="2" presStyleCnt="7">
        <dgm:presLayoutVars>
          <dgm:bulletEnabled val="1"/>
        </dgm:presLayoutVars>
      </dgm:prSet>
      <dgm:spPr/>
    </dgm:pt>
    <dgm:pt modelId="{7C4862CC-863D-2B41-9007-4EC171153E21}" type="pres">
      <dgm:prSet presAssocID="{F58DDCB6-87CE-4243-9999-690D276CB725}" presName="sibTrans" presStyleCnt="0"/>
      <dgm:spPr/>
    </dgm:pt>
    <dgm:pt modelId="{F9C44E61-3A0C-D345-A6E0-5D641C9A1BD1}" type="pres">
      <dgm:prSet presAssocID="{F06BC404-DD2F-334B-B3C7-92859214E3AE}" presName="node" presStyleLbl="node1" presStyleIdx="3" presStyleCnt="7">
        <dgm:presLayoutVars>
          <dgm:bulletEnabled val="1"/>
        </dgm:presLayoutVars>
      </dgm:prSet>
      <dgm:spPr/>
    </dgm:pt>
    <dgm:pt modelId="{4F90439A-E4F1-5E46-93A6-4849778EC149}" type="pres">
      <dgm:prSet presAssocID="{E7AC02F6-D3E4-7B49-A100-3952D07133F0}" presName="sibTrans" presStyleCnt="0"/>
      <dgm:spPr/>
    </dgm:pt>
    <dgm:pt modelId="{9AD46B9C-670E-2644-9FBC-A1B0F2998B73}" type="pres">
      <dgm:prSet presAssocID="{019A90A0-DEE3-FD43-A9BB-5D2DEA0D5CE5}" presName="node" presStyleLbl="node1" presStyleIdx="4" presStyleCnt="7">
        <dgm:presLayoutVars>
          <dgm:bulletEnabled val="1"/>
        </dgm:presLayoutVars>
      </dgm:prSet>
      <dgm:spPr/>
    </dgm:pt>
    <dgm:pt modelId="{0F024CD6-1B4C-A241-8E20-434C39ACEFCC}" type="pres">
      <dgm:prSet presAssocID="{A7288396-082B-474B-AE5E-8CF149BEB119}" presName="sibTrans" presStyleCnt="0"/>
      <dgm:spPr/>
    </dgm:pt>
    <dgm:pt modelId="{67D5E450-C201-3F4B-912C-9B1957928036}" type="pres">
      <dgm:prSet presAssocID="{ACB4D33F-7EEA-EB40-83D8-D12EC5F60215}" presName="node" presStyleLbl="node1" presStyleIdx="5" presStyleCnt="7">
        <dgm:presLayoutVars>
          <dgm:bulletEnabled val="1"/>
        </dgm:presLayoutVars>
      </dgm:prSet>
      <dgm:spPr/>
    </dgm:pt>
    <dgm:pt modelId="{16EB76CB-2C0C-DB4F-B442-C7A458B08E22}" type="pres">
      <dgm:prSet presAssocID="{D34211D1-97D7-5F41-B890-3719D8D5E980}" presName="sibTrans" presStyleCnt="0"/>
      <dgm:spPr/>
    </dgm:pt>
    <dgm:pt modelId="{4CECCD70-5162-9144-AD6C-E1728BA07C2F}" type="pres">
      <dgm:prSet presAssocID="{8A3C57C9-B4C2-5448-9BDD-EEB0F319A8F8}" presName="node" presStyleLbl="node1" presStyleIdx="6" presStyleCnt="7">
        <dgm:presLayoutVars>
          <dgm:bulletEnabled val="1"/>
        </dgm:presLayoutVars>
      </dgm:prSet>
      <dgm:spPr/>
    </dgm:pt>
  </dgm:ptLst>
  <dgm:cxnLst>
    <dgm:cxn modelId="{E01CEF0D-553E-164F-99C2-D30B33F33B68}" srcId="{F373AA82-5C87-1C4A-BCEA-1B30A940DE5B}" destId="{55253F13-9970-3749-8D62-8F613020D433}" srcOrd="0" destOrd="0" parTransId="{515D7971-6D91-3F4B-9F9E-2DA8481861BD}" sibTransId="{211CA5BE-9151-6C43-9BD4-D66041FF815D}"/>
    <dgm:cxn modelId="{A0FB3B0E-5EE8-B541-92F7-4C3FE056653C}" type="presOf" srcId="{1EF7867B-CA0C-7A4B-9C3B-2291BE4CBE7E}" destId="{B0860A9B-647B-6548-93E8-64374A011F21}" srcOrd="0" destOrd="0" presId="urn:microsoft.com/office/officeart/2005/8/layout/default"/>
    <dgm:cxn modelId="{FA52FC0F-3EB8-524B-881E-EDE1D2B8D5C9}" srcId="{F373AA82-5C87-1C4A-BCEA-1B30A940DE5B}" destId="{F06BC404-DD2F-334B-B3C7-92859214E3AE}" srcOrd="3" destOrd="0" parTransId="{FCDE95D3-6289-3346-BCD6-9915E43BA8EF}" sibTransId="{E7AC02F6-D3E4-7B49-A100-3952D07133F0}"/>
    <dgm:cxn modelId="{1FDA251E-F5A0-0D4A-A324-2E1499ED428A}" type="presOf" srcId="{ACB4D33F-7EEA-EB40-83D8-D12EC5F60215}" destId="{67D5E450-C201-3F4B-912C-9B1957928036}" srcOrd="0" destOrd="0" presId="urn:microsoft.com/office/officeart/2005/8/layout/default"/>
    <dgm:cxn modelId="{90B21229-B215-B749-9727-C1728FBBD32B}" srcId="{F373AA82-5C87-1C4A-BCEA-1B30A940DE5B}" destId="{8A3C57C9-B4C2-5448-9BDD-EEB0F319A8F8}" srcOrd="6" destOrd="0" parTransId="{A410D740-3BA5-B447-B5A4-47B6D17D2C33}" sibTransId="{0D83E21F-8732-EE45-864D-257BF5A83C22}"/>
    <dgm:cxn modelId="{48A0FC57-647B-7640-A3EF-ED443EF281E7}" type="presOf" srcId="{55253F13-9970-3749-8D62-8F613020D433}" destId="{4374B805-CC65-5548-B32F-4F5BB0CC6BF6}" srcOrd="0" destOrd="0" presId="urn:microsoft.com/office/officeart/2005/8/layout/default"/>
    <dgm:cxn modelId="{727B6079-39C4-D349-968F-B489B08B2742}" type="presOf" srcId="{F06BC404-DD2F-334B-B3C7-92859214E3AE}" destId="{F9C44E61-3A0C-D345-A6E0-5D641C9A1BD1}" srcOrd="0" destOrd="0" presId="urn:microsoft.com/office/officeart/2005/8/layout/default"/>
    <dgm:cxn modelId="{E4397D7C-7B3F-384E-9ADB-4F7F01E50457}" srcId="{F373AA82-5C87-1C4A-BCEA-1B30A940DE5B}" destId="{1EF7867B-CA0C-7A4B-9C3B-2291BE4CBE7E}" srcOrd="1" destOrd="0" parTransId="{5125FF08-A63D-994B-B7E9-E88A755BA14D}" sibTransId="{C2638E90-26B3-CB47-9CAB-A2D2FC3C2A0E}"/>
    <dgm:cxn modelId="{5AF9F38D-9C3B-9241-A559-42DECBFA0709}" srcId="{F373AA82-5C87-1C4A-BCEA-1B30A940DE5B}" destId="{ACB4D33F-7EEA-EB40-83D8-D12EC5F60215}" srcOrd="5" destOrd="0" parTransId="{0CC834DD-CDC5-3742-A0B4-C18B7DACBDBC}" sibTransId="{D34211D1-97D7-5F41-B890-3719D8D5E980}"/>
    <dgm:cxn modelId="{5F64538E-142C-7A4C-9D04-346EB1083234}" srcId="{F373AA82-5C87-1C4A-BCEA-1B30A940DE5B}" destId="{380FA4A7-153C-D240-BCD7-56D43B7221AE}" srcOrd="2" destOrd="0" parTransId="{213AAB47-7E9A-B943-84D4-75A3323B4C36}" sibTransId="{F58DDCB6-87CE-4243-9999-690D276CB725}"/>
    <dgm:cxn modelId="{FDFABDB4-93E1-4942-BDAE-4E2825AF8A80}" type="presOf" srcId="{380FA4A7-153C-D240-BCD7-56D43B7221AE}" destId="{5D74561B-2063-2A48-83C3-67021110DE76}" srcOrd="0" destOrd="0" presId="urn:microsoft.com/office/officeart/2005/8/layout/default"/>
    <dgm:cxn modelId="{E59514C2-5245-2541-84E7-C3BD38B7B30E}" type="presOf" srcId="{F373AA82-5C87-1C4A-BCEA-1B30A940DE5B}" destId="{FEBB72FE-4CB5-AD4C-B194-FCFDDB44D2DB}" srcOrd="0" destOrd="0" presId="urn:microsoft.com/office/officeart/2005/8/layout/default"/>
    <dgm:cxn modelId="{563109C7-612E-BC4F-AC79-307B79339FC0}" srcId="{F373AA82-5C87-1C4A-BCEA-1B30A940DE5B}" destId="{019A90A0-DEE3-FD43-A9BB-5D2DEA0D5CE5}" srcOrd="4" destOrd="0" parTransId="{90965ED9-5B4C-CA42-8477-BC7E8B00D540}" sibTransId="{A7288396-082B-474B-AE5E-8CF149BEB119}"/>
    <dgm:cxn modelId="{1D896EF3-6AF6-AB4C-8376-7F7B16360FDD}" type="presOf" srcId="{8A3C57C9-B4C2-5448-9BDD-EEB0F319A8F8}" destId="{4CECCD70-5162-9144-AD6C-E1728BA07C2F}" srcOrd="0" destOrd="0" presId="urn:microsoft.com/office/officeart/2005/8/layout/default"/>
    <dgm:cxn modelId="{2D60D9F4-4C76-5440-A305-8DDFA55C28B7}" type="presOf" srcId="{019A90A0-DEE3-FD43-A9BB-5D2DEA0D5CE5}" destId="{9AD46B9C-670E-2644-9FBC-A1B0F2998B73}" srcOrd="0" destOrd="0" presId="urn:microsoft.com/office/officeart/2005/8/layout/default"/>
    <dgm:cxn modelId="{58C074C4-092C-BC41-BF5F-C2F0DC8490E6}" type="presParOf" srcId="{FEBB72FE-4CB5-AD4C-B194-FCFDDB44D2DB}" destId="{4374B805-CC65-5548-B32F-4F5BB0CC6BF6}" srcOrd="0" destOrd="0" presId="urn:microsoft.com/office/officeart/2005/8/layout/default"/>
    <dgm:cxn modelId="{215373BE-2002-DC4F-B219-C88FA0E40A15}" type="presParOf" srcId="{FEBB72FE-4CB5-AD4C-B194-FCFDDB44D2DB}" destId="{85A60038-A34E-114C-B4B3-8FB7C7519A8A}" srcOrd="1" destOrd="0" presId="urn:microsoft.com/office/officeart/2005/8/layout/default"/>
    <dgm:cxn modelId="{CD1FFEBF-BBE6-0D4F-A9B2-52D90EE44B3A}" type="presParOf" srcId="{FEBB72FE-4CB5-AD4C-B194-FCFDDB44D2DB}" destId="{B0860A9B-647B-6548-93E8-64374A011F21}" srcOrd="2" destOrd="0" presId="urn:microsoft.com/office/officeart/2005/8/layout/default"/>
    <dgm:cxn modelId="{7BF11F5A-DFC3-274A-9699-DAA488AAC5C7}" type="presParOf" srcId="{FEBB72FE-4CB5-AD4C-B194-FCFDDB44D2DB}" destId="{58069B92-A05D-714F-B971-1B813474D07E}" srcOrd="3" destOrd="0" presId="urn:microsoft.com/office/officeart/2005/8/layout/default"/>
    <dgm:cxn modelId="{F523D1CC-3562-504A-9928-AE497B12BDFF}" type="presParOf" srcId="{FEBB72FE-4CB5-AD4C-B194-FCFDDB44D2DB}" destId="{5D74561B-2063-2A48-83C3-67021110DE76}" srcOrd="4" destOrd="0" presId="urn:microsoft.com/office/officeart/2005/8/layout/default"/>
    <dgm:cxn modelId="{079276B3-E253-7949-A002-4F0A9F27750F}" type="presParOf" srcId="{FEBB72FE-4CB5-AD4C-B194-FCFDDB44D2DB}" destId="{7C4862CC-863D-2B41-9007-4EC171153E21}" srcOrd="5" destOrd="0" presId="urn:microsoft.com/office/officeart/2005/8/layout/default"/>
    <dgm:cxn modelId="{17881D9E-6BF6-574E-95A6-DC926DFA1FA7}" type="presParOf" srcId="{FEBB72FE-4CB5-AD4C-B194-FCFDDB44D2DB}" destId="{F9C44E61-3A0C-D345-A6E0-5D641C9A1BD1}" srcOrd="6" destOrd="0" presId="urn:microsoft.com/office/officeart/2005/8/layout/default"/>
    <dgm:cxn modelId="{046322D6-D3EB-0744-9B69-BE7F8DF8FEF2}" type="presParOf" srcId="{FEBB72FE-4CB5-AD4C-B194-FCFDDB44D2DB}" destId="{4F90439A-E4F1-5E46-93A6-4849778EC149}" srcOrd="7" destOrd="0" presId="urn:microsoft.com/office/officeart/2005/8/layout/default"/>
    <dgm:cxn modelId="{F289B0A5-0AC0-6F44-A75C-6150501ED500}" type="presParOf" srcId="{FEBB72FE-4CB5-AD4C-B194-FCFDDB44D2DB}" destId="{9AD46B9C-670E-2644-9FBC-A1B0F2998B73}" srcOrd="8" destOrd="0" presId="urn:microsoft.com/office/officeart/2005/8/layout/default"/>
    <dgm:cxn modelId="{C678594E-3098-0145-9AE6-94E49E0518B2}" type="presParOf" srcId="{FEBB72FE-4CB5-AD4C-B194-FCFDDB44D2DB}" destId="{0F024CD6-1B4C-A241-8E20-434C39ACEFCC}" srcOrd="9" destOrd="0" presId="urn:microsoft.com/office/officeart/2005/8/layout/default"/>
    <dgm:cxn modelId="{7145A7DD-F1B2-7A49-98D0-E4B1791F3883}" type="presParOf" srcId="{FEBB72FE-4CB5-AD4C-B194-FCFDDB44D2DB}" destId="{67D5E450-C201-3F4B-912C-9B1957928036}" srcOrd="10" destOrd="0" presId="urn:microsoft.com/office/officeart/2005/8/layout/default"/>
    <dgm:cxn modelId="{21938292-BA53-7442-A00E-6E205231C3EC}" type="presParOf" srcId="{FEBB72FE-4CB5-AD4C-B194-FCFDDB44D2DB}" destId="{16EB76CB-2C0C-DB4F-B442-C7A458B08E22}" srcOrd="11" destOrd="0" presId="urn:microsoft.com/office/officeart/2005/8/layout/default"/>
    <dgm:cxn modelId="{B831B21F-259C-5349-838A-4D6AB2C96BBD}" type="presParOf" srcId="{FEBB72FE-4CB5-AD4C-B194-FCFDDB44D2DB}" destId="{4CECCD70-5162-9144-AD6C-E1728BA07C2F}"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B5B09-145E-4EB7-8557-1B7FDEEB1E5A}">
      <dsp:nvSpPr>
        <dsp:cNvPr id="0" name=""/>
        <dsp:cNvSpPr/>
      </dsp:nvSpPr>
      <dsp:spPr>
        <a:xfrm>
          <a:off x="21247" y="532978"/>
          <a:ext cx="1237288" cy="12372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AD6990-6573-4E45-98CD-575126129974}">
      <dsp:nvSpPr>
        <dsp:cNvPr id="0" name=""/>
        <dsp:cNvSpPr/>
      </dsp:nvSpPr>
      <dsp:spPr>
        <a:xfrm>
          <a:off x="281077" y="792808"/>
          <a:ext cx="717627" cy="7176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383FB2-C026-4896-8A63-92254F48AEAC}">
      <dsp:nvSpPr>
        <dsp:cNvPr id="0" name=""/>
        <dsp:cNvSpPr/>
      </dsp:nvSpPr>
      <dsp:spPr>
        <a:xfrm>
          <a:off x="1523669" y="532978"/>
          <a:ext cx="2916466" cy="123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b="1" kern="1200"/>
            <a:t>Clarify the path</a:t>
          </a:r>
          <a:br>
            <a:rPr lang="en-US" sz="2100" kern="1200"/>
          </a:br>
          <a:r>
            <a:rPr lang="en-US" sz="2100" kern="1200"/>
            <a:t>Make expectations understandable.</a:t>
          </a:r>
        </a:p>
      </dsp:txBody>
      <dsp:txXfrm>
        <a:off x="1523669" y="532978"/>
        <a:ext cx="2916466" cy="1237288"/>
      </dsp:txXfrm>
    </dsp:sp>
    <dsp:sp modelId="{5FDB053B-5F93-415F-BFD6-37D55ED8FE4F}">
      <dsp:nvSpPr>
        <dsp:cNvPr id="0" name=""/>
        <dsp:cNvSpPr/>
      </dsp:nvSpPr>
      <dsp:spPr>
        <a:xfrm>
          <a:off x="4948308" y="532978"/>
          <a:ext cx="1237288" cy="12372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74FC2E-F933-4B1F-BA2C-922B3EB942CD}">
      <dsp:nvSpPr>
        <dsp:cNvPr id="0" name=""/>
        <dsp:cNvSpPr/>
      </dsp:nvSpPr>
      <dsp:spPr>
        <a:xfrm>
          <a:off x="5208139" y="792808"/>
          <a:ext cx="717627" cy="7176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40B9A9-801D-4F81-907F-72F1465A04E6}">
      <dsp:nvSpPr>
        <dsp:cNvPr id="0" name=""/>
        <dsp:cNvSpPr/>
      </dsp:nvSpPr>
      <dsp:spPr>
        <a:xfrm>
          <a:off x="6450730" y="532978"/>
          <a:ext cx="2916466" cy="123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b="1" kern="1200" dirty="0"/>
            <a:t>Prioritize what matters now</a:t>
          </a:r>
          <a:br>
            <a:rPr lang="en-US" sz="2100" kern="1200" dirty="0"/>
          </a:br>
          <a:r>
            <a:rPr lang="en-US" sz="2100" kern="1200" dirty="0"/>
            <a:t>Focus the participant and team.</a:t>
          </a:r>
        </a:p>
      </dsp:txBody>
      <dsp:txXfrm>
        <a:off x="6450730" y="532978"/>
        <a:ext cx="2916466" cy="1237288"/>
      </dsp:txXfrm>
    </dsp:sp>
    <dsp:sp modelId="{1A091960-F1FB-4900-AB13-D1E4E8711472}">
      <dsp:nvSpPr>
        <dsp:cNvPr id="0" name=""/>
        <dsp:cNvSpPr/>
      </dsp:nvSpPr>
      <dsp:spPr>
        <a:xfrm>
          <a:off x="21247" y="2495436"/>
          <a:ext cx="1237288" cy="12372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ED282-A7A4-408E-B70B-052E933C40DA}">
      <dsp:nvSpPr>
        <dsp:cNvPr id="0" name=""/>
        <dsp:cNvSpPr/>
      </dsp:nvSpPr>
      <dsp:spPr>
        <a:xfrm>
          <a:off x="281077" y="2755267"/>
          <a:ext cx="717627" cy="7176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BB86EC-FD2A-4075-8D8D-6E9B1D536D19}">
      <dsp:nvSpPr>
        <dsp:cNvPr id="0" name=""/>
        <dsp:cNvSpPr/>
      </dsp:nvSpPr>
      <dsp:spPr>
        <a:xfrm>
          <a:off x="1523669" y="2495436"/>
          <a:ext cx="2916466" cy="123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b="1" kern="1200"/>
            <a:t>Build capability</a:t>
          </a:r>
          <a:br>
            <a:rPr lang="en-US" sz="2100" kern="1200"/>
          </a:br>
          <a:r>
            <a:rPr lang="en-US" sz="2100" kern="1200"/>
            <a:t>Each phase prepares participants for the next.</a:t>
          </a:r>
        </a:p>
      </dsp:txBody>
      <dsp:txXfrm>
        <a:off x="1523669" y="2495436"/>
        <a:ext cx="2916466" cy="1237288"/>
      </dsp:txXfrm>
    </dsp:sp>
    <dsp:sp modelId="{DA5FB5E4-400A-499C-A1BA-910F97CED789}">
      <dsp:nvSpPr>
        <dsp:cNvPr id="0" name=""/>
        <dsp:cNvSpPr/>
      </dsp:nvSpPr>
      <dsp:spPr>
        <a:xfrm>
          <a:off x="4948308" y="2495436"/>
          <a:ext cx="1237288" cy="12372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8787A0-DD48-4ABC-9000-53AD75C01AEA}">
      <dsp:nvSpPr>
        <dsp:cNvPr id="0" name=""/>
        <dsp:cNvSpPr/>
      </dsp:nvSpPr>
      <dsp:spPr>
        <a:xfrm>
          <a:off x="5208139" y="2755267"/>
          <a:ext cx="717627" cy="7176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F7A874-D848-4EA9-9317-3D27854C4A7B}">
      <dsp:nvSpPr>
        <dsp:cNvPr id="0" name=""/>
        <dsp:cNvSpPr/>
      </dsp:nvSpPr>
      <dsp:spPr>
        <a:xfrm>
          <a:off x="6450730" y="2495436"/>
          <a:ext cx="2916466" cy="123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b="1" kern="1200"/>
            <a:t>Advance fairly</a:t>
          </a:r>
          <a:br>
            <a:rPr lang="en-US" sz="2100" kern="1200"/>
          </a:br>
          <a:r>
            <a:rPr lang="en-US" sz="2100" kern="1200"/>
            <a:t>Use predictable, behavior-based criteria.</a:t>
          </a:r>
        </a:p>
      </dsp:txBody>
      <dsp:txXfrm>
        <a:off x="6450730" y="2495436"/>
        <a:ext cx="2916466" cy="1237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74B805-CC65-5548-B32F-4F5BB0CC6BF6}">
      <dsp:nvSpPr>
        <dsp:cNvPr id="0" name=""/>
        <dsp:cNvSpPr/>
      </dsp:nvSpPr>
      <dsp:spPr>
        <a:xfrm>
          <a:off x="146050" y="3228"/>
          <a:ext cx="2448718" cy="146923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Are criteria observable and measurable?</a:t>
          </a:r>
        </a:p>
      </dsp:txBody>
      <dsp:txXfrm>
        <a:off x="146050" y="3228"/>
        <a:ext cx="2448718" cy="1469231"/>
      </dsp:txXfrm>
    </dsp:sp>
    <dsp:sp modelId="{B0860A9B-647B-6548-93E8-64374A011F21}">
      <dsp:nvSpPr>
        <dsp:cNvPr id="0" name=""/>
        <dsp:cNvSpPr/>
      </dsp:nvSpPr>
      <dsp:spPr>
        <a:xfrm>
          <a:off x="2839640" y="3228"/>
          <a:ext cx="2448718" cy="1469231"/>
        </a:xfrm>
        <a:prstGeom prst="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accent4">
                  <a:lumMod val="75000"/>
                </a:schemeClr>
              </a:solidFill>
            </a:rPr>
            <a:t>Are goals individualized and limited to current priorities?</a:t>
          </a:r>
        </a:p>
      </dsp:txBody>
      <dsp:txXfrm>
        <a:off x="2839640" y="3228"/>
        <a:ext cx="2448718" cy="1469231"/>
      </dsp:txXfrm>
    </dsp:sp>
    <dsp:sp modelId="{5D74561B-2063-2A48-83C3-67021110DE76}">
      <dsp:nvSpPr>
        <dsp:cNvPr id="0" name=""/>
        <dsp:cNvSpPr/>
      </dsp:nvSpPr>
      <dsp:spPr>
        <a:xfrm>
          <a:off x="5533231" y="3228"/>
          <a:ext cx="2448718" cy="146923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Do we separate proximal from distal goals?</a:t>
          </a:r>
        </a:p>
      </dsp:txBody>
      <dsp:txXfrm>
        <a:off x="5533231" y="3228"/>
        <a:ext cx="2448718" cy="1469231"/>
      </dsp:txXfrm>
    </dsp:sp>
    <dsp:sp modelId="{F9C44E61-3A0C-D345-A6E0-5D641C9A1BD1}">
      <dsp:nvSpPr>
        <dsp:cNvPr id="0" name=""/>
        <dsp:cNvSpPr/>
      </dsp:nvSpPr>
      <dsp:spPr>
        <a:xfrm>
          <a:off x="146050" y="1717331"/>
          <a:ext cx="2448718" cy="146923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accent5">
                  <a:lumMod val="25000"/>
                </a:schemeClr>
              </a:solidFill>
            </a:rPr>
            <a:t>Are time or treatment-level changes driving decisions?</a:t>
          </a:r>
        </a:p>
      </dsp:txBody>
      <dsp:txXfrm>
        <a:off x="146050" y="1717331"/>
        <a:ext cx="2448718" cy="1469231"/>
      </dsp:txXfrm>
    </dsp:sp>
    <dsp:sp modelId="{9AD46B9C-670E-2644-9FBC-A1B0F2998B73}">
      <dsp:nvSpPr>
        <dsp:cNvPr id="0" name=""/>
        <dsp:cNvSpPr/>
      </dsp:nvSpPr>
      <dsp:spPr>
        <a:xfrm>
          <a:off x="2839640" y="1717331"/>
          <a:ext cx="2448718" cy="146923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accent6">
                  <a:lumMod val="50000"/>
                </a:schemeClr>
              </a:solidFill>
            </a:rPr>
            <a:t>Does the plan belong to the participant? </a:t>
          </a:r>
        </a:p>
      </dsp:txBody>
      <dsp:txXfrm>
        <a:off x="2839640" y="1717331"/>
        <a:ext cx="2448718" cy="1469231"/>
      </dsp:txXfrm>
    </dsp:sp>
    <dsp:sp modelId="{67D5E450-C201-3F4B-912C-9B1957928036}">
      <dsp:nvSpPr>
        <dsp:cNvPr id="0" name=""/>
        <dsp:cNvSpPr/>
      </dsp:nvSpPr>
      <dsp:spPr>
        <a:xfrm>
          <a:off x="5533231" y="1717331"/>
          <a:ext cx="2448718" cy="1469231"/>
        </a:xfrm>
        <a:prstGeom prst="rect">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bg2">
                  <a:lumMod val="50000"/>
                </a:schemeClr>
              </a:solidFill>
            </a:rPr>
            <a:t>Are in what advancement requires?</a:t>
          </a:r>
        </a:p>
      </dsp:txBody>
      <dsp:txXfrm>
        <a:off x="5533231" y="1717331"/>
        <a:ext cx="2448718" cy="1469231"/>
      </dsp:txXfrm>
    </dsp:sp>
    <dsp:sp modelId="{4CECCD70-5162-9144-AD6C-E1728BA07C2F}">
      <dsp:nvSpPr>
        <dsp:cNvPr id="0" name=""/>
        <dsp:cNvSpPr/>
      </dsp:nvSpPr>
      <dsp:spPr>
        <a:xfrm>
          <a:off x="2839640" y="3431434"/>
          <a:ext cx="2448718" cy="146923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Would team members apply the criteria consistently?</a:t>
          </a:r>
        </a:p>
      </dsp:txBody>
      <dsp:txXfrm>
        <a:off x="2839640" y="3431434"/>
        <a:ext cx="2448718" cy="1469231"/>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3057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75158-8E0F-A346-B6FB-90F69FC679D4}" type="slidenum">
              <a:rPr lang="en-US" smtClean="0"/>
              <a:t>1</a:t>
            </a:fld>
            <a:endParaRPr lang="en-US" dirty="0"/>
          </a:p>
        </p:txBody>
      </p:sp>
    </p:spTree>
    <p:extLst>
      <p:ext uri="{BB962C8B-B14F-4D97-AF65-F5344CB8AC3E}">
        <p14:creationId xmlns:p14="http://schemas.microsoft.com/office/powerpoint/2010/main" val="164619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672734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049825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phase is not simply a period of time. It is a structured stage of behavioral change and stability.</a:t>
            </a:r>
          </a:p>
          <a:p>
            <a:endParaRPr lang="en-US" dirty="0"/>
          </a:p>
          <a:p>
            <a:r>
              <a:rPr lang="en-US" dirty="0"/>
              <a:t>Give participants a clear path: Each phase should answer, “</a:t>
            </a:r>
            <a:r>
              <a:rPr lang="en-US" b="1" dirty="0"/>
              <a:t>What am I working on now, and what will show that I am ready for what comes next?” </a:t>
            </a:r>
            <a:r>
              <a:rPr lang="en-US" dirty="0"/>
              <a:t>Clear expectations reduce uncertainty and help participants connect their actions to progress.</a:t>
            </a:r>
          </a:p>
          <a:p>
            <a:endParaRPr lang="en-US" dirty="0"/>
          </a:p>
          <a:p>
            <a:r>
              <a:rPr lang="en-US" dirty="0"/>
              <a:t>Focus the team on current priorities: A phase narrows the team’s attention to the few needs and behaviors that matter most right now. We are not trying to solve every long-term issue at once.</a:t>
            </a:r>
          </a:p>
          <a:p>
            <a:endParaRPr lang="en-US" dirty="0"/>
          </a:p>
          <a:p>
            <a:r>
              <a:rPr lang="en-US" b="1" dirty="0"/>
              <a:t>Build each stage on demonstrated capability: </a:t>
            </a:r>
            <a:r>
              <a:rPr lang="en-US" dirty="0"/>
              <a:t>The participant should gain enough stability, skill, and support to manage the current goals before the team introduces harder goals. Advancement reflects readiness for the next challenge.</a:t>
            </a:r>
          </a:p>
          <a:p>
            <a:endParaRPr lang="en-US" dirty="0"/>
          </a:p>
          <a:p>
            <a:r>
              <a:rPr lang="en-US" dirty="0"/>
              <a:t>Make expectations predictable and fair: Participants should know the criteria before they are evaluated. Team members should use the same decision process, while individual goals reflect each participant’s assessed needs, strengths, barriers, and stability.</a:t>
            </a:r>
          </a:p>
          <a:p>
            <a:endParaRPr lang="en-US" dirty="0"/>
          </a:p>
          <a:p>
            <a:r>
              <a:rPr lang="en-US" dirty="0"/>
              <a:t>Transition: The key question is not, “How long has this person been in the phase?” It is, “</a:t>
            </a:r>
            <a:r>
              <a:rPr lang="en-US" b="1" dirty="0"/>
              <a:t>What can this person manage now that shows readiness for the next stage?”</a:t>
            </a:r>
          </a:p>
          <a:p>
            <a:endParaRPr lang="en-US" dirty="0"/>
          </a:p>
          <a:p>
            <a:r>
              <a:rPr lang="en-US" dirty="0"/>
              <a:t>Source: All Rise, Adult Treatment Court Best Practice Standards (2026).</a:t>
            </a:r>
          </a:p>
        </p:txBody>
      </p:sp>
      <p:sp>
        <p:nvSpPr>
          <p:cNvPr id="4" name="Slide Number Placeholder 3"/>
          <p:cNvSpPr>
            <a:spLocks noGrp="1"/>
          </p:cNvSpPr>
          <p:nvPr>
            <p:ph type="sldNum" sz="quarter" idx="5"/>
          </p:nvPr>
        </p:nvSpPr>
        <p:spPr/>
        <p:txBody>
          <a:bodyPr/>
          <a:lstStyle/>
          <a:p>
            <a:fld id="{0B375158-8E0F-A346-B6FB-90F69FC679D4}" type="slidenum">
              <a:rPr lang="en-US" smtClean="0"/>
              <a:t>4</a:t>
            </a:fld>
            <a:endParaRPr lang="en-US" dirty="0"/>
          </a:p>
        </p:txBody>
      </p:sp>
    </p:spTree>
    <p:extLst>
      <p:ext uri="{BB962C8B-B14F-4D97-AF65-F5344CB8AC3E}">
        <p14:creationId xmlns:p14="http://schemas.microsoft.com/office/powerpoint/2010/main" val="3517160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75158-8E0F-A346-B6FB-90F69FC679D4}" type="slidenum">
              <a:rPr lang="en-US" smtClean="0"/>
              <a:t>5</a:t>
            </a:fld>
            <a:endParaRPr lang="en-US" dirty="0"/>
          </a:p>
        </p:txBody>
      </p:sp>
    </p:spTree>
    <p:extLst>
      <p:ext uri="{BB962C8B-B14F-4D97-AF65-F5344CB8AC3E}">
        <p14:creationId xmlns:p14="http://schemas.microsoft.com/office/powerpoint/2010/main" val="3187133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important starting point is that </a:t>
            </a:r>
            <a:r>
              <a:rPr lang="en-US" b="1" dirty="0"/>
              <a:t>treatment court phases and treatment stages are not the same thing</a:t>
            </a:r>
            <a:r>
              <a:rPr lang="en-US" dirty="0"/>
              <a:t>. We sometimes unintentionally connect the two—for example, thinking that when someone steps down from residential treatment to intensive outpatient, they should also move to the next court phase.</a:t>
            </a:r>
          </a:p>
          <a:p>
            <a:endParaRPr lang="en-US" dirty="0"/>
          </a:p>
          <a:p>
            <a:r>
              <a:rPr lang="en-US" dirty="0"/>
              <a:t>The standards tell us to separate those decisions. </a:t>
            </a:r>
            <a:r>
              <a:rPr lang="en-US" b="1" dirty="0"/>
              <a:t>Treatment intensity is a clinical decision based on what the participant needs at that point in time. Phase advancement is based on whether the participant has managed the proximal goals established for that phase.</a:t>
            </a:r>
          </a:p>
          <a:p>
            <a:endParaRPr lang="en-US" dirty="0"/>
          </a:p>
          <a:p>
            <a:r>
              <a:rPr lang="en-US" dirty="0"/>
              <a:t>That distinction works in both directions. A participant could step down in treatment but still need more time to demonstrate the behaviors associated with the current court phase. Or someone might temporarily need a higher level of treatment but still be appropriately working within their current phase.</a:t>
            </a:r>
          </a:p>
          <a:p>
            <a:endParaRPr lang="en-US" dirty="0"/>
          </a:p>
          <a:p>
            <a:r>
              <a:rPr lang="en-US" dirty="0"/>
              <a:t>So, when we're discussing phase advancement, the central question is not </a:t>
            </a:r>
            <a:r>
              <a:rPr lang="en-US" i="1" dirty="0"/>
              <a:t>“What level of treatment are they in?”</a:t>
            </a:r>
            <a:r>
              <a:rPr lang="en-US" dirty="0"/>
              <a:t> It is </a:t>
            </a:r>
            <a:r>
              <a:rPr lang="en-US" b="1" dirty="0"/>
              <a:t>“Have they demonstrated the progress and behaviors we identified as necessary for this phase?”</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20F0-C011-11FF-7CC1-396DD71EC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C8F31-9A8D-8882-D16B-36FE4E87455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950B2D8-74A1-448E-B8CB-7DBA45D70E56}"/>
              </a:ext>
            </a:extLst>
          </p:cNvPr>
          <p:cNvSpPr>
            <a:spLocks noGrp="1"/>
          </p:cNvSpPr>
          <p:nvPr>
            <p:ph type="body" sz="quarter" idx="3"/>
          </p:nvPr>
        </p:nvSpPr>
        <p:spPr/>
        <p:txBody>
          <a:bodyPr/>
          <a:lstStyle/>
          <a:p>
            <a:r>
              <a:rPr dirty="0"/>
              <a:t>The four dimensions of procedural justice in the All Rise discussion are respect, voice, neutrality, and trustworthiness. Transparency is a practical behavior that supports them. If facts are contested or liberty is at stake, allow necessary process and counsel; brevity does not supersede legal rights.</a:t>
            </a:r>
            <a:endParaRPr lang="en-US" dirty="0"/>
          </a:p>
          <a:p>
            <a:endParaRPr dirty="0"/>
          </a:p>
          <a:p>
            <a:r>
              <a:rPr dirty="0"/>
              <a:t>All Rise. (2026). Adult Treatment Court Best Practice Standards, January 2026, pp. 29–38, 151–170. https://</a:t>
            </a:r>
            <a:r>
              <a:rPr dirty="0" err="1"/>
              <a:t>allrise.org</a:t>
            </a:r>
            <a:r>
              <a:rPr dirty="0"/>
              <a:t>/wp-content/uploads/2026/01/All-Rise_Adult-Treatment-Court-Best-Practice-Standards_January-2026-4.pdf</a:t>
            </a:r>
          </a:p>
        </p:txBody>
      </p:sp>
      <p:sp>
        <p:nvSpPr>
          <p:cNvPr id="4" name="Slide Number Placeholder 3">
            <a:extLst>
              <a:ext uri="{FF2B5EF4-FFF2-40B4-BE49-F238E27FC236}">
                <a16:creationId xmlns:a16="http://schemas.microsoft.com/office/drawing/2014/main" id="{44F2F9FE-4FA7-A833-DDF0-D60A9BEF7BC5}"/>
              </a:ext>
            </a:extLst>
          </p:cNvPr>
          <p:cNvSpPr>
            <a:spLocks noGrp="1"/>
          </p:cNvSpPr>
          <p:nvPr>
            <p:ph type="sldNum" sz="quarter" idx="5"/>
          </p:nvPr>
        </p:nvSpPr>
        <p:spPr/>
      </p:sp>
    </p:spTree>
    <p:extLst>
      <p:ext uri="{BB962C8B-B14F-4D97-AF65-F5344CB8AC3E}">
        <p14:creationId xmlns:p14="http://schemas.microsoft.com/office/powerpoint/2010/main" val="3057058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Use this slide to show that each phase should prepare the participant for the next level of challenge. Progress is cumulative—not simply the passage of time.</a:t>
            </a:r>
          </a:p>
          <a:p>
            <a:endParaRPr lang="en-US" dirty="0"/>
          </a:p>
          <a:p>
            <a:r>
              <a:rPr lang="en-US" b="1" dirty="0"/>
              <a:t>Stabilize</a:t>
            </a:r>
            <a:r>
              <a:rPr lang="en-US" dirty="0"/>
              <a:t>: Begin with immediate safety and basic needs. A participant cannot reasonably focus on harder behavioral goals while urgent clinical, housing, health, or practical concerns remain unmanaged.</a:t>
            </a:r>
          </a:p>
          <a:p>
            <a:endParaRPr lang="en-US" dirty="0"/>
          </a:p>
          <a:p>
            <a:r>
              <a:rPr lang="en-US" b="1" dirty="0"/>
              <a:t>Engage</a:t>
            </a:r>
            <a:r>
              <a:rPr lang="en-US" dirty="0"/>
              <a:t>: Build trust, motivation, and active participation. </a:t>
            </a:r>
            <a:r>
              <a:rPr lang="en-US" u="sng" dirty="0"/>
              <a:t>The participant understands the program, begins working with the team, and helps shape an individualized plan</a:t>
            </a:r>
            <a:r>
              <a:rPr lang="en-US" dirty="0"/>
              <a:t>.</a:t>
            </a:r>
          </a:p>
          <a:p>
            <a:endParaRPr lang="en-US" dirty="0"/>
          </a:p>
          <a:p>
            <a:r>
              <a:rPr lang="en-US" b="1" dirty="0"/>
              <a:t>Build skills: </a:t>
            </a:r>
            <a:r>
              <a:rPr lang="en-US" dirty="0"/>
              <a:t>Develop the coping, decision-making, problem-solving, and recovery skills needed to manage identified risks and needs.</a:t>
            </a:r>
          </a:p>
          <a:p>
            <a:endParaRPr lang="en-US" dirty="0"/>
          </a:p>
          <a:p>
            <a:r>
              <a:rPr lang="en-US" b="1" dirty="0"/>
              <a:t>Practice</a:t>
            </a:r>
            <a:r>
              <a:rPr lang="en-US" dirty="0"/>
              <a:t>: Apply those skills in real situations with support. The team is looking for demonstrated use—not merely attendance or completion of a curriculum.</a:t>
            </a:r>
          </a:p>
          <a:p>
            <a:endParaRPr lang="en-US" dirty="0"/>
          </a:p>
          <a:p>
            <a:r>
              <a:rPr lang="en-US" b="1" dirty="0"/>
              <a:t>Sustain</a:t>
            </a:r>
            <a:r>
              <a:rPr lang="en-US" dirty="0"/>
              <a:t>: Strengthen independence and maintain progress with less prompting and greater use of natural, peer, and community supports.</a:t>
            </a:r>
          </a:p>
          <a:p>
            <a:endParaRPr lang="en-US" dirty="0"/>
          </a:p>
          <a:p>
            <a:r>
              <a:rPr lang="en-US" b="1" dirty="0"/>
              <a:t>Key</a:t>
            </a:r>
            <a:r>
              <a:rPr lang="en-US" dirty="0"/>
              <a:t> </a:t>
            </a:r>
            <a:r>
              <a:rPr lang="en-US" b="1" dirty="0"/>
              <a:t>point</a:t>
            </a:r>
            <a:r>
              <a:rPr lang="en-US" dirty="0"/>
              <a:t>: Advancement occurs when the participant demonstrates enough capability and stability to begin the next set of goals. It does not mean every problem is solved.</a:t>
            </a:r>
          </a:p>
          <a:p>
            <a:endParaRPr lang="en-US" dirty="0"/>
          </a:p>
          <a:p>
            <a:r>
              <a:rPr lang="en-US" b="1" dirty="0"/>
              <a:t>Discussion prompt</a:t>
            </a:r>
            <a:r>
              <a:rPr lang="en-US" dirty="0"/>
              <a:t>: For each phase in your court, what must the participant be able to manage before you ask them to take on the next harder thing?</a:t>
            </a:r>
          </a:p>
        </p:txBody>
      </p:sp>
    </p:spTree>
    <p:extLst>
      <p:ext uri="{BB962C8B-B14F-4D97-AF65-F5344CB8AC3E}">
        <p14:creationId xmlns:p14="http://schemas.microsoft.com/office/powerpoint/2010/main" val="2074638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biggest shifts in thinking is moving away from phases that essentially function as </a:t>
            </a:r>
            <a:r>
              <a:rPr lang="en-US" b="1" dirty="0"/>
              <a:t>time requirements</a:t>
            </a:r>
            <a:r>
              <a:rPr lang="en-US" dirty="0"/>
              <a:t>.</a:t>
            </a:r>
          </a:p>
          <a:p>
            <a:endParaRPr lang="en-US" dirty="0"/>
          </a:p>
          <a:p>
            <a:r>
              <a:rPr lang="en-US" dirty="0"/>
              <a:t>We often see phase structures that say something like, “Phase 1 is a minimum of 90 days.” There isn't necessarily anything wrong with telling participants how long a phase </a:t>
            </a:r>
            <a:r>
              <a:rPr lang="en-US" i="1" dirty="0"/>
              <a:t>typically</a:t>
            </a:r>
            <a:r>
              <a:rPr lang="en-US" dirty="0"/>
              <a:t> takes. In fact, the standards recommend giving participants that information so they have a reasonable idea of the program timeline.</a:t>
            </a:r>
          </a:p>
          <a:p>
            <a:endParaRPr lang="en-US" dirty="0"/>
          </a:p>
          <a:p>
            <a:r>
              <a:rPr lang="en-US" dirty="0"/>
              <a:t>But </a:t>
            </a:r>
            <a:r>
              <a:rPr lang="en-US" b="1" dirty="0"/>
              <a:t>time itself should not be the advancement criterion.</a:t>
            </a:r>
            <a:endParaRPr lang="en-US" dirty="0"/>
          </a:p>
          <a:p>
            <a:r>
              <a:rPr lang="en-US" dirty="0"/>
              <a:t>Two participants may enter Phase 1 on exactly the same day and advance at very different times because their needs, barriers, strengths, and progress are different.</a:t>
            </a:r>
          </a:p>
          <a:p>
            <a:endParaRPr lang="en-US" dirty="0"/>
          </a:p>
          <a:p>
            <a:r>
              <a:rPr lang="en-US" dirty="0"/>
              <a:t>The standards also recommend limiting each phase to </a:t>
            </a:r>
            <a:r>
              <a:rPr lang="en-US" b="1" dirty="0"/>
              <a:t>no more than four overarching proximal goals</a:t>
            </a:r>
            <a:r>
              <a:rPr lang="en-US" dirty="0"/>
              <a:t>. That's important because we're trying to focus attention on the behaviors that are achievable </a:t>
            </a:r>
            <a:r>
              <a:rPr lang="en-US" i="1" dirty="0"/>
              <a:t>now</a:t>
            </a:r>
            <a:r>
              <a:rPr lang="en-US" dirty="0"/>
              <a:t> and that prepare the participant for the next set of challenges.</a:t>
            </a:r>
          </a:p>
          <a:p>
            <a:endParaRPr lang="en-US" dirty="0"/>
          </a:p>
          <a:p>
            <a:r>
              <a:rPr lang="en-US" dirty="0"/>
              <a:t>The question becomes: </a:t>
            </a:r>
            <a:r>
              <a:rPr lang="en-US" b="1" dirty="0"/>
              <a:t>What does this person need to demonstrate before we can reasonably say they're ready for what's next?</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separate “important eventually” from “fair and achievable now.”</a:t>
            </a:r>
          </a:p>
          <a:p>
            <a:endParaRPr lang="en-US" dirty="0"/>
          </a:p>
          <a:p>
            <a:r>
              <a:rPr lang="en-US" dirty="0"/>
              <a:t>All Rise emphasizes that phase goals should be proximal: behaviors or stability markers participants can reasonably achieve at their current stage. Distal goals may be valuable, but they require additional skills, treatment, stability, resources, or recovery capital before they are realistic advancement criteria.</a:t>
            </a:r>
          </a:p>
          <a:p>
            <a:endParaRPr lang="en-US" dirty="0"/>
          </a:p>
          <a:p>
            <a:r>
              <a:rPr lang="en-US" dirty="0"/>
              <a:t>The Wisconsin Treatment Court Standards reinforce the same discipline through individualized case planning, treatment matched to clinical need, and clearly defined program phases. A standardized decision process does not require identical goals for every participant.</a:t>
            </a:r>
          </a:p>
          <a:p>
            <a:endParaRPr lang="en-US" dirty="0"/>
          </a:p>
          <a:p>
            <a:r>
              <a:rPr lang="en-US" b="1" dirty="0"/>
              <a:t>Proximal</a:t>
            </a:r>
            <a:r>
              <a:rPr lang="en-US" dirty="0"/>
              <a:t>: Ask what the participant can reasonably work on now. Limit the phase to a manageable number of priority goals and connect each goal to assessed needs, strengths, risks, responsivity factors, and current stability.</a:t>
            </a:r>
          </a:p>
          <a:p>
            <a:endParaRPr lang="en-US" dirty="0"/>
          </a:p>
          <a:p>
            <a:r>
              <a:rPr lang="en-US" b="1" dirty="0"/>
              <a:t>Distal</a:t>
            </a:r>
            <a:r>
              <a:rPr lang="en-US" dirty="0"/>
              <a:t>: Do not make a long-term outcome an immediate gate when the participant lacks the prerequisites to accomplish it. Employment, independent housing, payment of fees, or sustained abstinence may be proximal for one participant and distal for another.</a:t>
            </a:r>
          </a:p>
          <a:p>
            <a:endParaRPr lang="en-US" dirty="0"/>
          </a:p>
          <a:p>
            <a:r>
              <a:rPr lang="en-US" b="1" dirty="0"/>
              <a:t>Managed</a:t>
            </a:r>
            <a:r>
              <a:rPr lang="en-US" dirty="0"/>
              <a:t>: Advancement does not require perfection or permanent resolution. It means the participant has demonstrated the current goals sufficiently and consistently enough to begin a more challenging set of goals. Use objective, observable evidence rather than time served, treatment completion, or subjective judgments such as “good attitude.”</a:t>
            </a:r>
          </a:p>
          <a:p>
            <a:endParaRPr lang="en-US" dirty="0"/>
          </a:p>
          <a:p>
            <a:r>
              <a:rPr lang="en-US" b="1" dirty="0"/>
              <a:t>When progress stalls</a:t>
            </a:r>
            <a:r>
              <a:rPr lang="en-US" dirty="0"/>
              <a:t>, first ask </a:t>
            </a:r>
            <a:r>
              <a:rPr lang="en-US" b="1" dirty="0"/>
              <a:t>whether the goal remains proximal and whether the plan provides adequate treatment</a:t>
            </a:r>
            <a:r>
              <a:rPr lang="en-US" dirty="0"/>
              <a:t>, supervision, case-management support, skill building, accommodations, and practical assistance. Wisconsin’s standards distinguish service adjustments from incentives and sanctions; a change in clinical need should prompt reassessment and an appropriate service response—not an automatic phase consequence.</a:t>
            </a:r>
          </a:p>
          <a:p>
            <a:endParaRPr lang="en-US" dirty="0"/>
          </a:p>
          <a:p>
            <a:r>
              <a:rPr lang="en-US" dirty="0"/>
              <a:t>Example: If employment is not yet realistic because the participant is newly stabilized, experiencing significant symptoms, or lacks transportation, a proximal goal might be completing a vocational assessment, addressing a barrier, or taking one agreed step toward readiness.</a:t>
            </a:r>
          </a:p>
          <a:p>
            <a:endParaRPr lang="en-US" dirty="0"/>
          </a:p>
          <a:p>
            <a:r>
              <a:rPr lang="en-US" b="1" dirty="0"/>
              <a:t>Team question: </a:t>
            </a:r>
            <a:r>
              <a:rPr lang="en-US" dirty="0"/>
              <a:t>Are we withholding advancement because of something the participant is not yet reasonably capable of accomplishing? If so, move the expectation later, redefine it as a proximal step, or add the supports needed to make it achievable.</a:t>
            </a:r>
          </a:p>
          <a:p>
            <a:endParaRPr lang="en-US" dirty="0"/>
          </a:p>
          <a:p>
            <a:r>
              <a:rPr lang="en-US" dirty="0"/>
              <a:t>Discussion prompt: Which requirements in your current phases may be distal goals presented too early?</a:t>
            </a:r>
          </a:p>
          <a:p>
            <a:endParaRPr lang="en-US" dirty="0"/>
          </a:p>
          <a:p>
            <a:r>
              <a:rPr lang="en-US" dirty="0"/>
              <a:t>Sources: All Rise, Adult Treatment Court Best Practice Standards (January 2026), especially guidance on program phases, proximal and distal goals, individualized criteria, and observable behavior; Wisconsin Court System, Treatment Court Standards resources on Case Planning, Treatment, Program Phases, and Incentives/Sanctions/Service Adjustments.</a:t>
            </a:r>
          </a:p>
        </p:txBody>
      </p:sp>
      <p:sp>
        <p:nvSpPr>
          <p:cNvPr id="4" name="Slide Number Placeholder 3"/>
          <p:cNvSpPr>
            <a:spLocks noGrp="1"/>
          </p:cNvSpPr>
          <p:nvPr>
            <p:ph type="sldNum" sz="quarter" idx="5"/>
          </p:nvPr>
        </p:nvSpPr>
        <p:spPr/>
        <p:txBody>
          <a:bodyPr/>
          <a:lstStyle/>
          <a:p>
            <a:fld id="{0B375158-8E0F-A346-B6FB-90F69FC679D4}" type="slidenum">
              <a:rPr lang="en-US" smtClean="0"/>
              <a:t>10</a:t>
            </a:fld>
            <a:endParaRPr lang="en-US" dirty="0"/>
          </a:p>
        </p:txBody>
      </p:sp>
    </p:spTree>
    <p:extLst>
      <p:ext uri="{BB962C8B-B14F-4D97-AF65-F5344CB8AC3E}">
        <p14:creationId xmlns:p14="http://schemas.microsoft.com/office/powerpoint/2010/main" val="4231805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All Rise, Adult Treatment Court Best Practice Standards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WATCP </a:t>
            </a:r>
            <a:r>
              <a:rPr lang="en-US" dirty="0" err="1"/>
              <a:t>STandards</a:t>
            </a:r>
            <a:endParaRPr lang="en-US" dirty="0"/>
          </a:p>
          <a:p>
            <a:endParaRPr lang="en-US" dirty="0"/>
          </a:p>
          <a:p>
            <a:pPr lvl="0"/>
            <a:r>
              <a:rPr lang="en-US" sz="1200" b="0" i="0" u="none" strike="noStrike" kern="1200" dirty="0">
                <a:solidFill>
                  <a:schemeClr val="tx1"/>
                </a:solidFill>
                <a:effectLst/>
                <a:latin typeface="+mn-lt"/>
                <a:ea typeface="+mn-ea"/>
                <a:cs typeface="+mn-cs"/>
              </a:rPr>
              <a:t>- Treatment level and dosage should follow an individualized clinical assessment.</a:t>
            </a:r>
          </a:p>
          <a:p>
            <a:pPr lvl="0"/>
            <a:endParaRPr lang="en-US" sz="1200" b="0" i="0" u="none" strike="noStrike" kern="1200" dirty="0">
              <a:solidFill>
                <a:schemeClr val="tx1"/>
              </a:solidFill>
              <a:effectLst/>
              <a:latin typeface="+mn-lt"/>
              <a:ea typeface="+mn-ea"/>
              <a:cs typeface="+mn-cs"/>
            </a:endParaRPr>
          </a:p>
          <a:p>
            <a:pPr lvl="0"/>
            <a:r>
              <a:rPr lang="en-US" sz="1200" b="0" i="0" u="none" strike="noStrike" kern="1200" dirty="0">
                <a:solidFill>
                  <a:schemeClr val="tx1"/>
                </a:solidFill>
                <a:effectLst/>
                <a:latin typeface="+mn-lt"/>
                <a:ea typeface="+mn-ea"/>
                <a:cs typeface="+mn-cs"/>
              </a:rPr>
              <a:t>- Changes in symptoms, risk, or substance use should prompt reassessment and service adjustment—not automatic phase regression.</a:t>
            </a:r>
          </a:p>
          <a:p>
            <a:pPr lvl="0"/>
            <a:endParaRPr lang="en-US" sz="1200" b="0" i="0" u="none" strike="noStrike" kern="1200" dirty="0">
              <a:solidFill>
                <a:schemeClr val="tx1"/>
              </a:solidFill>
              <a:effectLst/>
              <a:latin typeface="+mn-lt"/>
              <a:ea typeface="+mn-ea"/>
              <a:cs typeface="+mn-cs"/>
            </a:endParaRPr>
          </a:p>
          <a:p>
            <a:pPr lvl="0"/>
            <a:r>
              <a:rPr lang="en-US" sz="1200" b="0" i="0" u="none" strike="noStrike" kern="1200" dirty="0">
                <a:solidFill>
                  <a:schemeClr val="tx1"/>
                </a:solidFill>
                <a:effectLst/>
                <a:latin typeface="+mn-lt"/>
                <a:ea typeface="+mn-ea"/>
                <a:cs typeface="+mn-cs"/>
              </a:rPr>
              <a:t>- Advancement criteria should remain proximal, observable, clearly communicated, and separate from treatment completion.</a:t>
            </a:r>
          </a:p>
          <a:p>
            <a:pPr lvl="0"/>
            <a:r>
              <a:rPr lang="en-US" sz="1200" b="0" i="0" u="none" strike="noStrike" kern="1200" dirty="0">
                <a:solidFill>
                  <a:schemeClr val="tx1"/>
                </a:solidFill>
                <a:effectLst/>
                <a:latin typeface="+mn-lt"/>
                <a:ea typeface="+mn-ea"/>
                <a:cs typeface="+mn-cs"/>
              </a:rPr>
              <a:t>- Treatment providers contribute clinical evidence; the team evaluates whether the participant is managing the court’s current behavioral goals.</a:t>
            </a:r>
          </a:p>
          <a:p>
            <a:endParaRPr lang="en-US" dirty="0"/>
          </a:p>
        </p:txBody>
      </p:sp>
      <p:sp>
        <p:nvSpPr>
          <p:cNvPr id="4" name="Slide Number Placeholder 3"/>
          <p:cNvSpPr>
            <a:spLocks noGrp="1"/>
          </p:cNvSpPr>
          <p:nvPr>
            <p:ph type="sldNum" sz="quarter" idx="5"/>
          </p:nvPr>
        </p:nvSpPr>
        <p:spPr/>
        <p:txBody>
          <a:bodyPr/>
          <a:lstStyle/>
          <a:p>
            <a:fld id="{0B375158-8E0F-A346-B6FB-90F69FC679D4}" type="slidenum">
              <a:rPr lang="en-US" smtClean="0"/>
              <a:t>11</a:t>
            </a:fld>
            <a:endParaRPr lang="en-US" dirty="0"/>
          </a:p>
        </p:txBody>
      </p:sp>
    </p:spTree>
    <p:extLst>
      <p:ext uri="{BB962C8B-B14F-4D97-AF65-F5344CB8AC3E}">
        <p14:creationId xmlns:p14="http://schemas.microsoft.com/office/powerpoint/2010/main" val="3709176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an area where teams can easily blur clinical decisions and court decisions.</a:t>
            </a:r>
          </a:p>
          <a:p>
            <a:endParaRPr lang="en-US" b="1" dirty="0"/>
          </a:p>
          <a:p>
            <a:r>
              <a:rPr lang="en-US" dirty="0"/>
              <a:t>Imagine someone is in Phase 2 and their clinician determines that they no longer need residential treatment and can transition to intensive outpatient treatment. That's positive clinical progress—but it doesn't automatically mean they have completed the behavioral goals of Phase 2.</a:t>
            </a:r>
          </a:p>
          <a:p>
            <a:endParaRPr lang="en-US" dirty="0"/>
          </a:p>
          <a:p>
            <a:r>
              <a:rPr lang="en-US" b="1" dirty="0"/>
              <a:t>The reverse is equally important.</a:t>
            </a:r>
          </a:p>
          <a:p>
            <a:endParaRPr lang="en-US" dirty="0"/>
          </a:p>
          <a:p>
            <a:r>
              <a:rPr lang="en-US" dirty="0"/>
              <a:t>Suppose someone in Phase 3 experiences increased symptoms or instability and the clinical recommendation is temporarily to increase treatment intensity. </a:t>
            </a:r>
            <a:r>
              <a:rPr lang="en-US" b="1" dirty="0"/>
              <a:t>That does not automatically mean the person should be moved backward to Phase 2.</a:t>
            </a:r>
          </a:p>
          <a:p>
            <a:endParaRPr lang="en-US" dirty="0"/>
          </a:p>
          <a:p>
            <a:r>
              <a:rPr lang="en-US" dirty="0"/>
              <a:t>Treatment should remain responsive to clinical need.</a:t>
            </a:r>
          </a:p>
          <a:p>
            <a:endParaRPr lang="en-US" dirty="0"/>
          </a:p>
          <a:p>
            <a:r>
              <a:rPr lang="en-US" dirty="0"/>
              <a:t>We don't want participants—or teams—to begin viewing a recommendation for more treatment as a punishment or evidence that someone has “lost” progress.</a:t>
            </a:r>
          </a:p>
          <a:p>
            <a:endParaRPr lang="en-US" dirty="0"/>
          </a:p>
          <a:p>
            <a:r>
              <a:rPr lang="en-US" dirty="0"/>
              <a:t>Instead, ask two separate questions: </a:t>
            </a:r>
            <a:r>
              <a:rPr lang="en-US" b="1" dirty="0"/>
              <a:t>What treatment does this person need right now? And where are they in relation to their current phase goals?</a:t>
            </a:r>
          </a:p>
          <a:p>
            <a:endParaRPr lang="en-US" dirty="0"/>
          </a:p>
          <a:p>
            <a:r>
              <a:rPr lang="en-US" dirty="0"/>
              <a:t>Those answers don't always move in the same direction.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procedural fairness becomes especially important.</a:t>
            </a:r>
          </a:p>
          <a:p>
            <a:endParaRPr lang="en-US" dirty="0"/>
          </a:p>
          <a:p>
            <a:r>
              <a:rPr lang="en-US" dirty="0"/>
              <a:t>Participants should know </a:t>
            </a:r>
            <a:r>
              <a:rPr lang="en-US" b="1" dirty="0"/>
              <a:t>what they are expected to do to advance before they are evaluated for advancement.</a:t>
            </a:r>
            <a:r>
              <a:rPr lang="en-US" dirty="0"/>
              <a:t> The team should know too.</a:t>
            </a:r>
          </a:p>
          <a:p>
            <a:endParaRPr lang="en-US" dirty="0"/>
          </a:p>
          <a:p>
            <a:r>
              <a:rPr lang="en-US" dirty="0"/>
              <a:t>And those expectations should focus on behaviors we can observe or verify rather than subjective judgments about someone's attitude, motivation, or personality.</a:t>
            </a:r>
          </a:p>
          <a:p>
            <a:endParaRPr lang="en-US" dirty="0"/>
          </a:p>
          <a:p>
            <a:r>
              <a:rPr lang="en-US" dirty="0"/>
              <a:t>For example, </a:t>
            </a:r>
            <a:r>
              <a:rPr lang="en-US" i="1" dirty="0"/>
              <a:t>“demonstrates a positive attitude”</a:t>
            </a:r>
            <a:r>
              <a:rPr lang="en-US" dirty="0"/>
              <a:t> is difficult to define consistently. Different team members may interpret that very differently.</a:t>
            </a:r>
          </a:p>
          <a:p>
            <a:endParaRPr lang="en-US" dirty="0"/>
          </a:p>
          <a:p>
            <a:r>
              <a:rPr lang="en-US" dirty="0"/>
              <a:t>Compare that with something like </a:t>
            </a:r>
            <a:r>
              <a:rPr lang="en-US" i="1" dirty="0"/>
              <a:t>“attends scheduled appointments and communicates in advance when unable to attend.”</a:t>
            </a:r>
            <a:r>
              <a:rPr lang="en-US" dirty="0"/>
              <a:t> Now we have something observable.</a:t>
            </a:r>
          </a:p>
          <a:p>
            <a:endParaRPr lang="en-US" dirty="0"/>
          </a:p>
          <a:p>
            <a:r>
              <a:rPr lang="en-US" dirty="0"/>
              <a:t>The same applies to vague criteria such as </a:t>
            </a:r>
            <a:r>
              <a:rPr lang="en-US" i="1" dirty="0"/>
              <a:t>“takes recovery seriously”</a:t>
            </a:r>
            <a:r>
              <a:rPr lang="en-US" dirty="0"/>
              <a:t> or </a:t>
            </a:r>
            <a:r>
              <a:rPr lang="en-US" i="1" dirty="0"/>
              <a:t>“shows insight.”</a:t>
            </a:r>
            <a:r>
              <a:rPr lang="en-US" dirty="0"/>
              <a:t> We want to ask: </a:t>
            </a:r>
            <a:r>
              <a:rPr lang="en-US" b="1" dirty="0"/>
              <a:t>What would we actually see the participant doing if that were occurring?</a:t>
            </a:r>
          </a:p>
          <a:p>
            <a:endParaRPr lang="en-US" dirty="0"/>
          </a:p>
          <a:p>
            <a:r>
              <a:rPr lang="en-US" dirty="0"/>
              <a:t>Clear criteria improve consistency across the team, but they also give participants more control over their own success because they understand exactly what they're working toward.</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Tie back to case planning discussion from yesterday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test: Could two team members observe the same information and reasonably agree whether the goal has been met?</a:t>
            </a:r>
          </a:p>
          <a:p>
            <a:endParaRPr lang="en-US" dirty="0"/>
          </a:p>
          <a:p>
            <a:r>
              <a:rPr lang="en-US" dirty="0"/>
              <a:t>The Standards specifically recommend </a:t>
            </a:r>
            <a:r>
              <a:rPr lang="en-US" b="1" dirty="0"/>
              <a:t>objective and observable behaviors rather than subjective attitudinal traits.</a:t>
            </a:r>
            <a:endParaRPr lang="en-US" dirty="0"/>
          </a:p>
        </p:txBody>
      </p:sp>
      <p:sp>
        <p:nvSpPr>
          <p:cNvPr id="4" name="Slide Number Placeholder 3"/>
          <p:cNvSpPr>
            <a:spLocks noGrp="1"/>
          </p:cNvSpPr>
          <p:nvPr>
            <p:ph type="sldNum" sz="quarter" idx="5"/>
          </p:nvPr>
        </p:nvSpPr>
        <p:spPr/>
        <p:txBody>
          <a:bodyPr/>
          <a:lstStyle/>
          <a:p>
            <a:fld id="{0B375158-8E0F-A346-B6FB-90F69FC679D4}" type="slidenum">
              <a:rPr lang="en-US" smtClean="0"/>
              <a:t>14</a:t>
            </a:fld>
            <a:endParaRPr lang="en-US" dirty="0"/>
          </a:p>
        </p:txBody>
      </p:sp>
    </p:spTree>
    <p:extLst>
      <p:ext uri="{BB962C8B-B14F-4D97-AF65-F5344CB8AC3E}">
        <p14:creationId xmlns:p14="http://schemas.microsoft.com/office/powerpoint/2010/main" val="2520549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us back to the framework we're going to use throughout this discussion.</a:t>
            </a:r>
          </a:p>
          <a:p>
            <a:endParaRPr lang="en-US" dirty="0"/>
          </a:p>
          <a:p>
            <a:r>
              <a:rPr lang="en-US" dirty="0"/>
              <a:t>We begin with the </a:t>
            </a:r>
            <a:r>
              <a:rPr lang="en-US" b="1" dirty="0"/>
              <a:t>assessment</a:t>
            </a:r>
            <a:r>
              <a:rPr lang="en-US" dirty="0"/>
              <a:t> because that helps us understand the participant's risk, needs, clinical concerns, strengths, and barriers.</a:t>
            </a:r>
          </a:p>
          <a:p>
            <a:endParaRPr lang="en-US" dirty="0"/>
          </a:p>
          <a:p>
            <a:r>
              <a:rPr lang="en-US" dirty="0"/>
              <a:t>From that information, we identify the </a:t>
            </a:r>
            <a:r>
              <a:rPr lang="en-US" b="1" dirty="0"/>
              <a:t>needs we're trying to address</a:t>
            </a:r>
            <a:r>
              <a:rPr lang="en-US" dirty="0"/>
              <a:t>.</a:t>
            </a:r>
          </a:p>
          <a:p>
            <a:endParaRPr lang="en-US" dirty="0"/>
          </a:p>
          <a:p>
            <a:r>
              <a:rPr lang="en-US" dirty="0"/>
              <a:t>Then we ask which of those needs should become </a:t>
            </a:r>
            <a:r>
              <a:rPr lang="en-US" b="1" dirty="0"/>
              <a:t>proximal goals right now</a:t>
            </a:r>
            <a:r>
              <a:rPr lang="en-US" dirty="0"/>
              <a:t>. Not everything needs to—or should—be addressed at once.</a:t>
            </a:r>
          </a:p>
          <a:p>
            <a:endParaRPr lang="en-US" dirty="0"/>
          </a:p>
          <a:p>
            <a:r>
              <a:rPr lang="en-US" dirty="0"/>
              <a:t>Next, we identify the </a:t>
            </a:r>
            <a:r>
              <a:rPr lang="en-US" b="1" dirty="0"/>
              <a:t>supports and services</a:t>
            </a:r>
            <a:r>
              <a:rPr lang="en-US" dirty="0"/>
              <a:t> that will help the participant accomplish those goals.</a:t>
            </a:r>
          </a:p>
          <a:p>
            <a:r>
              <a:rPr lang="en-US" dirty="0"/>
              <a:t>Then we define what </a:t>
            </a:r>
            <a:r>
              <a:rPr lang="en-US" b="1" dirty="0"/>
              <a:t>observable progress</a:t>
            </a:r>
            <a:r>
              <a:rPr lang="en-US" dirty="0"/>
              <a:t> looks like. This is critical. We should be able to answer: </a:t>
            </a:r>
            <a:r>
              <a:rPr lang="en-US" i="1" dirty="0"/>
              <a:t>What would we actually see this participant doing that tells us this goal is being managed?</a:t>
            </a:r>
          </a:p>
          <a:p>
            <a:endParaRPr lang="en-US" dirty="0"/>
          </a:p>
          <a:p>
            <a:r>
              <a:rPr lang="en-US" dirty="0"/>
              <a:t>When those proximal goals are managed, </a:t>
            </a:r>
            <a:r>
              <a:rPr lang="en-US" b="1" dirty="0"/>
              <a:t>that's what drives advancement.</a:t>
            </a:r>
            <a:endParaRPr lang="en-US" dirty="0"/>
          </a:p>
          <a:p>
            <a:r>
              <a:rPr lang="en-US" dirty="0"/>
              <a:t>And this is where individualization comes in. The </a:t>
            </a:r>
            <a:r>
              <a:rPr lang="en-US" b="1" dirty="0"/>
              <a:t>framework remains consistent for everyone</a:t>
            </a:r>
            <a:r>
              <a:rPr lang="en-US" dirty="0"/>
              <a:t>, but the specific goals within that framework may differ because participants have different needs, barriers, strengths, and recovery capital.</a:t>
            </a:r>
          </a:p>
          <a:p>
            <a:endParaRPr lang="en-US" dirty="0"/>
          </a:p>
          <a:p>
            <a:r>
              <a:rPr lang="en-US" dirty="0"/>
              <a:t>So individualization does </a:t>
            </a:r>
            <a:r>
              <a:rPr lang="en-US" b="1" dirty="0"/>
              <a:t>not</a:t>
            </a:r>
            <a:r>
              <a:rPr lang="en-US" dirty="0"/>
              <a:t> mean we're making up different rules for different people. It means we're applying a consistent decision-making process to the individual needs identified through assessment.</a:t>
            </a:r>
          </a:p>
          <a:p>
            <a:endParaRPr lang="en-US" dirty="0"/>
          </a:p>
          <a:p>
            <a:r>
              <a:rPr lang="en-US" b="1" dirty="0"/>
              <a:t>Transition into your exercise</a:t>
            </a:r>
          </a:p>
          <a:p>
            <a:r>
              <a:rPr lang="en-US" dirty="0"/>
              <a:t>I would close this section with something like:</a:t>
            </a:r>
          </a:p>
          <a:p>
            <a:r>
              <a:rPr lang="en-US" dirty="0"/>
              <a:t>“As we move into the exercise, I want you to resist the temptation to start with the phase requirements your court already has. Instead, we're going to work from the participant outward: What does the assessment tell us? What does this person need to manage now? What behaviors would tell us they're making progress? And when would we be comfortable saying they're ready for the next challenge?”</a:t>
            </a:r>
          </a:p>
          <a:p>
            <a:endParaRPr lang="en-US" dirty="0"/>
          </a:p>
          <a:p>
            <a:r>
              <a:rPr lang="en-US" dirty="0"/>
              <a:t>That transition should set up the exercise nicely because it moves the group from </a:t>
            </a:r>
            <a:r>
              <a:rPr lang="en-US" b="1" dirty="0"/>
              <a:t>“What does our policy currently say?”</a:t>
            </a:r>
            <a:r>
              <a:rPr lang="en-US" dirty="0"/>
              <a:t> to </a:t>
            </a:r>
            <a:r>
              <a:rPr lang="en-US" b="1" dirty="0"/>
              <a:t>“What is the purpose of the phase, and what should advancement actually tell us about the participant?”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b="1" dirty="0"/>
              <a:t>Assessment → Needs → Proximal Goals → Supports → Observable Progress → Advancement</a:t>
            </a:r>
          </a:p>
          <a:p>
            <a:endParaRPr lang="en-US" b="1" dirty="0"/>
          </a:p>
          <a:p>
            <a:r>
              <a:rPr lang="en-US" b="1" dirty="0"/>
              <a:t>Assessment</a:t>
            </a:r>
            <a:br>
              <a:rPr lang="en-US" dirty="0"/>
            </a:br>
            <a:r>
              <a:rPr lang="en-US" dirty="0"/>
              <a:t>Start with valid information rather than assumptions. Assessment helps the team understand the participant’s substance use and clinical needs, criminogenic risks and needs, responsivity factors, strengths, and other circumstances affecting success.</a:t>
            </a:r>
          </a:p>
          <a:p>
            <a:r>
              <a:rPr lang="en-US" b="1" dirty="0"/>
              <a:t>Needs</a:t>
            </a:r>
            <a:br>
              <a:rPr lang="en-US" dirty="0"/>
            </a:br>
            <a:r>
              <a:rPr lang="en-US" dirty="0"/>
              <a:t>Assessment information helps identify </a:t>
            </a:r>
            <a:r>
              <a:rPr lang="en-US" b="1" dirty="0"/>
              <a:t>what needs attention</a:t>
            </a:r>
            <a:r>
              <a:rPr lang="en-US" dirty="0"/>
              <a:t>. Not every identified need should become an immediate phase requirement. The team prioritizes what is most important </a:t>
            </a:r>
            <a:r>
              <a:rPr lang="en-US" i="1" dirty="0"/>
              <a:t>right now</a:t>
            </a:r>
            <a:r>
              <a:rPr lang="en-US" dirty="0"/>
              <a:t> based on risk, safety, stability, treatment needs, and readiness.</a:t>
            </a:r>
          </a:p>
          <a:p>
            <a:r>
              <a:rPr lang="en-US" b="1" dirty="0"/>
              <a:t>Proximal Goals</a:t>
            </a:r>
            <a:br>
              <a:rPr lang="en-US" dirty="0"/>
            </a:br>
            <a:r>
              <a:rPr lang="en-US" dirty="0"/>
              <a:t>Translate priority needs into goals the participant can reasonably accomplish at their current stage. A goal that is appropriate for one participant may be unrealistic or premature for another.</a:t>
            </a:r>
          </a:p>
          <a:p>
            <a:r>
              <a:rPr lang="en-US" b="1" dirty="0"/>
              <a:t>The question isn't just “Is this goal important?” It's “Is this goal achievable now?”</a:t>
            </a:r>
            <a:endParaRPr lang="en-US" dirty="0"/>
          </a:p>
          <a:p>
            <a:r>
              <a:rPr lang="en-US" b="1" dirty="0"/>
              <a:t>Supports</a:t>
            </a:r>
            <a:br>
              <a:rPr lang="en-US" dirty="0"/>
            </a:br>
            <a:r>
              <a:rPr lang="en-US" dirty="0"/>
              <a:t>Don't identify the expectation without considering what the participant needs to succeed. Supports might include treatment, case management, transportation, housing assistance, cognitive-behavioral interventions, medication, peer support, reminders, skill development, or accommodations for responsivity needs.</a:t>
            </a:r>
          </a:p>
          <a:p>
            <a:r>
              <a:rPr lang="en-US" dirty="0"/>
              <a:t>A useful team question is:</a:t>
            </a:r>
          </a:p>
          <a:p>
            <a:r>
              <a:rPr lang="en-US" b="1" dirty="0"/>
              <a:t>“What are we doing to help the participant accomplish what we're asking them to do?”</a:t>
            </a:r>
            <a:endParaRPr lang="en-US" dirty="0"/>
          </a:p>
          <a:p>
            <a:r>
              <a:rPr lang="en-US" b="1" dirty="0"/>
              <a:t>Observable Progress</a:t>
            </a:r>
            <a:br>
              <a:rPr lang="en-US" dirty="0"/>
            </a:br>
            <a:r>
              <a:rPr lang="en-US" dirty="0"/>
              <a:t>Define what progress actually looks like. Avoid subjective judgments such as </a:t>
            </a:r>
            <a:r>
              <a:rPr lang="en-US" i="1" dirty="0"/>
              <a:t>motivated, compliant, good attitude,</a:t>
            </a:r>
            <a:r>
              <a:rPr lang="en-US" dirty="0"/>
              <a:t> or </a:t>
            </a:r>
            <a:r>
              <a:rPr lang="en-US" i="1" dirty="0"/>
              <a:t>taking the program seriously.</a:t>
            </a:r>
            <a:endParaRPr lang="en-US" dirty="0"/>
          </a:p>
          <a:p>
            <a:r>
              <a:rPr lang="en-US" dirty="0"/>
              <a:t>Instead ask:</a:t>
            </a:r>
          </a:p>
          <a:p>
            <a:r>
              <a:rPr lang="en-US" b="1" dirty="0"/>
              <a:t>“What would we see the participant doing differently if this goal were being successfully managed?”</a:t>
            </a:r>
            <a:endParaRPr lang="en-US" dirty="0"/>
          </a:p>
          <a:p>
            <a:r>
              <a:rPr lang="en-US" dirty="0"/>
              <a:t>That might be attending scheduled appointments, following the testing protocol, practicing coping strategies, communicating proactively when a problem occurs, developing recovery supports, or demonstrating a skill learned in treatment.</a:t>
            </a:r>
          </a:p>
          <a:p>
            <a:r>
              <a:rPr lang="en-US" b="1" dirty="0"/>
              <a:t>Advancement</a:t>
            </a:r>
            <a:br>
              <a:rPr lang="en-US" dirty="0"/>
            </a:br>
            <a:r>
              <a:rPr lang="en-US" dirty="0"/>
              <a:t>Advancement recognizes that the participant has sufficiently managed the current set of proximal goals and is ready for the </a:t>
            </a:r>
            <a:r>
              <a:rPr lang="en-US" b="1" dirty="0"/>
              <a:t>next level of challenge</a:t>
            </a:r>
            <a:r>
              <a:rPr lang="en-US" dirty="0"/>
              <a:t>. It doesn't necessarily mean every problem is resolved.</a:t>
            </a:r>
          </a:p>
          <a:p>
            <a:r>
              <a:rPr lang="en-US" b="1" dirty="0"/>
              <a:t>The key distinction for the audience</a:t>
            </a:r>
          </a:p>
          <a:p>
            <a:r>
              <a:rPr lang="en-US" dirty="0"/>
              <a:t>I would emphasize this verbally:</a:t>
            </a:r>
          </a:p>
          <a:p>
            <a:r>
              <a:rPr lang="en-US" b="1" dirty="0"/>
              <a:t>Individualization happens inside a consistent framework.</a:t>
            </a:r>
            <a:endParaRPr lang="en-US" dirty="0"/>
          </a:p>
          <a:p>
            <a:r>
              <a:rPr lang="en-US" dirty="0"/>
              <a:t>We aren't changing the rules from participant to participant. We are consistently asking the same questions—</a:t>
            </a:r>
            <a:r>
              <a:rPr lang="en-US" i="1" dirty="0"/>
              <a:t>What are the assessed needs? What is proximal now? What support is needed? What does progress look like? Has the participant demonstrated it?</a:t>
            </a:r>
            <a:r>
              <a:rPr lang="en-US" dirty="0"/>
              <a:t> </a:t>
            </a:r>
          </a:p>
          <a:p>
            <a:r>
              <a:rPr lang="en-US" b="1" dirty="0"/>
              <a:t>The process stays the same. The answers may be different.</a:t>
            </a:r>
            <a:endParaRPr lang="en-US" dirty="0"/>
          </a:p>
          <a:p>
            <a:r>
              <a:rPr lang="en-US" dirty="0"/>
              <a:t>For example, </a:t>
            </a:r>
            <a:r>
              <a:rPr lang="en-US" b="1" dirty="0"/>
              <a:t>employment</a:t>
            </a:r>
            <a:r>
              <a:rPr lang="en-US" dirty="0"/>
              <a:t> may be a reasonable proximal goal for one participant. For another participant who has unstable housing, untreated behavioral-health symptoms, and just entered intensive treatment, employment may be an important </a:t>
            </a:r>
            <a:r>
              <a:rPr lang="en-US" b="1" dirty="0"/>
              <a:t>distal</a:t>
            </a:r>
            <a:r>
              <a:rPr lang="en-US" dirty="0"/>
              <a:t> goal. The team isn't being inconsistent by treating those participants differently—it is applying the </a:t>
            </a:r>
            <a:r>
              <a:rPr lang="en-US" b="1" dirty="0"/>
              <a:t>same decision-making framework to different assessed circumstances.</a:t>
            </a:r>
            <a:endParaRPr lang="en-US" dirty="0"/>
          </a:p>
          <a:p>
            <a:r>
              <a:rPr lang="en-US" dirty="0"/>
              <a:t>I'd also add one short line directly beneath your framework on the slide:</a:t>
            </a:r>
          </a:p>
          <a:p>
            <a:r>
              <a:rPr lang="en-US" b="1" dirty="0"/>
              <a:t>Consistency means applying the same decision-making process—not requiring every participant to accomplish the same things at the same time.</a:t>
            </a:r>
            <a:endParaRPr lang="en-US" dirty="0"/>
          </a:p>
          <a:p>
            <a:r>
              <a:rPr lang="en-US" dirty="0"/>
              <a:t>That sentence may be particularly important for judges and teams who worry that individualized phase requirements mean being </a:t>
            </a:r>
            <a:r>
              <a:rPr lang="en-US" b="1" dirty="0"/>
              <a:t>“unfair” or “letting one participant do less than another.”</a:t>
            </a:r>
            <a:r>
              <a:rPr lang="en-US" dirty="0"/>
              <a:t> It gives you a natural opening to talk about equity, responsivity, and procedural fairness.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Slide 7</a:t>
            </a:r>
            <a:r>
              <a:rPr lang="en-US" sz="1200" b="0" i="0" u="none" strike="noStrike" kern="1200" dirty="0">
                <a:solidFill>
                  <a:schemeClr val="tx1"/>
                </a:solidFill>
                <a:effectLst/>
                <a:latin typeface="+mn-lt"/>
                <a:ea typeface="+mn-ea"/>
                <a:cs typeface="+mn-cs"/>
              </a:rPr>
              <a:t> shows your court’s detailed phase structure—what activities occur across phases.</a:t>
            </a:r>
          </a:p>
          <a:p>
            <a:r>
              <a:rPr lang="en-US" sz="1200" b="1" i="0" u="none" strike="noStrike" kern="1200" dirty="0">
                <a:solidFill>
                  <a:schemeClr val="tx1"/>
                </a:solidFill>
                <a:effectLst/>
                <a:latin typeface="+mn-lt"/>
                <a:ea typeface="+mn-ea"/>
                <a:cs typeface="+mn-cs"/>
              </a:rPr>
              <a:t>Slide 8 establishes the developmental arc</a:t>
            </a:r>
            <a:r>
              <a:rPr lang="en-US" sz="1200" b="0" i="0" u="none" strike="noStrike" kern="1200" dirty="0">
                <a:solidFill>
                  <a:schemeClr val="tx1"/>
                </a:solidFill>
                <a:effectLst/>
                <a:latin typeface="+mn-lt"/>
                <a:ea typeface="+mn-ea"/>
                <a:cs typeface="+mn-cs"/>
              </a:rPr>
              <a:t>, while </a:t>
            </a:r>
            <a:r>
              <a:rPr lang="en-US" sz="1200" b="1" i="0" u="none" strike="noStrike" kern="1200" dirty="0">
                <a:solidFill>
                  <a:schemeClr val="tx1"/>
                </a:solidFill>
                <a:effectLst/>
                <a:latin typeface="+mn-lt"/>
                <a:ea typeface="+mn-ea"/>
                <a:cs typeface="+mn-cs"/>
              </a:rPr>
              <a:t>slide 16 becomes the bridge into applying that framework across the individual phases.</a:t>
            </a:r>
            <a:r>
              <a:rPr lang="en-US" sz="1200" b="0" i="0" u="none" strike="noStrike" kern="1200" dirty="0">
                <a:solidFill>
                  <a:schemeClr val="tx1"/>
                </a:solidFill>
                <a:effectLst/>
                <a:latin typeface="+mn-lt"/>
                <a:ea typeface="+mn-ea"/>
                <a:cs typeface="+mn-cs"/>
              </a:rPr>
              <a:t> Keeping both strengthens the transition.</a:t>
            </a:r>
            <a:endParaRPr lang="en-US" dirty="0"/>
          </a:p>
          <a:p>
            <a:endParaRPr lang="en-US" dirty="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Tie this slide back to individualized case planning: one shared plan, clear roles, and information that is relevant to the participant’s current goals.</a:t>
            </a:r>
          </a:p>
          <a:p>
            <a:endParaRPr lang="en-US" dirty="0"/>
          </a:p>
          <a:p>
            <a:r>
              <a:rPr lang="en-US" dirty="0"/>
              <a:t>All Rise and the Wisconsin Treatment Court Standards describe treatment court as a multidisciplinary process. The strength of the team is not that everyone contributes the same information; it is that each discipline contributes evidence within its role and the team integrates that information through a consistent decision process.</a:t>
            </a:r>
          </a:p>
          <a:p>
            <a:endParaRPr lang="en-US" dirty="0"/>
          </a:p>
          <a:p>
            <a:r>
              <a:rPr lang="en-US" dirty="0"/>
              <a:t>Participant: The participant is not merely the subject of the decision. Participant voice helps the team understand goals, barriers, strengths, responsivity needs, and what supports are workable. The participant should know the current goals, the evidence the team will consider, and what advancement looks like.</a:t>
            </a:r>
          </a:p>
          <a:p>
            <a:endParaRPr lang="en-US" dirty="0"/>
          </a:p>
          <a:p>
            <a:r>
              <a:rPr lang="en-US" dirty="0"/>
              <a:t>Judge: The judge reinforces progress, asks behavior-focused questions, and explains decisions clearly. Judicial interaction should support procedural fairness—voice, respect, neutrality, and trustworthiness—without turning the judge into the treatment provider or case manager.</a:t>
            </a:r>
          </a:p>
          <a:p>
            <a:endParaRPr lang="en-US" dirty="0"/>
          </a:p>
          <a:p>
            <a:r>
              <a:rPr lang="en-US" dirty="0"/>
              <a:t>Coordinator: The coordinator keeps criteria visible, organizes relevant information for staffing, supports consistent procedures and documentation, and helps ensure the team is discussing the current goals rather than relying on general impressions.</a:t>
            </a:r>
          </a:p>
          <a:p>
            <a:endParaRPr lang="en-US" dirty="0"/>
          </a:p>
          <a:p>
            <a:r>
              <a:rPr lang="en-US" dirty="0"/>
              <a:t>Case manager or supervision professional: This role translates assessed needs into achievable steps, identifies practical barriers and strengths, monitors day-to-day behavior, and connects the participant with supports. Report observable progress tied to the case plan—not character judgments.</a:t>
            </a:r>
          </a:p>
          <a:p>
            <a:endParaRPr lang="en-US" dirty="0"/>
          </a:p>
          <a:p>
            <a:r>
              <a:rPr lang="en-US" dirty="0"/>
              <a:t>Treatment provider: The provider contributes clinically relevant information about engagement, functioning, progress, treatment needs, and recommended service adjustments. Clinical placement, dosage, and modality remain clinical decisions. The team should not equate a treatment change with automatic phase advancement or regression.</a:t>
            </a:r>
          </a:p>
          <a:p>
            <a:endParaRPr lang="en-US" dirty="0"/>
          </a:p>
          <a:p>
            <a:r>
              <a:rPr lang="en-US" dirty="0"/>
              <a:t>Information sharing: Share the minimum information necessary for the team to perform its role. Protect privileged and confidential treatment information, follow applicable law and releases, and distinguish clinically relevant progress from unnecessary clinical detail.</a:t>
            </a:r>
          </a:p>
          <a:p>
            <a:endParaRPr lang="en-US" dirty="0"/>
          </a:p>
          <a:p>
            <a:r>
              <a:rPr lang="en-US" dirty="0"/>
              <a:t>When perspectives differ, return to three questions: What is the current proximal goal? What observable evidence is relevant to that goal? Has the participant demonstrated enough progress and stability to take on the next challenge?</a:t>
            </a:r>
          </a:p>
          <a:p>
            <a:endParaRPr lang="en-US" dirty="0"/>
          </a:p>
          <a:p>
            <a:r>
              <a:rPr lang="en-US" dirty="0"/>
              <a:t>Key point: Different lenses improve the decision only when roles are clear, information is relevant, and the participant understands the process.</a:t>
            </a:r>
          </a:p>
          <a:p>
            <a:endParaRPr lang="en-US" dirty="0"/>
          </a:p>
          <a:p>
            <a:r>
              <a:rPr lang="en-US" dirty="0"/>
              <a:t>Discussion prompt: Where does your team currently have role overlap, information gaps, or uncertainty about what should be shared?</a:t>
            </a:r>
          </a:p>
          <a:p>
            <a:endParaRPr lang="en-US" dirty="0"/>
          </a:p>
          <a:p>
            <a:r>
              <a:rPr lang="en-US" dirty="0"/>
              <a:t>Sources: All Rise, Adult Treatment Court Best Practice Standards (January 2026); Wisconsin Court System treatment-court standards resources on Teams, Judicial Interaction/Role, Recordkeeping/Confidentiality, Case Planning, Treatment, and Program Phases.</a:t>
            </a:r>
          </a:p>
        </p:txBody>
      </p:sp>
    </p:spTree>
    <p:extLst>
      <p:ext uri="{BB962C8B-B14F-4D97-AF65-F5344CB8AC3E}">
        <p14:creationId xmlns:p14="http://schemas.microsoft.com/office/powerpoint/2010/main" val="3565053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1F374C"/>
                </a:solidFill>
                <a:latin typeface="Source Sans Pro"/>
              </a:rPr>
              <a:t>Objective 3 + the Standards: advancement is collaborative—clinical, supervision, and other qualified team members contribute relevant evidence.</a:t>
            </a:r>
          </a:p>
          <a:p>
            <a:endParaRPr lang="en-US" dirty="0"/>
          </a:p>
          <a:p>
            <a:endParaRPr lang="en-US" dirty="0"/>
          </a:p>
          <a:p>
            <a:r>
              <a:rPr lang="en-US" dirty="0"/>
              <a:t>That connects directly to your third objective and the Standards' emphasis on collaborative phase advancement involving clinical, supervision, and other qualified team members. </a:t>
            </a:r>
          </a:p>
        </p:txBody>
      </p:sp>
    </p:spTree>
    <p:extLst>
      <p:ext uri="{BB962C8B-B14F-4D97-AF65-F5344CB8AC3E}">
        <p14:creationId xmlns:p14="http://schemas.microsoft.com/office/powerpoint/2010/main" val="1558781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Phase advancement isn't just an administrative decision. </a:t>
            </a:r>
            <a:r>
              <a:rPr lang="en-US" b="1" dirty="0"/>
              <a:t>It's an intervention.</a:t>
            </a:r>
          </a:p>
          <a:p>
            <a:endParaRPr lang="en-US" dirty="0"/>
          </a:p>
          <a:p>
            <a:r>
              <a:rPr lang="en-US" dirty="0"/>
              <a:t>When someone advances, we have an opportunity to reinforce the specific behaviors that helped them succeed.</a:t>
            </a:r>
          </a:p>
          <a:p>
            <a:endParaRPr lang="en-US" dirty="0"/>
          </a:p>
          <a:p>
            <a:r>
              <a:rPr lang="en-US" dirty="0"/>
              <a:t>Rather than simply saying, </a:t>
            </a:r>
            <a:r>
              <a:rPr lang="en-US" i="1" dirty="0"/>
              <a:t>“Congratulations, you're in Phase 3,”</a:t>
            </a:r>
            <a:r>
              <a:rPr lang="en-US" dirty="0"/>
              <a:t> we can be much more intentional: </a:t>
            </a:r>
            <a:r>
              <a:rPr lang="en-US" i="1" dirty="0"/>
              <a:t>“You've consistently attended appointments, developed a strategy for managing triggers, communicated with the team when problems arose, and followed through with your case plan. Those are the behaviors that prepared you for the next phase.”</a:t>
            </a:r>
            <a:endParaRPr lang="en-US" dirty="0"/>
          </a:p>
          <a:p>
            <a:r>
              <a:rPr lang="en-US" dirty="0"/>
              <a:t>That specificity matters because we're helping the participant connect </a:t>
            </a:r>
            <a:r>
              <a:rPr lang="en-US" b="1" dirty="0"/>
              <a:t>their behavior with the positive outcome</a:t>
            </a:r>
            <a:r>
              <a:rPr lang="en-US" dirty="0"/>
              <a:t>.</a:t>
            </a:r>
          </a:p>
          <a:p>
            <a:r>
              <a:rPr lang="en-US" dirty="0"/>
              <a:t>Public recognition can also benefit the other participants in court. They get to see what successful progress looks like and hear what is expected.</a:t>
            </a:r>
          </a:p>
          <a:p>
            <a:endParaRPr lang="en-US" dirty="0"/>
          </a:p>
          <a:p>
            <a:r>
              <a:rPr lang="en-US" dirty="0"/>
              <a:t>And advancement should include some discussion about what comes next: </a:t>
            </a:r>
            <a:r>
              <a:rPr lang="en-US" b="1" dirty="0"/>
              <a:t>What will be different in the next phase? What new expectations or opportunities will there be? What skills will the participant need to build next?</a:t>
            </a:r>
          </a:p>
          <a:p>
            <a:endParaRPr lang="en-US" dirty="0"/>
          </a:p>
          <a:p>
            <a:r>
              <a:rPr lang="en-US" dirty="0"/>
              <a:t>So advancement becomes both </a:t>
            </a:r>
            <a:r>
              <a:rPr lang="en-US" b="1" dirty="0"/>
              <a:t>recognition of progress and preparation for the next challenge.</a:t>
            </a:r>
            <a:endParaRPr lang="en-US" dirty="0"/>
          </a:p>
          <a:p>
            <a:endParaRPr lang="en-US" dirty="0"/>
          </a:p>
        </p:txBody>
      </p:sp>
    </p:spTree>
    <p:extLst>
      <p:ext uri="{BB962C8B-B14F-4D97-AF65-F5344CB8AC3E}">
        <p14:creationId xmlns:p14="http://schemas.microsoft.com/office/powerpoint/2010/main" val="1747678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Short- short phase 30-60d</a:t>
            </a:r>
          </a:p>
          <a:p>
            <a:endParaRPr lang="en-US" b="1" dirty="0"/>
          </a:p>
          <a:p>
            <a:r>
              <a:rPr lang="en-US" b="1" dirty="0"/>
              <a:t>NOTE:  What isn’t here:  Abstinence. </a:t>
            </a:r>
            <a:r>
              <a:rPr lang="en-US" b="0" dirty="0"/>
              <a:t>Minimum number of sober days </a:t>
            </a:r>
            <a:r>
              <a:rPr lang="en-US" b="0" u="sng" dirty="0"/>
              <a:t>(unless set by treatment) </a:t>
            </a:r>
            <a:r>
              <a:rPr lang="en-US" b="0" dirty="0"/>
              <a:t>, minimum number of days in phase, a job, timing based on treatment level or dosage, a house, the same plan for everyone.  </a:t>
            </a:r>
          </a:p>
          <a:p>
            <a:endParaRPr lang="en-US" b="0" dirty="0"/>
          </a:p>
          <a:p>
            <a:r>
              <a:rPr lang="en-US" b="1" dirty="0"/>
              <a:t>What IS here:</a:t>
            </a:r>
            <a:r>
              <a:rPr lang="en-US" b="0" dirty="0"/>
              <a:t> individualized advancement criteria based on objective observable behaviors</a:t>
            </a:r>
            <a:endParaRPr lang="en-US" b="1" dirty="0"/>
          </a:p>
        </p:txBody>
      </p:sp>
      <p:sp>
        <p:nvSpPr>
          <p:cNvPr id="4" name="Slide Number Placeholder 3"/>
          <p:cNvSpPr>
            <a:spLocks noGrp="1"/>
          </p:cNvSpPr>
          <p:nvPr>
            <p:ph type="sldNum" sz="quarter" idx="5"/>
          </p:nvPr>
        </p:nvSpPr>
        <p:spPr/>
        <p:txBody>
          <a:bodyPr/>
          <a:lstStyle/>
          <a:p>
            <a:fld id="{0B375158-8E0F-A346-B6FB-90F69FC679D4}" type="slidenum">
              <a:rPr lang="en-US" smtClean="0"/>
              <a:t>23</a:t>
            </a:fld>
            <a:endParaRPr lang="en-US" dirty="0"/>
          </a:p>
        </p:txBody>
      </p:sp>
    </p:spTree>
    <p:extLst>
      <p:ext uri="{BB962C8B-B14F-4D97-AF65-F5344CB8AC3E}">
        <p14:creationId xmlns:p14="http://schemas.microsoft.com/office/powerpoint/2010/main" val="3287767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CB35E-5A9A-BC0A-C16C-B3D6E6EAF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0FE23-2389-6862-100D-0CBE0E5A7EF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92D81E3-FE86-0A84-FAC7-75806B352C0E}"/>
              </a:ext>
            </a:extLst>
          </p:cNvPr>
          <p:cNvSpPr>
            <a:spLocks noGrp="1"/>
          </p:cNvSpPr>
          <p:nvPr>
            <p:ph type="body" idx="1"/>
          </p:nvPr>
        </p:nvSpPr>
        <p:spPr/>
        <p:txBody>
          <a:bodyPr/>
          <a:lstStyle/>
          <a:p>
            <a:r>
              <a:rPr lang="en-US" b="1" dirty="0"/>
              <a:t>90 d</a:t>
            </a:r>
          </a:p>
          <a:p>
            <a:r>
              <a:rPr lang="en-US" b="1" dirty="0"/>
              <a:t>NOTE:  What isn’t here:  </a:t>
            </a:r>
            <a:r>
              <a:rPr lang="en-US" b="0" dirty="0"/>
              <a:t>Minimum number of sober days </a:t>
            </a:r>
            <a:r>
              <a:rPr lang="en-US" b="0" u="sng" dirty="0"/>
              <a:t>(unless set by treatment) </a:t>
            </a:r>
            <a:r>
              <a:rPr lang="en-US" b="0" dirty="0"/>
              <a:t>, minimum number of days in phase, a job, perfect attendance, total abstinence – there still may be substance use which should be responded to with input of the team and most importantly the treatment provider, fully contributing during all sessions and group meetings, the same plan for everyone.  </a:t>
            </a:r>
          </a:p>
          <a:p>
            <a:endParaRPr lang="en-US" b="0" dirty="0"/>
          </a:p>
          <a:p>
            <a:r>
              <a:rPr lang="en-US" b="1" dirty="0"/>
              <a:t>What IS here: </a:t>
            </a:r>
            <a:r>
              <a:rPr lang="en-US" b="0" dirty="0"/>
              <a:t>Respective team members with input of team determine if goals have been met:</a:t>
            </a:r>
          </a:p>
          <a:p>
            <a:r>
              <a:rPr lang="en-US" sz="1200" kern="1200" dirty="0">
                <a:solidFill>
                  <a:schemeClr val="tx1"/>
                </a:solidFill>
                <a:effectLst/>
                <a:latin typeface="+mn-lt"/>
                <a:ea typeface="+mn-ea"/>
                <a:cs typeface="+mn-cs"/>
              </a:rPr>
              <a:t>Therapeutic alliance: develop a trusting relationship between a therapist and the</a:t>
            </a:r>
          </a:p>
          <a:p>
            <a:r>
              <a:rPr lang="en-US" sz="1200" kern="1200" dirty="0">
                <a:solidFill>
                  <a:schemeClr val="tx1"/>
                </a:solidFill>
                <a:effectLst/>
                <a:latin typeface="+mn-lt"/>
                <a:ea typeface="+mn-ea"/>
                <a:cs typeface="+mn-cs"/>
              </a:rPr>
              <a:t>participant</a:t>
            </a:r>
          </a:p>
          <a:p>
            <a:r>
              <a:rPr lang="en-US" sz="1200" kern="1200" dirty="0">
                <a:solidFill>
                  <a:schemeClr val="tx1"/>
                </a:solidFill>
                <a:effectLst/>
                <a:latin typeface="+mn-lt"/>
                <a:ea typeface="+mn-ea"/>
                <a:cs typeface="+mn-cs"/>
              </a:rPr>
              <a:t>o Clinical stability: physical and psychological groundwork to allow for continued progress</a:t>
            </a:r>
          </a:p>
          <a:p>
            <a:r>
              <a:rPr lang="en-US" sz="1200" kern="1200" dirty="0">
                <a:solidFill>
                  <a:schemeClr val="tx1"/>
                </a:solidFill>
                <a:effectLst/>
                <a:latin typeface="+mn-lt"/>
                <a:ea typeface="+mn-ea"/>
                <a:cs typeface="+mn-cs"/>
              </a:rPr>
              <a:t>in treatment</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2766730-DD24-EB8D-E9FF-1FACCE361B0E}"/>
              </a:ext>
            </a:extLst>
          </p:cNvPr>
          <p:cNvSpPr>
            <a:spLocks noGrp="1"/>
          </p:cNvSpPr>
          <p:nvPr>
            <p:ph type="sldNum" sz="quarter" idx="5"/>
          </p:nvPr>
        </p:nvSpPr>
        <p:spPr/>
        <p:txBody>
          <a:bodyPr/>
          <a:lstStyle/>
          <a:p>
            <a:fld id="{0B375158-8E0F-A346-B6FB-90F69FC679D4}" type="slidenum">
              <a:rPr lang="en-US" smtClean="0"/>
              <a:t>24</a:t>
            </a:fld>
            <a:endParaRPr lang="en-US" dirty="0"/>
          </a:p>
        </p:txBody>
      </p:sp>
    </p:spTree>
    <p:extLst>
      <p:ext uri="{BB962C8B-B14F-4D97-AF65-F5344CB8AC3E}">
        <p14:creationId xmlns:p14="http://schemas.microsoft.com/office/powerpoint/2010/main" val="2962892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76807-3291-B938-C79A-7025AF7E28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F9A05-CCDC-8A33-313B-1D94D73B8A9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789393F-5E74-1522-28C0-3E3070F2FF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90-120d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Prosocial Change </a:t>
            </a:r>
            <a:r>
              <a:rPr lang="en-US" sz="1200" b="0" kern="1200" dirty="0">
                <a:solidFill>
                  <a:schemeClr val="tx1"/>
                </a:solidFill>
                <a:effectLst/>
                <a:latin typeface="+mn-lt"/>
                <a:ea typeface="+mn-ea"/>
                <a:cs typeface="+mn-cs"/>
              </a:rPr>
              <a:t> Participant works with staff to focus on developing and maintaining daily interactions with prosocial persons and activities. Works on prosocial skills through manualized CBT curriculum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Prosocial Habilitation: </a:t>
            </a:r>
            <a:r>
              <a:rPr lang="en-US" sz="1200" b="0" kern="1200" dirty="0">
                <a:solidFill>
                  <a:schemeClr val="tx1"/>
                </a:solidFill>
                <a:effectLst/>
                <a:latin typeface="+mn-lt"/>
                <a:ea typeface="+mn-ea"/>
                <a:cs typeface="+mn-cs"/>
              </a:rPr>
              <a:t> participant shows they can apply efforts aimed at reducing substance use by </a:t>
            </a:r>
            <a:r>
              <a:rPr lang="en-US" sz="1200" b="0" kern="1200" dirty="0" err="1">
                <a:solidFill>
                  <a:schemeClr val="tx1"/>
                </a:solidFill>
                <a:effectLst/>
                <a:latin typeface="+mn-lt"/>
                <a:ea typeface="+mn-ea"/>
                <a:cs typeface="+mn-cs"/>
              </a:rPr>
              <a:t>aoiding</a:t>
            </a:r>
            <a:r>
              <a:rPr lang="en-US" sz="1200" b="0" kern="1200" dirty="0">
                <a:solidFill>
                  <a:schemeClr val="tx1"/>
                </a:solidFill>
                <a:effectLst/>
                <a:latin typeface="+mn-lt"/>
                <a:ea typeface="+mn-ea"/>
                <a:cs typeface="+mn-cs"/>
              </a:rPr>
              <a:t> substance using peers, practicing drug refusing </a:t>
            </a:r>
            <a:r>
              <a:rPr lang="en-US" sz="1200" b="0" kern="1200" dirty="0" err="1">
                <a:solidFill>
                  <a:schemeClr val="tx1"/>
                </a:solidFill>
                <a:effectLst/>
                <a:latin typeface="+mn-lt"/>
                <a:ea typeface="+mn-ea"/>
                <a:cs typeface="+mn-cs"/>
              </a:rPr>
              <a:t>skils</a:t>
            </a:r>
            <a:r>
              <a:rPr lang="en-US" sz="1200" b="0" kern="1200" dirty="0">
                <a:solidFill>
                  <a:schemeClr val="tx1"/>
                </a:solidFill>
                <a:effectLst/>
                <a:latin typeface="+mn-lt"/>
                <a:ea typeface="+mn-ea"/>
                <a:cs typeface="+mn-cs"/>
              </a:rPr>
              <a:t>, and engaging in mindfulness or other coping strategies.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Intermittent confirmed abstinence is achieved for several weeks up to a month at a time</a:t>
            </a:r>
          </a:p>
          <a:p>
            <a:endParaRPr lang="en-US" b="1" dirty="0"/>
          </a:p>
          <a:p>
            <a:endParaRPr lang="en-US" b="1" dirty="0"/>
          </a:p>
          <a:p>
            <a:r>
              <a:rPr lang="en-US" b="1" dirty="0"/>
              <a:t>NOTE:  What isn’t here:  </a:t>
            </a:r>
            <a:r>
              <a:rPr lang="en-US" b="0" dirty="0"/>
              <a:t>Minimum number of sober days </a:t>
            </a:r>
            <a:r>
              <a:rPr lang="en-US" b="0" u="sng" dirty="0"/>
              <a:t>(unless set by treatment) </a:t>
            </a:r>
            <a:r>
              <a:rPr lang="en-US" b="0" dirty="0"/>
              <a:t>, minimum number of days in phase, a job, perfect attendance, total abstinence, fully contributing during all sessions and group meetings, the same plan for everyone.  </a:t>
            </a:r>
          </a:p>
          <a:p>
            <a:endParaRPr lang="en-US" b="0" dirty="0"/>
          </a:p>
          <a:p>
            <a:r>
              <a:rPr lang="en-US" b="1" dirty="0"/>
              <a:t>What IS here: </a:t>
            </a:r>
            <a:r>
              <a:rPr lang="en-US" b="0" dirty="0"/>
              <a:t>Maintenance of </a:t>
            </a:r>
            <a:r>
              <a:rPr lang="en-US" sz="1200" kern="1200" dirty="0">
                <a:solidFill>
                  <a:schemeClr val="tx1"/>
                </a:solidFill>
                <a:effectLst/>
                <a:latin typeface="+mn-lt"/>
                <a:ea typeface="+mn-ea"/>
                <a:cs typeface="+mn-cs"/>
              </a:rPr>
              <a:t>Therapeutic alliance: and reliable attendance at all appointments and testing</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B04CB08-F2BB-1C87-A21E-2D78942BFD2F}"/>
              </a:ext>
            </a:extLst>
          </p:cNvPr>
          <p:cNvSpPr>
            <a:spLocks noGrp="1"/>
          </p:cNvSpPr>
          <p:nvPr>
            <p:ph type="sldNum" sz="quarter" idx="5"/>
          </p:nvPr>
        </p:nvSpPr>
        <p:spPr/>
        <p:txBody>
          <a:bodyPr/>
          <a:lstStyle/>
          <a:p>
            <a:fld id="{0B375158-8E0F-A346-B6FB-90F69FC679D4}" type="slidenum">
              <a:rPr lang="en-US" smtClean="0"/>
              <a:t>25</a:t>
            </a:fld>
            <a:endParaRPr lang="en-US" dirty="0"/>
          </a:p>
        </p:txBody>
      </p:sp>
    </p:spTree>
    <p:extLst>
      <p:ext uri="{BB962C8B-B14F-4D97-AF65-F5344CB8AC3E}">
        <p14:creationId xmlns:p14="http://schemas.microsoft.com/office/powerpoint/2010/main" val="27118167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CD879-81C4-9FE0-92F5-93524F69F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D3F9B-012E-3416-2E4A-506DD48960B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ED68481-53C0-EBB0-8636-358E0DE5631F}"/>
              </a:ext>
            </a:extLst>
          </p:cNvPr>
          <p:cNvSpPr>
            <a:spLocks noGrp="1"/>
          </p:cNvSpPr>
          <p:nvPr>
            <p:ph type="body" idx="1"/>
          </p:nvPr>
        </p:nvSpPr>
        <p:spPr/>
        <p:txBody>
          <a:bodyPr/>
          <a:lstStyle/>
          <a:p>
            <a:r>
              <a:rPr lang="en-US" b="1" dirty="0"/>
              <a:t>90-120d</a:t>
            </a:r>
          </a:p>
          <a:p>
            <a:r>
              <a:rPr lang="en-US" b="1" dirty="0"/>
              <a:t>Life Skills: </a:t>
            </a:r>
            <a:r>
              <a:rPr lang="en-US" b="0" dirty="0"/>
              <a:t>Focus on skills needed to support long-term recovery desired by the participant</a:t>
            </a:r>
          </a:p>
          <a:p>
            <a:endParaRPr lang="en-US" b="0" dirty="0"/>
          </a:p>
          <a:p>
            <a:r>
              <a:rPr lang="en-US" b="1" dirty="0"/>
              <a:t>Recovery Capital </a:t>
            </a:r>
            <a:r>
              <a:rPr lang="en-US" b="0" dirty="0"/>
              <a:t>many courts are incorporating prior to phase 4 and need to determine what is the best starting point for their process</a:t>
            </a:r>
            <a:endParaRPr lang="en-US" b="1" dirty="0"/>
          </a:p>
          <a:p>
            <a:endParaRPr lang="en-US" b="1" dirty="0"/>
          </a:p>
          <a:p>
            <a:endParaRPr lang="en-US" b="1" dirty="0"/>
          </a:p>
          <a:p>
            <a:r>
              <a:rPr lang="en-US" b="1" dirty="0"/>
              <a:t>NOTE:  What isn’t here:  </a:t>
            </a:r>
            <a:r>
              <a:rPr lang="en-US" b="0" dirty="0"/>
              <a:t>Minimum number of sober days </a:t>
            </a:r>
            <a:r>
              <a:rPr lang="en-US" b="0" u="sng" dirty="0"/>
              <a:t>(unless set by treatment) </a:t>
            </a:r>
            <a:r>
              <a:rPr lang="en-US" b="0" dirty="0"/>
              <a:t>, minimum number of days in phase, a job, perfect attendance, total abstinence, fully contributing during all sessions and group meetings, the same plan for everyone.  </a:t>
            </a:r>
          </a:p>
          <a:p>
            <a:endParaRPr lang="en-US" b="0" dirty="0"/>
          </a:p>
          <a:p>
            <a:r>
              <a:rPr lang="en-US" b="1" dirty="0"/>
              <a:t>What IS here: </a:t>
            </a:r>
            <a:r>
              <a:rPr lang="en-US" b="0" dirty="0"/>
              <a:t>Respective team members with input of team determine if goals have been met:</a:t>
            </a:r>
          </a:p>
          <a:p>
            <a:r>
              <a:rPr lang="en-US" sz="1200" kern="1200" dirty="0">
                <a:solidFill>
                  <a:schemeClr val="tx1"/>
                </a:solidFill>
                <a:effectLst/>
                <a:latin typeface="+mn-lt"/>
                <a:ea typeface="+mn-ea"/>
                <a:cs typeface="+mn-cs"/>
              </a:rPr>
              <a:t>Therapeutic alliance: develop a trusting relationship between a therapist and the</a:t>
            </a:r>
          </a:p>
          <a:p>
            <a:r>
              <a:rPr lang="en-US" sz="1200" kern="1200" dirty="0">
                <a:solidFill>
                  <a:schemeClr val="tx1"/>
                </a:solidFill>
                <a:effectLst/>
                <a:latin typeface="+mn-lt"/>
                <a:ea typeface="+mn-ea"/>
                <a:cs typeface="+mn-cs"/>
              </a:rPr>
              <a:t>participant</a:t>
            </a:r>
          </a:p>
          <a:p>
            <a:r>
              <a:rPr lang="en-US" sz="1200" kern="1200" dirty="0">
                <a:solidFill>
                  <a:schemeClr val="tx1"/>
                </a:solidFill>
                <a:effectLst/>
                <a:latin typeface="+mn-lt"/>
                <a:ea typeface="+mn-ea"/>
                <a:cs typeface="+mn-cs"/>
              </a:rPr>
              <a:t>o Clinical stability: physical and psychological groundwork to allow for continued progress</a:t>
            </a:r>
          </a:p>
          <a:p>
            <a:r>
              <a:rPr lang="en-US" sz="1200" kern="1200" dirty="0">
                <a:solidFill>
                  <a:schemeClr val="tx1"/>
                </a:solidFill>
                <a:effectLst/>
                <a:latin typeface="+mn-lt"/>
                <a:ea typeface="+mn-ea"/>
                <a:cs typeface="+mn-cs"/>
              </a:rPr>
              <a:t>in treatment</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720E0A9-F54B-ACFC-7426-6D5F5873BF40}"/>
              </a:ext>
            </a:extLst>
          </p:cNvPr>
          <p:cNvSpPr>
            <a:spLocks noGrp="1"/>
          </p:cNvSpPr>
          <p:nvPr>
            <p:ph type="sldNum" sz="quarter" idx="5"/>
          </p:nvPr>
        </p:nvSpPr>
        <p:spPr/>
        <p:txBody>
          <a:bodyPr/>
          <a:lstStyle/>
          <a:p>
            <a:fld id="{0B375158-8E0F-A346-B6FB-90F69FC679D4}" type="slidenum">
              <a:rPr lang="en-US" smtClean="0"/>
              <a:t>26</a:t>
            </a:fld>
            <a:endParaRPr lang="en-US" dirty="0"/>
          </a:p>
        </p:txBody>
      </p:sp>
    </p:spTree>
    <p:extLst>
      <p:ext uri="{BB962C8B-B14F-4D97-AF65-F5344CB8AC3E}">
        <p14:creationId xmlns:p14="http://schemas.microsoft.com/office/powerpoint/2010/main" val="3677390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9578D-3FEA-89D1-8A0A-2DCD2CA25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12C35-A340-88D5-D067-71F3496AE5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82898E6-0CC0-74E0-B0A0-2728707B79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90d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Recovery Management </a:t>
            </a:r>
            <a:r>
              <a:rPr lang="en-US" sz="1200" b="0" kern="1200" dirty="0">
                <a:solidFill>
                  <a:schemeClr val="tx1"/>
                </a:solidFill>
                <a:effectLst/>
                <a:latin typeface="+mn-lt"/>
                <a:ea typeface="+mn-ea"/>
                <a:cs typeface="+mn-cs"/>
              </a:rPr>
              <a:t>engagement with peer community and regular interaction with someone with lived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Abstinence maintenance: </a:t>
            </a:r>
            <a:r>
              <a:rPr lang="en-US" sz="1200" b="0" kern="1200" dirty="0">
                <a:solidFill>
                  <a:schemeClr val="tx1"/>
                </a:solidFill>
                <a:effectLst/>
                <a:latin typeface="+mn-lt"/>
                <a:ea typeface="+mn-ea"/>
                <a:cs typeface="+mn-cs"/>
              </a:rPr>
              <a:t>if new use occurs, discuss with staff and implement service adjustments or additional support; administer sanctions as needed</a:t>
            </a:r>
            <a:endParaRPr lang="en-US" sz="1200" b="1" kern="1200" dirty="0">
              <a:solidFill>
                <a:schemeClr val="tx1"/>
              </a:solidFill>
              <a:effectLst/>
              <a:latin typeface="+mn-lt"/>
              <a:ea typeface="+mn-ea"/>
              <a:cs typeface="+mn-cs"/>
            </a:endParaRPr>
          </a:p>
          <a:p>
            <a:endParaRPr lang="en-US" b="1" dirty="0"/>
          </a:p>
          <a:p>
            <a:endParaRPr lang="en-US" b="1" dirty="0"/>
          </a:p>
          <a:p>
            <a:r>
              <a:rPr lang="en-US" b="1" dirty="0"/>
              <a:t>NOTE:  What isn’t here:  </a:t>
            </a:r>
            <a:r>
              <a:rPr lang="en-US" b="0" dirty="0"/>
              <a:t>Minimum number of sober days </a:t>
            </a:r>
            <a:r>
              <a:rPr lang="en-US" b="0" u="sng" dirty="0"/>
              <a:t>(unless set by treatment) </a:t>
            </a:r>
            <a:r>
              <a:rPr lang="en-US" b="0" dirty="0"/>
              <a:t>, minimum number of days in phase, a job, perfect attendance, total abstinence, fully contributing during all sessions and group meetings, the same plan for everyone.  </a:t>
            </a:r>
          </a:p>
          <a:p>
            <a:endParaRPr lang="en-US" b="0" dirty="0"/>
          </a:p>
          <a:p>
            <a:r>
              <a:rPr lang="en-US" b="1" dirty="0"/>
              <a:t>What IS here: </a:t>
            </a:r>
            <a:r>
              <a:rPr lang="en-US" b="0" dirty="0"/>
              <a:t>Maintenance of </a:t>
            </a:r>
            <a:r>
              <a:rPr lang="en-US" sz="1200" kern="1200" dirty="0">
                <a:solidFill>
                  <a:schemeClr val="tx1"/>
                </a:solidFill>
                <a:effectLst/>
                <a:latin typeface="+mn-lt"/>
                <a:ea typeface="+mn-ea"/>
                <a:cs typeface="+mn-cs"/>
              </a:rPr>
              <a:t>Therapeutic alliance: and reliable attendance at all appointments and testing</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5710200-DF34-B922-CE43-6176B4D96A83}"/>
              </a:ext>
            </a:extLst>
          </p:cNvPr>
          <p:cNvSpPr>
            <a:spLocks noGrp="1"/>
          </p:cNvSpPr>
          <p:nvPr>
            <p:ph type="sldNum" sz="quarter" idx="5"/>
          </p:nvPr>
        </p:nvSpPr>
        <p:spPr/>
        <p:txBody>
          <a:bodyPr/>
          <a:lstStyle/>
          <a:p>
            <a:fld id="{0B375158-8E0F-A346-B6FB-90F69FC679D4}" type="slidenum">
              <a:rPr lang="en-US" smtClean="0"/>
              <a:t>27</a:t>
            </a:fld>
            <a:endParaRPr lang="en-US" dirty="0"/>
          </a:p>
        </p:txBody>
      </p:sp>
    </p:spTree>
    <p:extLst>
      <p:ext uri="{BB962C8B-B14F-4D97-AF65-F5344CB8AC3E}">
        <p14:creationId xmlns:p14="http://schemas.microsoft.com/office/powerpoint/2010/main" val="12849501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53212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03D8-4511-6F46-4C37-601902E247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50CC43-4665-BD6F-F213-F87738F5DEB6}"/>
              </a:ext>
            </a:extLst>
          </p:cNvPr>
          <p:cNvSpPr>
            <a:spLocks noGrp="1"/>
          </p:cNvSpPr>
          <p:nvPr>
            <p:ph type="sldNum" sz="quarter" idx="5"/>
          </p:nvPr>
        </p:nvSpPr>
        <p:spPr/>
        <p:txBody>
          <a:bodyPr/>
          <a:lstStyle/>
          <a:p>
            <a:fld id="{0B375158-8E0F-A346-B6FB-90F69FC679D4}" type="slidenum">
              <a:rPr lang="en-US" smtClean="0"/>
              <a:pPr/>
              <a:t>32</a:t>
            </a:fld>
            <a:endParaRPr lang="en-US" dirty="0"/>
          </a:p>
        </p:txBody>
      </p:sp>
      <p:sp>
        <p:nvSpPr>
          <p:cNvPr id="6" name="Slide Image Placeholder 5">
            <a:extLst>
              <a:ext uri="{FF2B5EF4-FFF2-40B4-BE49-F238E27FC236}">
                <a16:creationId xmlns:a16="http://schemas.microsoft.com/office/drawing/2014/main" id="{3BFF2F0F-98F7-AA8D-D2E8-8A3A5A9A24F6}"/>
              </a:ext>
            </a:extLst>
          </p:cNvPr>
          <p:cNvSpPr>
            <a:spLocks noGrp="1" noRot="1" noChangeAspect="1"/>
          </p:cNvSpPr>
          <p:nvPr>
            <p:ph type="sldImg"/>
          </p:nvPr>
        </p:nvSpPr>
        <p:spPr/>
        <p:txBody>
          <a:bodyPr/>
          <a:lstStyle/>
          <a:p>
            <a:endParaRPr lang="en-US" dirty="0"/>
          </a:p>
        </p:txBody>
      </p:sp>
      <p:sp>
        <p:nvSpPr>
          <p:cNvPr id="7" name="Notes Placeholder 6">
            <a:extLst>
              <a:ext uri="{FF2B5EF4-FFF2-40B4-BE49-F238E27FC236}">
                <a16:creationId xmlns:a16="http://schemas.microsoft.com/office/drawing/2014/main" id="{BD4F963E-E524-A03F-11EA-379F1A5B6E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6020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03D8-4511-6F46-4C37-601902E247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50CC43-4665-BD6F-F213-F87738F5DEB6}"/>
              </a:ext>
            </a:extLst>
          </p:cNvPr>
          <p:cNvSpPr>
            <a:spLocks noGrp="1"/>
          </p:cNvSpPr>
          <p:nvPr>
            <p:ph type="sldNum" sz="quarter" idx="5"/>
          </p:nvPr>
        </p:nvSpPr>
        <p:spPr/>
        <p:txBody>
          <a:bodyPr/>
          <a:lstStyle/>
          <a:p>
            <a:fld id="{0B375158-8E0F-A346-B6FB-90F69FC679D4}" type="slidenum">
              <a:rPr lang="en-US" smtClean="0"/>
              <a:pPr/>
              <a:t>33</a:t>
            </a:fld>
            <a:endParaRPr lang="en-US" dirty="0"/>
          </a:p>
        </p:txBody>
      </p:sp>
      <p:sp>
        <p:nvSpPr>
          <p:cNvPr id="6" name="Slide Image Placeholder 5">
            <a:extLst>
              <a:ext uri="{FF2B5EF4-FFF2-40B4-BE49-F238E27FC236}">
                <a16:creationId xmlns:a16="http://schemas.microsoft.com/office/drawing/2014/main" id="{3BFF2F0F-98F7-AA8D-D2E8-8A3A5A9A24F6}"/>
              </a:ext>
            </a:extLst>
          </p:cNvPr>
          <p:cNvSpPr>
            <a:spLocks noGrp="1" noRot="1" noChangeAspect="1"/>
          </p:cNvSpPr>
          <p:nvPr>
            <p:ph type="sldImg"/>
          </p:nvPr>
        </p:nvSpPr>
        <p:spPr/>
        <p:txBody>
          <a:bodyPr/>
          <a:lstStyle/>
          <a:p>
            <a:endParaRPr lang="en-US" dirty="0"/>
          </a:p>
        </p:txBody>
      </p:sp>
      <p:sp>
        <p:nvSpPr>
          <p:cNvPr id="7" name="Notes Placeholder 6">
            <a:extLst>
              <a:ext uri="{FF2B5EF4-FFF2-40B4-BE49-F238E27FC236}">
                <a16:creationId xmlns:a16="http://schemas.microsoft.com/office/drawing/2014/main" id="{BD4F963E-E524-A03F-11EA-379F1A5B6E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6020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36930-04C1-566B-8B73-4A79A71A8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E7CA1-7D96-3A45-57D8-E8840A79F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1138C-C313-150E-BEC7-35E981978E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F3C175-6BA8-58C7-5D04-FA68170FCCC1}"/>
              </a:ext>
            </a:extLst>
          </p:cNvPr>
          <p:cNvSpPr>
            <a:spLocks noGrp="1"/>
          </p:cNvSpPr>
          <p:nvPr>
            <p:ph type="sldNum" sz="quarter" idx="5"/>
          </p:nvPr>
        </p:nvSpPr>
        <p:spPr/>
        <p:txBody>
          <a:bodyPr/>
          <a:lstStyle/>
          <a:p>
            <a:fld id="{0B375158-8E0F-A346-B6FB-90F69FC679D4}" type="slidenum">
              <a:rPr lang="en-US" smtClean="0"/>
              <a:t>34</a:t>
            </a:fld>
            <a:endParaRPr lang="en-US" dirty="0"/>
          </a:p>
        </p:txBody>
      </p:sp>
    </p:spTree>
    <p:extLst>
      <p:ext uri="{BB962C8B-B14F-4D97-AF65-F5344CB8AC3E}">
        <p14:creationId xmlns:p14="http://schemas.microsoft.com/office/powerpoint/2010/main" val="13916900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A picture containing table, indoor&#10;&#10;Description automatically generated">
            <a:extLst>
              <a:ext uri="{FF2B5EF4-FFF2-40B4-BE49-F238E27FC236}">
                <a16:creationId xmlns:a16="http://schemas.microsoft.com/office/drawing/2014/main" id="{67B00B82-0155-3D4C-BEE3-C4F0DB85FC4B}"/>
              </a:ext>
            </a:extLst>
          </p:cNvPr>
          <p:cNvPicPr>
            <a:picLocks noChangeAspect="1"/>
          </p:cNvPicPr>
          <p:nvPr userDrawn="1"/>
        </p:nvPicPr>
        <p:blipFill rotWithShape="1">
          <a:blip r:embed="rId2">
            <a:alphaModFix/>
            <a:duotone>
              <a:prstClr val="black"/>
              <a:schemeClr val="accent1">
                <a:lumMod val="50000"/>
                <a:tint val="45000"/>
                <a:satMod val="400000"/>
              </a:schemeClr>
            </a:duotone>
          </a:blip>
          <a:srcRect b="15918"/>
          <a:stretch>
            <a:fillRect/>
          </a:stretch>
        </p:blipFill>
        <p:spPr>
          <a:xfrm>
            <a:off x="0" y="1"/>
            <a:ext cx="12192000" cy="6856830"/>
          </a:xfrm>
          <a:prstGeom prst="rect">
            <a:avLst/>
          </a:prstGeom>
        </p:spPr>
      </p:pic>
      <p:sp>
        <p:nvSpPr>
          <p:cNvPr id="2" name="Title 1">
            <a:extLst>
              <a:ext uri="{FF2B5EF4-FFF2-40B4-BE49-F238E27FC236}">
                <a16:creationId xmlns:a16="http://schemas.microsoft.com/office/drawing/2014/main" id="{9CF0E976-9B5E-8C41-8BDB-6C519D11AB4A}"/>
              </a:ext>
            </a:extLst>
          </p:cNvPr>
          <p:cNvSpPr>
            <a:spLocks noGrp="1"/>
          </p:cNvSpPr>
          <p:nvPr>
            <p:ph type="ctrTitle" hasCustomPrompt="1"/>
          </p:nvPr>
        </p:nvSpPr>
        <p:spPr>
          <a:xfrm>
            <a:off x="0" y="1420428"/>
            <a:ext cx="12192000" cy="4927106"/>
          </a:xfrm>
          <a:solidFill>
            <a:schemeClr val="accent1">
              <a:lumMod val="50000"/>
              <a:alpha val="94000"/>
            </a:schemeClr>
          </a:solidFill>
        </p:spPr>
        <p:txBody>
          <a:bodyPr lIns="548640" tIns="365760" rIns="548640" anchor="t" anchorCtr="0">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A6A92D19-F86B-DB4D-92D3-746A7B13E93E}"/>
              </a:ext>
            </a:extLst>
          </p:cNvPr>
          <p:cNvSpPr>
            <a:spLocks noGrp="1"/>
          </p:cNvSpPr>
          <p:nvPr>
            <p:ph type="subTitle" idx="1" hasCustomPrompt="1"/>
          </p:nvPr>
        </p:nvSpPr>
        <p:spPr>
          <a:xfrm>
            <a:off x="463296" y="3276600"/>
            <a:ext cx="11500104" cy="585216"/>
          </a:xfrm>
        </p:spPr>
        <p:txBody>
          <a:bodyPr anchor="ctr">
            <a:noAutofit/>
          </a:bodyPr>
          <a:lstStyle>
            <a:lvl1pPr marL="0" indent="0" algn="l">
              <a:buNone/>
              <a:defRPr sz="28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38262501-0A7D-DD4C-A1D0-6E9CD38AD8D3}"/>
              </a:ext>
            </a:extLst>
          </p:cNvPr>
          <p:cNvSpPr>
            <a:spLocks noGrp="1"/>
          </p:cNvSpPr>
          <p:nvPr>
            <p:ph type="ftr" sz="quarter" idx="11"/>
          </p:nvPr>
        </p:nvSpPr>
        <p:spPr>
          <a:xfrm>
            <a:off x="4038600" y="6491644"/>
            <a:ext cx="4114800" cy="365125"/>
          </a:xfrm>
        </p:spPr>
        <p:txBody>
          <a:bodyPr/>
          <a:lstStyle>
            <a:lvl1pPr>
              <a:defRPr sz="900">
                <a:solidFill>
                  <a:schemeClr val="bg1"/>
                </a:solidFill>
              </a:defRPr>
            </a:lvl1pPr>
          </a:lstStyle>
          <a:p>
            <a:r>
              <a:rPr lang="en-US" dirty="0"/>
              <a:t>©JusticePoint Inc. 2026. All rights reserved.</a:t>
            </a:r>
          </a:p>
        </p:txBody>
      </p:sp>
      <p:pic>
        <p:nvPicPr>
          <p:cNvPr id="11" name="Picture 10" descr="Logo&#10;&#10;Description automatically generated with medium confidence">
            <a:extLst>
              <a:ext uri="{FF2B5EF4-FFF2-40B4-BE49-F238E27FC236}">
                <a16:creationId xmlns:a16="http://schemas.microsoft.com/office/drawing/2014/main" id="{664E0ACA-9CCA-614A-836A-E468AF333B28}"/>
              </a:ext>
            </a:extLst>
          </p:cNvPr>
          <p:cNvPicPr>
            <a:picLocks noChangeAspect="1"/>
          </p:cNvPicPr>
          <p:nvPr userDrawn="1"/>
        </p:nvPicPr>
        <p:blipFill>
          <a:blip r:embed="rId3"/>
          <a:stretch>
            <a:fillRect/>
          </a:stretch>
        </p:blipFill>
        <p:spPr>
          <a:xfrm>
            <a:off x="-94692" y="444625"/>
            <a:ext cx="3716782" cy="833278"/>
          </a:xfrm>
          <a:prstGeom prst="rect">
            <a:avLst/>
          </a:prstGeom>
        </p:spPr>
      </p:pic>
    </p:spTree>
    <p:extLst>
      <p:ext uri="{BB962C8B-B14F-4D97-AF65-F5344CB8AC3E}">
        <p14:creationId xmlns:p14="http://schemas.microsoft.com/office/powerpoint/2010/main" val="157786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pic>
        <p:nvPicPr>
          <p:cNvPr id="10" name="Picture 9" descr="A picture containing table, indoor&#10;&#10;Description automatically generated">
            <a:extLst>
              <a:ext uri="{FF2B5EF4-FFF2-40B4-BE49-F238E27FC236}">
                <a16:creationId xmlns:a16="http://schemas.microsoft.com/office/drawing/2014/main" id="{67B00B82-0155-3D4C-BEE3-C4F0DB85FC4B}"/>
              </a:ext>
            </a:extLst>
          </p:cNvPr>
          <p:cNvPicPr>
            <a:picLocks noChangeAspect="1"/>
          </p:cNvPicPr>
          <p:nvPr userDrawn="1"/>
        </p:nvPicPr>
        <p:blipFill rotWithShape="1">
          <a:blip r:embed="rId2">
            <a:alphaModFix/>
            <a:duotone>
              <a:prstClr val="black"/>
              <a:schemeClr val="accent1">
                <a:lumMod val="50000"/>
                <a:tint val="45000"/>
                <a:satMod val="400000"/>
              </a:schemeClr>
            </a:duotone>
          </a:blip>
          <a:srcRect b="15918"/>
          <a:stretch>
            <a:fillRect/>
          </a:stretch>
        </p:blipFill>
        <p:spPr>
          <a:xfrm>
            <a:off x="0" y="1"/>
            <a:ext cx="12192000" cy="6856830"/>
          </a:xfrm>
          <a:prstGeom prst="rect">
            <a:avLst/>
          </a:prstGeom>
        </p:spPr>
      </p:pic>
      <p:sp>
        <p:nvSpPr>
          <p:cNvPr id="2" name="Title 1">
            <a:extLst>
              <a:ext uri="{FF2B5EF4-FFF2-40B4-BE49-F238E27FC236}">
                <a16:creationId xmlns:a16="http://schemas.microsoft.com/office/drawing/2014/main" id="{9CF0E976-9B5E-8C41-8BDB-6C519D11AB4A}"/>
              </a:ext>
            </a:extLst>
          </p:cNvPr>
          <p:cNvSpPr>
            <a:spLocks noGrp="1"/>
          </p:cNvSpPr>
          <p:nvPr>
            <p:ph type="ctrTitle" hasCustomPrompt="1"/>
          </p:nvPr>
        </p:nvSpPr>
        <p:spPr>
          <a:xfrm>
            <a:off x="0" y="1420428"/>
            <a:ext cx="12192000" cy="3436244"/>
          </a:xfrm>
          <a:solidFill>
            <a:schemeClr val="accent1">
              <a:lumMod val="50000"/>
              <a:alpha val="94000"/>
            </a:schemeClr>
          </a:solidFill>
        </p:spPr>
        <p:txBody>
          <a:bodyPr lIns="548640" tIns="365760" rIns="548640" anchor="t" anchorCtr="0">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A6A92D19-F86B-DB4D-92D3-746A7B13E93E}"/>
              </a:ext>
            </a:extLst>
          </p:cNvPr>
          <p:cNvSpPr>
            <a:spLocks noGrp="1"/>
          </p:cNvSpPr>
          <p:nvPr>
            <p:ph type="subTitle" idx="1" hasCustomPrompt="1"/>
          </p:nvPr>
        </p:nvSpPr>
        <p:spPr>
          <a:xfrm>
            <a:off x="463296" y="3276600"/>
            <a:ext cx="11500104" cy="585216"/>
          </a:xfrm>
        </p:spPr>
        <p:txBody>
          <a:bodyPr anchor="ctr">
            <a:noAutofit/>
          </a:bodyPr>
          <a:lstStyle>
            <a:lvl1pPr marL="0" indent="0" algn="l">
              <a:buNone/>
              <a:defRPr sz="28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38262501-0A7D-DD4C-A1D0-6E9CD38AD8D3}"/>
              </a:ext>
            </a:extLst>
          </p:cNvPr>
          <p:cNvSpPr>
            <a:spLocks noGrp="1"/>
          </p:cNvSpPr>
          <p:nvPr>
            <p:ph type="ftr" sz="quarter" idx="11"/>
          </p:nvPr>
        </p:nvSpPr>
        <p:spPr>
          <a:xfrm>
            <a:off x="4038600" y="6491644"/>
            <a:ext cx="4114800" cy="365125"/>
          </a:xfrm>
        </p:spPr>
        <p:txBody>
          <a:bodyPr/>
          <a:lstStyle>
            <a:lvl1pPr>
              <a:defRPr sz="900">
                <a:solidFill>
                  <a:schemeClr val="bg1"/>
                </a:solidFill>
              </a:defRPr>
            </a:lvl1pPr>
          </a:lstStyle>
          <a:p>
            <a:r>
              <a:rPr lang="en-US" dirty="0"/>
              <a:t>©JusticePoint Inc. 2026. All rights reserved.</a:t>
            </a:r>
          </a:p>
        </p:txBody>
      </p:sp>
      <p:pic>
        <p:nvPicPr>
          <p:cNvPr id="11" name="Picture 10" descr="Logo&#10;&#10;Description automatically generated with medium confidence">
            <a:extLst>
              <a:ext uri="{FF2B5EF4-FFF2-40B4-BE49-F238E27FC236}">
                <a16:creationId xmlns:a16="http://schemas.microsoft.com/office/drawing/2014/main" id="{664E0ACA-9CCA-614A-836A-E468AF333B28}"/>
              </a:ext>
            </a:extLst>
          </p:cNvPr>
          <p:cNvPicPr>
            <a:picLocks noChangeAspect="1"/>
          </p:cNvPicPr>
          <p:nvPr userDrawn="1"/>
        </p:nvPicPr>
        <p:blipFill>
          <a:blip r:embed="rId3"/>
          <a:stretch>
            <a:fillRect/>
          </a:stretch>
        </p:blipFill>
        <p:spPr>
          <a:xfrm>
            <a:off x="-94692" y="444625"/>
            <a:ext cx="3716782" cy="833278"/>
          </a:xfrm>
          <a:prstGeom prst="rect">
            <a:avLst/>
          </a:prstGeom>
        </p:spPr>
      </p:pic>
    </p:spTree>
    <p:extLst>
      <p:ext uri="{BB962C8B-B14F-4D97-AF65-F5344CB8AC3E}">
        <p14:creationId xmlns:p14="http://schemas.microsoft.com/office/powerpoint/2010/main" val="4484075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Fu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3200506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3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324E36F-3B69-99D2-354F-44E55C03A134}"/>
              </a:ext>
            </a:extLst>
          </p:cNvPr>
          <p:cNvSpPr>
            <a:spLocks noGrp="1"/>
          </p:cNvSpPr>
          <p:nvPr>
            <p:ph idx="13"/>
          </p:nvPr>
        </p:nvSpPr>
        <p:spPr>
          <a:xfrm>
            <a:off x="228599" y="2201662"/>
            <a:ext cx="9208363" cy="3861787"/>
          </a:xfrm>
          <a:solidFill>
            <a:schemeClr val="bg1">
              <a:lumMod val="95000"/>
            </a:schemeClr>
          </a:solidFill>
        </p:spPr>
        <p:txBody>
          <a:bodyPr>
            <a:normAutofit/>
          </a:bodyPr>
          <a:lstStyle>
            <a:lvl1pPr>
              <a:spcAft>
                <a:spcPts val="600"/>
              </a:spcAft>
              <a:defRPr sz="2000"/>
            </a:lvl1pPr>
            <a:lvl2pPr>
              <a:spcAft>
                <a:spcPts val="600"/>
              </a:spcAft>
              <a:buClr>
                <a:schemeClr val="tx2"/>
              </a:buClr>
              <a:defRPr sz="2000"/>
            </a:lvl2pPr>
            <a:lvl3pPr>
              <a:spcAft>
                <a:spcPts val="600"/>
              </a:spcAft>
              <a:buClr>
                <a:schemeClr val="tx2"/>
              </a:buClr>
              <a:defRPr sz="2000"/>
            </a:lvl3pPr>
            <a:lvl4pPr>
              <a:spcAft>
                <a:spcPts val="600"/>
              </a:spcAft>
              <a:defRPr sz="2000"/>
            </a:lvl4pPr>
            <a:lvl5pPr>
              <a:spcAft>
                <a:spcPts val="60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1D56EDDA-50DD-7708-959B-4561921FBF38}"/>
              </a:ext>
            </a:extLst>
          </p:cNvPr>
          <p:cNvSpPr>
            <a:spLocks noGrp="1"/>
          </p:cNvSpPr>
          <p:nvPr>
            <p:ph idx="14"/>
          </p:nvPr>
        </p:nvSpPr>
        <p:spPr>
          <a:xfrm>
            <a:off x="9552372" y="880224"/>
            <a:ext cx="2411027" cy="5183225"/>
          </a:xfrm>
          <a:solidFill>
            <a:schemeClr val="accent1">
              <a:lumMod val="20000"/>
              <a:lumOff val="80000"/>
            </a:schemeClr>
          </a:solidFill>
        </p:spPr>
        <p:txBody>
          <a:bodyPr>
            <a:normAutofit/>
          </a:bodyPr>
          <a:lstStyle>
            <a:lvl1pPr>
              <a:spcAft>
                <a:spcPts val="600"/>
              </a:spcAft>
              <a:defRPr sz="2000"/>
            </a:lvl1pPr>
            <a:lvl2pPr>
              <a:spcAft>
                <a:spcPts val="600"/>
              </a:spcAft>
              <a:buClr>
                <a:schemeClr val="tx2"/>
              </a:buClr>
              <a:defRPr sz="2000"/>
            </a:lvl2pPr>
            <a:lvl3pPr>
              <a:spcAft>
                <a:spcPts val="600"/>
              </a:spcAft>
              <a:buClr>
                <a:schemeClr val="tx2"/>
              </a:buClr>
              <a:defRPr sz="2000"/>
            </a:lvl3pPr>
            <a:lvl4pPr>
              <a:spcAft>
                <a:spcPts val="600"/>
              </a:spcAft>
              <a:defRPr sz="2000"/>
            </a:lvl4pPr>
            <a:lvl5pPr>
              <a:spcAft>
                <a:spcPts val="60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228599" y="885548"/>
            <a:ext cx="9208363" cy="1174072"/>
          </a:xfrm>
          <a:solidFill>
            <a:schemeClr val="accent2">
              <a:lumMod val="20000"/>
              <a:lumOff val="80000"/>
            </a:schemeClr>
          </a:solidFill>
        </p:spPr>
        <p:txBody>
          <a:bodyPr>
            <a:noAutofit/>
          </a:bodyPr>
          <a:lstStyle>
            <a:lvl1pPr marL="0" indent="1082675">
              <a:spcAft>
                <a:spcPts val="600"/>
              </a:spcAft>
              <a:defRPr sz="2000" b="1">
                <a:solidFill>
                  <a:schemeClr val="accent2"/>
                </a:solidFill>
              </a:defRPr>
            </a:lvl1pPr>
            <a:lvl2pPr marL="1260475" indent="-177800">
              <a:spcAft>
                <a:spcPts val="600"/>
              </a:spcAft>
              <a:buClr>
                <a:schemeClr val="tx2"/>
              </a:buClr>
              <a:defRPr sz="2000"/>
            </a:lvl2pPr>
            <a:lvl3pPr>
              <a:spcAft>
                <a:spcPts val="600"/>
              </a:spcAft>
              <a:buClr>
                <a:schemeClr val="tx2"/>
              </a:buClr>
              <a:defRPr sz="2000"/>
            </a:lvl3pPr>
            <a:lvl4pPr>
              <a:spcAft>
                <a:spcPts val="600"/>
              </a:spcAft>
              <a:defRPr sz="2000">
                <a:solidFill>
                  <a:schemeClr val="accent2"/>
                </a:solidFill>
              </a:defRPr>
            </a:lvl4pPr>
            <a:lvl5pPr>
              <a:spcAft>
                <a:spcPts val="600"/>
              </a:spcAft>
              <a:defRPr sz="2000"/>
            </a:lvl5pPr>
          </a:lstStyle>
          <a:p>
            <a:pPr lvl="0"/>
            <a:r>
              <a:rPr lang="en-US" dirty="0"/>
              <a:t>Click to edit Master text styles</a:t>
            </a:r>
          </a:p>
          <a:p>
            <a:pPr lvl="1"/>
            <a:r>
              <a:rPr lang="en-US" dirty="0"/>
              <a:t>Second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689885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With Workbook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2074086" y="955517"/>
            <a:ext cx="9889314" cy="579422"/>
          </a:xfrm>
        </p:spPr>
        <p:txBody>
          <a:bodyPr>
            <a:normAutofit/>
          </a:bodyPr>
          <a:lstStyle>
            <a:lvl1pPr>
              <a:defRPr sz="2400" b="1" i="1">
                <a:solidFill>
                  <a:schemeClr val="accent1">
                    <a:lumMod val="75000"/>
                  </a:schemeClr>
                </a:solidFill>
              </a:defRPr>
            </a:lvl1pPr>
          </a:lstStyle>
          <a:p>
            <a:pPr lvl="0"/>
            <a:r>
              <a:rPr lang="en-US" dirty="0"/>
              <a:t>Click to edit Master text styles</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4" name="Content Placeholder 2">
            <a:extLst>
              <a:ext uri="{FF2B5EF4-FFF2-40B4-BE49-F238E27FC236}">
                <a16:creationId xmlns:a16="http://schemas.microsoft.com/office/drawing/2014/main" id="{B19BFDF4-B7DF-5E32-4C61-5D03B32EE4C5}"/>
              </a:ext>
            </a:extLst>
          </p:cNvPr>
          <p:cNvSpPr>
            <a:spLocks noGrp="1"/>
          </p:cNvSpPr>
          <p:nvPr>
            <p:ph idx="13"/>
          </p:nvPr>
        </p:nvSpPr>
        <p:spPr>
          <a:xfrm>
            <a:off x="2082296" y="1674891"/>
            <a:ext cx="9388445" cy="4265704"/>
          </a:xfrm>
        </p:spPr>
        <p:txBody>
          <a:bodyPr/>
          <a:lstStyle>
            <a:lvl1pPr marL="227013" indent="-227013">
              <a:buClr>
                <a:schemeClr val="tx2"/>
              </a:buClr>
              <a:buFont typeface="Arial" panose="020B0604020202020204" pitchFamily="34" charset="0"/>
              <a:buChar char="•"/>
              <a:defRPr/>
            </a:lvl1pPr>
            <a:lvl2pPr marL="461963" indent="-234950">
              <a:buClr>
                <a:schemeClr val="tx2"/>
              </a:buClr>
              <a:defRPr/>
            </a:lvl2pPr>
            <a:lvl3pPr marL="687388" indent="-225425">
              <a:buClr>
                <a:schemeClr val="tx2"/>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E9CB519A-5FB2-344A-03CE-AA747936CE97}"/>
              </a:ext>
            </a:extLst>
          </p:cNvPr>
          <p:cNvCxnSpPr>
            <a:cxnSpLocks/>
          </p:cNvCxnSpPr>
          <p:nvPr userDrawn="1"/>
        </p:nvCxnSpPr>
        <p:spPr>
          <a:xfrm>
            <a:off x="2184536" y="1507774"/>
            <a:ext cx="977886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0741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Larg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3935147" y="955517"/>
            <a:ext cx="8001093" cy="579422"/>
          </a:xfrm>
        </p:spPr>
        <p:txBody>
          <a:bodyPr>
            <a:normAutofit/>
          </a:bodyPr>
          <a:lstStyle>
            <a:lvl1pPr>
              <a:defRPr sz="2400" b="1" i="1">
                <a:solidFill>
                  <a:schemeClr val="accent1">
                    <a:lumMod val="75000"/>
                  </a:schemeClr>
                </a:solidFill>
              </a:defRPr>
            </a:lvl1pPr>
          </a:lstStyle>
          <a:p>
            <a:pPr lvl="0"/>
            <a:r>
              <a:rPr lang="en-US" dirty="0"/>
              <a:t>Click to edit Master text styles</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4" name="Content Placeholder 2">
            <a:extLst>
              <a:ext uri="{FF2B5EF4-FFF2-40B4-BE49-F238E27FC236}">
                <a16:creationId xmlns:a16="http://schemas.microsoft.com/office/drawing/2014/main" id="{B19BFDF4-B7DF-5E32-4C61-5D03B32EE4C5}"/>
              </a:ext>
            </a:extLst>
          </p:cNvPr>
          <p:cNvSpPr>
            <a:spLocks noGrp="1"/>
          </p:cNvSpPr>
          <p:nvPr>
            <p:ph idx="13"/>
          </p:nvPr>
        </p:nvSpPr>
        <p:spPr>
          <a:xfrm>
            <a:off x="3929201" y="1674891"/>
            <a:ext cx="7595858" cy="4265704"/>
          </a:xfrm>
        </p:spPr>
        <p:txBody>
          <a:bodyPr/>
          <a:lstStyle>
            <a:lvl1pPr marL="227013" indent="-227013">
              <a:buClr>
                <a:schemeClr val="tx2"/>
              </a:buClr>
              <a:buFont typeface="Arial" panose="020B0604020202020204" pitchFamily="34" charset="0"/>
              <a:buChar char="•"/>
              <a:defRPr/>
            </a:lvl1pPr>
            <a:lvl2pPr marL="461963" indent="-234950">
              <a:buClr>
                <a:schemeClr val="tx2"/>
              </a:buClr>
              <a:defRPr/>
            </a:lvl2pPr>
            <a:lvl3pPr marL="687388" indent="-225425">
              <a:buClr>
                <a:schemeClr val="tx2"/>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E9CB519A-5FB2-344A-03CE-AA747936CE97}"/>
              </a:ext>
            </a:extLst>
          </p:cNvPr>
          <p:cNvCxnSpPr>
            <a:cxnSpLocks/>
          </p:cNvCxnSpPr>
          <p:nvPr userDrawn="1"/>
        </p:nvCxnSpPr>
        <p:spPr>
          <a:xfrm>
            <a:off x="4038600" y="1507774"/>
            <a:ext cx="792479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013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139820" y="1009835"/>
            <a:ext cx="5790463" cy="4351338"/>
          </a:xfrm>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3686391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139820" y="1009835"/>
            <a:ext cx="5790463" cy="4351338"/>
          </a:xfrm>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4" name="Content Placeholder 2">
            <a:extLst>
              <a:ext uri="{FF2B5EF4-FFF2-40B4-BE49-F238E27FC236}">
                <a16:creationId xmlns:a16="http://schemas.microsoft.com/office/drawing/2014/main" id="{23AAB281-9986-C703-E217-94CE0C2AE911}"/>
              </a:ext>
            </a:extLst>
          </p:cNvPr>
          <p:cNvSpPr>
            <a:spLocks noGrp="1"/>
          </p:cNvSpPr>
          <p:nvPr>
            <p:ph idx="13"/>
          </p:nvPr>
        </p:nvSpPr>
        <p:spPr>
          <a:xfrm>
            <a:off x="6172937" y="1009835"/>
            <a:ext cx="5790463" cy="4351338"/>
          </a:xfrm>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0383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1E326-50A3-3E4D-884E-852862DBCF18}"/>
              </a:ext>
            </a:extLst>
          </p:cNvPr>
          <p:cNvSpPr>
            <a:spLocks noGrp="1"/>
          </p:cNvSpPr>
          <p:nvPr>
            <p:ph type="title" hasCustomPrompt="1"/>
          </p:nvPr>
        </p:nvSpPr>
        <p:spPr>
          <a:xfrm>
            <a:off x="0" y="1122363"/>
            <a:ext cx="12192000" cy="2644965"/>
          </a:xfrm>
          <a:solidFill>
            <a:schemeClr val="accent1">
              <a:alpha val="32000"/>
            </a:schemeClr>
          </a:solidFill>
        </p:spPr>
        <p:txBody>
          <a:bodyPr lIns="548640" rIns="548640" anchor="ctr">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72460ABB-AAC9-BF41-893C-ABBE791CA9D1}"/>
              </a:ext>
            </a:extLst>
          </p:cNvPr>
          <p:cNvSpPr>
            <a:spLocks noGrp="1"/>
          </p:cNvSpPr>
          <p:nvPr>
            <p:ph type="body" idx="1"/>
          </p:nvPr>
        </p:nvSpPr>
        <p:spPr>
          <a:xfrm>
            <a:off x="475234" y="4125850"/>
            <a:ext cx="10515600" cy="1500187"/>
          </a:xfrm>
        </p:spPr>
        <p:txBody>
          <a:bodyPr/>
          <a:lstStyle>
            <a:lvl1pPr marL="0" indent="0">
              <a:buNone/>
              <a:defRPr sz="2400" b="1">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94F4DBFD-B035-E64A-A703-203961BA6F0D}"/>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0FD4AD27-CC3D-B845-B55A-B3F6D09107CA}"/>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8" name="Rectangle 7">
            <a:extLst>
              <a:ext uri="{FF2B5EF4-FFF2-40B4-BE49-F238E27FC236}">
                <a16:creationId xmlns:a16="http://schemas.microsoft.com/office/drawing/2014/main" id="{739D1382-F22B-A350-DD41-CE950F843AE1}"/>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8374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1E326-50A3-3E4D-884E-852862DBCF18}"/>
              </a:ext>
            </a:extLst>
          </p:cNvPr>
          <p:cNvSpPr>
            <a:spLocks noGrp="1"/>
          </p:cNvSpPr>
          <p:nvPr>
            <p:ph type="title" hasCustomPrompt="1"/>
          </p:nvPr>
        </p:nvSpPr>
        <p:spPr>
          <a:xfrm>
            <a:off x="0" y="1122363"/>
            <a:ext cx="12192000" cy="4503674"/>
          </a:xfrm>
          <a:solidFill>
            <a:schemeClr val="accent1">
              <a:alpha val="32000"/>
            </a:schemeClr>
          </a:solidFill>
        </p:spPr>
        <p:txBody>
          <a:bodyPr lIns="3749040" tIns="457200" rIns="548640" anchor="t" anchorCtr="0">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94F4DBFD-B035-E64A-A703-203961BA6F0D}"/>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0FD4AD27-CC3D-B845-B55A-B3F6D09107CA}"/>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8" name="Rectangle 7">
            <a:extLst>
              <a:ext uri="{FF2B5EF4-FFF2-40B4-BE49-F238E27FC236}">
                <a16:creationId xmlns:a16="http://schemas.microsoft.com/office/drawing/2014/main" id="{739D1382-F22B-A350-DD41-CE950F843AE1}"/>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72460ABB-AAC9-BF41-893C-ABBE791CA9D1}"/>
              </a:ext>
            </a:extLst>
          </p:cNvPr>
          <p:cNvSpPr>
            <a:spLocks noGrp="1"/>
          </p:cNvSpPr>
          <p:nvPr>
            <p:ph type="body" idx="1"/>
          </p:nvPr>
        </p:nvSpPr>
        <p:spPr>
          <a:xfrm>
            <a:off x="3701988" y="2412460"/>
            <a:ext cx="7865172" cy="1500187"/>
          </a:xfrm>
        </p:spPr>
        <p:txBody>
          <a:bodyPr>
            <a:normAutofit/>
          </a:bodyPr>
          <a:lstStyle>
            <a:lvl1pPr marL="0" indent="0">
              <a:buNone/>
              <a:defRPr sz="20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icture Placeholder 6">
            <a:extLst>
              <a:ext uri="{FF2B5EF4-FFF2-40B4-BE49-F238E27FC236}">
                <a16:creationId xmlns:a16="http://schemas.microsoft.com/office/drawing/2014/main" id="{0DDFBCAB-30C7-FEE7-9DAC-1E5FF4A2DC7D}"/>
              </a:ext>
            </a:extLst>
          </p:cNvPr>
          <p:cNvSpPr>
            <a:spLocks noGrp="1"/>
          </p:cNvSpPr>
          <p:nvPr>
            <p:ph type="pic" sz="quarter" idx="13"/>
          </p:nvPr>
        </p:nvSpPr>
        <p:spPr>
          <a:xfrm>
            <a:off x="228600" y="1336500"/>
            <a:ext cx="3257550" cy="4067839"/>
          </a:xfrm>
        </p:spPr>
        <p:txBody>
          <a:bodyPr/>
          <a:lstStyle/>
          <a:p>
            <a:endParaRPr lang="en-US" dirty="0"/>
          </a:p>
        </p:txBody>
      </p:sp>
    </p:spTree>
    <p:extLst>
      <p:ext uri="{BB962C8B-B14F-4D97-AF65-F5344CB8AC3E}">
        <p14:creationId xmlns:p14="http://schemas.microsoft.com/office/powerpoint/2010/main" val="697354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1E326-50A3-3E4D-884E-852862DBCF18}"/>
              </a:ext>
            </a:extLst>
          </p:cNvPr>
          <p:cNvSpPr>
            <a:spLocks noGrp="1"/>
          </p:cNvSpPr>
          <p:nvPr>
            <p:ph type="title" hasCustomPrompt="1"/>
          </p:nvPr>
        </p:nvSpPr>
        <p:spPr>
          <a:xfrm>
            <a:off x="0" y="1122363"/>
            <a:ext cx="12192000" cy="4503674"/>
          </a:xfrm>
          <a:solidFill>
            <a:schemeClr val="accent1">
              <a:alpha val="32000"/>
            </a:schemeClr>
          </a:solidFill>
        </p:spPr>
        <p:txBody>
          <a:bodyPr lIns="3749040" tIns="457200" rIns="548640" anchor="t" anchorCtr="0">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94F4DBFD-B035-E64A-A703-203961BA6F0D}"/>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0FD4AD27-CC3D-B845-B55A-B3F6D09107CA}"/>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8" name="Rectangle 7">
            <a:extLst>
              <a:ext uri="{FF2B5EF4-FFF2-40B4-BE49-F238E27FC236}">
                <a16:creationId xmlns:a16="http://schemas.microsoft.com/office/drawing/2014/main" id="{739D1382-F22B-A350-DD41-CE950F843AE1}"/>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72460ABB-AAC9-BF41-893C-ABBE791CA9D1}"/>
              </a:ext>
            </a:extLst>
          </p:cNvPr>
          <p:cNvSpPr>
            <a:spLocks noGrp="1"/>
          </p:cNvSpPr>
          <p:nvPr>
            <p:ph type="body" idx="1"/>
          </p:nvPr>
        </p:nvSpPr>
        <p:spPr>
          <a:xfrm>
            <a:off x="3701987" y="3728705"/>
            <a:ext cx="7830004" cy="1500187"/>
          </a:xfrm>
        </p:spPr>
        <p:txBody>
          <a:bodyPr>
            <a:normAutofit/>
          </a:bodyPr>
          <a:lstStyle>
            <a:lvl1pPr marL="0" indent="0">
              <a:spcAft>
                <a:spcPts val="1800"/>
              </a:spcAft>
              <a:buNone/>
              <a:defRPr sz="2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Picture Placeholder 6">
            <a:extLst>
              <a:ext uri="{FF2B5EF4-FFF2-40B4-BE49-F238E27FC236}">
                <a16:creationId xmlns:a16="http://schemas.microsoft.com/office/drawing/2014/main" id="{0DDFBCAB-30C7-FEE7-9DAC-1E5FF4A2DC7D}"/>
              </a:ext>
            </a:extLst>
          </p:cNvPr>
          <p:cNvSpPr>
            <a:spLocks noGrp="1"/>
          </p:cNvSpPr>
          <p:nvPr>
            <p:ph type="pic" sz="quarter" idx="13"/>
          </p:nvPr>
        </p:nvSpPr>
        <p:spPr>
          <a:xfrm>
            <a:off x="228600" y="1336500"/>
            <a:ext cx="3257550" cy="4067839"/>
          </a:xfrm>
        </p:spPr>
        <p:txBody>
          <a:bodyPr/>
          <a:lstStyle/>
          <a:p>
            <a:endParaRPr lang="en-US" dirty="0"/>
          </a:p>
        </p:txBody>
      </p:sp>
      <p:sp>
        <p:nvSpPr>
          <p:cNvPr id="4" name="Title 3">
            <a:extLst>
              <a:ext uri="{FF2B5EF4-FFF2-40B4-BE49-F238E27FC236}">
                <a16:creationId xmlns:a16="http://schemas.microsoft.com/office/drawing/2014/main" id="{95AA5197-9BE2-439C-4CC8-5F4024137127}"/>
              </a:ext>
            </a:extLst>
          </p:cNvPr>
          <p:cNvSpPr txBox="1">
            <a:spLocks/>
          </p:cNvSpPr>
          <p:nvPr userDrawn="1"/>
        </p:nvSpPr>
        <p:spPr>
          <a:xfrm>
            <a:off x="0" y="1122363"/>
            <a:ext cx="12192000" cy="45036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a:lstStyle>
          <a:p>
            <a:endParaRPr lang="en-US" dirty="0"/>
          </a:p>
        </p:txBody>
      </p:sp>
      <p:sp>
        <p:nvSpPr>
          <p:cNvPr id="9" name="Subtitle 4">
            <a:extLst>
              <a:ext uri="{FF2B5EF4-FFF2-40B4-BE49-F238E27FC236}">
                <a16:creationId xmlns:a16="http://schemas.microsoft.com/office/drawing/2014/main" id="{7A8E7B77-A555-52C0-329C-284A5F5A1319}"/>
              </a:ext>
            </a:extLst>
          </p:cNvPr>
          <p:cNvSpPr>
            <a:spLocks noGrp="1"/>
          </p:cNvSpPr>
          <p:nvPr>
            <p:ph type="body" idx="14"/>
          </p:nvPr>
        </p:nvSpPr>
        <p:spPr>
          <a:xfrm>
            <a:off x="3666819" y="2396730"/>
            <a:ext cx="7865172" cy="1060147"/>
          </a:xfrm>
        </p:spPr>
        <p:txBody>
          <a:bodyPr>
            <a:normAutofit/>
          </a:bodyPr>
          <a:lstStyle/>
          <a:p>
            <a:r>
              <a:rPr lang="en-US" sz="2400" b="1" dirty="0"/>
              <a:t>JASON CHAPMAN</a:t>
            </a:r>
          </a:p>
          <a:p>
            <a:pPr>
              <a:lnSpc>
                <a:spcPts val="2400"/>
              </a:lnSpc>
            </a:pPr>
            <a:r>
              <a:rPr lang="en-US" sz="1800" i="1" dirty="0"/>
              <a:t>Training and Quality Assurance Coordinator, JusticePoint</a:t>
            </a:r>
            <a:endParaRPr lang="en-US" sz="2400" b="1" dirty="0"/>
          </a:p>
        </p:txBody>
      </p:sp>
    </p:spTree>
    <p:extLst>
      <p:ext uri="{BB962C8B-B14F-4D97-AF65-F5344CB8AC3E}">
        <p14:creationId xmlns:p14="http://schemas.microsoft.com/office/powerpoint/2010/main" val="437845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FC89F-0A9F-F34F-828D-3CC0339188B3}"/>
              </a:ext>
            </a:extLst>
          </p:cNvPr>
          <p:cNvSpPr>
            <a:spLocks noGrp="1"/>
          </p:cNvSpPr>
          <p:nvPr>
            <p:ph type="title" hasCustomPrompt="1"/>
          </p:nvPr>
        </p:nvSpPr>
        <p:spPr/>
        <p:txBody>
          <a:bodyPr>
            <a:normAutofit/>
          </a:bodyPr>
          <a:lstStyle>
            <a:lvl1pPr>
              <a:defRPr sz="2800"/>
            </a:lvl1pPr>
          </a:lstStyle>
          <a:p>
            <a:r>
              <a:rPr lang="en-US" dirty="0"/>
              <a:t>CLICK TO EDIT MASTER TITLE STYLE</a:t>
            </a:r>
          </a:p>
        </p:txBody>
      </p:sp>
      <p:sp>
        <p:nvSpPr>
          <p:cNvPr id="4" name="Footer Placeholder 3">
            <a:extLst>
              <a:ext uri="{FF2B5EF4-FFF2-40B4-BE49-F238E27FC236}">
                <a16:creationId xmlns:a16="http://schemas.microsoft.com/office/drawing/2014/main" id="{69EC5029-C291-334C-A817-FBE2146B7FF1}"/>
              </a:ext>
            </a:extLst>
          </p:cNvPr>
          <p:cNvSpPr>
            <a:spLocks noGrp="1"/>
          </p:cNvSpPr>
          <p:nvPr>
            <p:ph type="ftr" sz="quarter" idx="11"/>
          </p:nvPr>
        </p:nvSpPr>
        <p:spPr/>
        <p:txBody>
          <a:bodyPr/>
          <a:lstStyle/>
          <a:p>
            <a:r>
              <a:rPr lang="en-US" dirty="0"/>
              <a:t>©JusticePoint Inc. 2026. All rights reserved.</a:t>
            </a:r>
          </a:p>
        </p:txBody>
      </p:sp>
      <p:sp>
        <p:nvSpPr>
          <p:cNvPr id="5" name="Slide Number Placeholder 4">
            <a:extLst>
              <a:ext uri="{FF2B5EF4-FFF2-40B4-BE49-F238E27FC236}">
                <a16:creationId xmlns:a16="http://schemas.microsoft.com/office/drawing/2014/main" id="{14D53A42-399F-B342-ACCC-BB9411915EB8}"/>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159694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EF69C82-C4DE-CA40-9B0C-C1412BFDDF9A}"/>
              </a:ext>
            </a:extLst>
          </p:cNvPr>
          <p:cNvSpPr>
            <a:spLocks noGrp="1"/>
          </p:cNvSpPr>
          <p:nvPr>
            <p:ph type="ftr" sz="quarter" idx="11"/>
          </p:nvPr>
        </p:nvSpPr>
        <p:spPr/>
        <p:txBody>
          <a:bodyPr/>
          <a:lstStyle/>
          <a:p>
            <a:r>
              <a:rPr lang="en-US" dirty="0"/>
              <a:t>©JusticePoint Inc. 2026. All rights reserved.</a:t>
            </a:r>
          </a:p>
        </p:txBody>
      </p:sp>
      <p:sp>
        <p:nvSpPr>
          <p:cNvPr id="4" name="Slide Number Placeholder 3">
            <a:extLst>
              <a:ext uri="{FF2B5EF4-FFF2-40B4-BE49-F238E27FC236}">
                <a16:creationId xmlns:a16="http://schemas.microsoft.com/office/drawing/2014/main" id="{C60B7804-4770-224D-9518-660CFCE52A36}"/>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5" name="Rectangle 4">
            <a:extLst>
              <a:ext uri="{FF2B5EF4-FFF2-40B4-BE49-F238E27FC236}">
                <a16:creationId xmlns:a16="http://schemas.microsoft.com/office/drawing/2014/main" id="{3305F15E-883A-FDFC-9401-822C9727DB08}"/>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1723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05F15E-883A-FDFC-9401-822C9727DB08}"/>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9188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MASTER">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315B72"/>
          </a:solidFill>
          <a:ln w="12700">
            <a:solidFill>
              <a:srgbClr val="315B72"/>
            </a:solidFill>
            <a:prstDash val="solid"/>
          </a:ln>
        </p:spPr>
        <p:txBody>
          <a:bodyPr/>
          <a:lstStyle/>
          <a:p>
            <a:endParaRPr lang="en-US"/>
          </a:p>
        </p:txBody>
      </p:sp>
      <p:sp>
        <p:nvSpPr>
          <p:cNvPr id="3" name="Text 1"/>
          <p:cNvSpPr/>
          <p:nvPr/>
        </p:nvSpPr>
        <p:spPr>
          <a:xfrm>
            <a:off x="594360" y="6446520"/>
            <a:ext cx="7315200" cy="182880"/>
          </a:xfrm>
          <a:prstGeom prst="rect">
            <a:avLst/>
          </a:prstGeom>
          <a:noFill/>
          <a:ln/>
        </p:spPr>
        <p:txBody>
          <a:bodyPr wrap="square" rtlCol="0" anchor="ctr"/>
          <a:lstStyle/>
          <a:p>
            <a:pPr marL="0" indent="0">
              <a:buNone/>
            </a:pPr>
            <a:r>
              <a:rPr lang="en-US" sz="900" kern="0" spc="50">
                <a:solidFill>
                  <a:srgbClr val="68747D"/>
                </a:solidFill>
                <a:latin typeface="Aptos" pitchFamily="34" charset="0"/>
                <a:ea typeface="Aptos" pitchFamily="34" charset="-122"/>
                <a:cs typeface="Aptos" pitchFamily="34" charset="-120"/>
              </a:rPr>
              <a:t>ADULT TREATMENT COURT BEST PRACTICE STANDARDS</a:t>
            </a:r>
            <a:endParaRPr lang="en-US" sz="900"/>
          </a:p>
        </p:txBody>
      </p:sp>
      <p:sp>
        <p:nvSpPr>
          <p:cNvPr id="4" name="Text 2"/>
          <p:cNvSpPr/>
          <p:nvPr/>
        </p:nvSpPr>
        <p:spPr>
          <a:xfrm>
            <a:off x="9966960" y="6446520"/>
            <a:ext cx="1645920" cy="182880"/>
          </a:xfrm>
          <a:prstGeom prst="rect">
            <a:avLst/>
          </a:prstGeom>
          <a:noFill/>
          <a:ln/>
        </p:spPr>
        <p:txBody>
          <a:bodyPr wrap="square" rtlCol="0" anchor="ctr"/>
          <a:lstStyle/>
          <a:p>
            <a:pPr marL="0" indent="0" algn="r">
              <a:buNone/>
            </a:pPr>
            <a:r>
              <a:rPr lang="en-US" sz="900">
                <a:solidFill>
                  <a:srgbClr val="68747D"/>
                </a:solidFill>
                <a:latin typeface="Aptos" pitchFamily="34" charset="0"/>
                <a:ea typeface="Aptos" pitchFamily="34" charset="-122"/>
                <a:cs typeface="Aptos" pitchFamily="34" charset="-120"/>
              </a:rPr>
              <a:t>Phase Advancement</a:t>
            </a:r>
            <a:endParaRPr lang="en-US" sz="900"/>
          </a:p>
        </p:txBody>
      </p:sp>
      <p:sp>
        <p:nvSpPr>
          <p:cNvPr id="25" name="Slide Number Placeholder 0"/>
          <p:cNvSpPr>
            <a:spLocks noGrp="1"/>
          </p:cNvSpPr>
          <p:nvPr>
            <p:ph type="sldNum" sz="quarter" idx="4294967295"/>
          </p:nvPr>
        </p:nvSpPr>
        <p:spPr>
          <a:xfrm>
            <a:off x="11658600" y="642823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8747D"/>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717186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EA1AD5-AA51-6F4F-A930-66E8D23A1762}"/>
              </a:ext>
            </a:extLst>
          </p:cNvPr>
          <p:cNvSpPr>
            <a:spLocks noGrp="1"/>
          </p:cNvSpPr>
          <p:nvPr>
            <p:ph type="title"/>
          </p:nvPr>
        </p:nvSpPr>
        <p:spPr>
          <a:xfrm>
            <a:off x="134644" y="139288"/>
            <a:ext cx="11959592" cy="533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3388BB9-746C-D24F-95AA-C5878F45B743}"/>
              </a:ext>
            </a:extLst>
          </p:cNvPr>
          <p:cNvSpPr>
            <a:spLocks noGrp="1"/>
          </p:cNvSpPr>
          <p:nvPr>
            <p:ph type="body" idx="1"/>
          </p:nvPr>
        </p:nvSpPr>
        <p:spPr>
          <a:xfrm>
            <a:off x="139820" y="1009835"/>
            <a:ext cx="1182358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124BCB8-A2ED-A545-8779-A7BE6D5CD6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50">
                <a:solidFill>
                  <a:schemeClr val="tx1">
                    <a:tint val="75000"/>
                  </a:schemeClr>
                </a:solidFill>
              </a:defRPr>
            </a:lvl1pPr>
          </a:lstStyle>
          <a:p>
            <a:r>
              <a:rPr lang="en-US" dirty="0"/>
              <a:t>©JusticePoint Inc. 2026. All rights reserved.</a:t>
            </a:r>
          </a:p>
        </p:txBody>
      </p:sp>
      <p:sp>
        <p:nvSpPr>
          <p:cNvPr id="6" name="Slide Number Placeholder 5">
            <a:extLst>
              <a:ext uri="{FF2B5EF4-FFF2-40B4-BE49-F238E27FC236}">
                <a16:creationId xmlns:a16="http://schemas.microsoft.com/office/drawing/2014/main" id="{8552E45F-DD57-5F47-BD18-B746E697D129}"/>
              </a:ext>
            </a:extLst>
          </p:cNvPr>
          <p:cNvSpPr>
            <a:spLocks noGrp="1"/>
          </p:cNvSpPr>
          <p:nvPr>
            <p:ph type="sldNum" sz="quarter" idx="4"/>
          </p:nvPr>
        </p:nvSpPr>
        <p:spPr>
          <a:xfrm>
            <a:off x="9314156" y="635635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F121B19-703E-FA47-A0E4-3C8806D92B9E}" type="slidenum">
              <a:rPr lang="en-US" smtClean="0"/>
              <a:pPr/>
              <a:t>‹#›</a:t>
            </a:fld>
            <a:endParaRPr lang="en-US" dirty="0"/>
          </a:p>
        </p:txBody>
      </p:sp>
      <p:pic>
        <p:nvPicPr>
          <p:cNvPr id="8" name="Picture 7">
            <a:extLst>
              <a:ext uri="{FF2B5EF4-FFF2-40B4-BE49-F238E27FC236}">
                <a16:creationId xmlns:a16="http://schemas.microsoft.com/office/drawing/2014/main" id="{648FE99F-C30D-62B9-3B1C-6D9362851B16}"/>
              </a:ext>
            </a:extLst>
          </p:cNvPr>
          <p:cNvPicPr>
            <a:picLocks noChangeAspect="1"/>
          </p:cNvPicPr>
          <p:nvPr userDrawn="1"/>
        </p:nvPicPr>
        <p:blipFill>
          <a:blip r:embed="rId17"/>
          <a:stretch>
            <a:fillRect/>
          </a:stretch>
        </p:blipFill>
        <p:spPr>
          <a:xfrm>
            <a:off x="66060" y="6246149"/>
            <a:ext cx="1516384" cy="611851"/>
          </a:xfrm>
          <a:prstGeom prst="rect">
            <a:avLst/>
          </a:prstGeom>
        </p:spPr>
      </p:pic>
      <p:cxnSp>
        <p:nvCxnSpPr>
          <p:cNvPr id="10" name="Straight Connector 9">
            <a:extLst>
              <a:ext uri="{FF2B5EF4-FFF2-40B4-BE49-F238E27FC236}">
                <a16:creationId xmlns:a16="http://schemas.microsoft.com/office/drawing/2014/main" id="{A8CC3D28-357A-C483-33E3-19B1E0E0199E}"/>
              </a:ext>
            </a:extLst>
          </p:cNvPr>
          <p:cNvCxnSpPr>
            <a:cxnSpLocks/>
          </p:cNvCxnSpPr>
          <p:nvPr userDrawn="1"/>
        </p:nvCxnSpPr>
        <p:spPr>
          <a:xfrm>
            <a:off x="228600" y="6201759"/>
            <a:ext cx="117348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50627EF-587E-4A8F-262F-A445206AB9C9}"/>
              </a:ext>
            </a:extLst>
          </p:cNvPr>
          <p:cNvCxnSpPr>
            <a:cxnSpLocks/>
          </p:cNvCxnSpPr>
          <p:nvPr userDrawn="1"/>
        </p:nvCxnSpPr>
        <p:spPr>
          <a:xfrm>
            <a:off x="228600" y="713879"/>
            <a:ext cx="11734800" cy="0"/>
          </a:xfrm>
          <a:prstGeom prst="line">
            <a:avLst/>
          </a:prstGeom>
          <a:ln w="3492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2615607"/>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62" r:id="rId3"/>
    <p:sldLayoutId id="2147483674"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5" r:id="rId15"/>
  </p:sldLayoutIdLst>
  <p:hf hdr="0" dt="0"/>
  <p:txStyles>
    <p:title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sz="22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Font typeface="Arial" panose="020B0604020202020204" pitchFamily="34" charset="0"/>
        <a:buChar char="•"/>
        <a:defRPr sz="22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Font typeface="Arial" panose="020B0604020202020204" pitchFamily="34" charset="0"/>
        <a:buChar char="•"/>
        <a:defRPr sz="22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2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2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260">
          <p15:clr>
            <a:srgbClr val="F26B43"/>
          </p15:clr>
        </p15:guide>
        <p15:guide id="4" pos="144">
          <p15:clr>
            <a:srgbClr val="F26B43"/>
          </p15:clr>
        </p15:guide>
        <p15:guide id="5" pos="75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hyperlink" Target="mailto:scern@differenceprinciple.org"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057E97-3BB3-5942-BEE1-57294F55B451}"/>
              </a:ext>
            </a:extLst>
          </p:cNvPr>
          <p:cNvSpPr>
            <a:spLocks noGrp="1"/>
          </p:cNvSpPr>
          <p:nvPr>
            <p:ph type="ctrTitle"/>
          </p:nvPr>
        </p:nvSpPr>
        <p:spPr>
          <a:xfrm>
            <a:off x="0" y="1420428"/>
            <a:ext cx="12192000" cy="3436244"/>
          </a:xfrm>
        </p:spPr>
        <p:txBody>
          <a:bodyPr>
            <a:normAutofit/>
          </a:bodyPr>
          <a:lstStyle/>
          <a:p>
            <a:br>
              <a:rPr lang="en-US" dirty="0"/>
            </a:br>
            <a:r>
              <a:rPr lang="en-US" dirty="0"/>
              <a:t>READY FOR THE NEXT PHASE:</a:t>
            </a:r>
            <a:br>
              <a:rPr lang="en-US" dirty="0"/>
            </a:br>
            <a:endParaRPr lang="en-US" dirty="0"/>
          </a:p>
        </p:txBody>
      </p:sp>
      <p:sp>
        <p:nvSpPr>
          <p:cNvPr id="5" name="Subtitle 4">
            <a:extLst>
              <a:ext uri="{FF2B5EF4-FFF2-40B4-BE49-F238E27FC236}">
                <a16:creationId xmlns:a16="http://schemas.microsoft.com/office/drawing/2014/main" id="{08BD7B94-8D87-5949-A896-E0FEE51FF35D}"/>
              </a:ext>
            </a:extLst>
          </p:cNvPr>
          <p:cNvSpPr>
            <a:spLocks noGrp="1"/>
          </p:cNvSpPr>
          <p:nvPr>
            <p:ph type="subTitle" idx="1"/>
          </p:nvPr>
        </p:nvSpPr>
        <p:spPr>
          <a:xfrm>
            <a:off x="463296" y="4077929"/>
            <a:ext cx="11500104" cy="585216"/>
          </a:xfrm>
        </p:spPr>
        <p:txBody>
          <a:bodyPr>
            <a:normAutofit/>
          </a:bodyPr>
          <a:lstStyle/>
          <a:p>
            <a:r>
              <a:rPr lang="en-US" dirty="0"/>
              <a:t>WATCP CONFERENCE 2026 </a:t>
            </a:r>
          </a:p>
        </p:txBody>
      </p:sp>
      <p:sp>
        <p:nvSpPr>
          <p:cNvPr id="2" name="Footer Placeholder 1">
            <a:extLst>
              <a:ext uri="{FF2B5EF4-FFF2-40B4-BE49-F238E27FC236}">
                <a16:creationId xmlns:a16="http://schemas.microsoft.com/office/drawing/2014/main" id="{39298EDF-9F73-EBE6-1849-5D200A37F83B}"/>
              </a:ext>
            </a:extLst>
          </p:cNvPr>
          <p:cNvSpPr>
            <a:spLocks noGrp="1"/>
          </p:cNvSpPr>
          <p:nvPr>
            <p:ph type="ftr" sz="quarter" idx="11"/>
          </p:nvPr>
        </p:nvSpPr>
        <p:spPr>
          <a:xfrm>
            <a:off x="4038600" y="6491644"/>
            <a:ext cx="4114800" cy="365125"/>
          </a:xfrm>
        </p:spPr>
        <p:txBody>
          <a:bodyPr/>
          <a:lstStyle/>
          <a:p>
            <a:r>
              <a:rPr lang="en-US" dirty="0"/>
              <a:t>©JusticePoint Inc. 2026. All rights reserved.</a:t>
            </a:r>
          </a:p>
        </p:txBody>
      </p:sp>
      <p:sp>
        <p:nvSpPr>
          <p:cNvPr id="8" name="Slide Number Placeholder 7">
            <a:extLst>
              <a:ext uri="{FF2B5EF4-FFF2-40B4-BE49-F238E27FC236}">
                <a16:creationId xmlns:a16="http://schemas.microsoft.com/office/drawing/2014/main" id="{ECD98475-3223-939E-B396-8847274DBB99}"/>
              </a:ext>
            </a:extLst>
          </p:cNvPr>
          <p:cNvSpPr>
            <a:spLocks noGrp="1"/>
          </p:cNvSpPr>
          <p:nvPr>
            <p:ph type="sldNum" sz="quarter" idx="4294967295"/>
          </p:nvPr>
        </p:nvSpPr>
        <p:spPr>
          <a:xfrm>
            <a:off x="9448800" y="6356350"/>
            <a:ext cx="2743200" cy="365125"/>
          </a:xfrm>
        </p:spPr>
        <p:txBody>
          <a:bodyPr/>
          <a:lstStyle/>
          <a:p>
            <a:fld id="{3F121B19-703E-FA47-A0E4-3C8806D92B9E}" type="slidenum">
              <a:rPr lang="en-US" smtClean="0"/>
              <a:pPr/>
              <a:t>1</a:t>
            </a:fld>
            <a:endParaRPr lang="en-US" dirty="0"/>
          </a:p>
        </p:txBody>
      </p:sp>
      <p:cxnSp>
        <p:nvCxnSpPr>
          <p:cNvPr id="42" name="Straight Connector 41">
            <a:extLst>
              <a:ext uri="{FF2B5EF4-FFF2-40B4-BE49-F238E27FC236}">
                <a16:creationId xmlns:a16="http://schemas.microsoft.com/office/drawing/2014/main" id="{4169429E-868C-2EBE-3A51-A8D6668E76E3}"/>
              </a:ext>
            </a:extLst>
          </p:cNvPr>
          <p:cNvCxnSpPr>
            <a:cxnSpLocks/>
          </p:cNvCxnSpPr>
          <p:nvPr/>
        </p:nvCxnSpPr>
        <p:spPr>
          <a:xfrm>
            <a:off x="533400" y="3951373"/>
            <a:ext cx="1112520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FCE48E9-1412-B838-7B5C-4ECB0F0F938F}"/>
              </a:ext>
            </a:extLst>
          </p:cNvPr>
          <p:cNvCxnSpPr>
            <a:cxnSpLocks/>
          </p:cNvCxnSpPr>
          <p:nvPr/>
        </p:nvCxnSpPr>
        <p:spPr>
          <a:xfrm>
            <a:off x="533400" y="3185493"/>
            <a:ext cx="1112520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ubtitle 4">
            <a:extLst>
              <a:ext uri="{FF2B5EF4-FFF2-40B4-BE49-F238E27FC236}">
                <a16:creationId xmlns:a16="http://schemas.microsoft.com/office/drawing/2014/main" id="{B2B6980D-A76C-8373-DE46-72D7F33FE4CB}"/>
              </a:ext>
            </a:extLst>
          </p:cNvPr>
          <p:cNvSpPr txBox="1">
            <a:spLocks/>
          </p:cNvSpPr>
          <p:nvPr/>
        </p:nvSpPr>
        <p:spPr>
          <a:xfrm>
            <a:off x="463296" y="3264846"/>
            <a:ext cx="11500104" cy="58521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800" b="1" kern="1200">
                <a:solidFill>
                  <a:schemeClr val="accent2"/>
                </a:solidFill>
                <a:latin typeface="+mn-lt"/>
                <a:ea typeface="+mn-ea"/>
                <a:cs typeface="+mn-cs"/>
              </a:defRPr>
            </a:lvl1pPr>
            <a:lvl2pPr marL="457200" indent="0" algn="ctr" defTabSz="914400" rtl="0" eaLnBrk="1" latinLnBrk="0" hangingPunct="1">
              <a:lnSpc>
                <a:spcPct val="100000"/>
              </a:lnSpc>
              <a:spcBef>
                <a:spcPts val="0"/>
              </a:spcBef>
              <a:spcAft>
                <a:spcPts val="1200"/>
              </a:spcAft>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1200"/>
              </a:spcAft>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1200"/>
              </a:spcAft>
              <a:buFont typeface="Arial" panose="020B0604020202020204" pitchFamily="34" charset="0"/>
              <a:buNone/>
              <a:defRPr sz="1600" b="1" kern="1200">
                <a:solidFill>
                  <a:schemeClr val="accent1">
                    <a:lumMod val="75000"/>
                  </a:schemeClr>
                </a:solidFill>
                <a:latin typeface="+mn-lt"/>
                <a:ea typeface="+mn-ea"/>
                <a:cs typeface="+mn-cs"/>
              </a:defRPr>
            </a:lvl4pPr>
            <a:lvl5pPr marL="1828800" indent="0" algn="ctr" defTabSz="914400" rtl="0" eaLnBrk="1" latinLnBrk="0" hangingPunct="1">
              <a:lnSpc>
                <a:spcPct val="100000"/>
              </a:lnSpc>
              <a:spcBef>
                <a:spcPts val="0"/>
              </a:spcBef>
              <a:spcAft>
                <a:spcPts val="1200"/>
              </a:spcAft>
              <a:buFont typeface="Arial" panose="020B0604020202020204" pitchFamily="34" charset="0"/>
              <a:buNone/>
              <a:defRPr sz="1600" i="1" kern="1200">
                <a:solidFill>
                  <a:schemeClr val="accent1">
                    <a:lumMod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FFFFFF"/>
                </a:solidFill>
              </a:rPr>
              <a:t>Participant-Centered Phase Advancement</a:t>
            </a:r>
          </a:p>
        </p:txBody>
      </p:sp>
    </p:spTree>
    <p:extLst>
      <p:ext uri="{BB962C8B-B14F-4D97-AF65-F5344CB8AC3E}">
        <p14:creationId xmlns:p14="http://schemas.microsoft.com/office/powerpoint/2010/main" val="2804576256"/>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DA9F-128A-546E-D3F7-4A1B6B5CE70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C05655C-597C-61A5-C0B1-A5FCF4221849}"/>
              </a:ext>
            </a:extLst>
          </p:cNvPr>
          <p:cNvSpPr>
            <a:spLocks noGrp="1"/>
          </p:cNvSpPr>
          <p:nvPr>
            <p:ph type="title"/>
          </p:nvPr>
        </p:nvSpPr>
        <p:spPr/>
        <p:txBody>
          <a:bodyPr/>
          <a:lstStyle/>
          <a:p>
            <a:r>
              <a:rPr lang="en-US" dirty="0"/>
              <a:t>Creating Behavior Based Goals</a:t>
            </a:r>
          </a:p>
        </p:txBody>
      </p:sp>
      <p:sp>
        <p:nvSpPr>
          <p:cNvPr id="13" name="Text Placeholder 12">
            <a:extLst>
              <a:ext uri="{FF2B5EF4-FFF2-40B4-BE49-F238E27FC236}">
                <a16:creationId xmlns:a16="http://schemas.microsoft.com/office/drawing/2014/main" id="{8F8A3608-4352-64A0-07C6-3220DA84F3E9}"/>
              </a:ext>
            </a:extLst>
          </p:cNvPr>
          <p:cNvSpPr>
            <a:spLocks noGrp="1"/>
          </p:cNvSpPr>
          <p:nvPr>
            <p:ph type="body" idx="1"/>
          </p:nvPr>
        </p:nvSpPr>
        <p:spPr/>
        <p:txBody>
          <a:bodyPr/>
          <a:lstStyle/>
          <a:p>
            <a:r>
              <a:rPr lang="en-US" dirty="0"/>
              <a:t>Moving to action</a:t>
            </a:r>
          </a:p>
        </p:txBody>
      </p:sp>
      <p:sp>
        <p:nvSpPr>
          <p:cNvPr id="4" name="Footer Placeholder 3">
            <a:extLst>
              <a:ext uri="{FF2B5EF4-FFF2-40B4-BE49-F238E27FC236}">
                <a16:creationId xmlns:a16="http://schemas.microsoft.com/office/drawing/2014/main" id="{075CB420-472B-5A82-08DE-E7AF9365E74D}"/>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D03537C2-83C7-8112-EFDF-ECEFF0DE103D}"/>
              </a:ext>
            </a:extLst>
          </p:cNvPr>
          <p:cNvSpPr>
            <a:spLocks noGrp="1"/>
          </p:cNvSpPr>
          <p:nvPr>
            <p:ph type="sldNum" sz="quarter" idx="12"/>
          </p:nvPr>
        </p:nvSpPr>
        <p:spPr/>
        <p:txBody>
          <a:bodyPr/>
          <a:lstStyle/>
          <a:p>
            <a:fld id="{3F121B19-703E-FA47-A0E4-3C8806D92B9E}" type="slidenum">
              <a:rPr lang="en-US" smtClean="0"/>
              <a:t>2</a:t>
            </a:fld>
            <a:endParaRPr lang="en-US" dirty="0"/>
          </a:p>
        </p:txBody>
      </p:sp>
    </p:spTree>
    <p:extLst>
      <p:ext uri="{BB962C8B-B14F-4D97-AF65-F5344CB8AC3E}">
        <p14:creationId xmlns:p14="http://schemas.microsoft.com/office/powerpoint/2010/main" val="3347887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2C171-C1F6-3408-45A4-8A0DB41DC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5BF08-7D6C-3077-09C0-FDE0991C8489}"/>
              </a:ext>
            </a:extLst>
          </p:cNvPr>
          <p:cNvSpPr>
            <a:spLocks noGrp="1"/>
          </p:cNvSpPr>
          <p:nvPr>
            <p:ph type="title"/>
          </p:nvPr>
        </p:nvSpPr>
        <p:spPr>
          <a:xfrm>
            <a:off x="134644" y="139288"/>
            <a:ext cx="11959592" cy="533400"/>
          </a:xfrm>
        </p:spPr>
        <p:txBody>
          <a:bodyPr wrap="square">
            <a:normAutofit/>
          </a:bodyPr>
          <a:lstStyle/>
          <a:p>
            <a:r>
              <a:rPr lang="en-US" dirty="0"/>
              <a:t>TODAY: BUILD A FAIR, BEHAVIOR-BASED ADVANCEMENT PROCESS</a:t>
            </a:r>
          </a:p>
        </p:txBody>
      </p:sp>
      <p:sp>
        <p:nvSpPr>
          <p:cNvPr id="4" name="Content Placeholder 3">
            <a:extLst>
              <a:ext uri="{FF2B5EF4-FFF2-40B4-BE49-F238E27FC236}">
                <a16:creationId xmlns:a16="http://schemas.microsoft.com/office/drawing/2014/main" id="{D8189A05-DB63-E14D-0CD0-1F19A2991939}"/>
              </a:ext>
            </a:extLst>
          </p:cNvPr>
          <p:cNvSpPr>
            <a:spLocks noGrp="1"/>
          </p:cNvSpPr>
          <p:nvPr>
            <p:ph idx="1"/>
          </p:nvPr>
        </p:nvSpPr>
        <p:spPr>
          <a:xfrm>
            <a:off x="933928" y="2116317"/>
            <a:ext cx="9751828" cy="2610243"/>
          </a:xfrm>
        </p:spPr>
        <p:txBody>
          <a:bodyPr>
            <a:normAutofit/>
          </a:bodyPr>
          <a:lstStyle/>
          <a:p>
            <a:pPr lvl="1"/>
            <a:r>
              <a:rPr lang="en-US" dirty="0"/>
              <a:t>Explain </a:t>
            </a:r>
            <a:r>
              <a:rPr lang="en-US"/>
              <a:t>why </a:t>
            </a:r>
            <a:r>
              <a:rPr lang="en-US" dirty="0"/>
              <a:t>advancement</a:t>
            </a:r>
            <a:r>
              <a:rPr lang="en-US"/>
              <a:t> should reflect behavior—not time served</a:t>
            </a:r>
            <a:endParaRPr lang="en-US" dirty="0"/>
          </a:p>
          <a:p>
            <a:pPr lvl="1"/>
            <a:r>
              <a:rPr lang="en-US"/>
              <a:t>Set proximal </a:t>
            </a:r>
            <a:r>
              <a:rPr lang="en-US" dirty="0"/>
              <a:t>goals </a:t>
            </a:r>
            <a:r>
              <a:rPr lang="en-US"/>
              <a:t>that are individualized</a:t>
            </a:r>
            <a:r>
              <a:rPr lang="en-US" dirty="0"/>
              <a:t>, </a:t>
            </a:r>
            <a:r>
              <a:rPr lang="en-US"/>
              <a:t>observable</a:t>
            </a:r>
            <a:r>
              <a:rPr lang="en-US" dirty="0"/>
              <a:t>, and </a:t>
            </a:r>
            <a:r>
              <a:rPr lang="en-US"/>
              <a:t>achievable</a:t>
            </a:r>
            <a:endParaRPr lang="en-US" dirty="0"/>
          </a:p>
          <a:p>
            <a:pPr lvl="1"/>
            <a:r>
              <a:rPr lang="en-US"/>
              <a:t>Use shared evidence </a:t>
            </a:r>
            <a:r>
              <a:rPr lang="en-US" dirty="0"/>
              <a:t>to </a:t>
            </a:r>
            <a:r>
              <a:rPr lang="en-US"/>
              <a:t>make and explain advancement decisions</a:t>
            </a:r>
            <a:endParaRPr lang="en-US" dirty="0"/>
          </a:p>
        </p:txBody>
      </p:sp>
      <p:sp>
        <p:nvSpPr>
          <p:cNvPr id="11" name="Footer Placeholder 10">
            <a:extLst>
              <a:ext uri="{FF2B5EF4-FFF2-40B4-BE49-F238E27FC236}">
                <a16:creationId xmlns:a16="http://schemas.microsoft.com/office/drawing/2014/main" id="{8F52EAB0-EFFD-D4F9-D5B4-2FDED4858D41}"/>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25D1A56E-6F99-B42D-2EB1-38E45759BF99}"/>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3</a:t>
            </a:fld>
            <a:endParaRPr lang="en-US" dirty="0"/>
          </a:p>
        </p:txBody>
      </p:sp>
    </p:spTree>
    <p:extLst>
      <p:ext uri="{BB962C8B-B14F-4D97-AF65-F5344CB8AC3E}">
        <p14:creationId xmlns:p14="http://schemas.microsoft.com/office/powerpoint/2010/main" val="258301890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80C97A4-47E9-DEDB-86AB-4BEA45F546AA}"/>
              </a:ext>
            </a:extLst>
          </p:cNvPr>
          <p:cNvSpPr>
            <a:spLocks noGrp="1"/>
          </p:cNvSpPr>
          <p:nvPr>
            <p:ph type="title"/>
          </p:nvPr>
        </p:nvSpPr>
        <p:spPr>
          <a:xfrm>
            <a:off x="134644" y="139288"/>
            <a:ext cx="11959592" cy="533400"/>
          </a:xfrm>
        </p:spPr>
        <p:txBody>
          <a:bodyPr vert="horz" lIns="91440" tIns="45720" rIns="91440" bIns="45720" rtlCol="0" anchor="ctr">
            <a:normAutofit/>
          </a:bodyPr>
          <a:lstStyle/>
          <a:p>
            <a:r>
              <a:rPr lang="en-US" b="1" kern="1200">
                <a:latin typeface="+mj-lt"/>
                <a:ea typeface="+mj-ea"/>
                <a:cs typeface="+mj-cs"/>
              </a:rPr>
              <a:t>PHASES SEQUENCE CHANGE WITHOUT OVERWHELMING PARTICIPANTS</a:t>
            </a:r>
          </a:p>
        </p:txBody>
      </p:sp>
      <p:sp>
        <p:nvSpPr>
          <p:cNvPr id="6" name="Footer Placeholder 5">
            <a:extLst>
              <a:ext uri="{FF2B5EF4-FFF2-40B4-BE49-F238E27FC236}">
                <a16:creationId xmlns:a16="http://schemas.microsoft.com/office/drawing/2014/main" id="{D62CC77C-10DD-69E9-1CC2-1AE8230AC3B0}"/>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latin typeface="+mn-lt"/>
                <a:ea typeface="+mn-ea"/>
                <a:cs typeface="+mn-cs"/>
              </a:rPr>
              <a:t>©JusticePoint Inc. 2026. All rights reserved.</a:t>
            </a:r>
          </a:p>
        </p:txBody>
      </p:sp>
      <p:sp>
        <p:nvSpPr>
          <p:cNvPr id="7" name="Slide Number Placeholder 6">
            <a:extLst>
              <a:ext uri="{FF2B5EF4-FFF2-40B4-BE49-F238E27FC236}">
                <a16:creationId xmlns:a16="http://schemas.microsoft.com/office/drawing/2014/main" id="{E62A0E5F-3675-ABDF-0AEA-5E2887747667}"/>
              </a:ext>
            </a:extLst>
          </p:cNvPr>
          <p:cNvSpPr>
            <a:spLocks noGrp="1"/>
          </p:cNvSpPr>
          <p:nvPr>
            <p:ph type="sldNum" sz="quarter" idx="12"/>
          </p:nvPr>
        </p:nvSpPr>
        <p:spPr>
          <a:xfrm>
            <a:off x="9314156" y="6356350"/>
            <a:ext cx="2743200" cy="365125"/>
          </a:xfrm>
        </p:spPr>
        <p:txBody>
          <a:bodyPr vert="horz" lIns="91440" tIns="45720" rIns="91440" bIns="45720" rtlCol="0" anchor="ctr">
            <a:normAutofit/>
          </a:bodyPr>
          <a:lstStyle/>
          <a:p>
            <a:pPr>
              <a:spcAft>
                <a:spcPts val="600"/>
              </a:spcAft>
            </a:pPr>
            <a:fld id="{3F121B19-703E-FA47-A0E4-3C8806D92B9E}" type="slidenum">
              <a:rPr lang="en-US" smtClean="0"/>
              <a:pPr>
                <a:spcAft>
                  <a:spcPts val="600"/>
                </a:spcAft>
              </a:pPr>
              <a:t>4</a:t>
            </a:fld>
            <a:endParaRPr lang="en-US"/>
          </a:p>
        </p:txBody>
      </p:sp>
      <p:graphicFrame>
        <p:nvGraphicFramePr>
          <p:cNvPr id="17" name="Content Placeholder 9">
            <a:extLst>
              <a:ext uri="{FF2B5EF4-FFF2-40B4-BE49-F238E27FC236}">
                <a16:creationId xmlns:a16="http://schemas.microsoft.com/office/drawing/2014/main" id="{3F33AF64-9236-FC31-1C91-B0C484B70F00}"/>
              </a:ext>
            </a:extLst>
          </p:cNvPr>
          <p:cNvGraphicFramePr>
            <a:graphicFrameLocks noGrp="1"/>
          </p:cNvGraphicFramePr>
          <p:nvPr>
            <p:ph idx="13"/>
            <p:extLst>
              <p:ext uri="{D42A27DB-BD31-4B8C-83A1-F6EECF244321}">
                <p14:modId xmlns:p14="http://schemas.microsoft.com/office/powerpoint/2010/main" val="1210004504"/>
              </p:ext>
            </p:extLst>
          </p:nvPr>
        </p:nvGraphicFramePr>
        <p:xfrm>
          <a:off x="1297311" y="1117678"/>
          <a:ext cx="9388445" cy="4265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 14">
            <a:extLst>
              <a:ext uri="{FF2B5EF4-FFF2-40B4-BE49-F238E27FC236}">
                <a16:creationId xmlns:a16="http://schemas.microsoft.com/office/drawing/2014/main" id="{93D319FF-65EB-A3FD-E9A7-301D2DEF809D}"/>
              </a:ext>
            </a:extLst>
          </p:cNvPr>
          <p:cNvSpPr/>
          <p:nvPr/>
        </p:nvSpPr>
        <p:spPr>
          <a:xfrm>
            <a:off x="1188720" y="5440680"/>
            <a:ext cx="9784080" cy="502920"/>
          </a:xfrm>
          <a:prstGeom prst="rect">
            <a:avLst/>
          </a:prstGeom>
          <a:noFill/>
          <a:ln/>
        </p:spPr>
        <p:txBody>
          <a:bodyPr wrap="square" rtlCol="0" anchor="ctr"/>
          <a:lstStyle/>
          <a:p>
            <a:pPr marL="0" indent="0" algn="ctr">
              <a:buNone/>
            </a:pPr>
            <a:r>
              <a:rPr lang="en-US" sz="2400" b="1" dirty="0">
                <a:solidFill>
                  <a:schemeClr val="accent1"/>
                </a:solidFill>
              </a:rPr>
              <a:t>A phase is not simply a period of time. </a:t>
            </a:r>
          </a:p>
          <a:p>
            <a:pPr marL="0" indent="0" algn="ctr">
              <a:buNone/>
            </a:pPr>
            <a:r>
              <a:rPr lang="en-US" sz="2400" b="1" dirty="0">
                <a:solidFill>
                  <a:schemeClr val="accent1"/>
                </a:solidFill>
              </a:rPr>
              <a:t>It is a stage of behavioral change and stability</a:t>
            </a:r>
            <a:endParaRPr lang="en-US" sz="2400" dirty="0">
              <a:solidFill>
                <a:schemeClr val="accent1"/>
              </a:solidFill>
            </a:endParaRPr>
          </a:p>
        </p:txBody>
      </p:sp>
      <p:sp>
        <p:nvSpPr>
          <p:cNvPr id="18" name="Rectangle 17"/>
          <p:cNvSpPr/>
          <p:nvPr/>
        </p:nvSpPr>
        <p:spPr>
          <a:xfrm>
            <a:off x="1800000" y="1400000"/>
            <a:ext cx="10300000" cy="12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9" name="Connector 18"/>
          <p:cNvCxnSpPr/>
          <p:nvPr/>
        </p:nvCxnSpPr>
        <p:spPr>
          <a:xfrm>
            <a:off x="1341120" y="1472184"/>
            <a:ext cx="9509760" cy="0"/>
          </a:xfrm>
          <a:prstGeom prst="line">
            <a:avLst/>
          </a:prstGeom>
          <a:ln w="9525">
            <a:solidFill>
              <a:srgbClr val="77BED8"/>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197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9AD0-6F29-84C0-DA82-F976BB5B8E0F}"/>
              </a:ext>
            </a:extLst>
          </p:cNvPr>
          <p:cNvSpPr>
            <a:spLocks noGrp="1"/>
          </p:cNvSpPr>
          <p:nvPr>
            <p:ph type="title"/>
          </p:nvPr>
        </p:nvSpPr>
        <p:spPr/>
        <p:txBody>
          <a:bodyPr>
            <a:normAutofit fontScale="90000"/>
          </a:bodyPr>
          <a:lstStyle/>
          <a:p>
            <a:br>
              <a:rPr lang="en-US" dirty="0"/>
            </a:br>
            <a:r>
              <a:rPr lang="en-US" dirty="0"/>
              <a:t>REPLACE FIXED CHECKLISTS WITH EVIDENCE OF READINESS</a:t>
            </a:r>
            <a:br>
              <a:rPr lang="en-US" dirty="0"/>
            </a:br>
            <a:endParaRPr lang="en-US" dirty="0"/>
          </a:p>
        </p:txBody>
      </p:sp>
      <p:graphicFrame>
        <p:nvGraphicFramePr>
          <p:cNvPr id="29" name="Content Placeholder 28">
            <a:extLst>
              <a:ext uri="{FF2B5EF4-FFF2-40B4-BE49-F238E27FC236}">
                <a16:creationId xmlns:a16="http://schemas.microsoft.com/office/drawing/2014/main" id="{88C90FD8-63B8-0E84-D570-45FF8C98B73A}"/>
              </a:ext>
            </a:extLst>
          </p:cNvPr>
          <p:cNvGraphicFramePr>
            <a:graphicFrameLocks noGrp="1"/>
          </p:cNvGraphicFramePr>
          <p:nvPr>
            <p:ph idx="1"/>
            <p:extLst>
              <p:ext uri="{D42A27DB-BD31-4B8C-83A1-F6EECF244321}">
                <p14:modId xmlns:p14="http://schemas.microsoft.com/office/powerpoint/2010/main" val="536466062"/>
              </p:ext>
            </p:extLst>
          </p:nvPr>
        </p:nvGraphicFramePr>
        <p:xfrm>
          <a:off x="139700" y="1009650"/>
          <a:ext cx="5791200" cy="4762499"/>
        </p:xfrm>
        <a:graphic>
          <a:graphicData uri="http://schemas.openxmlformats.org/drawingml/2006/table">
            <a:tbl>
              <a:tblPr firstRow="1" bandRow="1">
                <a:tableStyleId>{5C22544A-7EE6-4342-B048-85BDC9FD1C3A}</a:tableStyleId>
              </a:tblPr>
              <a:tblGrid>
                <a:gridCol w="5791200">
                  <a:extLst>
                    <a:ext uri="{9D8B030D-6E8A-4147-A177-3AD203B41FA5}">
                      <a16:colId xmlns:a16="http://schemas.microsoft.com/office/drawing/2014/main" val="4022311244"/>
                    </a:ext>
                  </a:extLst>
                </a:gridCol>
              </a:tblGrid>
              <a:tr h="680357">
                <a:tc>
                  <a:txBody>
                    <a:bodyPr/>
                    <a:lstStyle/>
                    <a:p>
                      <a:pPr algn="ctr"/>
                      <a:r>
                        <a:rPr lang="en-US" sz="2000" dirty="0"/>
                        <a:t>Traditional Requirement</a:t>
                      </a:r>
                    </a:p>
                  </a:txBody>
                  <a:tcPr anchor="ctr"/>
                </a:tc>
                <a:extLst>
                  <a:ext uri="{0D108BD9-81ED-4DB2-BD59-A6C34878D82A}">
                    <a16:rowId xmlns:a16="http://schemas.microsoft.com/office/drawing/2014/main" val="1275323964"/>
                  </a:ext>
                </a:extLst>
              </a:tr>
              <a:tr h="680357">
                <a:tc>
                  <a:txBody>
                    <a:bodyPr/>
                    <a:lstStyle/>
                    <a:p>
                      <a:pPr algn="ctr"/>
                      <a:r>
                        <a:rPr lang="en-US" dirty="0"/>
                        <a:t>Complete 90 days</a:t>
                      </a:r>
                    </a:p>
                  </a:txBody>
                  <a:tcPr/>
                </a:tc>
                <a:extLst>
                  <a:ext uri="{0D108BD9-81ED-4DB2-BD59-A6C34878D82A}">
                    <a16:rowId xmlns:a16="http://schemas.microsoft.com/office/drawing/2014/main" val="2109662687"/>
                  </a:ext>
                </a:extLst>
              </a:tr>
              <a:tr h="680357">
                <a:tc>
                  <a:txBody>
                    <a:bodyPr/>
                    <a:lstStyle/>
                    <a:p>
                      <a:pPr algn="ctr"/>
                      <a:r>
                        <a:rPr lang="en-US" dirty="0"/>
                        <a:t>Attend X meetings</a:t>
                      </a:r>
                    </a:p>
                  </a:txBody>
                  <a:tcPr/>
                </a:tc>
                <a:extLst>
                  <a:ext uri="{0D108BD9-81ED-4DB2-BD59-A6C34878D82A}">
                    <a16:rowId xmlns:a16="http://schemas.microsoft.com/office/drawing/2014/main" val="1233255955"/>
                  </a:ext>
                </a:extLst>
              </a:tr>
              <a:tr h="680357">
                <a:tc>
                  <a:txBody>
                    <a:bodyPr/>
                    <a:lstStyle/>
                    <a:p>
                      <a:pPr algn="ctr"/>
                      <a:r>
                        <a:rPr lang="en-US" dirty="0"/>
                        <a:t>Complete treatment</a:t>
                      </a:r>
                    </a:p>
                  </a:txBody>
                  <a:tcPr/>
                </a:tc>
                <a:extLst>
                  <a:ext uri="{0D108BD9-81ED-4DB2-BD59-A6C34878D82A}">
                    <a16:rowId xmlns:a16="http://schemas.microsoft.com/office/drawing/2014/main" val="2106393470"/>
                  </a:ext>
                </a:extLst>
              </a:tr>
              <a:tr h="680357">
                <a:tc>
                  <a:txBody>
                    <a:bodyPr/>
                    <a:lstStyle/>
                    <a:p>
                      <a:pPr algn="ctr"/>
                      <a:r>
                        <a:rPr lang="en-US" dirty="0"/>
                        <a:t>Have X negative tests</a:t>
                      </a:r>
                    </a:p>
                  </a:txBody>
                  <a:tcPr/>
                </a:tc>
                <a:extLst>
                  <a:ext uri="{0D108BD9-81ED-4DB2-BD59-A6C34878D82A}">
                    <a16:rowId xmlns:a16="http://schemas.microsoft.com/office/drawing/2014/main" val="4264789235"/>
                  </a:ext>
                </a:extLst>
              </a:tr>
              <a:tr h="680357">
                <a:tc>
                  <a:txBody>
                    <a:bodyPr/>
                    <a:lstStyle/>
                    <a:p>
                      <a:pPr algn="ctr"/>
                      <a:r>
                        <a:rPr lang="en-US" dirty="0"/>
                        <a:t>Get a job</a:t>
                      </a:r>
                    </a:p>
                  </a:txBody>
                  <a:tcPr/>
                </a:tc>
                <a:extLst>
                  <a:ext uri="{0D108BD9-81ED-4DB2-BD59-A6C34878D82A}">
                    <a16:rowId xmlns:a16="http://schemas.microsoft.com/office/drawing/2014/main" val="3486011447"/>
                  </a:ext>
                </a:extLst>
              </a:tr>
              <a:tr h="680357">
                <a:tc>
                  <a:txBody>
                    <a:bodyPr/>
                    <a:lstStyle/>
                    <a:p>
                      <a:pPr algn="ctr"/>
                      <a:r>
                        <a:rPr lang="en-US" dirty="0"/>
                        <a:t>“Be compliant”</a:t>
                      </a:r>
                    </a:p>
                  </a:txBody>
                  <a:tcPr/>
                </a:tc>
                <a:extLst>
                  <a:ext uri="{0D108BD9-81ED-4DB2-BD59-A6C34878D82A}">
                    <a16:rowId xmlns:a16="http://schemas.microsoft.com/office/drawing/2014/main" val="1727776482"/>
                  </a:ext>
                </a:extLst>
              </a:tr>
            </a:tbl>
          </a:graphicData>
        </a:graphic>
      </p:graphicFrame>
      <p:sp>
        <p:nvSpPr>
          <p:cNvPr id="4" name="Footer Placeholder 3">
            <a:extLst>
              <a:ext uri="{FF2B5EF4-FFF2-40B4-BE49-F238E27FC236}">
                <a16:creationId xmlns:a16="http://schemas.microsoft.com/office/drawing/2014/main" id="{8E86B92D-BBF7-8899-3443-398937B1147E}"/>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7E2D23A7-2882-7830-3C0E-31D88D51BE61}"/>
              </a:ext>
            </a:extLst>
          </p:cNvPr>
          <p:cNvSpPr>
            <a:spLocks noGrp="1"/>
          </p:cNvSpPr>
          <p:nvPr>
            <p:ph type="sldNum" sz="quarter" idx="12"/>
          </p:nvPr>
        </p:nvSpPr>
        <p:spPr/>
        <p:txBody>
          <a:bodyPr/>
          <a:lstStyle/>
          <a:p>
            <a:fld id="{3F121B19-703E-FA47-A0E4-3C8806D92B9E}" type="slidenum">
              <a:rPr lang="en-US" smtClean="0"/>
              <a:t>5</a:t>
            </a:fld>
            <a:endParaRPr lang="en-US" dirty="0"/>
          </a:p>
        </p:txBody>
      </p:sp>
      <p:graphicFrame>
        <p:nvGraphicFramePr>
          <p:cNvPr id="30" name="Content Placeholder 29">
            <a:extLst>
              <a:ext uri="{FF2B5EF4-FFF2-40B4-BE49-F238E27FC236}">
                <a16:creationId xmlns:a16="http://schemas.microsoft.com/office/drawing/2014/main" id="{8837F195-95B3-F21F-97BC-26986153F59A}"/>
              </a:ext>
            </a:extLst>
          </p:cNvPr>
          <p:cNvGraphicFramePr>
            <a:graphicFrameLocks noGrp="1"/>
          </p:cNvGraphicFramePr>
          <p:nvPr>
            <p:ph idx="13"/>
            <p:extLst>
              <p:ext uri="{D42A27DB-BD31-4B8C-83A1-F6EECF244321}">
                <p14:modId xmlns:p14="http://schemas.microsoft.com/office/powerpoint/2010/main" val="4097675678"/>
              </p:ext>
            </p:extLst>
          </p:nvPr>
        </p:nvGraphicFramePr>
        <p:xfrm>
          <a:off x="6172200" y="1009649"/>
          <a:ext cx="5791200" cy="4748710"/>
        </p:xfrm>
        <a:graphic>
          <a:graphicData uri="http://schemas.openxmlformats.org/drawingml/2006/table">
            <a:tbl>
              <a:tblPr firstRow="1" bandRow="1">
                <a:tableStyleId>{5C22544A-7EE6-4342-B048-85BDC9FD1C3A}</a:tableStyleId>
              </a:tblPr>
              <a:tblGrid>
                <a:gridCol w="5791200">
                  <a:extLst>
                    <a:ext uri="{9D8B030D-6E8A-4147-A177-3AD203B41FA5}">
                      <a16:colId xmlns:a16="http://schemas.microsoft.com/office/drawing/2014/main" val="3377495042"/>
                    </a:ext>
                  </a:extLst>
                </a:gridCol>
              </a:tblGrid>
              <a:tr h="685312">
                <a:tc>
                  <a:txBody>
                    <a:bodyPr/>
                    <a:lstStyle/>
                    <a:p>
                      <a:pPr algn="ctr"/>
                      <a:r>
                        <a:rPr lang="en-US" sz="2000" dirty="0"/>
                        <a:t>Behavior-based Lens</a:t>
                      </a:r>
                    </a:p>
                  </a:txBody>
                  <a:tcPr anchor="ctr"/>
                </a:tc>
                <a:extLst>
                  <a:ext uri="{0D108BD9-81ED-4DB2-BD59-A6C34878D82A}">
                    <a16:rowId xmlns:a16="http://schemas.microsoft.com/office/drawing/2014/main" val="2120132994"/>
                  </a:ext>
                </a:extLst>
              </a:tr>
              <a:tr h="662477">
                <a:tc>
                  <a:txBody>
                    <a:bodyPr/>
                    <a:lstStyle/>
                    <a:p>
                      <a:pPr algn="ctr"/>
                      <a:r>
                        <a:rPr lang="en-US" dirty="0"/>
                        <a:t>Demonstrate the skills/stability needed for the next phase</a:t>
                      </a:r>
                    </a:p>
                  </a:txBody>
                  <a:tcPr/>
                </a:tc>
                <a:extLst>
                  <a:ext uri="{0D108BD9-81ED-4DB2-BD59-A6C34878D82A}">
                    <a16:rowId xmlns:a16="http://schemas.microsoft.com/office/drawing/2014/main" val="2381932108"/>
                  </a:ext>
                </a:extLst>
              </a:tr>
              <a:tr h="700087">
                <a:tc>
                  <a:txBody>
                    <a:bodyPr/>
                    <a:lstStyle/>
                    <a:p>
                      <a:pPr algn="ctr"/>
                      <a:r>
                        <a:rPr lang="en-US" dirty="0"/>
                        <a:t>Build and use an individualized recovery support network</a:t>
                      </a:r>
                    </a:p>
                  </a:txBody>
                  <a:tcPr/>
                </a:tc>
                <a:extLst>
                  <a:ext uri="{0D108BD9-81ED-4DB2-BD59-A6C34878D82A}">
                    <a16:rowId xmlns:a16="http://schemas.microsoft.com/office/drawing/2014/main" val="2995029952"/>
                  </a:ext>
                </a:extLst>
              </a:tr>
              <a:tr h="714375">
                <a:tc>
                  <a:txBody>
                    <a:bodyPr/>
                    <a:lstStyle/>
                    <a:p>
                      <a:pPr algn="ctr"/>
                      <a:r>
                        <a:rPr lang="en-US" dirty="0"/>
                        <a:t>Engage in clinically indicated treatment</a:t>
                      </a:r>
                    </a:p>
                  </a:txBody>
                  <a:tcPr/>
                </a:tc>
                <a:extLst>
                  <a:ext uri="{0D108BD9-81ED-4DB2-BD59-A6C34878D82A}">
                    <a16:rowId xmlns:a16="http://schemas.microsoft.com/office/drawing/2014/main" val="66427087"/>
                  </a:ext>
                </a:extLst>
              </a:tr>
              <a:tr h="671513">
                <a:tc>
                  <a:txBody>
                    <a:bodyPr/>
                    <a:lstStyle/>
                    <a:p>
                      <a:pPr algn="ctr"/>
                      <a:r>
                        <a:rPr lang="en-US" dirty="0"/>
                        <a:t>Demonstrate progress toward managing substance-use goals</a:t>
                      </a:r>
                    </a:p>
                  </a:txBody>
                  <a:tcPr/>
                </a:tc>
                <a:extLst>
                  <a:ext uri="{0D108BD9-81ED-4DB2-BD59-A6C34878D82A}">
                    <a16:rowId xmlns:a16="http://schemas.microsoft.com/office/drawing/2014/main" val="1465541528"/>
                  </a:ext>
                </a:extLst>
              </a:tr>
              <a:tr h="611735">
                <a:tc>
                  <a:txBody>
                    <a:bodyPr/>
                    <a:lstStyle/>
                    <a:p>
                      <a:pPr algn="ctr"/>
                      <a:r>
                        <a:rPr lang="en-US" dirty="0"/>
                        <a:t>Make measurable progress toward vocational stability</a:t>
                      </a:r>
                    </a:p>
                  </a:txBody>
                  <a:tcPr/>
                </a:tc>
                <a:extLst>
                  <a:ext uri="{0D108BD9-81ED-4DB2-BD59-A6C34878D82A}">
                    <a16:rowId xmlns:a16="http://schemas.microsoft.com/office/drawing/2014/main" val="2341896746"/>
                  </a:ext>
                </a:extLst>
              </a:tr>
              <a:tr h="703211">
                <a:tc>
                  <a:txBody>
                    <a:bodyPr/>
                    <a:lstStyle/>
                    <a:p>
                      <a:pPr algn="ctr"/>
                      <a:r>
                        <a:rPr lang="en-US" dirty="0"/>
                        <a:t>Demonstrate specific, observable behaviors</a:t>
                      </a:r>
                    </a:p>
                  </a:txBody>
                  <a:tcPr/>
                </a:tc>
                <a:extLst>
                  <a:ext uri="{0D108BD9-81ED-4DB2-BD59-A6C34878D82A}">
                    <a16:rowId xmlns:a16="http://schemas.microsoft.com/office/drawing/2014/main" val="2471094276"/>
                  </a:ext>
                </a:extLst>
              </a:tr>
            </a:tbl>
          </a:graphicData>
        </a:graphic>
      </p:graphicFrame>
    </p:spTree>
    <p:extLst>
      <p:ext uri="{BB962C8B-B14F-4D97-AF65-F5344CB8AC3E}">
        <p14:creationId xmlns:p14="http://schemas.microsoft.com/office/powerpoint/2010/main" val="613605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58368" y="987552"/>
            <a:ext cx="10698480" cy="347472"/>
          </a:xfrm>
          <a:prstGeom prst="rect">
            <a:avLst/>
          </a:prstGeom>
          <a:noFill/>
          <a:ln/>
        </p:spPr>
        <p:txBody>
          <a:bodyPr wrap="square" lIns="0" tIns="0" rIns="0" bIns="0" rtlCol="0" anchor="ctr"/>
          <a:lstStyle/>
          <a:p>
            <a:pPr marL="0" indent="0">
              <a:buNone/>
            </a:pPr>
            <a:r>
              <a:rPr lang="en-US" sz="2400" dirty="0">
                <a:solidFill>
                  <a:srgbClr val="66737B"/>
                </a:solidFill>
              </a:rPr>
              <a:t>The phase structure is separate from the participant’s clinical treatment regimen.</a:t>
            </a:r>
            <a:endParaRPr lang="en-US" sz="2400" dirty="0"/>
          </a:p>
        </p:txBody>
      </p:sp>
      <p:sp>
        <p:nvSpPr>
          <p:cNvPr id="4" name="Shape 2"/>
          <p:cNvSpPr/>
          <p:nvPr/>
        </p:nvSpPr>
        <p:spPr>
          <a:xfrm>
            <a:off x="731520" y="1600200"/>
            <a:ext cx="4983480" cy="3383280"/>
          </a:xfrm>
          <a:prstGeom prst="roundRect">
            <a:avLst/>
          </a:prstGeom>
          <a:solidFill>
            <a:schemeClr val="accent3">
              <a:lumMod val="20000"/>
              <a:lumOff val="80000"/>
            </a:schemeClr>
          </a:solidFill>
          <a:ln w="12700">
            <a:solidFill>
              <a:srgbClr val="D7DEE2"/>
            </a:solidFill>
            <a:prstDash val="solid"/>
          </a:ln>
        </p:spPr>
        <p:txBody>
          <a:bodyPr/>
          <a:lstStyle/>
          <a:p>
            <a:endParaRPr lang="en-US"/>
          </a:p>
        </p:txBody>
      </p:sp>
      <p:sp>
        <p:nvSpPr>
          <p:cNvPr id="5" name="Text 3"/>
          <p:cNvSpPr/>
          <p:nvPr/>
        </p:nvSpPr>
        <p:spPr>
          <a:xfrm>
            <a:off x="1051560" y="1874520"/>
            <a:ext cx="4297680" cy="320040"/>
          </a:xfrm>
          <a:prstGeom prst="rect">
            <a:avLst/>
          </a:prstGeom>
          <a:noFill/>
          <a:ln/>
        </p:spPr>
        <p:txBody>
          <a:bodyPr wrap="square" rtlCol="0" anchor="ctr"/>
          <a:lstStyle/>
          <a:p>
            <a:pPr marL="0" indent="0" algn="ctr">
              <a:buNone/>
            </a:pPr>
            <a:r>
              <a:rPr lang="en-US" sz="1600" b="1" dirty="0">
                <a:solidFill>
                  <a:schemeClr val="accent3"/>
                </a:solidFill>
              </a:rPr>
              <a:t>PROGRAM PHASE</a:t>
            </a:r>
            <a:endParaRPr lang="en-US" sz="1600" dirty="0">
              <a:solidFill>
                <a:schemeClr val="accent3"/>
              </a:solidFill>
            </a:endParaRPr>
          </a:p>
        </p:txBody>
      </p:sp>
      <p:sp>
        <p:nvSpPr>
          <p:cNvPr id="6" name="Text 4"/>
          <p:cNvSpPr/>
          <p:nvPr/>
        </p:nvSpPr>
        <p:spPr>
          <a:xfrm>
            <a:off x="1143000" y="2423160"/>
            <a:ext cx="4114800" cy="1097280"/>
          </a:xfrm>
          <a:prstGeom prst="rect">
            <a:avLst/>
          </a:prstGeom>
          <a:noFill/>
          <a:ln/>
        </p:spPr>
        <p:txBody>
          <a:bodyPr wrap="square" lIns="381" tIns="381" rIns="381" bIns="381" rtlCol="0" anchor="ctr"/>
          <a:lstStyle/>
          <a:p>
            <a:pPr marL="0" indent="0" algn="ctr">
              <a:buNone/>
            </a:pPr>
            <a:r>
              <a:rPr lang="en-US" sz="2400" b="1" dirty="0">
                <a:solidFill>
                  <a:srgbClr val="24495C"/>
                </a:solidFill>
              </a:rPr>
              <a:t>Advances when the participant has managed the current phase’s proximal goals</a:t>
            </a:r>
            <a:endParaRPr lang="en-US" sz="2400" dirty="0"/>
          </a:p>
        </p:txBody>
      </p:sp>
      <p:sp>
        <p:nvSpPr>
          <p:cNvPr id="7" name="Text 5"/>
          <p:cNvSpPr/>
          <p:nvPr/>
        </p:nvSpPr>
        <p:spPr>
          <a:xfrm>
            <a:off x="1143000" y="4069080"/>
            <a:ext cx="4114800" cy="365760"/>
          </a:xfrm>
          <a:prstGeom prst="rect">
            <a:avLst/>
          </a:prstGeom>
          <a:noFill/>
          <a:ln/>
        </p:spPr>
        <p:txBody>
          <a:bodyPr wrap="square" rtlCol="0" anchor="ctr"/>
          <a:lstStyle/>
          <a:p>
            <a:pPr marL="0" indent="0" algn="ctr">
              <a:buNone/>
            </a:pPr>
            <a:r>
              <a:rPr lang="en-US" sz="1500" dirty="0">
                <a:solidFill>
                  <a:srgbClr val="66737B"/>
                </a:solidFill>
              </a:rPr>
              <a:t>Behavior-based • observable • individualized</a:t>
            </a:r>
            <a:endParaRPr lang="en-US" sz="1500" dirty="0"/>
          </a:p>
        </p:txBody>
      </p:sp>
      <p:sp>
        <p:nvSpPr>
          <p:cNvPr id="8" name="Shape 6"/>
          <p:cNvSpPr/>
          <p:nvPr/>
        </p:nvSpPr>
        <p:spPr>
          <a:xfrm>
            <a:off x="6446520" y="1600200"/>
            <a:ext cx="4983480" cy="3383280"/>
          </a:xfrm>
          <a:prstGeom prst="roundRect">
            <a:avLst/>
          </a:prstGeom>
          <a:solidFill>
            <a:schemeClr val="accent2">
              <a:lumMod val="40000"/>
              <a:lumOff val="60000"/>
            </a:schemeClr>
          </a:solidFill>
          <a:ln w="12700">
            <a:solidFill>
              <a:srgbClr val="E4D8C6"/>
            </a:solidFill>
            <a:prstDash val="solid"/>
          </a:ln>
        </p:spPr>
        <p:txBody>
          <a:bodyPr/>
          <a:lstStyle/>
          <a:p>
            <a:endParaRPr lang="en-US"/>
          </a:p>
        </p:txBody>
      </p:sp>
      <p:sp>
        <p:nvSpPr>
          <p:cNvPr id="9" name="Text 7"/>
          <p:cNvSpPr/>
          <p:nvPr/>
        </p:nvSpPr>
        <p:spPr>
          <a:xfrm>
            <a:off x="6766560" y="1874520"/>
            <a:ext cx="4297680" cy="320040"/>
          </a:xfrm>
          <a:prstGeom prst="rect">
            <a:avLst/>
          </a:prstGeom>
          <a:noFill/>
          <a:ln/>
        </p:spPr>
        <p:txBody>
          <a:bodyPr wrap="square" rtlCol="0" anchor="ctr"/>
          <a:lstStyle/>
          <a:p>
            <a:pPr marL="0" indent="0" algn="ctr">
              <a:buNone/>
            </a:pPr>
            <a:r>
              <a:rPr lang="en-US" sz="1600" b="1" dirty="0">
                <a:solidFill>
                  <a:schemeClr val="accent2"/>
                </a:solidFill>
              </a:rPr>
              <a:t>TREATMENT PLAN</a:t>
            </a:r>
            <a:endParaRPr lang="en-US" sz="1600" dirty="0">
              <a:solidFill>
                <a:schemeClr val="accent2"/>
              </a:solidFill>
            </a:endParaRPr>
          </a:p>
        </p:txBody>
      </p:sp>
      <p:sp>
        <p:nvSpPr>
          <p:cNvPr id="10" name="Text 8"/>
          <p:cNvSpPr/>
          <p:nvPr/>
        </p:nvSpPr>
        <p:spPr>
          <a:xfrm>
            <a:off x="6858000" y="2423160"/>
            <a:ext cx="4114800" cy="1097280"/>
          </a:xfrm>
          <a:prstGeom prst="rect">
            <a:avLst/>
          </a:prstGeom>
          <a:noFill/>
          <a:ln/>
        </p:spPr>
        <p:txBody>
          <a:bodyPr wrap="square" lIns="381" tIns="381" rIns="381" bIns="381" rtlCol="0" anchor="ctr"/>
          <a:lstStyle/>
          <a:p>
            <a:pPr marL="0" indent="0" algn="ctr">
              <a:buNone/>
            </a:pPr>
            <a:r>
              <a:rPr lang="en-US" sz="2400" b="1" dirty="0">
                <a:solidFill>
                  <a:srgbClr val="26343D"/>
                </a:solidFill>
              </a:rPr>
              <a:t>Changes when clinically indicated to meet treatment needs</a:t>
            </a:r>
            <a:endParaRPr lang="en-US" sz="2400" dirty="0"/>
          </a:p>
        </p:txBody>
      </p:sp>
      <p:sp>
        <p:nvSpPr>
          <p:cNvPr id="11" name="Text 9"/>
          <p:cNvSpPr/>
          <p:nvPr/>
        </p:nvSpPr>
        <p:spPr>
          <a:xfrm>
            <a:off x="6858000" y="4069080"/>
            <a:ext cx="4114800" cy="365760"/>
          </a:xfrm>
          <a:prstGeom prst="rect">
            <a:avLst/>
          </a:prstGeom>
          <a:noFill/>
          <a:ln/>
        </p:spPr>
        <p:txBody>
          <a:bodyPr wrap="square" rtlCol="0" anchor="ctr"/>
          <a:lstStyle/>
          <a:p>
            <a:pPr marL="0" indent="0" algn="ctr">
              <a:buNone/>
            </a:pPr>
            <a:r>
              <a:rPr lang="en-US" sz="1500" dirty="0">
                <a:solidFill>
                  <a:srgbClr val="66737B"/>
                </a:solidFill>
              </a:rPr>
              <a:t>Level of care • dosage • modality</a:t>
            </a:r>
            <a:endParaRPr lang="en-US" sz="1500" dirty="0"/>
          </a:p>
        </p:txBody>
      </p:sp>
      <p:sp>
        <p:nvSpPr>
          <p:cNvPr id="12" name="Text 10"/>
          <p:cNvSpPr/>
          <p:nvPr/>
        </p:nvSpPr>
        <p:spPr>
          <a:xfrm>
            <a:off x="1051560" y="5349240"/>
            <a:ext cx="10058400" cy="594360"/>
          </a:xfrm>
          <a:prstGeom prst="rect">
            <a:avLst/>
          </a:prstGeom>
          <a:noFill/>
          <a:ln/>
        </p:spPr>
        <p:txBody>
          <a:bodyPr wrap="square" lIns="0" tIns="0" rIns="0" bIns="0" rtlCol="0" anchor="ctr"/>
          <a:lstStyle/>
          <a:p>
            <a:pPr marL="0" indent="0" algn="ctr">
              <a:buNone/>
            </a:pPr>
            <a:r>
              <a:rPr lang="en-US" sz="2000" b="1" dirty="0">
                <a:solidFill>
                  <a:schemeClr val="accent1"/>
                </a:solidFill>
              </a:rPr>
              <a:t>Key distinction: A change in treatment intensity does not automatically mean a change in program phase.</a:t>
            </a:r>
            <a:endParaRPr lang="en-US" sz="2000" dirty="0">
              <a:solidFill>
                <a:schemeClr val="accent1"/>
              </a:solidFill>
            </a:endParaRPr>
          </a:p>
        </p:txBody>
      </p:sp>
      <p:sp>
        <p:nvSpPr>
          <p:cNvPr id="16" name="Title 15">
            <a:extLst>
              <a:ext uri="{FF2B5EF4-FFF2-40B4-BE49-F238E27FC236}">
                <a16:creationId xmlns:a16="http://schemas.microsoft.com/office/drawing/2014/main" id="{7A470C80-1070-42AF-D817-0D276D0D1BD0}"/>
              </a:ext>
            </a:extLst>
          </p:cNvPr>
          <p:cNvSpPr>
            <a:spLocks noGrp="1"/>
          </p:cNvSpPr>
          <p:nvPr>
            <p:ph type="title"/>
          </p:nvPr>
        </p:nvSpPr>
        <p:spPr/>
        <p:txBody>
          <a:bodyPr>
            <a:normAutofit fontScale="90000"/>
          </a:bodyPr>
          <a:lstStyle/>
          <a:p>
            <a:r>
              <a:rPr lang="en-US" dirty="0"/>
              <a:t>COURT PHASES TRACK BEHAVIOR; TREATMENT PLANS TRACK CLINICAL NEED</a:t>
            </a:r>
          </a:p>
        </p:txBody>
      </p:sp>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900">
                <a:solidFill>
                  <a:srgbClr val="68747D"/>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508C8-12B6-3992-4EDC-12BF7910A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B744E0-A1B4-9C0A-D73E-5F62F047EC51}"/>
              </a:ext>
            </a:extLst>
          </p:cNvPr>
          <p:cNvSpPr>
            <a:spLocks noGrp="1"/>
          </p:cNvSpPr>
          <p:nvPr>
            <p:ph type="title"/>
          </p:nvPr>
        </p:nvSpPr>
        <p:spPr/>
        <p:txBody>
          <a:bodyPr/>
          <a:lstStyle/>
          <a:p>
            <a:r>
              <a:rPr lang="en-US" dirty="0"/>
              <a:t>PHASE STRUCTURE</a:t>
            </a:r>
            <a:endParaRPr dirty="0"/>
          </a:p>
        </p:txBody>
      </p:sp>
      <p:sp>
        <p:nvSpPr>
          <p:cNvPr id="11" name="Footer Placeholder 10">
            <a:extLst>
              <a:ext uri="{FF2B5EF4-FFF2-40B4-BE49-F238E27FC236}">
                <a16:creationId xmlns:a16="http://schemas.microsoft.com/office/drawing/2014/main" id="{31ECE884-9C10-9562-ED28-1407C8ABC372}"/>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CF7DC2BB-CD05-F381-FC2A-2F8B2C73A6B9}"/>
              </a:ext>
            </a:extLst>
          </p:cNvPr>
          <p:cNvSpPr>
            <a:spLocks noGrp="1"/>
          </p:cNvSpPr>
          <p:nvPr>
            <p:ph type="sldNum" sz="quarter" idx="12"/>
          </p:nvPr>
        </p:nvSpPr>
        <p:spPr>
          <a:xfrm>
            <a:off x="9314156" y="6356350"/>
            <a:ext cx="2743200" cy="365125"/>
          </a:xfrm>
        </p:spPr>
        <p:txBody>
          <a:bodyPr/>
          <a:lstStyle/>
          <a:p>
            <a:r>
              <a:t>7</a:t>
            </a:r>
          </a:p>
        </p:txBody>
      </p:sp>
      <p:graphicFrame>
        <p:nvGraphicFramePr>
          <p:cNvPr id="6" name="Content Placeholder 5">
            <a:extLst>
              <a:ext uri="{FF2B5EF4-FFF2-40B4-BE49-F238E27FC236}">
                <a16:creationId xmlns:a16="http://schemas.microsoft.com/office/drawing/2014/main" id="{CAB2DF58-255D-38EB-3BFD-2DB1F5D95EA2}"/>
              </a:ext>
            </a:extLst>
          </p:cNvPr>
          <p:cNvGraphicFramePr>
            <a:graphicFrameLocks noGrp="1"/>
          </p:cNvGraphicFramePr>
          <p:nvPr>
            <p:ph idx="1"/>
          </p:nvPr>
        </p:nvGraphicFramePr>
        <p:xfrm>
          <a:off x="139700" y="1009650"/>
          <a:ext cx="11823700" cy="5400040"/>
        </p:xfrm>
        <a:graphic>
          <a:graphicData uri="http://schemas.openxmlformats.org/drawingml/2006/table">
            <a:tbl>
              <a:tblPr firstRow="1" bandRow="1">
                <a:tableStyleId>{616DA210-FB5B-4158-B5E0-FEB733F419BA}</a:tableStyleId>
              </a:tblPr>
              <a:tblGrid>
                <a:gridCol w="2364740">
                  <a:extLst>
                    <a:ext uri="{9D8B030D-6E8A-4147-A177-3AD203B41FA5}">
                      <a16:colId xmlns:a16="http://schemas.microsoft.com/office/drawing/2014/main" val="160975646"/>
                    </a:ext>
                  </a:extLst>
                </a:gridCol>
                <a:gridCol w="2364740">
                  <a:extLst>
                    <a:ext uri="{9D8B030D-6E8A-4147-A177-3AD203B41FA5}">
                      <a16:colId xmlns:a16="http://schemas.microsoft.com/office/drawing/2014/main" val="1825527027"/>
                    </a:ext>
                  </a:extLst>
                </a:gridCol>
                <a:gridCol w="2364740">
                  <a:extLst>
                    <a:ext uri="{9D8B030D-6E8A-4147-A177-3AD203B41FA5}">
                      <a16:colId xmlns:a16="http://schemas.microsoft.com/office/drawing/2014/main" val="4252666443"/>
                    </a:ext>
                  </a:extLst>
                </a:gridCol>
                <a:gridCol w="2364740">
                  <a:extLst>
                    <a:ext uri="{9D8B030D-6E8A-4147-A177-3AD203B41FA5}">
                      <a16:colId xmlns:a16="http://schemas.microsoft.com/office/drawing/2014/main" val="2026348350"/>
                    </a:ext>
                  </a:extLst>
                </a:gridCol>
                <a:gridCol w="2364740">
                  <a:extLst>
                    <a:ext uri="{9D8B030D-6E8A-4147-A177-3AD203B41FA5}">
                      <a16:colId xmlns:a16="http://schemas.microsoft.com/office/drawing/2014/main" val="2997980776"/>
                    </a:ext>
                  </a:extLst>
                </a:gridCol>
              </a:tblGrid>
              <a:tr h="370840">
                <a:tc>
                  <a:txBody>
                    <a:bodyPr/>
                    <a:lstStyle/>
                    <a:p>
                      <a:pPr algn="ctr"/>
                      <a:r>
                        <a:rPr lang="en-US" dirty="0"/>
                        <a:t>PHASE 1</a:t>
                      </a:r>
                    </a:p>
                  </a:txBody>
                  <a:tcPr/>
                </a:tc>
                <a:tc>
                  <a:txBody>
                    <a:bodyPr/>
                    <a:lstStyle/>
                    <a:p>
                      <a:pPr algn="ctr"/>
                      <a:r>
                        <a:rPr lang="en-US" dirty="0"/>
                        <a:t>PHASE 2</a:t>
                      </a:r>
                    </a:p>
                  </a:txBody>
                  <a:tcPr/>
                </a:tc>
                <a:tc>
                  <a:txBody>
                    <a:bodyPr/>
                    <a:lstStyle/>
                    <a:p>
                      <a:pPr algn="ctr"/>
                      <a:r>
                        <a:rPr lang="en-US" dirty="0"/>
                        <a:t>PHASE 3</a:t>
                      </a:r>
                    </a:p>
                  </a:txBody>
                  <a:tcPr/>
                </a:tc>
                <a:tc>
                  <a:txBody>
                    <a:bodyPr/>
                    <a:lstStyle/>
                    <a:p>
                      <a:pPr algn="ctr"/>
                      <a:r>
                        <a:rPr lang="en-US" dirty="0"/>
                        <a:t>PHASE 4</a:t>
                      </a:r>
                    </a:p>
                  </a:txBody>
                  <a:tcPr/>
                </a:tc>
                <a:tc>
                  <a:txBody>
                    <a:bodyPr/>
                    <a:lstStyle/>
                    <a:p>
                      <a:pPr algn="ctr"/>
                      <a:r>
                        <a:rPr lang="en-US" dirty="0"/>
                        <a:t>PHASE 5</a:t>
                      </a:r>
                    </a:p>
                  </a:txBody>
                  <a:tcPr/>
                </a:tc>
                <a:extLst>
                  <a:ext uri="{0D108BD9-81ED-4DB2-BD59-A6C34878D82A}">
                    <a16:rowId xmlns:a16="http://schemas.microsoft.com/office/drawing/2014/main" val="1301681809"/>
                  </a:ext>
                </a:extLst>
              </a:tr>
              <a:tr h="370840">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a:p>
                      <a:endParaRPr lang="en-US" dirty="0"/>
                    </a:p>
                    <a:p>
                      <a:endParaRPr lang="en-US" dirty="0"/>
                    </a:p>
                    <a:p>
                      <a:endParaRPr lang="en-US" dirty="0"/>
                    </a:p>
                    <a:p>
                      <a:endParaRPr lang="en-US" dirty="0"/>
                    </a:p>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572106613"/>
                  </a:ext>
                </a:extLst>
              </a:tr>
            </a:tbl>
          </a:graphicData>
        </a:graphic>
      </p:graphicFrame>
      <p:sp>
        <p:nvSpPr>
          <p:cNvPr id="7" name="TextBox 6">
            <a:extLst>
              <a:ext uri="{FF2B5EF4-FFF2-40B4-BE49-F238E27FC236}">
                <a16:creationId xmlns:a16="http://schemas.microsoft.com/office/drawing/2014/main" id="{88025566-A28A-AC31-078B-F5268243091E}"/>
              </a:ext>
            </a:extLst>
          </p:cNvPr>
          <p:cNvSpPr txBox="1"/>
          <p:nvPr/>
        </p:nvSpPr>
        <p:spPr>
          <a:xfrm>
            <a:off x="311285" y="1536970"/>
            <a:ext cx="4980562" cy="1477328"/>
          </a:xfrm>
          <a:prstGeom prst="rect">
            <a:avLst/>
          </a:pr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0" scaled="1"/>
            <a:tileRect/>
          </a:gradFill>
        </p:spPr>
        <p:txBody>
          <a:bodyPr wrap="square" rtlCol="0">
            <a:spAutoFit/>
          </a:bodyPr>
          <a:lstStyle/>
          <a:p>
            <a:pPr marL="742950" lvl="1" indent="-285750">
              <a:buFont typeface="Arial" panose="020B0604020202020204" pitchFamily="34" charset="0"/>
              <a:buChar char="•"/>
            </a:pPr>
            <a:r>
              <a:rPr lang="en-US" dirty="0"/>
              <a:t>Engagement</a:t>
            </a:r>
          </a:p>
          <a:p>
            <a:pPr marL="1200150" lvl="2" indent="-285750">
              <a:buFont typeface="Arial" panose="020B0604020202020204" pitchFamily="34" charset="0"/>
              <a:buChar char="•"/>
            </a:pPr>
            <a:r>
              <a:rPr lang="en-US" dirty="0"/>
              <a:t>Orientation</a:t>
            </a:r>
          </a:p>
          <a:p>
            <a:pPr marL="1657350" lvl="3" indent="-285750">
              <a:buFont typeface="Arial" panose="020B0604020202020204" pitchFamily="34" charset="0"/>
              <a:buChar char="•"/>
            </a:pPr>
            <a:r>
              <a:rPr lang="en-US" dirty="0"/>
              <a:t>Assessment</a:t>
            </a:r>
          </a:p>
          <a:p>
            <a:pPr marL="2114550" lvl="4" indent="-285750">
              <a:buFont typeface="Arial" panose="020B0604020202020204" pitchFamily="34" charset="0"/>
              <a:buChar char="•"/>
            </a:pPr>
            <a:r>
              <a:rPr lang="en-US" dirty="0"/>
              <a:t>Responsivity</a:t>
            </a:r>
          </a:p>
          <a:p>
            <a:pPr marL="2571750" lvl="5" indent="-285750">
              <a:buFont typeface="Arial" panose="020B0604020202020204" pitchFamily="34" charset="0"/>
              <a:buChar char="•"/>
            </a:pPr>
            <a:r>
              <a:rPr lang="en-US" dirty="0"/>
              <a:t>Stabilization</a:t>
            </a:r>
          </a:p>
        </p:txBody>
      </p:sp>
      <p:sp>
        <p:nvSpPr>
          <p:cNvPr id="9" name="TextBox 8">
            <a:extLst>
              <a:ext uri="{FF2B5EF4-FFF2-40B4-BE49-F238E27FC236}">
                <a16:creationId xmlns:a16="http://schemas.microsoft.com/office/drawing/2014/main" id="{1462E5B8-CC69-F268-2F75-E3156843095D}"/>
              </a:ext>
            </a:extLst>
          </p:cNvPr>
          <p:cNvSpPr txBox="1"/>
          <p:nvPr/>
        </p:nvSpPr>
        <p:spPr>
          <a:xfrm>
            <a:off x="4038599" y="3100509"/>
            <a:ext cx="4566121" cy="147732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wrap="square" rtlCol="0">
            <a:spAutoFit/>
          </a:bodyPr>
          <a:lstStyle/>
          <a:p>
            <a:pPr marL="742950" lvl="1" indent="-285750">
              <a:buFont typeface="Arial" panose="020B0604020202020204" pitchFamily="34" charset="0"/>
              <a:buChar char="•"/>
            </a:pPr>
            <a:r>
              <a:rPr lang="en-US" dirty="0"/>
              <a:t>Address Criminogenic Needs</a:t>
            </a:r>
          </a:p>
          <a:p>
            <a:pPr marL="1200150" lvl="2" indent="-285750">
              <a:buFont typeface="Arial" panose="020B0604020202020204" pitchFamily="34" charset="0"/>
              <a:buChar char="•"/>
            </a:pPr>
            <a:r>
              <a:rPr lang="en-US" dirty="0"/>
              <a:t>Skill Building</a:t>
            </a:r>
          </a:p>
          <a:p>
            <a:pPr marL="1657350" lvl="3" indent="-285750">
              <a:buFont typeface="Arial" panose="020B0604020202020204" pitchFamily="34" charset="0"/>
              <a:buChar char="•"/>
            </a:pPr>
            <a:r>
              <a:rPr lang="en-US" dirty="0"/>
              <a:t>Prosocial Engagement</a:t>
            </a:r>
          </a:p>
          <a:p>
            <a:pPr marL="2114550" lvl="4" indent="-285750">
              <a:buFont typeface="Arial" panose="020B0604020202020204" pitchFamily="34" charset="0"/>
              <a:buChar char="•"/>
            </a:pPr>
            <a:r>
              <a:rPr lang="en-US" dirty="0"/>
              <a:t>Life Skills</a:t>
            </a:r>
          </a:p>
          <a:p>
            <a:pPr marL="2571750" lvl="5" indent="-285750">
              <a:buFont typeface="Arial" panose="020B0604020202020204" pitchFamily="34" charset="0"/>
              <a:buChar char="•"/>
            </a:pPr>
            <a:r>
              <a:rPr lang="en-US" dirty="0"/>
              <a:t>Abstinence</a:t>
            </a:r>
          </a:p>
        </p:txBody>
      </p:sp>
      <p:sp>
        <p:nvSpPr>
          <p:cNvPr id="13" name="TextBox 12">
            <a:extLst>
              <a:ext uri="{FF2B5EF4-FFF2-40B4-BE49-F238E27FC236}">
                <a16:creationId xmlns:a16="http://schemas.microsoft.com/office/drawing/2014/main" id="{ADBCA7BC-8CEC-A6D2-5181-DC94FE5D2FDF}"/>
              </a:ext>
            </a:extLst>
          </p:cNvPr>
          <p:cNvSpPr txBox="1"/>
          <p:nvPr/>
        </p:nvSpPr>
        <p:spPr>
          <a:xfrm>
            <a:off x="6114440" y="4710272"/>
            <a:ext cx="5848960" cy="120032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p:spPr>
        <p:txBody>
          <a:bodyPr wrap="square" rtlCol="0">
            <a:spAutoFit/>
          </a:bodyPr>
          <a:lstStyle/>
          <a:p>
            <a:pPr marL="742950" lvl="1" indent="-285750">
              <a:buFont typeface="Arial" panose="020B0604020202020204" pitchFamily="34" charset="0"/>
              <a:buChar char="•"/>
            </a:pPr>
            <a:r>
              <a:rPr lang="en-US" dirty="0"/>
              <a:t>Recovery Management</a:t>
            </a:r>
          </a:p>
          <a:p>
            <a:pPr marL="1200150" lvl="2" indent="-285750">
              <a:buFont typeface="Arial" panose="020B0604020202020204" pitchFamily="34" charset="0"/>
              <a:buChar char="•"/>
            </a:pPr>
            <a:r>
              <a:rPr lang="en-US" dirty="0"/>
              <a:t>Build Independence</a:t>
            </a:r>
          </a:p>
          <a:p>
            <a:pPr marL="1657350" lvl="3" indent="-285750">
              <a:buFont typeface="Arial" panose="020B0604020202020204" pitchFamily="34" charset="0"/>
              <a:buChar char="•"/>
            </a:pPr>
            <a:r>
              <a:rPr lang="en-US" dirty="0"/>
              <a:t>Increase Community Connections</a:t>
            </a:r>
          </a:p>
          <a:p>
            <a:pPr marL="2114550" lvl="4" indent="-285750">
              <a:buFont typeface="Arial" panose="020B0604020202020204" pitchFamily="34" charset="0"/>
              <a:buChar char="•"/>
            </a:pPr>
            <a:r>
              <a:rPr lang="en-US" dirty="0"/>
              <a:t>Address Holistic Needs</a:t>
            </a:r>
          </a:p>
        </p:txBody>
      </p:sp>
      <p:sp>
        <p:nvSpPr>
          <p:cNvPr id="3" name="Callout: Left-Right Arrow 2">
            <a:extLst>
              <a:ext uri="{FF2B5EF4-FFF2-40B4-BE49-F238E27FC236}">
                <a16:creationId xmlns:a16="http://schemas.microsoft.com/office/drawing/2014/main" id="{7B7C2B9C-B50B-0CAE-A159-A269EBAF8396}"/>
              </a:ext>
            </a:extLst>
          </p:cNvPr>
          <p:cNvSpPr/>
          <p:nvPr/>
        </p:nvSpPr>
        <p:spPr>
          <a:xfrm>
            <a:off x="139700" y="3205113"/>
            <a:ext cx="2339549" cy="527901"/>
          </a:xfrm>
          <a:prstGeom prst="leftRightArrowCallout">
            <a:avLst>
              <a:gd name="adj1" fmla="val 25000"/>
              <a:gd name="adj2" fmla="val 25000"/>
              <a:gd name="adj3" fmla="val 25000"/>
              <a:gd name="adj4" fmla="val 53433"/>
            </a:avLst>
          </a:prstGeom>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solidFill>
                  <a:schemeClr val="tx1"/>
                </a:solidFill>
              </a:rPr>
              <a:t>&lt; 2 Months</a:t>
            </a:r>
          </a:p>
        </p:txBody>
      </p:sp>
    </p:spTree>
    <p:extLst>
      <p:ext uri="{BB962C8B-B14F-4D97-AF65-F5344CB8AC3E}">
        <p14:creationId xmlns:p14="http://schemas.microsoft.com/office/powerpoint/2010/main" val="1622236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680" y="230124"/>
            <a:ext cx="11959592" cy="533400"/>
          </a:xfrm>
        </p:spPr>
        <p:txBody>
          <a:bodyPr/>
          <a:lstStyle/>
          <a:p>
            <a:r>
              <a:rPr lang="en-US" dirty="0"/>
              <a:t>PROGRESS BUILDS FROM STABILIZATION TO SUSTAINED CHANGE</a:t>
            </a:r>
          </a:p>
        </p:txBody>
      </p:sp>
      <p:sp>
        <p:nvSpPr>
          <p:cNvPr id="4" name="Footer Placeholder 3">
            <a:extLst>
              <a:ext uri="{FF2B5EF4-FFF2-40B4-BE49-F238E27FC236}">
                <a16:creationId xmlns:a16="http://schemas.microsoft.com/office/drawing/2014/main" id="{69EC5029-C291-334C-A817-FBE2146B7FF1}"/>
              </a:ext>
            </a:extLst>
          </p:cNvPr>
          <p:cNvSpPr>
            <a:spLocks noGrp="1"/>
          </p:cNvSpPr>
          <p:nvPr>
            <p:ph type="ftr" sz="quarter" idx="11"/>
          </p:nvPr>
        </p:nvSpPr>
        <p:spPr/>
        <p:txBody>
          <a:bodyPr/>
          <a:lstStyle/>
          <a:p>
            <a:r>
              <a:rPr lang="en-US"/>
              <a:t>©JusticePoint Inc. 2026. All rights reserved.</a:t>
            </a:r>
          </a:p>
        </p:txBody>
      </p:sp>
      <p:sp>
        <p:nvSpPr>
          <p:cNvPr id="5" name="Slide Number Placeholder 4">
            <a:extLst>
              <a:ext uri="{FF2B5EF4-FFF2-40B4-BE49-F238E27FC236}">
                <a16:creationId xmlns:a16="http://schemas.microsoft.com/office/drawing/2014/main" id="{14D53A42-399F-B342-ACCC-BB9411915EB8}"/>
              </a:ext>
            </a:extLst>
          </p:cNvPr>
          <p:cNvSpPr>
            <a:spLocks noGrp="1"/>
          </p:cNvSpPr>
          <p:nvPr>
            <p:ph type="sldNum" sz="quarter" idx="12"/>
          </p:nvPr>
        </p:nvSpPr>
        <p:spPr/>
        <p:txBody>
          <a:bodyPr/>
          <a:lstStyle/>
          <a:p>
            <a:fld id="{3F121B19-703E-FA47-A0E4-3C8806D92B9E}" type="slidenum">
              <a:rPr lang="en-US" smtClean="0"/>
              <a:t>8</a:t>
            </a:fld>
            <a:endParaRPr lang="en-US"/>
          </a:p>
        </p:txBody>
      </p:sp>
      <p:sp>
        <p:nvSpPr>
          <p:cNvPr id="6" name="Stage progression intro"/>
          <p:cNvSpPr txBox="1"/>
          <p:nvPr/>
        </p:nvSpPr>
        <p:spPr>
          <a:xfrm>
            <a:off x="594360" y="960120"/>
            <a:ext cx="11000232" cy="384048"/>
          </a:xfrm>
          <a:prstGeom prst="rect">
            <a:avLst/>
          </a:prstGeom>
          <a:noFill/>
        </p:spPr>
        <p:txBody>
          <a:bodyPr wrap="square" lIns="0" tIns="0" rIns="0" bIns="0">
            <a:normAutofit/>
          </a:bodyPr>
          <a:lstStyle/>
          <a:p>
            <a:pPr algn="ctr"/>
            <a:r>
              <a:rPr sz="2000" dirty="0">
                <a:solidFill>
                  <a:srgbClr val="2C7A7B"/>
                </a:solidFill>
                <a:latin typeface="Source Sans Pro"/>
              </a:rPr>
              <a:t>Each stage builds the readiness needed for the next.</a:t>
            </a:r>
          </a:p>
        </p:txBody>
      </p:sp>
      <p:sp>
        <p:nvSpPr>
          <p:cNvPr id="7" name="Stage 01 number"/>
          <p:cNvSpPr txBox="1"/>
          <p:nvPr/>
        </p:nvSpPr>
        <p:spPr>
          <a:xfrm>
            <a:off x="496824" y="1737360"/>
            <a:ext cx="2029967" cy="246221"/>
          </a:xfrm>
          <a:prstGeom prst="rect">
            <a:avLst/>
          </a:prstGeom>
          <a:noFill/>
        </p:spPr>
        <p:txBody>
          <a:bodyPr wrap="square" lIns="0" tIns="0" rIns="0" bIns="0">
            <a:spAutoFit/>
          </a:bodyPr>
          <a:lstStyle/>
          <a:p>
            <a:pPr algn="ctr"/>
            <a:r>
              <a:rPr sz="1600" b="1">
                <a:solidFill>
                  <a:srgbClr val="FF9350"/>
                </a:solidFill>
                <a:latin typeface="Source Sans Pro"/>
              </a:rPr>
              <a:t>01</a:t>
            </a:r>
          </a:p>
        </p:txBody>
      </p:sp>
      <p:sp>
        <p:nvSpPr>
          <p:cNvPr id="8" name="Stage 01 STABILIZE"/>
          <p:cNvSpPr/>
          <p:nvPr/>
        </p:nvSpPr>
        <p:spPr>
          <a:xfrm>
            <a:off x="405384" y="2057400"/>
            <a:ext cx="2212848" cy="987552"/>
          </a:xfrm>
          <a:prstGeom prst="chevron">
            <a:avLst/>
          </a:prstGeom>
          <a:solidFill>
            <a:srgbClr val="BBD7E5"/>
          </a:solidFill>
          <a:ln w="15875">
            <a:solidFill>
              <a:srgbClr val="FFFFFF"/>
            </a:solidFill>
          </a:ln>
        </p:spPr>
        <p:style>
          <a:lnRef idx="1">
            <a:schemeClr val="accent1"/>
          </a:lnRef>
          <a:fillRef idx="3">
            <a:schemeClr val="accent1"/>
          </a:fillRef>
          <a:effectRef idx="2">
            <a:schemeClr val="accent1"/>
          </a:effectRef>
          <a:fontRef idx="minor">
            <a:schemeClr val="lt1"/>
          </a:fontRef>
        </p:style>
        <p:txBody>
          <a:bodyPr wrap="none" lIns="118872" rtlCol="0" anchor="ctr">
            <a:normAutofit/>
          </a:bodyPr>
          <a:lstStyle/>
          <a:p>
            <a:pPr algn="ctr"/>
            <a:r>
              <a:rPr lang="en-US" sz="1550" b="1">
                <a:solidFill>
                  <a:srgbClr val="1F374C"/>
                </a:solidFill>
                <a:latin typeface="Source Sans Pro"/>
              </a:rPr>
              <a:t>STABILIZE</a:t>
            </a:r>
          </a:p>
        </p:txBody>
      </p:sp>
      <p:sp>
        <p:nvSpPr>
          <p:cNvPr id="9" name="Stage 01 description"/>
          <p:cNvSpPr txBox="1"/>
          <p:nvPr/>
        </p:nvSpPr>
        <p:spPr>
          <a:xfrm>
            <a:off x="441960" y="3291840"/>
            <a:ext cx="2139696" cy="1051560"/>
          </a:xfrm>
          <a:prstGeom prst="rect">
            <a:avLst/>
          </a:prstGeom>
          <a:noFill/>
        </p:spPr>
        <p:txBody>
          <a:bodyPr wrap="square" lIns="45720" tIns="0" rIns="45720" bIns="0" anchor="t">
            <a:normAutofit/>
          </a:bodyPr>
          <a:lstStyle/>
          <a:p>
            <a:pPr algn="ctr"/>
            <a:r>
              <a:rPr sz="1500">
                <a:solidFill>
                  <a:srgbClr val="212A31"/>
                </a:solidFill>
                <a:latin typeface="Source Sans Pro"/>
              </a:rPr>
              <a:t>Meet immediate needs
and establish safety.</a:t>
            </a:r>
          </a:p>
        </p:txBody>
      </p:sp>
      <p:sp>
        <p:nvSpPr>
          <p:cNvPr id="10" name="Stage 02 number"/>
          <p:cNvSpPr txBox="1"/>
          <p:nvPr/>
        </p:nvSpPr>
        <p:spPr>
          <a:xfrm>
            <a:off x="2782824" y="1737360"/>
            <a:ext cx="2029967" cy="246221"/>
          </a:xfrm>
          <a:prstGeom prst="rect">
            <a:avLst/>
          </a:prstGeom>
          <a:noFill/>
        </p:spPr>
        <p:txBody>
          <a:bodyPr wrap="square" lIns="0" tIns="0" rIns="0" bIns="0">
            <a:spAutoFit/>
          </a:bodyPr>
          <a:lstStyle/>
          <a:p>
            <a:pPr algn="ctr"/>
            <a:r>
              <a:rPr sz="1600" b="1">
                <a:solidFill>
                  <a:srgbClr val="FF9350"/>
                </a:solidFill>
                <a:latin typeface="Source Sans Pro"/>
              </a:rPr>
              <a:t>02</a:t>
            </a:r>
          </a:p>
        </p:txBody>
      </p:sp>
      <p:sp>
        <p:nvSpPr>
          <p:cNvPr id="11" name="Stage 02 ENGAGE"/>
          <p:cNvSpPr/>
          <p:nvPr/>
        </p:nvSpPr>
        <p:spPr>
          <a:xfrm>
            <a:off x="2691384" y="2057400"/>
            <a:ext cx="2212848" cy="987552"/>
          </a:xfrm>
          <a:prstGeom prst="chevron">
            <a:avLst/>
          </a:prstGeom>
          <a:solidFill>
            <a:srgbClr val="7CBAD1"/>
          </a:solidFill>
          <a:ln w="15875">
            <a:solidFill>
              <a:srgbClr val="FFFFFF"/>
            </a:solidFill>
          </a:ln>
        </p:spPr>
        <p:style>
          <a:lnRef idx="1">
            <a:schemeClr val="accent1"/>
          </a:lnRef>
          <a:fillRef idx="3">
            <a:schemeClr val="accent1"/>
          </a:fillRef>
          <a:effectRef idx="2">
            <a:schemeClr val="accent1"/>
          </a:effectRef>
          <a:fontRef idx="minor">
            <a:schemeClr val="lt1"/>
          </a:fontRef>
        </p:style>
        <p:txBody>
          <a:bodyPr wrap="none" lIns="118872" rtlCol="0" anchor="ctr">
            <a:normAutofit/>
          </a:bodyPr>
          <a:lstStyle/>
          <a:p>
            <a:pPr algn="ctr"/>
            <a:r>
              <a:rPr lang="en-US" sz="1550" b="1">
                <a:solidFill>
                  <a:srgbClr val="1F374C"/>
                </a:solidFill>
                <a:latin typeface="Source Sans Pro"/>
              </a:rPr>
              <a:t>ENGAGE</a:t>
            </a:r>
          </a:p>
        </p:txBody>
      </p:sp>
      <p:sp>
        <p:nvSpPr>
          <p:cNvPr id="12" name="Stage 02 description"/>
          <p:cNvSpPr txBox="1"/>
          <p:nvPr/>
        </p:nvSpPr>
        <p:spPr>
          <a:xfrm>
            <a:off x="2727960" y="3291840"/>
            <a:ext cx="2139696" cy="1051560"/>
          </a:xfrm>
          <a:prstGeom prst="rect">
            <a:avLst/>
          </a:prstGeom>
          <a:noFill/>
        </p:spPr>
        <p:txBody>
          <a:bodyPr wrap="square" lIns="45720" tIns="0" rIns="45720" bIns="0" anchor="t">
            <a:normAutofit/>
          </a:bodyPr>
          <a:lstStyle/>
          <a:p>
            <a:pPr algn="ctr"/>
            <a:r>
              <a:rPr sz="1500">
                <a:solidFill>
                  <a:srgbClr val="212A31"/>
                </a:solidFill>
                <a:latin typeface="Source Sans Pro"/>
              </a:rPr>
              <a:t>Build trust, motivation,
and active participation.</a:t>
            </a:r>
          </a:p>
        </p:txBody>
      </p:sp>
      <p:sp>
        <p:nvSpPr>
          <p:cNvPr id="13" name="Stage 03 number"/>
          <p:cNvSpPr txBox="1"/>
          <p:nvPr/>
        </p:nvSpPr>
        <p:spPr>
          <a:xfrm>
            <a:off x="5068823" y="1737360"/>
            <a:ext cx="2029967" cy="246221"/>
          </a:xfrm>
          <a:prstGeom prst="rect">
            <a:avLst/>
          </a:prstGeom>
          <a:noFill/>
        </p:spPr>
        <p:txBody>
          <a:bodyPr wrap="square" lIns="0" tIns="0" rIns="0" bIns="0">
            <a:spAutoFit/>
          </a:bodyPr>
          <a:lstStyle/>
          <a:p>
            <a:pPr algn="ctr"/>
            <a:r>
              <a:rPr sz="1600" b="1">
                <a:solidFill>
                  <a:srgbClr val="FF9350"/>
                </a:solidFill>
                <a:latin typeface="Source Sans Pro"/>
              </a:rPr>
              <a:t>03</a:t>
            </a:r>
          </a:p>
        </p:txBody>
      </p:sp>
      <p:sp>
        <p:nvSpPr>
          <p:cNvPr id="14" name="Stage 03 BUILD&#10;SKILLS"/>
          <p:cNvSpPr/>
          <p:nvPr/>
        </p:nvSpPr>
        <p:spPr>
          <a:xfrm>
            <a:off x="4977384" y="2057400"/>
            <a:ext cx="2212848" cy="987552"/>
          </a:xfrm>
          <a:prstGeom prst="chevron">
            <a:avLst/>
          </a:prstGeom>
          <a:solidFill>
            <a:srgbClr val="2C7A7B"/>
          </a:solidFill>
          <a:ln w="15875">
            <a:solidFill>
              <a:srgbClr val="FFFFFF"/>
            </a:solidFill>
          </a:ln>
        </p:spPr>
        <p:style>
          <a:lnRef idx="1">
            <a:schemeClr val="accent1"/>
          </a:lnRef>
          <a:fillRef idx="3">
            <a:schemeClr val="accent1"/>
          </a:fillRef>
          <a:effectRef idx="2">
            <a:schemeClr val="accent1"/>
          </a:effectRef>
          <a:fontRef idx="minor">
            <a:schemeClr val="lt1"/>
          </a:fontRef>
        </p:style>
        <p:txBody>
          <a:bodyPr wrap="none" lIns="118872" rtlCol="0" anchor="ctr">
            <a:normAutofit/>
          </a:bodyPr>
          <a:lstStyle/>
          <a:p>
            <a:pPr algn="ctr"/>
            <a:r>
              <a:rPr lang="en-US" sz="1550" b="1">
                <a:solidFill>
                  <a:srgbClr val="FFFFFF"/>
                </a:solidFill>
                <a:latin typeface="Source Sans Pro"/>
              </a:rPr>
              <a:t>BUILD
SKILLS</a:t>
            </a:r>
          </a:p>
        </p:txBody>
      </p:sp>
      <p:sp>
        <p:nvSpPr>
          <p:cNvPr id="15" name="Stage 03 description"/>
          <p:cNvSpPr txBox="1"/>
          <p:nvPr/>
        </p:nvSpPr>
        <p:spPr>
          <a:xfrm>
            <a:off x="5013960" y="3291840"/>
            <a:ext cx="2139696" cy="1051560"/>
          </a:xfrm>
          <a:prstGeom prst="rect">
            <a:avLst/>
          </a:prstGeom>
          <a:noFill/>
        </p:spPr>
        <p:txBody>
          <a:bodyPr wrap="square" lIns="45720" tIns="0" rIns="45720" bIns="0" anchor="t">
            <a:normAutofit/>
          </a:bodyPr>
          <a:lstStyle/>
          <a:p>
            <a:pPr algn="ctr"/>
            <a:r>
              <a:rPr sz="1500">
                <a:solidFill>
                  <a:srgbClr val="212A31"/>
                </a:solidFill>
                <a:latin typeface="Source Sans Pro"/>
              </a:rPr>
              <a:t>Develop coping, decision-making,
and recovery skills.</a:t>
            </a:r>
          </a:p>
        </p:txBody>
      </p:sp>
      <p:sp>
        <p:nvSpPr>
          <p:cNvPr id="16" name="Stage 04 number"/>
          <p:cNvSpPr txBox="1"/>
          <p:nvPr/>
        </p:nvSpPr>
        <p:spPr>
          <a:xfrm>
            <a:off x="7354824" y="1737360"/>
            <a:ext cx="2029967" cy="246221"/>
          </a:xfrm>
          <a:prstGeom prst="rect">
            <a:avLst/>
          </a:prstGeom>
          <a:noFill/>
        </p:spPr>
        <p:txBody>
          <a:bodyPr wrap="square" lIns="0" tIns="0" rIns="0" bIns="0">
            <a:spAutoFit/>
          </a:bodyPr>
          <a:lstStyle/>
          <a:p>
            <a:pPr algn="ctr"/>
            <a:r>
              <a:rPr sz="1600" b="1">
                <a:solidFill>
                  <a:srgbClr val="FF9350"/>
                </a:solidFill>
                <a:latin typeface="Source Sans Pro"/>
              </a:rPr>
              <a:t>04</a:t>
            </a:r>
          </a:p>
        </p:txBody>
      </p:sp>
      <p:sp>
        <p:nvSpPr>
          <p:cNvPr id="17" name="Stage 04 PRACTICE"/>
          <p:cNvSpPr/>
          <p:nvPr/>
        </p:nvSpPr>
        <p:spPr>
          <a:xfrm>
            <a:off x="7354824" y="2057400"/>
            <a:ext cx="2212848" cy="987552"/>
          </a:xfrm>
          <a:prstGeom prst="chevron">
            <a:avLst/>
          </a:prstGeom>
          <a:solidFill>
            <a:srgbClr val="356B79"/>
          </a:solidFill>
          <a:ln w="15875">
            <a:solidFill>
              <a:srgbClr val="FFFFFF"/>
            </a:solidFill>
          </a:ln>
        </p:spPr>
        <p:style>
          <a:lnRef idx="1">
            <a:schemeClr val="accent1"/>
          </a:lnRef>
          <a:fillRef idx="3">
            <a:schemeClr val="accent1"/>
          </a:fillRef>
          <a:effectRef idx="2">
            <a:schemeClr val="accent1"/>
          </a:effectRef>
          <a:fontRef idx="minor">
            <a:schemeClr val="lt1"/>
          </a:fontRef>
        </p:style>
        <p:txBody>
          <a:bodyPr wrap="none" lIns="118872" rtlCol="0" anchor="ctr">
            <a:normAutofit/>
          </a:bodyPr>
          <a:lstStyle/>
          <a:p>
            <a:pPr algn="ctr"/>
            <a:r>
              <a:rPr lang="en-US" sz="1550" b="1">
                <a:solidFill>
                  <a:srgbClr val="FFFFFF"/>
                </a:solidFill>
                <a:latin typeface="Source Sans Pro"/>
              </a:rPr>
              <a:t>PRACTICE</a:t>
            </a:r>
          </a:p>
        </p:txBody>
      </p:sp>
      <p:sp>
        <p:nvSpPr>
          <p:cNvPr id="18" name="Stage 04 description"/>
          <p:cNvSpPr txBox="1"/>
          <p:nvPr/>
        </p:nvSpPr>
        <p:spPr>
          <a:xfrm>
            <a:off x="7299960" y="3291840"/>
            <a:ext cx="2139696" cy="1051560"/>
          </a:xfrm>
          <a:prstGeom prst="rect">
            <a:avLst/>
          </a:prstGeom>
          <a:noFill/>
        </p:spPr>
        <p:txBody>
          <a:bodyPr wrap="square" lIns="45720" tIns="0" rIns="45720" bIns="0" anchor="t">
            <a:normAutofit/>
          </a:bodyPr>
          <a:lstStyle/>
          <a:p>
            <a:pPr algn="ctr"/>
            <a:r>
              <a:rPr sz="1500">
                <a:solidFill>
                  <a:srgbClr val="212A31"/>
                </a:solidFill>
                <a:latin typeface="Source Sans Pro"/>
              </a:rPr>
              <a:t>Apply new skills with support
in real situations.</a:t>
            </a:r>
          </a:p>
        </p:txBody>
      </p:sp>
      <p:sp>
        <p:nvSpPr>
          <p:cNvPr id="19" name="Stage 05 number"/>
          <p:cNvSpPr txBox="1"/>
          <p:nvPr/>
        </p:nvSpPr>
        <p:spPr>
          <a:xfrm>
            <a:off x="9640824" y="1737360"/>
            <a:ext cx="2029967" cy="246221"/>
          </a:xfrm>
          <a:prstGeom prst="rect">
            <a:avLst/>
          </a:prstGeom>
          <a:noFill/>
        </p:spPr>
        <p:txBody>
          <a:bodyPr wrap="square" lIns="0" tIns="0" rIns="0" bIns="0">
            <a:spAutoFit/>
          </a:bodyPr>
          <a:lstStyle/>
          <a:p>
            <a:pPr algn="ctr"/>
            <a:r>
              <a:rPr sz="1600" b="1">
                <a:solidFill>
                  <a:srgbClr val="FF9350"/>
                </a:solidFill>
                <a:latin typeface="Source Sans Pro"/>
              </a:rPr>
              <a:t>05</a:t>
            </a:r>
          </a:p>
        </p:txBody>
      </p:sp>
      <p:sp>
        <p:nvSpPr>
          <p:cNvPr id="20" name="Stage 05 SUSTAIN"/>
          <p:cNvSpPr/>
          <p:nvPr/>
        </p:nvSpPr>
        <p:spPr>
          <a:xfrm>
            <a:off x="9549384" y="2057400"/>
            <a:ext cx="2212848" cy="987552"/>
          </a:xfrm>
          <a:prstGeom prst="chevron">
            <a:avLst/>
          </a:prstGeom>
          <a:solidFill>
            <a:srgbClr val="1F374C"/>
          </a:solidFill>
          <a:ln w="15875">
            <a:solidFill>
              <a:srgbClr val="FFFFFF"/>
            </a:solidFill>
          </a:ln>
        </p:spPr>
        <p:style>
          <a:lnRef idx="1">
            <a:schemeClr val="accent1"/>
          </a:lnRef>
          <a:fillRef idx="3">
            <a:schemeClr val="accent1"/>
          </a:fillRef>
          <a:effectRef idx="2">
            <a:schemeClr val="accent1"/>
          </a:effectRef>
          <a:fontRef idx="minor">
            <a:schemeClr val="lt1"/>
          </a:fontRef>
        </p:style>
        <p:txBody>
          <a:bodyPr wrap="none" lIns="118872" rtlCol="0" anchor="ctr">
            <a:normAutofit/>
          </a:bodyPr>
          <a:lstStyle/>
          <a:p>
            <a:pPr algn="ctr"/>
            <a:r>
              <a:rPr lang="en-US" sz="1550" b="1">
                <a:solidFill>
                  <a:srgbClr val="FFFFFF"/>
                </a:solidFill>
                <a:latin typeface="Source Sans Pro"/>
              </a:rPr>
              <a:t>SUSTAIN</a:t>
            </a:r>
          </a:p>
        </p:txBody>
      </p:sp>
      <p:sp>
        <p:nvSpPr>
          <p:cNvPr id="21" name="Stage 05 description"/>
          <p:cNvSpPr txBox="1"/>
          <p:nvPr/>
        </p:nvSpPr>
        <p:spPr>
          <a:xfrm>
            <a:off x="9585960" y="3291840"/>
            <a:ext cx="2139696" cy="1051560"/>
          </a:xfrm>
          <a:prstGeom prst="rect">
            <a:avLst/>
          </a:prstGeom>
          <a:noFill/>
        </p:spPr>
        <p:txBody>
          <a:bodyPr wrap="square" lIns="45720" tIns="0" rIns="45720" bIns="0" anchor="t">
            <a:normAutofit/>
          </a:bodyPr>
          <a:lstStyle/>
          <a:p>
            <a:pPr algn="ctr"/>
            <a:r>
              <a:rPr sz="1500">
                <a:solidFill>
                  <a:srgbClr val="212A31"/>
                </a:solidFill>
                <a:latin typeface="Source Sans Pro"/>
              </a:rPr>
              <a:t>Strengthen independence
and maintain progress.</a:t>
            </a:r>
          </a:p>
        </p:txBody>
      </p:sp>
      <p:sp>
        <p:nvSpPr>
          <p:cNvPr id="22" name="Stage progression takeaway"/>
          <p:cNvSpPr txBox="1"/>
          <p:nvPr/>
        </p:nvSpPr>
        <p:spPr>
          <a:xfrm>
            <a:off x="914400" y="4828032"/>
            <a:ext cx="10360152" cy="713232"/>
          </a:xfrm>
          <a:prstGeom prst="rect">
            <a:avLst/>
          </a:prstGeom>
          <a:noFill/>
        </p:spPr>
        <p:txBody>
          <a:bodyPr wrap="square" lIns="45720" tIns="0" rIns="45720" bIns="0" anchor="ctr">
            <a:normAutofit/>
          </a:bodyPr>
          <a:lstStyle/>
          <a:p>
            <a:pPr algn="ctr"/>
            <a:r>
              <a:rPr sz="2000" b="1">
                <a:solidFill>
                  <a:srgbClr val="1F374C"/>
                </a:solidFill>
                <a:latin typeface="Source Sans Pro"/>
              </a:rPr>
              <a:t>Advance when capability is demonstrated—not simply when time has passed.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58368" y="987552"/>
            <a:ext cx="10698480" cy="347472"/>
          </a:xfrm>
          <a:prstGeom prst="rect">
            <a:avLst/>
          </a:prstGeom>
          <a:noFill/>
          <a:ln/>
        </p:spPr>
        <p:txBody>
          <a:bodyPr wrap="square" lIns="0" tIns="0" rIns="0" bIns="0" rtlCol="0" anchor="ctr"/>
          <a:lstStyle/>
          <a:p>
            <a:pPr marL="0" indent="0">
              <a:buNone/>
            </a:pPr>
            <a:r>
              <a:rPr lang="en-US" sz="2000" dirty="0">
                <a:solidFill>
                  <a:srgbClr val="66737B"/>
                </a:solidFill>
              </a:rPr>
              <a:t>Participants may need different amounts of time and support to manage the same phase goals.</a:t>
            </a:r>
            <a:endParaRPr lang="en-US" sz="2000" dirty="0"/>
          </a:p>
        </p:txBody>
      </p:sp>
      <p:sp>
        <p:nvSpPr>
          <p:cNvPr id="4" name="Shape 2"/>
          <p:cNvSpPr/>
          <p:nvPr/>
        </p:nvSpPr>
        <p:spPr>
          <a:xfrm>
            <a:off x="685800" y="1508760"/>
            <a:ext cx="3429000" cy="3520440"/>
          </a:xfrm>
          <a:prstGeom prst="roundRect">
            <a:avLst>
              <a:gd name="adj" fmla="val 2133"/>
            </a:avLst>
          </a:prstGeom>
          <a:solidFill>
            <a:srgbClr val="FFFFFF"/>
          </a:solidFill>
          <a:ln w="12700">
            <a:solidFill>
              <a:srgbClr val="D7DEE2"/>
            </a:solidFill>
            <a:prstDash val="solid"/>
          </a:ln>
        </p:spPr>
        <p:txBody>
          <a:bodyPr/>
          <a:lstStyle/>
          <a:p>
            <a:endParaRPr lang="en-US"/>
          </a:p>
        </p:txBody>
      </p:sp>
      <p:sp>
        <p:nvSpPr>
          <p:cNvPr id="5" name="Shape 3"/>
          <p:cNvSpPr/>
          <p:nvPr/>
        </p:nvSpPr>
        <p:spPr>
          <a:xfrm>
            <a:off x="685800" y="1508760"/>
            <a:ext cx="73152" cy="3520440"/>
          </a:xfrm>
          <a:prstGeom prst="rect">
            <a:avLst/>
          </a:prstGeom>
          <a:solidFill>
            <a:schemeClr val="accent4"/>
          </a:solidFill>
          <a:ln w="12700">
            <a:solidFill>
              <a:srgbClr val="315B72"/>
            </a:solidFill>
            <a:prstDash val="solid"/>
          </a:ln>
        </p:spPr>
        <p:txBody>
          <a:bodyPr/>
          <a:lstStyle/>
          <a:p>
            <a:endParaRPr lang="en-US"/>
          </a:p>
        </p:txBody>
      </p:sp>
      <p:sp>
        <p:nvSpPr>
          <p:cNvPr id="6" name="Text 4"/>
          <p:cNvSpPr/>
          <p:nvPr/>
        </p:nvSpPr>
        <p:spPr>
          <a:xfrm>
            <a:off x="914400" y="1691640"/>
            <a:ext cx="3017520" cy="320040"/>
          </a:xfrm>
          <a:prstGeom prst="rect">
            <a:avLst/>
          </a:prstGeom>
          <a:noFill/>
          <a:ln/>
        </p:spPr>
        <p:txBody>
          <a:bodyPr wrap="square" lIns="0" tIns="0" rIns="0" bIns="0" rtlCol="0" anchor="ctr"/>
          <a:lstStyle/>
          <a:p>
            <a:pPr marL="0" indent="0">
              <a:buNone/>
            </a:pPr>
            <a:r>
              <a:rPr lang="en-US" sz="1700" b="1" dirty="0">
                <a:solidFill>
                  <a:srgbClr val="26343D"/>
                </a:solidFill>
              </a:rPr>
              <a:t>1  Identify proximal goals</a:t>
            </a:r>
            <a:endParaRPr lang="en-US" sz="1700" dirty="0"/>
          </a:p>
        </p:txBody>
      </p:sp>
      <p:sp>
        <p:nvSpPr>
          <p:cNvPr id="7" name="Text 5"/>
          <p:cNvSpPr/>
          <p:nvPr/>
        </p:nvSpPr>
        <p:spPr>
          <a:xfrm>
            <a:off x="914400" y="2130552"/>
            <a:ext cx="3017520" cy="2743200"/>
          </a:xfrm>
          <a:prstGeom prst="rect">
            <a:avLst/>
          </a:prstGeom>
          <a:noFill/>
          <a:ln/>
        </p:spPr>
        <p:txBody>
          <a:bodyPr wrap="square" lIns="254" tIns="254" rIns="254" bIns="254" rtlCol="0" anchor="t"/>
          <a:lstStyle/>
          <a:p>
            <a:pPr marL="0" indent="0">
              <a:buNone/>
            </a:pPr>
            <a:r>
              <a:rPr lang="en-US" sz="1400">
                <a:solidFill>
                  <a:srgbClr val="26343D"/>
                </a:solidFill>
              </a:rPr>
              <a:t>Identify </a:t>
            </a:r>
            <a:r>
              <a:rPr lang="en-US" sz="1400" dirty="0">
                <a:solidFill>
                  <a:srgbClr val="26343D"/>
                </a:solidFill>
              </a:rPr>
              <a:t>the few behaviors or stability markers that must be managed before harder goals </a:t>
            </a:r>
            <a:r>
              <a:rPr lang="en-US" sz="1400">
                <a:solidFill>
                  <a:srgbClr val="26343D"/>
                </a:solidFill>
              </a:rPr>
              <a:t>are reasonable</a:t>
            </a:r>
            <a:r>
              <a:rPr lang="en-US" sz="1400" dirty="0">
                <a:solidFill>
                  <a:srgbClr val="26343D"/>
                </a:solidFill>
              </a:rPr>
              <a:t>.</a:t>
            </a:r>
            <a:endParaRPr lang="en-US" sz="1400" dirty="0"/>
          </a:p>
        </p:txBody>
      </p:sp>
      <p:sp>
        <p:nvSpPr>
          <p:cNvPr id="8" name="Shape 6"/>
          <p:cNvSpPr/>
          <p:nvPr/>
        </p:nvSpPr>
        <p:spPr>
          <a:xfrm>
            <a:off x="4389120" y="1508760"/>
            <a:ext cx="3429000" cy="3520440"/>
          </a:xfrm>
          <a:prstGeom prst="roundRect">
            <a:avLst>
              <a:gd name="adj" fmla="val 2133"/>
            </a:avLst>
          </a:prstGeom>
          <a:solidFill>
            <a:srgbClr val="FFFFFF"/>
          </a:solidFill>
          <a:ln w="12700">
            <a:solidFill>
              <a:srgbClr val="D7DEE2"/>
            </a:solidFill>
            <a:prstDash val="solid"/>
          </a:ln>
        </p:spPr>
        <p:txBody>
          <a:bodyPr/>
          <a:lstStyle/>
          <a:p>
            <a:endParaRPr lang="en-US"/>
          </a:p>
        </p:txBody>
      </p:sp>
      <p:sp>
        <p:nvSpPr>
          <p:cNvPr id="9" name="Shape 7"/>
          <p:cNvSpPr/>
          <p:nvPr/>
        </p:nvSpPr>
        <p:spPr>
          <a:xfrm>
            <a:off x="4389120" y="1508760"/>
            <a:ext cx="73152" cy="3520440"/>
          </a:xfrm>
          <a:prstGeom prst="rect">
            <a:avLst/>
          </a:prstGeom>
          <a:solidFill>
            <a:schemeClr val="accent3"/>
          </a:solidFill>
          <a:ln w="12700">
            <a:solidFill>
              <a:srgbClr val="4F7F7A"/>
            </a:solidFill>
            <a:prstDash val="solid"/>
          </a:ln>
        </p:spPr>
        <p:txBody>
          <a:bodyPr/>
          <a:lstStyle/>
          <a:p>
            <a:endParaRPr lang="en-US"/>
          </a:p>
        </p:txBody>
      </p:sp>
      <p:sp>
        <p:nvSpPr>
          <p:cNvPr id="10" name="Text 8"/>
          <p:cNvSpPr/>
          <p:nvPr/>
        </p:nvSpPr>
        <p:spPr>
          <a:xfrm>
            <a:off x="4617720" y="1691640"/>
            <a:ext cx="3017520" cy="320040"/>
          </a:xfrm>
          <a:prstGeom prst="rect">
            <a:avLst/>
          </a:prstGeom>
          <a:noFill/>
          <a:ln/>
        </p:spPr>
        <p:txBody>
          <a:bodyPr wrap="square" lIns="0" tIns="0" rIns="0" bIns="0" rtlCol="0" anchor="ctr"/>
          <a:lstStyle/>
          <a:p>
            <a:pPr marL="0" indent="0">
              <a:buNone/>
            </a:pPr>
            <a:r>
              <a:rPr lang="en-US" sz="1700" b="1" dirty="0">
                <a:solidFill>
                  <a:srgbClr val="26343D"/>
                </a:solidFill>
              </a:rPr>
              <a:t>2  Support &amp; reinforce progress</a:t>
            </a:r>
            <a:endParaRPr lang="en-US" sz="1700" dirty="0"/>
          </a:p>
        </p:txBody>
      </p:sp>
      <p:sp>
        <p:nvSpPr>
          <p:cNvPr id="11" name="Text 9"/>
          <p:cNvSpPr/>
          <p:nvPr/>
        </p:nvSpPr>
        <p:spPr>
          <a:xfrm>
            <a:off x="4617720" y="2130552"/>
            <a:ext cx="3017520" cy="2743200"/>
          </a:xfrm>
          <a:prstGeom prst="rect">
            <a:avLst/>
          </a:prstGeom>
          <a:noFill/>
          <a:ln/>
        </p:spPr>
        <p:txBody>
          <a:bodyPr wrap="square" lIns="254" tIns="254" rIns="254" bIns="254" rtlCol="0" anchor="t"/>
          <a:lstStyle/>
          <a:p>
            <a:pPr marL="0" indent="0">
              <a:buNone/>
            </a:pPr>
            <a:r>
              <a:rPr lang="en-US" sz="1400" dirty="0">
                <a:solidFill>
                  <a:srgbClr val="26343D"/>
                </a:solidFill>
              </a:rPr>
              <a:t>Align services and responses to </a:t>
            </a:r>
            <a:r>
              <a:rPr lang="en-US" sz="1400">
                <a:solidFill>
                  <a:srgbClr val="26343D"/>
                </a:solidFill>
              </a:rPr>
              <a:t>those goals; </a:t>
            </a:r>
            <a:r>
              <a:rPr lang="en-US" sz="1400" dirty="0">
                <a:solidFill>
                  <a:srgbClr val="26343D"/>
                </a:solidFill>
              </a:rPr>
              <a:t>reinforce achievable </a:t>
            </a:r>
            <a:r>
              <a:rPr lang="en-US" sz="1400">
                <a:solidFill>
                  <a:srgbClr val="26343D"/>
                </a:solidFill>
              </a:rPr>
              <a:t>progress</a:t>
            </a:r>
            <a:r>
              <a:rPr lang="en-US" sz="1400" dirty="0">
                <a:solidFill>
                  <a:srgbClr val="26343D"/>
                </a:solidFill>
              </a:rPr>
              <a:t>.</a:t>
            </a:r>
            <a:endParaRPr lang="en-US" sz="1400" dirty="0"/>
          </a:p>
        </p:txBody>
      </p:sp>
      <p:sp>
        <p:nvSpPr>
          <p:cNvPr id="12" name="Shape 10"/>
          <p:cNvSpPr/>
          <p:nvPr/>
        </p:nvSpPr>
        <p:spPr>
          <a:xfrm>
            <a:off x="8092440" y="1508760"/>
            <a:ext cx="3429000" cy="3520440"/>
          </a:xfrm>
          <a:prstGeom prst="roundRect">
            <a:avLst>
              <a:gd name="adj" fmla="val 2133"/>
            </a:avLst>
          </a:prstGeom>
          <a:solidFill>
            <a:srgbClr val="FFFFFF"/>
          </a:solidFill>
          <a:ln w="12700">
            <a:solidFill>
              <a:srgbClr val="D7DEE2"/>
            </a:solidFill>
            <a:prstDash val="solid"/>
          </a:ln>
        </p:spPr>
        <p:txBody>
          <a:bodyPr/>
          <a:lstStyle/>
          <a:p>
            <a:endParaRPr lang="en-US"/>
          </a:p>
        </p:txBody>
      </p:sp>
      <p:sp>
        <p:nvSpPr>
          <p:cNvPr id="13" name="Shape 11"/>
          <p:cNvSpPr/>
          <p:nvPr/>
        </p:nvSpPr>
        <p:spPr>
          <a:xfrm>
            <a:off x="8092440" y="1508760"/>
            <a:ext cx="73152" cy="3520440"/>
          </a:xfrm>
          <a:prstGeom prst="rect">
            <a:avLst/>
          </a:prstGeom>
          <a:solidFill>
            <a:schemeClr val="accent2">
              <a:lumMod val="75000"/>
            </a:schemeClr>
          </a:solidFill>
          <a:ln w="12700">
            <a:solidFill>
              <a:srgbClr val="C59B52"/>
            </a:solidFill>
            <a:prstDash val="solid"/>
          </a:ln>
        </p:spPr>
        <p:txBody>
          <a:bodyPr/>
          <a:lstStyle/>
          <a:p>
            <a:endParaRPr lang="en-US"/>
          </a:p>
        </p:txBody>
      </p:sp>
      <p:sp>
        <p:nvSpPr>
          <p:cNvPr id="14" name="Text 12"/>
          <p:cNvSpPr/>
          <p:nvPr/>
        </p:nvSpPr>
        <p:spPr>
          <a:xfrm>
            <a:off x="8321040" y="1691640"/>
            <a:ext cx="3017520" cy="320040"/>
          </a:xfrm>
          <a:prstGeom prst="rect">
            <a:avLst/>
          </a:prstGeom>
          <a:noFill/>
          <a:ln/>
        </p:spPr>
        <p:txBody>
          <a:bodyPr wrap="square" lIns="0" tIns="0" rIns="0" bIns="0" rtlCol="0" anchor="ctr"/>
          <a:lstStyle/>
          <a:p>
            <a:pPr marL="0" indent="0">
              <a:buNone/>
            </a:pPr>
            <a:r>
              <a:rPr lang="en-US" sz="1700" b="1" dirty="0">
                <a:solidFill>
                  <a:srgbClr val="26343D"/>
                </a:solidFill>
              </a:rPr>
              <a:t>3  Advance when managed</a:t>
            </a:r>
            <a:endParaRPr lang="en-US" sz="1700" dirty="0"/>
          </a:p>
        </p:txBody>
      </p:sp>
      <p:sp>
        <p:nvSpPr>
          <p:cNvPr id="15" name="Text 13"/>
          <p:cNvSpPr/>
          <p:nvPr/>
        </p:nvSpPr>
        <p:spPr>
          <a:xfrm>
            <a:off x="8321040" y="2130552"/>
            <a:ext cx="3017520" cy="2743200"/>
          </a:xfrm>
          <a:prstGeom prst="rect">
            <a:avLst/>
          </a:prstGeom>
          <a:noFill/>
          <a:ln/>
        </p:spPr>
        <p:txBody>
          <a:bodyPr wrap="square" lIns="254" tIns="254" rIns="254" bIns="254" rtlCol="0" anchor="t"/>
          <a:lstStyle/>
          <a:p>
            <a:pPr marL="0" indent="0">
              <a:buNone/>
            </a:pPr>
            <a:r>
              <a:rPr lang="en-US" sz="1400">
                <a:solidFill>
                  <a:srgbClr val="26343D"/>
                </a:solidFill>
              </a:rPr>
              <a:t>Advance </a:t>
            </a:r>
            <a:r>
              <a:rPr lang="en-US" sz="1400" dirty="0">
                <a:solidFill>
                  <a:srgbClr val="26343D"/>
                </a:solidFill>
              </a:rPr>
              <a:t>when the participant demonstrates the required progress—not </a:t>
            </a:r>
            <a:r>
              <a:rPr lang="en-US" sz="1400">
                <a:solidFill>
                  <a:srgbClr val="26343D"/>
                </a:solidFill>
              </a:rPr>
              <a:t>when </a:t>
            </a:r>
            <a:r>
              <a:rPr lang="en-US" sz="1400" dirty="0">
                <a:solidFill>
                  <a:srgbClr val="26343D"/>
                </a:solidFill>
              </a:rPr>
              <a:t>a minimum </a:t>
            </a:r>
            <a:r>
              <a:rPr lang="en-US" sz="1400">
                <a:solidFill>
                  <a:srgbClr val="26343D"/>
                </a:solidFill>
              </a:rPr>
              <a:t>time elapses</a:t>
            </a:r>
            <a:r>
              <a:rPr lang="en-US" sz="1400" dirty="0">
                <a:solidFill>
                  <a:srgbClr val="26343D"/>
                </a:solidFill>
              </a:rPr>
              <a:t>.</a:t>
            </a:r>
            <a:endParaRPr lang="en-US" sz="1400" dirty="0"/>
          </a:p>
        </p:txBody>
      </p:sp>
      <p:sp>
        <p:nvSpPr>
          <p:cNvPr id="16" name="Text 14"/>
          <p:cNvSpPr/>
          <p:nvPr/>
        </p:nvSpPr>
        <p:spPr>
          <a:xfrm>
            <a:off x="1188720" y="5440680"/>
            <a:ext cx="9784080" cy="502920"/>
          </a:xfrm>
          <a:prstGeom prst="rect">
            <a:avLst/>
          </a:prstGeom>
          <a:noFill/>
          <a:ln/>
        </p:spPr>
        <p:txBody>
          <a:bodyPr wrap="square" rtlCol="0" anchor="ctr"/>
          <a:lstStyle/>
          <a:p>
            <a:pPr marL="0" indent="0" algn="ctr">
              <a:buNone/>
            </a:pPr>
            <a:r>
              <a:rPr lang="en-US" sz="2400" b="1" dirty="0">
                <a:solidFill>
                  <a:schemeClr val="accent1"/>
                </a:solidFill>
              </a:rPr>
              <a:t>Standard: no more than four overarching proximal goals per phase.</a:t>
            </a:r>
            <a:endParaRPr lang="en-US" sz="2400" dirty="0">
              <a:solidFill>
                <a:schemeClr val="accent1"/>
              </a:solidFill>
            </a:endParaRPr>
          </a:p>
        </p:txBody>
      </p:sp>
      <p:sp>
        <p:nvSpPr>
          <p:cNvPr id="17" name="Title 16">
            <a:extLst>
              <a:ext uri="{FF2B5EF4-FFF2-40B4-BE49-F238E27FC236}">
                <a16:creationId xmlns:a16="http://schemas.microsoft.com/office/drawing/2014/main" id="{D7B9DB6D-9027-F5E9-E909-94744C07651D}"/>
              </a:ext>
            </a:extLst>
          </p:cNvPr>
          <p:cNvSpPr>
            <a:spLocks noGrp="1"/>
          </p:cNvSpPr>
          <p:nvPr>
            <p:ph type="title"/>
          </p:nvPr>
        </p:nvSpPr>
        <p:spPr/>
        <p:txBody>
          <a:bodyPr/>
          <a:lstStyle/>
          <a:p>
            <a:r>
              <a:rPr lang="en-US" dirty="0"/>
              <a:t>ADVANCE ON MANAGED GOALS—NOT “TIME SERVED”</a:t>
            </a:r>
          </a:p>
        </p:txBody>
      </p:sp>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900">
                <a:solidFill>
                  <a:srgbClr val="68747D"/>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31520" y="5349240"/>
            <a:ext cx="10744200" cy="6858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rPr sz="2400" dirty="0">
                <a:solidFill>
                  <a:schemeClr val="accent1"/>
                </a:solidFill>
              </a:rPr>
              <a:t>Are we withholding advancement because of something the participant is not yet reasonably capable of accomplishing?</a:t>
            </a:r>
          </a:p>
        </p:txBody>
      </p:sp>
      <p:sp>
        <p:nvSpPr>
          <p:cNvPr id="8" name="Title 7">
            <a:extLst>
              <a:ext uri="{FF2B5EF4-FFF2-40B4-BE49-F238E27FC236}">
                <a16:creationId xmlns:a16="http://schemas.microsoft.com/office/drawing/2014/main" id="{666C5364-CEF8-39D3-DE11-FEE963071284}"/>
              </a:ext>
            </a:extLst>
          </p:cNvPr>
          <p:cNvSpPr>
            <a:spLocks noGrp="1"/>
          </p:cNvSpPr>
          <p:nvPr>
            <p:ph type="title"/>
          </p:nvPr>
        </p:nvSpPr>
        <p:spPr/>
        <p:txBody>
          <a:bodyPr>
            <a:normAutofit fontScale="90000"/>
          </a:bodyPr>
          <a:lstStyle/>
          <a:p>
            <a:br>
              <a:rPr lang="en-US" dirty="0"/>
            </a:br>
            <a:r>
              <a:rPr lang="en-US" dirty="0"/>
              <a:t>SET PROXIMAL GOALS NOW; SAVE DISTAL GOALS FOR LATER</a:t>
            </a:r>
            <a:br>
              <a:rPr lang="en-US" dirty="0"/>
            </a:br>
            <a:endParaRPr lang="en-US" dirty="0"/>
          </a:p>
        </p:txBody>
      </p:sp>
      <p:sp>
        <p:nvSpPr>
          <p:cNvPr id="9" name="Content Placeholder 8">
            <a:extLst>
              <a:ext uri="{FF2B5EF4-FFF2-40B4-BE49-F238E27FC236}">
                <a16:creationId xmlns:a16="http://schemas.microsoft.com/office/drawing/2014/main" id="{B279D0DD-BCE9-2D07-89FB-D54749A36790}"/>
              </a:ext>
            </a:extLst>
          </p:cNvPr>
          <p:cNvSpPr>
            <a:spLocks noGrp="1"/>
          </p:cNvSpPr>
          <p:nvPr>
            <p:ph idx="1"/>
          </p:nvPr>
        </p:nvSpPr>
        <p:spPr>
          <a:xfrm>
            <a:off x="134644" y="835295"/>
            <a:ext cx="11823580" cy="4351338"/>
          </a:xfrm>
        </p:spPr>
        <p:txBody>
          <a:bodyPr/>
          <a:lstStyle/>
          <a:p>
            <a:r>
              <a:rPr lang="en-US" dirty="0"/>
              <a:t>  </a:t>
            </a:r>
          </a:p>
        </p:txBody>
      </p:sp>
      <p:sp>
        <p:nvSpPr>
          <p:cNvPr id="10" name="Rounded Rectangle 9">
            <a:extLst>
              <a:ext uri="{FF2B5EF4-FFF2-40B4-BE49-F238E27FC236}">
                <a16:creationId xmlns:a16="http://schemas.microsoft.com/office/drawing/2014/main" id="{51AEBA18-3071-AD88-26FE-306FB0E03832}"/>
              </a:ext>
            </a:extLst>
          </p:cNvPr>
          <p:cNvSpPr/>
          <p:nvPr/>
        </p:nvSpPr>
        <p:spPr>
          <a:xfrm>
            <a:off x="408623" y="1163003"/>
            <a:ext cx="3520440" cy="3474720"/>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lIns="182880" rIns="182880" rtlCol="0" anchor="ctr"/>
          <a:lstStyle/>
          <a:p>
            <a:pPr algn="ctr">
              <a:defRPr sz="2200" b="1">
                <a:solidFill>
                  <a:srgbClr val="1F374C"/>
                </a:solidFill>
              </a:defRPr>
            </a:pPr>
            <a:r>
              <a:t>PROXIMAL</a:t>
            </a:r>
          </a:p>
          <a:p>
            <a:pPr algn="ctr">
              <a:spcBef>
                <a:spcPts val="1400"/>
              </a:spcBef>
              <a:defRPr sz="1700" b="1">
                <a:solidFill>
                  <a:srgbClr val="2C7A7B"/>
                </a:solidFill>
              </a:defRPr>
            </a:pPr>
            <a:r>
              <a:t>Reasonably achievable now</a:t>
            </a:r>
          </a:p>
          <a:p>
            <a:pPr algn="ctr">
              <a:spcBef>
                <a:spcPts val="1800"/>
              </a:spcBef>
              <a:defRPr sz="1500">
                <a:solidFill>
                  <a:srgbClr val="2A3035"/>
                </a:solidFill>
              </a:defRPr>
            </a:pPr>
            <a:r>
              <a:t>What can the participant work on successfully at this point?</a:t>
            </a:r>
          </a:p>
        </p:txBody>
      </p:sp>
      <p:sp>
        <p:nvSpPr>
          <p:cNvPr id="11" name="Rounded Rectangle 10">
            <a:extLst>
              <a:ext uri="{FF2B5EF4-FFF2-40B4-BE49-F238E27FC236}">
                <a16:creationId xmlns:a16="http://schemas.microsoft.com/office/drawing/2014/main" id="{905C5DEC-1CBF-4DFB-466C-A0C55221C6B8}"/>
              </a:ext>
            </a:extLst>
          </p:cNvPr>
          <p:cNvSpPr/>
          <p:nvPr/>
        </p:nvSpPr>
        <p:spPr>
          <a:xfrm>
            <a:off x="4249103" y="1163003"/>
            <a:ext cx="3520440" cy="3474720"/>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lIns="182880" rIns="182880" rtlCol="0" anchor="ctr"/>
          <a:lstStyle/>
          <a:p>
            <a:pPr algn="ctr">
              <a:defRPr sz="2200" b="1">
                <a:solidFill>
                  <a:srgbClr val="1F374C"/>
                </a:solidFill>
              </a:defRPr>
            </a:pPr>
            <a:r>
              <a:rPr dirty="0"/>
              <a:t>DISTAL</a:t>
            </a:r>
          </a:p>
          <a:p>
            <a:pPr algn="ctr">
              <a:spcBef>
                <a:spcPts val="1400"/>
              </a:spcBef>
              <a:defRPr sz="1700" b="1">
                <a:solidFill>
                  <a:srgbClr val="2C7A7B"/>
                </a:solidFill>
              </a:defRPr>
            </a:pPr>
            <a:r>
              <a:rPr dirty="0"/>
              <a:t>Important, but not yet </a:t>
            </a:r>
            <a:r>
              <a:rPr lang="en-US" dirty="0"/>
              <a:t>reliably</a:t>
            </a:r>
            <a:r>
              <a:rPr dirty="0"/>
              <a:t> achievable</a:t>
            </a:r>
          </a:p>
          <a:p>
            <a:pPr algn="ctr">
              <a:spcBef>
                <a:spcPts val="1800"/>
              </a:spcBef>
              <a:defRPr sz="1500">
                <a:solidFill>
                  <a:srgbClr val="2A3035"/>
                </a:solidFill>
              </a:defRPr>
            </a:pPr>
            <a:r>
              <a:rPr dirty="0"/>
              <a:t>What requires additional skills, treatment, stability, or resources?</a:t>
            </a:r>
          </a:p>
        </p:txBody>
      </p:sp>
      <p:sp>
        <p:nvSpPr>
          <p:cNvPr id="12" name="Rounded Rectangle 11">
            <a:extLst>
              <a:ext uri="{FF2B5EF4-FFF2-40B4-BE49-F238E27FC236}">
                <a16:creationId xmlns:a16="http://schemas.microsoft.com/office/drawing/2014/main" id="{55642BBC-2882-4709-937C-F133CF5AA64C}"/>
              </a:ext>
            </a:extLst>
          </p:cNvPr>
          <p:cNvSpPr/>
          <p:nvPr/>
        </p:nvSpPr>
        <p:spPr>
          <a:xfrm>
            <a:off x="8089583" y="1163003"/>
            <a:ext cx="3520440" cy="3474720"/>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lIns="182880" rIns="182880" rtlCol="0" anchor="ctr"/>
          <a:lstStyle/>
          <a:p>
            <a:pPr algn="ctr">
              <a:defRPr sz="2200" b="1">
                <a:solidFill>
                  <a:srgbClr val="1F374C"/>
                </a:solidFill>
              </a:defRPr>
            </a:pPr>
            <a:r>
              <a:rPr dirty="0"/>
              <a:t>MANAGED</a:t>
            </a:r>
          </a:p>
          <a:p>
            <a:pPr algn="ctr">
              <a:spcBef>
                <a:spcPts val="1400"/>
              </a:spcBef>
              <a:defRPr sz="1700" b="1">
                <a:solidFill>
                  <a:srgbClr val="2C7A7B"/>
                </a:solidFill>
              </a:defRPr>
            </a:pPr>
            <a:r>
              <a:rPr dirty="0"/>
              <a:t>Demonstrated sufficiently</a:t>
            </a:r>
            <a:endParaRPr lang="en-US" dirty="0"/>
          </a:p>
          <a:p>
            <a:pPr algn="ctr">
              <a:spcBef>
                <a:spcPts val="1800"/>
              </a:spcBef>
              <a:defRPr sz="1500">
                <a:solidFill>
                  <a:srgbClr val="2A3035"/>
                </a:solidFill>
              </a:defRPr>
            </a:pPr>
            <a:r>
              <a:rPr dirty="0"/>
              <a:t>Is the participant ready to take on a more challenging goal?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BDFB9DE-6D74-EEBF-5818-1CF4FD8BD8A0}"/>
              </a:ext>
            </a:extLst>
          </p:cNvPr>
          <p:cNvSpPr>
            <a:spLocks noGrp="1"/>
          </p:cNvSpPr>
          <p:nvPr>
            <p:ph type="title"/>
          </p:nvPr>
        </p:nvSpPr>
        <p:spPr/>
        <p:txBody>
          <a:bodyPr>
            <a:normAutofit fontScale="90000"/>
          </a:bodyPr>
          <a:lstStyle/>
          <a:p>
            <a:br>
              <a:rPr lang="en-US" dirty="0"/>
            </a:br>
            <a:r>
              <a:rPr lang="en-US" dirty="0"/>
              <a:t>TREATMENT CHANGES ARE CLINICAL—NOT REWARDS, SANCTIONS, OR PHASE CRITERIA</a:t>
            </a:r>
            <a:br>
              <a:rPr lang="en-US" dirty="0"/>
            </a:br>
            <a:endParaRPr lang="en-US" dirty="0"/>
          </a:p>
        </p:txBody>
      </p:sp>
      <p:sp>
        <p:nvSpPr>
          <p:cNvPr id="8" name="Content Placeholder 7">
            <a:extLst>
              <a:ext uri="{FF2B5EF4-FFF2-40B4-BE49-F238E27FC236}">
                <a16:creationId xmlns:a16="http://schemas.microsoft.com/office/drawing/2014/main" id="{EA1424F8-1718-0F07-E534-62F05D3DD1C8}"/>
              </a:ext>
            </a:extLst>
          </p:cNvPr>
          <p:cNvSpPr>
            <a:spLocks noGrp="1"/>
          </p:cNvSpPr>
          <p:nvPr>
            <p:ph idx="13"/>
          </p:nvPr>
        </p:nvSpPr>
        <p:spPr>
          <a:xfrm>
            <a:off x="1432257" y="883526"/>
            <a:ext cx="9388445" cy="4265704"/>
          </a:xfrm>
        </p:spPr>
        <p:txBody>
          <a:bodyPr/>
          <a:lstStyle/>
          <a:p>
            <a:pPr>
              <a:defRPr sz="2100">
                <a:solidFill>
                  <a:srgbClr val="2A3035"/>
                </a:solidFill>
                <a:latin typeface="Aptos"/>
              </a:defRPr>
            </a:pPr>
            <a:r>
              <a:rPr lang="en-US" dirty="0"/>
              <a:t>Set treatment level and dosage from individualized clinical assessment.</a:t>
            </a:r>
          </a:p>
          <a:p>
            <a:pPr>
              <a:defRPr sz="2100">
                <a:solidFill>
                  <a:srgbClr val="2A3035"/>
                </a:solidFill>
                <a:latin typeface="Aptos"/>
              </a:defRPr>
            </a:pPr>
            <a:r>
              <a:rPr lang="en-US" dirty="0"/>
              <a:t>Reassess and adjust services when symptoms, risk, or substance use change.</a:t>
            </a:r>
          </a:p>
          <a:p>
            <a:pPr>
              <a:defRPr sz="2100">
                <a:solidFill>
                  <a:srgbClr val="2A3035"/>
                </a:solidFill>
                <a:latin typeface="Aptos"/>
              </a:defRPr>
            </a:pPr>
            <a:r>
              <a:rPr lang="en-US" dirty="0"/>
              <a:t>Advance based on observable management of the court’s current behavioral goals.</a:t>
            </a:r>
          </a:p>
          <a:p>
            <a:pPr>
              <a:defRPr sz="2100">
                <a:solidFill>
                  <a:srgbClr val="2A3035"/>
                </a:solidFill>
                <a:latin typeface="Aptos"/>
              </a:defRPr>
            </a:pPr>
            <a:endParaRPr lang="en-US" dirty="0"/>
          </a:p>
          <a:p>
            <a:endParaRPr lang="en-US" dirty="0"/>
          </a:p>
        </p:txBody>
      </p:sp>
      <p:sp>
        <p:nvSpPr>
          <p:cNvPr id="9" name="Content Placeholder 8">
            <a:extLst>
              <a:ext uri="{FF2B5EF4-FFF2-40B4-BE49-F238E27FC236}">
                <a16:creationId xmlns:a16="http://schemas.microsoft.com/office/drawing/2014/main" id="{4414C2C3-4C66-8448-CBFD-1A22DBEEF36B}"/>
              </a:ext>
            </a:extLst>
          </p:cNvPr>
          <p:cNvSpPr>
            <a:spLocks noGrp="1"/>
          </p:cNvSpPr>
          <p:nvPr>
            <p:ph idx="1"/>
          </p:nvPr>
        </p:nvSpPr>
        <p:spPr>
          <a:xfrm>
            <a:off x="1402573" y="5303520"/>
            <a:ext cx="9889314" cy="579422"/>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defRPr sz="2000" b="1">
                <a:solidFill>
                  <a:srgbClr val="FFFFFF"/>
                </a:solidFill>
                <a:latin typeface="Aptos"/>
              </a:defRPr>
            </a:pPr>
            <a:r>
              <a:rPr dirty="0">
                <a:solidFill>
                  <a:schemeClr val="accent1"/>
                </a:solidFill>
                <a:latin typeface="+mj-lt"/>
              </a:rPr>
              <a:t>Keep clinical decisions clinical—and phase decisions behavior-based.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58368" y="987552"/>
            <a:ext cx="10698480" cy="347472"/>
          </a:xfrm>
          <a:prstGeom prst="rect">
            <a:avLst/>
          </a:prstGeom>
          <a:noFill/>
          <a:ln/>
        </p:spPr>
        <p:txBody>
          <a:bodyPr wrap="square" lIns="0" tIns="0" rIns="0" bIns="0" rtlCol="0" anchor="ctr"/>
          <a:lstStyle/>
          <a:p>
            <a:pPr marL="0" indent="0">
              <a:buNone/>
            </a:pPr>
            <a:r>
              <a:rPr lang="en-US" sz="2000" dirty="0"/>
              <a:t>Clinical care should flex with need while the participant continues working on the current phase goals.</a:t>
            </a:r>
          </a:p>
        </p:txBody>
      </p:sp>
      <p:sp>
        <p:nvSpPr>
          <p:cNvPr id="4" name="Shape 2"/>
          <p:cNvSpPr/>
          <p:nvPr/>
        </p:nvSpPr>
        <p:spPr>
          <a:xfrm>
            <a:off x="777240" y="1691640"/>
            <a:ext cx="5074920" cy="3703320"/>
          </a:xfrm>
          <a:prstGeom prst="roundRect">
            <a:avLst>
              <a:gd name="adj" fmla="val 1882"/>
            </a:avLst>
          </a:prstGeom>
          <a:solidFill>
            <a:schemeClr val="accent3">
              <a:lumMod val="20000"/>
              <a:lumOff val="80000"/>
            </a:schemeClr>
          </a:solidFill>
          <a:ln w="12700">
            <a:solidFill>
              <a:srgbClr val="D7DEE2"/>
            </a:solidFill>
            <a:prstDash val="solid"/>
          </a:ln>
        </p:spPr>
        <p:txBody>
          <a:bodyPr/>
          <a:lstStyle/>
          <a:p>
            <a:endParaRPr lang="en-US"/>
          </a:p>
        </p:txBody>
      </p:sp>
      <p:sp>
        <p:nvSpPr>
          <p:cNvPr id="5" name="Shape 3"/>
          <p:cNvSpPr/>
          <p:nvPr/>
        </p:nvSpPr>
        <p:spPr>
          <a:xfrm>
            <a:off x="800100" y="1649888"/>
            <a:ext cx="50292" cy="3745072"/>
          </a:xfrm>
          <a:prstGeom prst="rect">
            <a:avLst/>
          </a:prstGeom>
          <a:solidFill>
            <a:schemeClr val="accent3">
              <a:lumMod val="75000"/>
            </a:schemeClr>
          </a:solidFill>
          <a:ln w="12700">
            <a:solidFill>
              <a:srgbClr val="4F7F7A"/>
            </a:solidFill>
            <a:prstDash val="solid"/>
          </a:ln>
        </p:spPr>
        <p:txBody>
          <a:bodyPr/>
          <a:lstStyle/>
          <a:p>
            <a:endParaRPr lang="en-US"/>
          </a:p>
        </p:txBody>
      </p:sp>
      <p:sp>
        <p:nvSpPr>
          <p:cNvPr id="6" name="Text 4"/>
          <p:cNvSpPr/>
          <p:nvPr/>
        </p:nvSpPr>
        <p:spPr>
          <a:xfrm>
            <a:off x="1005840" y="1691640"/>
            <a:ext cx="4663440" cy="320040"/>
          </a:xfrm>
          <a:prstGeom prst="rect">
            <a:avLst/>
          </a:prstGeom>
          <a:noFill/>
          <a:ln/>
        </p:spPr>
        <p:txBody>
          <a:bodyPr wrap="square" lIns="0" tIns="0" rIns="0" bIns="0" rtlCol="0" anchor="ctr"/>
          <a:lstStyle/>
          <a:p>
            <a:pPr marL="0" indent="0">
              <a:buNone/>
            </a:pPr>
            <a:r>
              <a:rPr lang="en-US" sz="1700" b="1" dirty="0">
                <a:solidFill>
                  <a:srgbClr val="26343D"/>
                </a:solidFill>
              </a:rPr>
              <a:t>Scenario A: Step down in care</a:t>
            </a:r>
            <a:endParaRPr lang="en-US" sz="1700" dirty="0"/>
          </a:p>
        </p:txBody>
      </p:sp>
      <p:sp>
        <p:nvSpPr>
          <p:cNvPr id="7" name="Text 5"/>
          <p:cNvSpPr/>
          <p:nvPr/>
        </p:nvSpPr>
        <p:spPr>
          <a:xfrm>
            <a:off x="1005840" y="2130552"/>
            <a:ext cx="4663440" cy="3108960"/>
          </a:xfrm>
          <a:prstGeom prst="rect">
            <a:avLst/>
          </a:prstGeom>
          <a:noFill/>
          <a:ln/>
        </p:spPr>
        <p:txBody>
          <a:bodyPr wrap="square" lIns="254" tIns="254" rIns="254" bIns="254" rtlCol="0" anchor="t"/>
          <a:lstStyle/>
          <a:p>
            <a:pPr marL="0" indent="0">
              <a:buNone/>
            </a:pPr>
            <a:r>
              <a:rPr lang="en-US" sz="1600" dirty="0">
                <a:solidFill>
                  <a:srgbClr val="26343D"/>
                </a:solidFill>
              </a:rPr>
              <a:t>A participant steps down from residential treatment to intensive outpatient care.</a:t>
            </a:r>
            <a:endParaRPr lang="en-US" sz="1600" dirty="0"/>
          </a:p>
          <a:p>
            <a:pPr marL="0" indent="0">
              <a:buNone/>
            </a:pPr>
            <a:endParaRPr lang="en-US" sz="1600" dirty="0"/>
          </a:p>
          <a:p>
            <a:pPr marL="0" indent="0">
              <a:buNone/>
            </a:pPr>
            <a:r>
              <a:rPr lang="en-US" sz="1600" dirty="0">
                <a:solidFill>
                  <a:srgbClr val="26343D"/>
                </a:solidFill>
              </a:rPr>
              <a:t>Does that mean phase advancement?</a:t>
            </a:r>
            <a:endParaRPr lang="en-US" sz="1600" dirty="0"/>
          </a:p>
          <a:p>
            <a:pPr marL="0" indent="0">
              <a:buNone/>
            </a:pPr>
            <a:endParaRPr lang="en-US" sz="1600" dirty="0"/>
          </a:p>
          <a:p>
            <a:pPr marL="0" indent="0">
              <a:buNone/>
            </a:pPr>
            <a:r>
              <a:rPr lang="en-US" sz="1600" dirty="0">
                <a:solidFill>
                  <a:srgbClr val="26343D"/>
                </a:solidFill>
              </a:rPr>
              <a:t>No. Advance only when the current proximal goals are managed.</a:t>
            </a:r>
            <a:endParaRPr lang="en-US" sz="1600" dirty="0"/>
          </a:p>
        </p:txBody>
      </p:sp>
      <p:sp>
        <p:nvSpPr>
          <p:cNvPr id="8" name="Shape 6"/>
          <p:cNvSpPr/>
          <p:nvPr/>
        </p:nvSpPr>
        <p:spPr>
          <a:xfrm>
            <a:off x="6355080" y="1691640"/>
            <a:ext cx="5074920" cy="3703320"/>
          </a:xfrm>
          <a:prstGeom prst="roundRect">
            <a:avLst>
              <a:gd name="adj" fmla="val 1882"/>
            </a:avLst>
          </a:prstGeom>
          <a:solidFill>
            <a:schemeClr val="accent2">
              <a:lumMod val="40000"/>
              <a:lumOff val="60000"/>
            </a:schemeClr>
          </a:solidFill>
          <a:ln w="12700">
            <a:solidFill>
              <a:srgbClr val="D7DEE2"/>
            </a:solidFill>
            <a:prstDash val="solid"/>
          </a:ln>
        </p:spPr>
        <p:txBody>
          <a:bodyPr/>
          <a:lstStyle/>
          <a:p>
            <a:endParaRPr lang="en-US"/>
          </a:p>
        </p:txBody>
      </p:sp>
      <p:sp>
        <p:nvSpPr>
          <p:cNvPr id="9" name="Shape 7"/>
          <p:cNvSpPr/>
          <p:nvPr/>
        </p:nvSpPr>
        <p:spPr>
          <a:xfrm>
            <a:off x="6339842" y="1649888"/>
            <a:ext cx="88389" cy="3745072"/>
          </a:xfrm>
          <a:prstGeom prst="rect">
            <a:avLst/>
          </a:prstGeom>
          <a:solidFill>
            <a:schemeClr val="accent2">
              <a:lumMod val="75000"/>
            </a:schemeClr>
          </a:solidFill>
          <a:ln w="12700">
            <a:solidFill>
              <a:srgbClr val="C59B52"/>
            </a:solidFill>
            <a:prstDash val="solid"/>
          </a:ln>
        </p:spPr>
        <p:txBody>
          <a:bodyPr/>
          <a:lstStyle/>
          <a:p>
            <a:endParaRPr lang="en-US"/>
          </a:p>
        </p:txBody>
      </p:sp>
      <p:sp>
        <p:nvSpPr>
          <p:cNvPr id="10" name="Text 8"/>
          <p:cNvSpPr/>
          <p:nvPr/>
        </p:nvSpPr>
        <p:spPr>
          <a:xfrm>
            <a:off x="6583680" y="1691640"/>
            <a:ext cx="4663440" cy="320040"/>
          </a:xfrm>
          <a:prstGeom prst="rect">
            <a:avLst/>
          </a:prstGeom>
          <a:noFill/>
          <a:ln/>
        </p:spPr>
        <p:txBody>
          <a:bodyPr wrap="square" lIns="0" tIns="0" rIns="0" bIns="0" rtlCol="0" anchor="ctr"/>
          <a:lstStyle/>
          <a:p>
            <a:pPr marL="0" indent="0">
              <a:buNone/>
            </a:pPr>
            <a:r>
              <a:rPr lang="en-US" sz="1700" b="1" dirty="0">
                <a:solidFill>
                  <a:srgbClr val="26343D"/>
                </a:solidFill>
              </a:rPr>
              <a:t>Scenario B: Temporary step up in care</a:t>
            </a:r>
            <a:endParaRPr lang="en-US" sz="1700" dirty="0"/>
          </a:p>
        </p:txBody>
      </p:sp>
      <p:sp>
        <p:nvSpPr>
          <p:cNvPr id="11" name="Text 9"/>
          <p:cNvSpPr/>
          <p:nvPr/>
        </p:nvSpPr>
        <p:spPr>
          <a:xfrm>
            <a:off x="6583680" y="2130552"/>
            <a:ext cx="4663440" cy="3108960"/>
          </a:xfrm>
          <a:prstGeom prst="rect">
            <a:avLst/>
          </a:prstGeom>
          <a:noFill/>
          <a:ln/>
        </p:spPr>
        <p:txBody>
          <a:bodyPr wrap="square" lIns="254" tIns="254" rIns="254" bIns="254" rtlCol="0" anchor="t"/>
          <a:lstStyle/>
          <a:p>
            <a:pPr marL="0" indent="0">
              <a:buNone/>
            </a:pPr>
            <a:r>
              <a:rPr lang="en-US" sz="1600" dirty="0">
                <a:solidFill>
                  <a:srgbClr val="26343D"/>
                </a:solidFill>
              </a:rPr>
              <a:t>A participant temporarily needs a higher level of care.</a:t>
            </a:r>
            <a:endParaRPr lang="en-US" sz="1600" dirty="0"/>
          </a:p>
          <a:p>
            <a:pPr marL="0" indent="0">
              <a:buNone/>
            </a:pPr>
            <a:endParaRPr lang="en-US" sz="1600" dirty="0"/>
          </a:p>
          <a:p>
            <a:pPr marL="0" indent="0">
              <a:buNone/>
            </a:pPr>
            <a:r>
              <a:rPr lang="en-US" sz="1600" dirty="0">
                <a:solidFill>
                  <a:srgbClr val="26343D"/>
                </a:solidFill>
              </a:rPr>
              <a:t>Does that mean moving back a phase?</a:t>
            </a:r>
            <a:endParaRPr lang="en-US" sz="1600" dirty="0"/>
          </a:p>
          <a:p>
            <a:pPr marL="0" indent="0">
              <a:buNone/>
            </a:pPr>
            <a:endParaRPr lang="en-US" sz="1600" dirty="0"/>
          </a:p>
          <a:p>
            <a:pPr marL="0" indent="0">
              <a:buNone/>
            </a:pPr>
            <a:r>
              <a:rPr lang="en-US" sz="1600" dirty="0">
                <a:solidFill>
                  <a:srgbClr val="26343D"/>
                </a:solidFill>
              </a:rPr>
              <a:t>No. Adjust treatment to clinical need and evaluate phase goals separately.</a:t>
            </a:r>
            <a:endParaRPr lang="en-US" sz="1600" dirty="0"/>
          </a:p>
        </p:txBody>
      </p:sp>
      <p:sp>
        <p:nvSpPr>
          <p:cNvPr id="12" name="Text 10"/>
          <p:cNvSpPr/>
          <p:nvPr/>
        </p:nvSpPr>
        <p:spPr>
          <a:xfrm>
            <a:off x="1005840" y="5623560"/>
            <a:ext cx="10149840" cy="411480"/>
          </a:xfrm>
          <a:prstGeom prst="rect">
            <a:avLst/>
          </a:prstGeom>
          <a:noFill/>
          <a:ln/>
        </p:spPr>
        <p:txBody>
          <a:bodyPr wrap="square" rtlCol="0" anchor="ctr"/>
          <a:lstStyle/>
          <a:p>
            <a:pPr marL="0" indent="0" algn="ctr">
              <a:buNone/>
            </a:pPr>
            <a:r>
              <a:rPr lang="en-US" sz="2000" b="1" dirty="0">
                <a:solidFill>
                  <a:schemeClr val="accent1"/>
                </a:solidFill>
              </a:rPr>
              <a:t>Clinical intensity can move ↑ or ↓ without the program phase moving with it.</a:t>
            </a:r>
            <a:endParaRPr lang="en-US" sz="2000" dirty="0">
              <a:solidFill>
                <a:schemeClr val="accent1"/>
              </a:solidFill>
            </a:endParaRPr>
          </a:p>
        </p:txBody>
      </p:sp>
      <p:sp>
        <p:nvSpPr>
          <p:cNvPr id="13" name="Title 12">
            <a:extLst>
              <a:ext uri="{FF2B5EF4-FFF2-40B4-BE49-F238E27FC236}">
                <a16:creationId xmlns:a16="http://schemas.microsoft.com/office/drawing/2014/main" id="{A661D51C-0189-6D6A-1DE7-3DEE9D84C8A8}"/>
              </a:ext>
            </a:extLst>
          </p:cNvPr>
          <p:cNvSpPr>
            <a:spLocks noGrp="1"/>
          </p:cNvSpPr>
          <p:nvPr>
            <p:ph type="title"/>
          </p:nvPr>
        </p:nvSpPr>
        <p:spPr/>
        <p:txBody>
          <a:bodyPr/>
          <a:lstStyle/>
          <a:p>
            <a:r>
              <a:rPr lang="en-US" dirty="0"/>
              <a:t>TREATMENT INTENSITY CAN CHANGE WITHOUT CHANGING COURT PHASE</a:t>
            </a:r>
          </a:p>
        </p:txBody>
      </p:sp>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900">
                <a:solidFill>
                  <a:srgbClr val="68747D"/>
                </a:solidFill>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58368" y="987552"/>
            <a:ext cx="10698480" cy="347472"/>
          </a:xfrm>
          <a:prstGeom prst="rect">
            <a:avLst/>
          </a:prstGeom>
          <a:noFill/>
          <a:ln/>
        </p:spPr>
        <p:txBody>
          <a:bodyPr wrap="square" lIns="0" tIns="0" rIns="0" bIns="0" rtlCol="0" anchor="ctr"/>
          <a:lstStyle/>
          <a:p>
            <a:pPr marL="0" indent="0">
              <a:buNone/>
            </a:pPr>
            <a:r>
              <a:rPr lang="en-US" sz="2000" dirty="0"/>
              <a:t>Clear criteria strengthen rule-governed learning and procedural fairness.</a:t>
            </a:r>
          </a:p>
        </p:txBody>
      </p:sp>
      <p:sp>
        <p:nvSpPr>
          <p:cNvPr id="4" name="Shape 2"/>
          <p:cNvSpPr/>
          <p:nvPr/>
        </p:nvSpPr>
        <p:spPr>
          <a:xfrm>
            <a:off x="731520" y="1691640"/>
            <a:ext cx="3474720" cy="3429000"/>
          </a:xfrm>
          <a:prstGeom prst="roundRect">
            <a:avLst>
              <a:gd name="adj" fmla="val 2105"/>
            </a:avLst>
          </a:prstGeom>
          <a:solidFill>
            <a:srgbClr val="FFFFFF"/>
          </a:solidFill>
          <a:ln w="12700">
            <a:solidFill>
              <a:srgbClr val="D7DEE2"/>
            </a:solidFill>
            <a:prstDash val="solid"/>
          </a:ln>
        </p:spPr>
        <p:txBody>
          <a:bodyPr/>
          <a:lstStyle/>
          <a:p>
            <a:endParaRPr lang="en-US"/>
          </a:p>
        </p:txBody>
      </p:sp>
      <p:sp>
        <p:nvSpPr>
          <p:cNvPr id="5" name="Shape 3"/>
          <p:cNvSpPr/>
          <p:nvPr/>
        </p:nvSpPr>
        <p:spPr>
          <a:xfrm>
            <a:off x="731520" y="1691640"/>
            <a:ext cx="73152" cy="3429000"/>
          </a:xfrm>
          <a:prstGeom prst="rect">
            <a:avLst/>
          </a:prstGeom>
          <a:solidFill>
            <a:schemeClr val="accent4"/>
          </a:solidFill>
          <a:ln w="12700">
            <a:solidFill>
              <a:srgbClr val="315B72"/>
            </a:solidFill>
            <a:prstDash val="solid"/>
          </a:ln>
        </p:spPr>
        <p:txBody>
          <a:bodyPr/>
          <a:lstStyle/>
          <a:p>
            <a:endParaRPr lang="en-US"/>
          </a:p>
        </p:txBody>
      </p:sp>
      <p:sp>
        <p:nvSpPr>
          <p:cNvPr id="6" name="Text 4"/>
          <p:cNvSpPr/>
          <p:nvPr/>
        </p:nvSpPr>
        <p:spPr>
          <a:xfrm>
            <a:off x="969264" y="1929384"/>
            <a:ext cx="3063240" cy="320040"/>
          </a:xfrm>
          <a:prstGeom prst="rect">
            <a:avLst/>
          </a:prstGeom>
          <a:noFill/>
          <a:ln/>
        </p:spPr>
        <p:txBody>
          <a:bodyPr wrap="square" lIns="0" tIns="0" rIns="0" bIns="0" rtlCol="0" anchor="ctr"/>
          <a:lstStyle/>
          <a:p>
            <a:pPr marL="0" indent="0">
              <a:buNone/>
            </a:pPr>
            <a:r>
              <a:rPr lang="en-US" sz="1700" b="1" dirty="0">
                <a:solidFill>
                  <a:srgbClr val="26343D"/>
                </a:solidFill>
              </a:rPr>
              <a:t>Use behaviors you can observe</a:t>
            </a:r>
            <a:endParaRPr lang="en-US" sz="1700" dirty="0"/>
          </a:p>
        </p:txBody>
      </p:sp>
      <p:sp>
        <p:nvSpPr>
          <p:cNvPr id="7" name="Text 5"/>
          <p:cNvSpPr/>
          <p:nvPr/>
        </p:nvSpPr>
        <p:spPr>
          <a:xfrm>
            <a:off x="969264" y="2487168"/>
            <a:ext cx="3063240" cy="2596896"/>
          </a:xfrm>
          <a:prstGeom prst="rect">
            <a:avLst/>
          </a:prstGeom>
          <a:noFill/>
          <a:ln/>
        </p:spPr>
        <p:txBody>
          <a:bodyPr wrap="square" lIns="254" tIns="254" rIns="254" bIns="254" rtlCol="0" anchor="t"/>
          <a:lstStyle/>
          <a:p>
            <a:pPr marL="0" indent="0">
              <a:buNone/>
            </a:pPr>
            <a:r>
              <a:rPr lang="en-US" sz="1400">
                <a:solidFill>
                  <a:srgbClr val="26343D"/>
                </a:solidFill>
              </a:rPr>
              <a:t>Use </a:t>
            </a:r>
            <a:r>
              <a:rPr lang="en-US" sz="1400" dirty="0">
                <a:solidFill>
                  <a:srgbClr val="26343D"/>
                </a:solidFill>
              </a:rPr>
              <a:t>attendance, agreed tasks, demonstrated skills, </a:t>
            </a:r>
            <a:r>
              <a:rPr lang="en-US" sz="1400">
                <a:solidFill>
                  <a:srgbClr val="26343D"/>
                </a:solidFill>
              </a:rPr>
              <a:t>and </a:t>
            </a:r>
            <a:r>
              <a:rPr lang="en-US" sz="1400" dirty="0">
                <a:solidFill>
                  <a:srgbClr val="26343D"/>
                </a:solidFill>
              </a:rPr>
              <a:t>other </a:t>
            </a:r>
            <a:r>
              <a:rPr lang="en-US" sz="1400">
                <a:solidFill>
                  <a:srgbClr val="26343D"/>
                </a:solidFill>
              </a:rPr>
              <a:t>evidence </a:t>
            </a:r>
            <a:r>
              <a:rPr lang="en-US" sz="1400" dirty="0">
                <a:solidFill>
                  <a:srgbClr val="26343D"/>
                </a:solidFill>
              </a:rPr>
              <a:t>tied</a:t>
            </a:r>
            <a:r>
              <a:rPr lang="en-US" sz="1400">
                <a:solidFill>
                  <a:srgbClr val="26343D"/>
                </a:solidFill>
              </a:rPr>
              <a:t> directly</a:t>
            </a:r>
            <a:r>
              <a:rPr lang="en-US" sz="1400" dirty="0">
                <a:solidFill>
                  <a:srgbClr val="26343D"/>
                </a:solidFill>
              </a:rPr>
              <a:t> to the phase goals.</a:t>
            </a:r>
            <a:endParaRPr lang="en-US" sz="1400" dirty="0"/>
          </a:p>
        </p:txBody>
      </p:sp>
      <p:sp>
        <p:nvSpPr>
          <p:cNvPr id="8" name="Shape 6"/>
          <p:cNvSpPr/>
          <p:nvPr/>
        </p:nvSpPr>
        <p:spPr>
          <a:xfrm>
            <a:off x="4370832" y="1691640"/>
            <a:ext cx="3474720" cy="3429000"/>
          </a:xfrm>
          <a:prstGeom prst="roundRect">
            <a:avLst>
              <a:gd name="adj" fmla="val 2105"/>
            </a:avLst>
          </a:prstGeom>
          <a:solidFill>
            <a:srgbClr val="FFFFFF"/>
          </a:solidFill>
          <a:ln w="12700">
            <a:solidFill>
              <a:srgbClr val="D7DEE2"/>
            </a:solidFill>
            <a:prstDash val="solid"/>
          </a:ln>
        </p:spPr>
        <p:txBody>
          <a:bodyPr/>
          <a:lstStyle/>
          <a:p>
            <a:endParaRPr lang="en-US"/>
          </a:p>
        </p:txBody>
      </p:sp>
      <p:sp>
        <p:nvSpPr>
          <p:cNvPr id="9" name="Shape 7"/>
          <p:cNvSpPr/>
          <p:nvPr/>
        </p:nvSpPr>
        <p:spPr>
          <a:xfrm>
            <a:off x="4370832" y="1691640"/>
            <a:ext cx="73152" cy="3429000"/>
          </a:xfrm>
          <a:prstGeom prst="rect">
            <a:avLst/>
          </a:prstGeom>
          <a:solidFill>
            <a:schemeClr val="accent3">
              <a:lumMod val="75000"/>
            </a:schemeClr>
          </a:solidFill>
          <a:ln w="12700">
            <a:solidFill>
              <a:srgbClr val="C59B52"/>
            </a:solidFill>
            <a:prstDash val="solid"/>
          </a:ln>
        </p:spPr>
        <p:txBody>
          <a:bodyPr/>
          <a:lstStyle/>
          <a:p>
            <a:endParaRPr lang="en-US"/>
          </a:p>
        </p:txBody>
      </p:sp>
      <p:sp>
        <p:nvSpPr>
          <p:cNvPr id="10" name="Text 8"/>
          <p:cNvSpPr/>
          <p:nvPr/>
        </p:nvSpPr>
        <p:spPr>
          <a:xfrm>
            <a:off x="4608576" y="1929384"/>
            <a:ext cx="3063240" cy="320040"/>
          </a:xfrm>
          <a:prstGeom prst="rect">
            <a:avLst/>
          </a:prstGeom>
          <a:noFill/>
          <a:ln/>
        </p:spPr>
        <p:txBody>
          <a:bodyPr wrap="square" lIns="0" tIns="0" rIns="0" bIns="0" rtlCol="0" anchor="ctr"/>
          <a:lstStyle/>
          <a:p>
            <a:pPr marL="0" indent="0">
              <a:buNone/>
            </a:pPr>
            <a:r>
              <a:rPr lang="en-US" sz="1700" b="1" dirty="0">
                <a:solidFill>
                  <a:srgbClr val="26343D"/>
                </a:solidFill>
              </a:rPr>
              <a:t>Avoid subjective traits</a:t>
            </a:r>
            <a:endParaRPr lang="en-US" sz="1700" dirty="0"/>
          </a:p>
        </p:txBody>
      </p:sp>
      <p:sp>
        <p:nvSpPr>
          <p:cNvPr id="11" name="Text 9"/>
          <p:cNvSpPr/>
          <p:nvPr/>
        </p:nvSpPr>
        <p:spPr>
          <a:xfrm>
            <a:off x="4608576" y="2487168"/>
            <a:ext cx="3063240" cy="2596896"/>
          </a:xfrm>
          <a:prstGeom prst="rect">
            <a:avLst/>
          </a:prstGeom>
          <a:noFill/>
          <a:ln/>
        </p:spPr>
        <p:txBody>
          <a:bodyPr wrap="square" lIns="254" tIns="254" rIns="254" bIns="254" rtlCol="0" anchor="t"/>
          <a:lstStyle/>
          <a:p>
            <a:pPr marL="0" indent="0">
              <a:buNone/>
            </a:pPr>
            <a:r>
              <a:rPr lang="en-US" sz="1400">
                <a:solidFill>
                  <a:srgbClr val="26343D"/>
                </a:solidFill>
              </a:rPr>
              <a:t>Replace </a:t>
            </a:r>
            <a:r>
              <a:rPr lang="en-US" sz="1400" dirty="0">
                <a:solidFill>
                  <a:srgbClr val="26343D"/>
                </a:solidFill>
              </a:rPr>
              <a:t>“good attitude,” “motivated,” </a:t>
            </a:r>
            <a:r>
              <a:rPr lang="en-US" sz="1400">
                <a:solidFill>
                  <a:srgbClr val="26343D"/>
                </a:solidFill>
              </a:rPr>
              <a:t>and similar judgments with </a:t>
            </a:r>
            <a:r>
              <a:rPr lang="en-US" sz="1400" dirty="0">
                <a:solidFill>
                  <a:srgbClr val="26343D"/>
                </a:solidFill>
              </a:rPr>
              <a:t>specific behaviors.</a:t>
            </a:r>
            <a:endParaRPr lang="en-US" sz="1400" dirty="0"/>
          </a:p>
        </p:txBody>
      </p:sp>
      <p:sp>
        <p:nvSpPr>
          <p:cNvPr id="12" name="Shape 10"/>
          <p:cNvSpPr/>
          <p:nvPr/>
        </p:nvSpPr>
        <p:spPr>
          <a:xfrm>
            <a:off x="8010144" y="1691640"/>
            <a:ext cx="3474720" cy="3429000"/>
          </a:xfrm>
          <a:prstGeom prst="roundRect">
            <a:avLst>
              <a:gd name="adj" fmla="val 2105"/>
            </a:avLst>
          </a:prstGeom>
          <a:solidFill>
            <a:srgbClr val="FFFFFF"/>
          </a:solidFill>
          <a:ln w="12700">
            <a:solidFill>
              <a:srgbClr val="D7DEE2"/>
            </a:solidFill>
            <a:prstDash val="solid"/>
          </a:ln>
        </p:spPr>
        <p:txBody>
          <a:bodyPr/>
          <a:lstStyle/>
          <a:p>
            <a:endParaRPr lang="en-US"/>
          </a:p>
        </p:txBody>
      </p:sp>
      <p:sp>
        <p:nvSpPr>
          <p:cNvPr id="13" name="Shape 11"/>
          <p:cNvSpPr/>
          <p:nvPr/>
        </p:nvSpPr>
        <p:spPr>
          <a:xfrm>
            <a:off x="8010144" y="1691640"/>
            <a:ext cx="73152" cy="3429000"/>
          </a:xfrm>
          <a:prstGeom prst="rect">
            <a:avLst/>
          </a:prstGeom>
          <a:solidFill>
            <a:schemeClr val="accent2">
              <a:lumMod val="75000"/>
            </a:schemeClr>
          </a:solidFill>
          <a:ln w="12700">
            <a:solidFill>
              <a:srgbClr val="4F7F7A"/>
            </a:solidFill>
            <a:prstDash val="solid"/>
          </a:ln>
        </p:spPr>
        <p:txBody>
          <a:bodyPr/>
          <a:lstStyle/>
          <a:p>
            <a:endParaRPr lang="en-US"/>
          </a:p>
        </p:txBody>
      </p:sp>
      <p:sp>
        <p:nvSpPr>
          <p:cNvPr id="14" name="Text 12"/>
          <p:cNvSpPr/>
          <p:nvPr/>
        </p:nvSpPr>
        <p:spPr>
          <a:xfrm>
            <a:off x="8247888" y="1929384"/>
            <a:ext cx="3063240" cy="320040"/>
          </a:xfrm>
          <a:prstGeom prst="rect">
            <a:avLst/>
          </a:prstGeom>
          <a:noFill/>
          <a:ln/>
        </p:spPr>
        <p:txBody>
          <a:bodyPr wrap="square" lIns="0" tIns="0" rIns="0" bIns="0" rtlCol="0" anchor="ctr"/>
          <a:lstStyle/>
          <a:p>
            <a:pPr marL="0" indent="0">
              <a:buNone/>
            </a:pPr>
            <a:r>
              <a:rPr lang="en-US" sz="1700" b="1" dirty="0">
                <a:solidFill>
                  <a:srgbClr val="26343D"/>
                </a:solidFill>
              </a:rPr>
              <a:t>Communicate before judging progress</a:t>
            </a:r>
            <a:endParaRPr lang="en-US" sz="1700" dirty="0"/>
          </a:p>
        </p:txBody>
      </p:sp>
      <p:sp>
        <p:nvSpPr>
          <p:cNvPr id="15" name="Text 13"/>
          <p:cNvSpPr/>
          <p:nvPr/>
        </p:nvSpPr>
        <p:spPr>
          <a:xfrm>
            <a:off x="8247888" y="2487168"/>
            <a:ext cx="3063240" cy="2596896"/>
          </a:xfrm>
          <a:prstGeom prst="rect">
            <a:avLst/>
          </a:prstGeom>
          <a:noFill/>
          <a:ln/>
        </p:spPr>
        <p:txBody>
          <a:bodyPr wrap="square" lIns="254" tIns="254" rIns="254" bIns="254" rtlCol="0" anchor="t"/>
          <a:lstStyle/>
          <a:p>
            <a:pPr marL="0" indent="0">
              <a:buNone/>
            </a:pPr>
            <a:r>
              <a:rPr lang="en-US" sz="1400">
                <a:solidFill>
                  <a:srgbClr val="26343D"/>
                </a:solidFill>
              </a:rPr>
              <a:t>Define the criteria in advance so participants </a:t>
            </a:r>
            <a:r>
              <a:rPr lang="en-US" sz="1400" dirty="0">
                <a:solidFill>
                  <a:srgbClr val="26343D"/>
                </a:solidFill>
              </a:rPr>
              <a:t>and team </a:t>
            </a:r>
            <a:r>
              <a:rPr lang="en-US" sz="1400">
                <a:solidFill>
                  <a:srgbClr val="26343D"/>
                </a:solidFill>
              </a:rPr>
              <a:t>members </a:t>
            </a:r>
            <a:r>
              <a:rPr lang="en-US" sz="1400" dirty="0">
                <a:solidFill>
                  <a:srgbClr val="26343D"/>
                </a:solidFill>
              </a:rPr>
              <a:t>apply the same framework.</a:t>
            </a:r>
            <a:endParaRPr lang="en-US" sz="1400" dirty="0"/>
          </a:p>
        </p:txBody>
      </p:sp>
      <p:sp>
        <p:nvSpPr>
          <p:cNvPr id="16" name="Text 14"/>
          <p:cNvSpPr/>
          <p:nvPr/>
        </p:nvSpPr>
        <p:spPr>
          <a:xfrm>
            <a:off x="1005840" y="5559552"/>
            <a:ext cx="10149840" cy="457200"/>
          </a:xfrm>
          <a:prstGeom prst="rect">
            <a:avLst/>
          </a:prstGeom>
          <a:noFill/>
          <a:ln/>
        </p:spPr>
        <p:txBody>
          <a:bodyPr wrap="square" rtlCol="0" anchor="ctr"/>
          <a:lstStyle/>
          <a:p>
            <a:pPr marL="0" indent="0" algn="ctr">
              <a:buNone/>
            </a:pPr>
            <a:r>
              <a:rPr lang="en-US" sz="2000" b="1" dirty="0">
                <a:solidFill>
                  <a:schemeClr val="accent1"/>
                </a:solidFill>
              </a:rPr>
              <a:t>The framework is consistent; the individualized goals may differ.</a:t>
            </a:r>
            <a:endParaRPr lang="en-US" sz="2000" dirty="0">
              <a:solidFill>
                <a:schemeClr val="accent1"/>
              </a:solidFill>
            </a:endParaRPr>
          </a:p>
        </p:txBody>
      </p:sp>
      <p:sp>
        <p:nvSpPr>
          <p:cNvPr id="17" name="Title 16">
            <a:extLst>
              <a:ext uri="{FF2B5EF4-FFF2-40B4-BE49-F238E27FC236}">
                <a16:creationId xmlns:a16="http://schemas.microsoft.com/office/drawing/2014/main" id="{E71E2E99-22AF-DA11-AC7A-11DF210E05D6}"/>
              </a:ext>
            </a:extLst>
          </p:cNvPr>
          <p:cNvSpPr>
            <a:spLocks noGrp="1"/>
          </p:cNvSpPr>
          <p:nvPr>
            <p:ph type="title"/>
          </p:nvPr>
        </p:nvSpPr>
        <p:spPr/>
        <p:txBody>
          <a:bodyPr>
            <a:normAutofit/>
          </a:bodyPr>
          <a:lstStyle/>
          <a:p>
            <a:r>
              <a:rPr lang="en-US" dirty="0"/>
              <a:t>USE ADVANCEMENT CRITERIA THE PARTICIPANT AND TEAM CAN OBSERVE</a:t>
            </a:r>
          </a:p>
        </p:txBody>
      </p:sp>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900">
                <a:solidFill>
                  <a:srgbClr val="68747D"/>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4D8DB9-C5A8-559A-5EE4-1A3CD38A4084}"/>
              </a:ext>
            </a:extLst>
          </p:cNvPr>
          <p:cNvSpPr>
            <a:spLocks noGrp="1"/>
          </p:cNvSpPr>
          <p:nvPr>
            <p:ph type="title"/>
          </p:nvPr>
        </p:nvSpPr>
        <p:spPr/>
        <p:txBody>
          <a:bodyPr>
            <a:normAutofit fontScale="90000"/>
          </a:bodyPr>
          <a:lstStyle/>
          <a:p>
            <a:br>
              <a:rPr lang="en-US" dirty="0"/>
            </a:br>
            <a:r>
              <a:rPr lang="en-US" dirty="0"/>
              <a:t>TRANSLATE VAGUE JUDGMENTS INTO OBSERVABLE BEHAVIOR</a:t>
            </a:r>
            <a:br>
              <a:rPr lang="en-US" dirty="0"/>
            </a:br>
            <a:endParaRPr lang="en-US" dirty="0"/>
          </a:p>
        </p:txBody>
      </p:sp>
      <p:sp>
        <p:nvSpPr>
          <p:cNvPr id="15" name="Content Placeholder 14">
            <a:extLst>
              <a:ext uri="{FF2B5EF4-FFF2-40B4-BE49-F238E27FC236}">
                <a16:creationId xmlns:a16="http://schemas.microsoft.com/office/drawing/2014/main" id="{3A497FBE-7669-FAFC-5A4B-112F18BF507B}"/>
              </a:ext>
            </a:extLst>
          </p:cNvPr>
          <p:cNvSpPr>
            <a:spLocks noGrp="1"/>
          </p:cNvSpPr>
          <p:nvPr>
            <p:ph idx="1"/>
          </p:nvPr>
        </p:nvSpPr>
        <p:spPr>
          <a:xfrm>
            <a:off x="228601" y="1009835"/>
            <a:ext cx="4038599" cy="4351338"/>
          </a:xfrm>
        </p:spPr>
        <p:txBody>
          <a:bodyPr/>
          <a:lstStyle/>
          <a:p>
            <a:r>
              <a:rPr lang="en-US" dirty="0"/>
              <a:t> </a:t>
            </a:r>
          </a:p>
        </p:txBody>
      </p:sp>
      <p:sp>
        <p:nvSpPr>
          <p:cNvPr id="16" name="Content Placeholder 15">
            <a:extLst>
              <a:ext uri="{FF2B5EF4-FFF2-40B4-BE49-F238E27FC236}">
                <a16:creationId xmlns:a16="http://schemas.microsoft.com/office/drawing/2014/main" id="{B6576496-4F27-9D97-6A9D-730E57789E7D}"/>
              </a:ext>
            </a:extLst>
          </p:cNvPr>
          <p:cNvSpPr>
            <a:spLocks noGrp="1"/>
          </p:cNvSpPr>
          <p:nvPr>
            <p:ph idx="13"/>
          </p:nvPr>
        </p:nvSpPr>
        <p:spPr/>
        <p:txBody>
          <a:bodyPr/>
          <a:lstStyle/>
          <a:p>
            <a:r>
              <a:rPr lang="en-US" dirty="0"/>
              <a:t> </a:t>
            </a:r>
          </a:p>
        </p:txBody>
      </p:sp>
      <p:sp>
        <p:nvSpPr>
          <p:cNvPr id="22" name="Rounded Rectangle 21">
            <a:extLst>
              <a:ext uri="{FF2B5EF4-FFF2-40B4-BE49-F238E27FC236}">
                <a16:creationId xmlns:a16="http://schemas.microsoft.com/office/drawing/2014/main" id="{ECFC9A3D-114D-72F1-E3BE-B6AFFB2FB686}"/>
              </a:ext>
            </a:extLst>
          </p:cNvPr>
          <p:cNvSpPr/>
          <p:nvPr/>
        </p:nvSpPr>
        <p:spPr>
          <a:xfrm>
            <a:off x="401273" y="969264"/>
            <a:ext cx="3794760" cy="713232"/>
          </a:xfrm>
          <a:prstGeom prst="roundRect">
            <a:avLst/>
          </a:prstGeom>
          <a:solidFill>
            <a:srgbClr val="F7EEEE"/>
          </a:solidFill>
          <a:ln>
            <a:solidFill>
              <a:srgbClr val="A64545"/>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a:solidFill>
                  <a:srgbClr val="2A3035"/>
                </a:solidFill>
              </a:defRPr>
            </a:pPr>
            <a:r>
              <a:t>“Demonstrates motivation”</a:t>
            </a:r>
          </a:p>
        </p:txBody>
      </p:sp>
      <p:sp>
        <p:nvSpPr>
          <p:cNvPr id="23" name="Rounded Rectangle 22">
            <a:extLst>
              <a:ext uri="{FF2B5EF4-FFF2-40B4-BE49-F238E27FC236}">
                <a16:creationId xmlns:a16="http://schemas.microsoft.com/office/drawing/2014/main" id="{97196D0E-9F55-4873-55E5-ED6A58BDAF3D}"/>
              </a:ext>
            </a:extLst>
          </p:cNvPr>
          <p:cNvSpPr/>
          <p:nvPr/>
        </p:nvSpPr>
        <p:spPr>
          <a:xfrm>
            <a:off x="401273" y="1901952"/>
            <a:ext cx="3794760" cy="713232"/>
          </a:xfrm>
          <a:prstGeom prst="roundRect">
            <a:avLst/>
          </a:prstGeom>
          <a:solidFill>
            <a:srgbClr val="F7EEEE"/>
          </a:solidFill>
          <a:ln>
            <a:solidFill>
              <a:srgbClr val="A64545"/>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a:solidFill>
                  <a:srgbClr val="2A3035"/>
                </a:solidFill>
              </a:defRPr>
            </a:pPr>
            <a:r>
              <a:t>“Has a good attitude”</a:t>
            </a:r>
          </a:p>
        </p:txBody>
      </p:sp>
      <p:sp>
        <p:nvSpPr>
          <p:cNvPr id="24" name="Rounded Rectangle 23">
            <a:extLst>
              <a:ext uri="{FF2B5EF4-FFF2-40B4-BE49-F238E27FC236}">
                <a16:creationId xmlns:a16="http://schemas.microsoft.com/office/drawing/2014/main" id="{531AA983-D277-2716-6363-C6349B59EE91}"/>
              </a:ext>
            </a:extLst>
          </p:cNvPr>
          <p:cNvSpPr/>
          <p:nvPr/>
        </p:nvSpPr>
        <p:spPr>
          <a:xfrm>
            <a:off x="401273" y="2834640"/>
            <a:ext cx="3794760" cy="713232"/>
          </a:xfrm>
          <a:prstGeom prst="roundRect">
            <a:avLst/>
          </a:prstGeom>
          <a:solidFill>
            <a:srgbClr val="F7EEEE"/>
          </a:solidFill>
          <a:ln>
            <a:solidFill>
              <a:srgbClr val="A64545"/>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a:solidFill>
                  <a:srgbClr val="2A3035"/>
                </a:solidFill>
              </a:defRPr>
            </a:pPr>
            <a:r>
              <a:t>“Takes accountability”</a:t>
            </a:r>
          </a:p>
        </p:txBody>
      </p:sp>
      <p:sp>
        <p:nvSpPr>
          <p:cNvPr id="25" name="Rounded Rectangle 24">
            <a:extLst>
              <a:ext uri="{FF2B5EF4-FFF2-40B4-BE49-F238E27FC236}">
                <a16:creationId xmlns:a16="http://schemas.microsoft.com/office/drawing/2014/main" id="{BEA0681B-730A-796B-0BE2-2DED3315F108}"/>
              </a:ext>
            </a:extLst>
          </p:cNvPr>
          <p:cNvSpPr/>
          <p:nvPr/>
        </p:nvSpPr>
        <p:spPr>
          <a:xfrm>
            <a:off x="401273" y="3767328"/>
            <a:ext cx="3794760" cy="713232"/>
          </a:xfrm>
          <a:prstGeom prst="roundRect">
            <a:avLst/>
          </a:prstGeom>
          <a:solidFill>
            <a:srgbClr val="F7EEEE"/>
          </a:solidFill>
          <a:ln>
            <a:solidFill>
              <a:srgbClr val="A64545"/>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a:solidFill>
                  <a:srgbClr val="2A3035"/>
                </a:solidFill>
              </a:defRPr>
            </a:pPr>
            <a:r>
              <a:t>“Stable in recovery”</a:t>
            </a:r>
          </a:p>
        </p:txBody>
      </p:sp>
      <p:sp>
        <p:nvSpPr>
          <p:cNvPr id="26" name="Rounded Rectangle 25">
            <a:extLst>
              <a:ext uri="{FF2B5EF4-FFF2-40B4-BE49-F238E27FC236}">
                <a16:creationId xmlns:a16="http://schemas.microsoft.com/office/drawing/2014/main" id="{ABEF1BA6-DCCF-AFCD-F73F-14199BBD6D13}"/>
              </a:ext>
            </a:extLst>
          </p:cNvPr>
          <p:cNvSpPr/>
          <p:nvPr/>
        </p:nvSpPr>
        <p:spPr>
          <a:xfrm>
            <a:off x="396097" y="4649185"/>
            <a:ext cx="3794760" cy="713232"/>
          </a:xfrm>
          <a:prstGeom prst="roundRect">
            <a:avLst/>
          </a:prstGeom>
          <a:solidFill>
            <a:srgbClr val="F7EEEE"/>
          </a:solidFill>
          <a:ln>
            <a:solidFill>
              <a:srgbClr val="A64545"/>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a:solidFill>
                  <a:srgbClr val="2A3035"/>
                </a:solidFill>
              </a:defRPr>
            </a:pPr>
            <a:r>
              <a:rPr dirty="0"/>
              <a:t>“Treatment compliant”</a:t>
            </a:r>
          </a:p>
        </p:txBody>
      </p:sp>
      <p:sp>
        <p:nvSpPr>
          <p:cNvPr id="27" name="Rounded Rectangle 26">
            <a:extLst>
              <a:ext uri="{FF2B5EF4-FFF2-40B4-BE49-F238E27FC236}">
                <a16:creationId xmlns:a16="http://schemas.microsoft.com/office/drawing/2014/main" id="{8908E6F0-1D00-C15A-1073-FF063DB8E15A}"/>
              </a:ext>
            </a:extLst>
          </p:cNvPr>
          <p:cNvSpPr/>
          <p:nvPr/>
        </p:nvSpPr>
        <p:spPr>
          <a:xfrm>
            <a:off x="4572000" y="969264"/>
            <a:ext cx="7391399" cy="713232"/>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A3035"/>
                </a:solidFill>
              </a:defRPr>
            </a:pPr>
            <a:r>
              <a:t>Attends scheduled services and identifies current recovery goals</a:t>
            </a:r>
          </a:p>
        </p:txBody>
      </p:sp>
      <p:sp>
        <p:nvSpPr>
          <p:cNvPr id="28" name="Rounded Rectangle 27">
            <a:extLst>
              <a:ext uri="{FF2B5EF4-FFF2-40B4-BE49-F238E27FC236}">
                <a16:creationId xmlns:a16="http://schemas.microsoft.com/office/drawing/2014/main" id="{208DF993-7D7D-9B97-29FA-D279D0829E0F}"/>
              </a:ext>
            </a:extLst>
          </p:cNvPr>
          <p:cNvSpPr/>
          <p:nvPr/>
        </p:nvSpPr>
        <p:spPr>
          <a:xfrm>
            <a:off x="4572000" y="1901952"/>
            <a:ext cx="7391399" cy="713232"/>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A3035"/>
                </a:solidFill>
              </a:defRPr>
            </a:pPr>
            <a:r>
              <a:t>Communicates concerns respectfully and participates in case planning</a:t>
            </a:r>
          </a:p>
        </p:txBody>
      </p:sp>
      <p:sp>
        <p:nvSpPr>
          <p:cNvPr id="29" name="Rounded Rectangle 28">
            <a:extLst>
              <a:ext uri="{FF2B5EF4-FFF2-40B4-BE49-F238E27FC236}">
                <a16:creationId xmlns:a16="http://schemas.microsoft.com/office/drawing/2014/main" id="{1AFFFBD0-8BB3-AAF7-C869-C93B1117360B}"/>
              </a:ext>
            </a:extLst>
          </p:cNvPr>
          <p:cNvSpPr/>
          <p:nvPr/>
        </p:nvSpPr>
        <p:spPr>
          <a:xfrm>
            <a:off x="4572000" y="2834640"/>
            <a:ext cx="7391399" cy="713232"/>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A3035"/>
                </a:solidFill>
              </a:defRPr>
            </a:pPr>
            <a:r>
              <a:t>Identifies behavior, its impact, and a strategy for handling it differently</a:t>
            </a:r>
          </a:p>
        </p:txBody>
      </p:sp>
      <p:sp>
        <p:nvSpPr>
          <p:cNvPr id="30" name="Rounded Rectangle 29">
            <a:extLst>
              <a:ext uri="{FF2B5EF4-FFF2-40B4-BE49-F238E27FC236}">
                <a16:creationId xmlns:a16="http://schemas.microsoft.com/office/drawing/2014/main" id="{C0296094-3466-ABDB-5BEB-C0D52DDEF3D5}"/>
              </a:ext>
            </a:extLst>
          </p:cNvPr>
          <p:cNvSpPr/>
          <p:nvPr/>
        </p:nvSpPr>
        <p:spPr>
          <a:xfrm>
            <a:off x="4572000" y="3767328"/>
            <a:ext cx="7391399" cy="713232"/>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A3035"/>
                </a:solidFill>
              </a:defRPr>
            </a:pPr>
            <a:r>
              <a:t>Identifies triggers and demonstrates use of coping/recovery supports</a:t>
            </a:r>
          </a:p>
        </p:txBody>
      </p:sp>
      <p:sp>
        <p:nvSpPr>
          <p:cNvPr id="31" name="Rounded Rectangle 30">
            <a:extLst>
              <a:ext uri="{FF2B5EF4-FFF2-40B4-BE49-F238E27FC236}">
                <a16:creationId xmlns:a16="http://schemas.microsoft.com/office/drawing/2014/main" id="{D3F6CC21-6952-3410-626B-FF988E278551}"/>
              </a:ext>
            </a:extLst>
          </p:cNvPr>
          <p:cNvSpPr/>
          <p:nvPr/>
        </p:nvSpPr>
        <p:spPr>
          <a:xfrm>
            <a:off x="4572000" y="4700016"/>
            <a:ext cx="7391399" cy="713232"/>
          </a:xfrm>
          <a:prstGeom prst="roundRect">
            <a:avLst/>
          </a:prstGeom>
          <a:solidFill>
            <a:srgbClr val="F2F6F7"/>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A3035"/>
                </a:solidFill>
              </a:defRPr>
            </a:pPr>
            <a:r>
              <a:t>Participates in clinically recommended services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58368" y="987552"/>
            <a:ext cx="10698480" cy="347472"/>
          </a:xfrm>
          <a:prstGeom prst="rect">
            <a:avLst/>
          </a:prstGeom>
          <a:noFill/>
          <a:ln/>
        </p:spPr>
        <p:txBody>
          <a:bodyPr wrap="square" lIns="0" tIns="0" rIns="0" bIns="0" rtlCol="0" anchor="ctr"/>
          <a:lstStyle/>
          <a:p>
            <a:pPr marL="0" indent="0">
              <a:buNone/>
            </a:pPr>
            <a:r>
              <a:rPr lang="en-US" sz="2000"/>
              <a:t>Keep the </a:t>
            </a:r>
            <a:r>
              <a:rPr lang="en-US" sz="2000" dirty="0"/>
              <a:t>process </a:t>
            </a:r>
            <a:r>
              <a:rPr lang="en-US" sz="2000"/>
              <a:t>consistent; individualize</a:t>
            </a:r>
            <a:r>
              <a:rPr lang="en-US" sz="2000" dirty="0"/>
              <a:t> the goals.</a:t>
            </a:r>
          </a:p>
        </p:txBody>
      </p:sp>
      <p:sp>
        <p:nvSpPr>
          <p:cNvPr id="4" name="Shape 2"/>
          <p:cNvSpPr/>
          <p:nvPr/>
        </p:nvSpPr>
        <p:spPr>
          <a:xfrm>
            <a:off x="502920" y="1874520"/>
            <a:ext cx="1600200" cy="2423160"/>
          </a:xfrm>
          <a:prstGeom prst="roundRect">
            <a:avLst/>
          </a:prstGeom>
          <a:solidFill>
            <a:srgbClr val="FFFFFF"/>
          </a:solidFill>
          <a:ln w="15240">
            <a:solidFill>
              <a:srgbClr val="CBD5DA"/>
            </a:solidFill>
            <a:prstDash val="solid"/>
          </a:ln>
        </p:spPr>
        <p:txBody>
          <a:bodyPr/>
          <a:lstStyle/>
          <a:p>
            <a:endParaRPr lang="en-US"/>
          </a:p>
        </p:txBody>
      </p:sp>
      <p:sp>
        <p:nvSpPr>
          <p:cNvPr id="5" name="Text 3"/>
          <p:cNvSpPr/>
          <p:nvPr/>
        </p:nvSpPr>
        <p:spPr>
          <a:xfrm>
            <a:off x="612648" y="2103120"/>
            <a:ext cx="1380744" cy="502920"/>
          </a:xfrm>
          <a:prstGeom prst="rect">
            <a:avLst/>
          </a:prstGeom>
          <a:noFill/>
          <a:ln/>
        </p:spPr>
        <p:txBody>
          <a:bodyPr wrap="square" lIns="0" tIns="0" rIns="0" bIns="0" rtlCol="0" anchor="ctr"/>
          <a:lstStyle/>
          <a:p>
            <a:pPr marL="0" indent="0" algn="ctr">
              <a:buNone/>
            </a:pPr>
            <a:r>
              <a:rPr lang="en-US" sz="1300" b="1" dirty="0">
                <a:solidFill>
                  <a:srgbClr val="315B72"/>
                </a:solidFill>
              </a:rPr>
              <a:t>ASSESSMENT</a:t>
            </a:r>
            <a:endParaRPr lang="en-US" sz="1300" dirty="0"/>
          </a:p>
        </p:txBody>
      </p:sp>
      <p:sp>
        <p:nvSpPr>
          <p:cNvPr id="6" name="Text 4"/>
          <p:cNvSpPr/>
          <p:nvPr/>
        </p:nvSpPr>
        <p:spPr>
          <a:xfrm>
            <a:off x="630936" y="2788920"/>
            <a:ext cx="1344168" cy="1143000"/>
          </a:xfrm>
          <a:prstGeom prst="rect">
            <a:avLst/>
          </a:prstGeom>
          <a:noFill/>
          <a:ln/>
        </p:spPr>
        <p:txBody>
          <a:bodyPr wrap="square" lIns="254" tIns="254" rIns="254" bIns="254" rtlCol="0" anchor="ctr"/>
          <a:lstStyle/>
          <a:p>
            <a:pPr marL="0" indent="0" algn="ctr">
              <a:buNone/>
            </a:pPr>
            <a:r>
              <a:rPr lang="en-US" sz="1250" dirty="0">
                <a:solidFill>
                  <a:srgbClr val="26343D"/>
                </a:solidFill>
              </a:rPr>
              <a:t>What are the participant’s risks, needs, strengths, and stability?</a:t>
            </a:r>
            <a:endParaRPr lang="en-US" sz="1250" dirty="0"/>
          </a:p>
        </p:txBody>
      </p:sp>
      <p:sp>
        <p:nvSpPr>
          <p:cNvPr id="7" name="Text 5"/>
          <p:cNvSpPr/>
          <p:nvPr/>
        </p:nvSpPr>
        <p:spPr>
          <a:xfrm>
            <a:off x="2112264" y="2788920"/>
            <a:ext cx="320040" cy="457200"/>
          </a:xfrm>
          <a:prstGeom prst="rect">
            <a:avLst/>
          </a:prstGeom>
          <a:noFill/>
          <a:ln/>
        </p:spPr>
        <p:txBody>
          <a:bodyPr wrap="square" rtlCol="0" anchor="ctr"/>
          <a:lstStyle/>
          <a:p>
            <a:pPr marL="0" indent="0" algn="ctr">
              <a:buNone/>
            </a:pPr>
            <a:r>
              <a:rPr lang="en-US" sz="2500" b="1" dirty="0">
                <a:solidFill>
                  <a:srgbClr val="C59B52"/>
                </a:solidFill>
              </a:rPr>
              <a:t>→</a:t>
            </a:r>
            <a:endParaRPr lang="en-US" sz="2500" dirty="0"/>
          </a:p>
        </p:txBody>
      </p:sp>
      <p:sp>
        <p:nvSpPr>
          <p:cNvPr id="8" name="Shape 6"/>
          <p:cNvSpPr/>
          <p:nvPr/>
        </p:nvSpPr>
        <p:spPr>
          <a:xfrm>
            <a:off x="2423160" y="1874520"/>
            <a:ext cx="1600200" cy="2423160"/>
          </a:xfrm>
          <a:prstGeom prst="roundRect">
            <a:avLst/>
          </a:prstGeom>
          <a:solidFill>
            <a:srgbClr val="FFFFFF"/>
          </a:solidFill>
          <a:ln w="15240">
            <a:solidFill>
              <a:srgbClr val="CBD5DA"/>
            </a:solidFill>
            <a:prstDash val="solid"/>
          </a:ln>
        </p:spPr>
        <p:txBody>
          <a:bodyPr/>
          <a:lstStyle/>
          <a:p>
            <a:endParaRPr lang="en-US"/>
          </a:p>
        </p:txBody>
      </p:sp>
      <p:sp>
        <p:nvSpPr>
          <p:cNvPr id="9" name="Text 7"/>
          <p:cNvSpPr/>
          <p:nvPr/>
        </p:nvSpPr>
        <p:spPr>
          <a:xfrm>
            <a:off x="2532888" y="2103120"/>
            <a:ext cx="1380744" cy="502920"/>
          </a:xfrm>
          <a:prstGeom prst="rect">
            <a:avLst/>
          </a:prstGeom>
          <a:noFill/>
          <a:ln/>
        </p:spPr>
        <p:txBody>
          <a:bodyPr wrap="square" lIns="0" tIns="0" rIns="0" bIns="0" rtlCol="0" anchor="ctr"/>
          <a:lstStyle/>
          <a:p>
            <a:pPr marL="0" indent="0" algn="ctr">
              <a:buNone/>
            </a:pPr>
            <a:r>
              <a:rPr lang="en-US" sz="1300" b="1" dirty="0">
                <a:solidFill>
                  <a:srgbClr val="315B72"/>
                </a:solidFill>
              </a:rPr>
              <a:t>NEEDS</a:t>
            </a:r>
            <a:endParaRPr lang="en-US" sz="1300" dirty="0"/>
          </a:p>
        </p:txBody>
      </p:sp>
      <p:sp>
        <p:nvSpPr>
          <p:cNvPr id="10" name="Text 8"/>
          <p:cNvSpPr/>
          <p:nvPr/>
        </p:nvSpPr>
        <p:spPr>
          <a:xfrm>
            <a:off x="2551176" y="2788920"/>
            <a:ext cx="1344168" cy="1143000"/>
          </a:xfrm>
          <a:prstGeom prst="rect">
            <a:avLst/>
          </a:prstGeom>
          <a:noFill/>
          <a:ln/>
        </p:spPr>
        <p:txBody>
          <a:bodyPr wrap="square" lIns="254" tIns="254" rIns="254" bIns="254" rtlCol="0" anchor="ctr"/>
          <a:lstStyle/>
          <a:p>
            <a:pPr marL="0" indent="0" algn="ctr">
              <a:buNone/>
            </a:pPr>
            <a:r>
              <a:rPr lang="en-US" sz="1250" dirty="0">
                <a:solidFill>
                  <a:srgbClr val="26343D"/>
                </a:solidFill>
              </a:rPr>
              <a:t>What requires attention now?</a:t>
            </a:r>
            <a:endParaRPr lang="en-US" sz="1250" dirty="0"/>
          </a:p>
        </p:txBody>
      </p:sp>
      <p:sp>
        <p:nvSpPr>
          <p:cNvPr id="11" name="Text 9"/>
          <p:cNvSpPr/>
          <p:nvPr/>
        </p:nvSpPr>
        <p:spPr>
          <a:xfrm>
            <a:off x="4032504" y="2788920"/>
            <a:ext cx="320040" cy="457200"/>
          </a:xfrm>
          <a:prstGeom prst="rect">
            <a:avLst/>
          </a:prstGeom>
          <a:noFill/>
          <a:ln/>
        </p:spPr>
        <p:txBody>
          <a:bodyPr wrap="square" rtlCol="0" anchor="ctr"/>
          <a:lstStyle/>
          <a:p>
            <a:pPr marL="0" indent="0" algn="ctr">
              <a:buNone/>
            </a:pPr>
            <a:r>
              <a:rPr lang="en-US" sz="2500" b="1" dirty="0">
                <a:solidFill>
                  <a:srgbClr val="C59B52"/>
                </a:solidFill>
              </a:rPr>
              <a:t>→</a:t>
            </a:r>
            <a:endParaRPr lang="en-US" sz="2500" dirty="0"/>
          </a:p>
        </p:txBody>
      </p:sp>
      <p:sp>
        <p:nvSpPr>
          <p:cNvPr id="12" name="Shape 10"/>
          <p:cNvSpPr/>
          <p:nvPr/>
        </p:nvSpPr>
        <p:spPr>
          <a:xfrm>
            <a:off x="4343400" y="1874520"/>
            <a:ext cx="1600200" cy="2423160"/>
          </a:xfrm>
          <a:prstGeom prst="roundRect">
            <a:avLst/>
          </a:prstGeom>
          <a:solidFill>
            <a:srgbClr val="FFFFFF"/>
          </a:solidFill>
          <a:ln w="15240">
            <a:solidFill>
              <a:srgbClr val="CBD5DA"/>
            </a:solidFill>
            <a:prstDash val="solid"/>
          </a:ln>
        </p:spPr>
        <p:txBody>
          <a:bodyPr/>
          <a:lstStyle/>
          <a:p>
            <a:endParaRPr lang="en-US"/>
          </a:p>
        </p:txBody>
      </p:sp>
      <p:sp>
        <p:nvSpPr>
          <p:cNvPr id="13" name="Text 11"/>
          <p:cNvSpPr/>
          <p:nvPr/>
        </p:nvSpPr>
        <p:spPr>
          <a:xfrm>
            <a:off x="4453128" y="2103120"/>
            <a:ext cx="1380744" cy="502920"/>
          </a:xfrm>
          <a:prstGeom prst="rect">
            <a:avLst/>
          </a:prstGeom>
          <a:noFill/>
          <a:ln/>
        </p:spPr>
        <p:txBody>
          <a:bodyPr wrap="square" lIns="0" tIns="0" rIns="0" bIns="0" rtlCol="0" anchor="ctr"/>
          <a:lstStyle/>
          <a:p>
            <a:pPr marL="0" indent="0" algn="ctr">
              <a:buNone/>
            </a:pPr>
            <a:r>
              <a:rPr lang="en-US" sz="1300" b="1" dirty="0">
                <a:solidFill>
                  <a:srgbClr val="315B72"/>
                </a:solidFill>
              </a:rPr>
              <a:t>PROXIMAL GOALS</a:t>
            </a:r>
            <a:endParaRPr lang="en-US" sz="1300" dirty="0"/>
          </a:p>
        </p:txBody>
      </p:sp>
      <p:sp>
        <p:nvSpPr>
          <p:cNvPr id="14" name="Text 12"/>
          <p:cNvSpPr/>
          <p:nvPr/>
        </p:nvSpPr>
        <p:spPr>
          <a:xfrm>
            <a:off x="4471416" y="2788920"/>
            <a:ext cx="1344168" cy="1143000"/>
          </a:xfrm>
          <a:prstGeom prst="rect">
            <a:avLst/>
          </a:prstGeom>
          <a:noFill/>
          <a:ln/>
        </p:spPr>
        <p:txBody>
          <a:bodyPr wrap="square" lIns="254" tIns="254" rIns="254" bIns="254" rtlCol="0" anchor="ctr"/>
          <a:lstStyle/>
          <a:p>
            <a:pPr marL="0" indent="0" algn="ctr">
              <a:buNone/>
            </a:pPr>
            <a:r>
              <a:rPr lang="en-US" sz="1250" dirty="0">
                <a:solidFill>
                  <a:srgbClr val="26343D"/>
                </a:solidFill>
              </a:rPr>
              <a:t>What 2–4 achievable goals come next?</a:t>
            </a:r>
            <a:endParaRPr lang="en-US" sz="1250" dirty="0"/>
          </a:p>
        </p:txBody>
      </p:sp>
      <p:sp>
        <p:nvSpPr>
          <p:cNvPr id="15" name="Text 13"/>
          <p:cNvSpPr/>
          <p:nvPr/>
        </p:nvSpPr>
        <p:spPr>
          <a:xfrm>
            <a:off x="5952744" y="2788920"/>
            <a:ext cx="320040" cy="457200"/>
          </a:xfrm>
          <a:prstGeom prst="rect">
            <a:avLst/>
          </a:prstGeom>
          <a:noFill/>
          <a:ln/>
        </p:spPr>
        <p:txBody>
          <a:bodyPr wrap="square" rtlCol="0" anchor="ctr"/>
          <a:lstStyle/>
          <a:p>
            <a:pPr marL="0" indent="0" algn="ctr">
              <a:buNone/>
            </a:pPr>
            <a:r>
              <a:rPr lang="en-US" sz="2500" b="1" dirty="0">
                <a:solidFill>
                  <a:srgbClr val="C59B52"/>
                </a:solidFill>
              </a:rPr>
              <a:t>→</a:t>
            </a:r>
            <a:endParaRPr lang="en-US" sz="2500" dirty="0"/>
          </a:p>
        </p:txBody>
      </p:sp>
      <p:sp>
        <p:nvSpPr>
          <p:cNvPr id="16" name="Shape 14"/>
          <p:cNvSpPr/>
          <p:nvPr/>
        </p:nvSpPr>
        <p:spPr>
          <a:xfrm>
            <a:off x="6263640" y="1874520"/>
            <a:ext cx="1600200" cy="2423160"/>
          </a:xfrm>
          <a:prstGeom prst="roundRect">
            <a:avLst/>
          </a:prstGeom>
          <a:solidFill>
            <a:srgbClr val="FFFFFF"/>
          </a:solidFill>
          <a:ln w="15240">
            <a:solidFill>
              <a:srgbClr val="CBD5DA"/>
            </a:solidFill>
            <a:prstDash val="solid"/>
          </a:ln>
        </p:spPr>
        <p:txBody>
          <a:bodyPr/>
          <a:lstStyle/>
          <a:p>
            <a:endParaRPr lang="en-US"/>
          </a:p>
        </p:txBody>
      </p:sp>
      <p:sp>
        <p:nvSpPr>
          <p:cNvPr id="17" name="Text 15"/>
          <p:cNvSpPr/>
          <p:nvPr/>
        </p:nvSpPr>
        <p:spPr>
          <a:xfrm>
            <a:off x="6373368" y="2103120"/>
            <a:ext cx="1380744" cy="502920"/>
          </a:xfrm>
          <a:prstGeom prst="rect">
            <a:avLst/>
          </a:prstGeom>
          <a:noFill/>
          <a:ln/>
        </p:spPr>
        <p:txBody>
          <a:bodyPr wrap="square" lIns="0" tIns="0" rIns="0" bIns="0" rtlCol="0" anchor="ctr"/>
          <a:lstStyle/>
          <a:p>
            <a:pPr marL="0" indent="0" algn="ctr">
              <a:buNone/>
            </a:pPr>
            <a:r>
              <a:rPr lang="en-US" sz="1300" b="1" dirty="0">
                <a:solidFill>
                  <a:srgbClr val="315B72"/>
                </a:solidFill>
              </a:rPr>
              <a:t>SUPPORTS</a:t>
            </a:r>
            <a:endParaRPr lang="en-US" sz="1300" dirty="0"/>
          </a:p>
        </p:txBody>
      </p:sp>
      <p:sp>
        <p:nvSpPr>
          <p:cNvPr id="18" name="Text 16"/>
          <p:cNvSpPr/>
          <p:nvPr/>
        </p:nvSpPr>
        <p:spPr>
          <a:xfrm>
            <a:off x="6391656" y="2788920"/>
            <a:ext cx="1344168" cy="1143000"/>
          </a:xfrm>
          <a:prstGeom prst="rect">
            <a:avLst/>
          </a:prstGeom>
          <a:noFill/>
          <a:ln/>
        </p:spPr>
        <p:txBody>
          <a:bodyPr wrap="square" lIns="254" tIns="254" rIns="254" bIns="254" rtlCol="0" anchor="ctr"/>
          <a:lstStyle/>
          <a:p>
            <a:pPr marL="0" indent="0" algn="ctr">
              <a:buNone/>
            </a:pPr>
            <a:r>
              <a:rPr lang="en-US" sz="1250" dirty="0">
                <a:solidFill>
                  <a:srgbClr val="26343D"/>
                </a:solidFill>
              </a:rPr>
              <a:t>What services and responses will help?</a:t>
            </a:r>
            <a:endParaRPr lang="en-US" sz="1250" dirty="0"/>
          </a:p>
        </p:txBody>
      </p:sp>
      <p:sp>
        <p:nvSpPr>
          <p:cNvPr id="19" name="Text 17"/>
          <p:cNvSpPr/>
          <p:nvPr/>
        </p:nvSpPr>
        <p:spPr>
          <a:xfrm>
            <a:off x="7872984" y="2788920"/>
            <a:ext cx="320040" cy="457200"/>
          </a:xfrm>
          <a:prstGeom prst="rect">
            <a:avLst/>
          </a:prstGeom>
          <a:noFill/>
          <a:ln/>
        </p:spPr>
        <p:txBody>
          <a:bodyPr wrap="square" rtlCol="0" anchor="ctr"/>
          <a:lstStyle/>
          <a:p>
            <a:pPr marL="0" indent="0" algn="ctr">
              <a:buNone/>
            </a:pPr>
            <a:r>
              <a:rPr lang="en-US" sz="2500" b="1" dirty="0">
                <a:solidFill>
                  <a:srgbClr val="C59B52"/>
                </a:solidFill>
              </a:rPr>
              <a:t>→</a:t>
            </a:r>
            <a:endParaRPr lang="en-US" sz="2500" dirty="0"/>
          </a:p>
        </p:txBody>
      </p:sp>
      <p:sp>
        <p:nvSpPr>
          <p:cNvPr id="20" name="Shape 18"/>
          <p:cNvSpPr/>
          <p:nvPr/>
        </p:nvSpPr>
        <p:spPr>
          <a:xfrm>
            <a:off x="8183880" y="1874520"/>
            <a:ext cx="1600200" cy="2423160"/>
          </a:xfrm>
          <a:prstGeom prst="roundRect">
            <a:avLst/>
          </a:prstGeom>
          <a:solidFill>
            <a:srgbClr val="FFFFFF"/>
          </a:solidFill>
          <a:ln w="15240">
            <a:solidFill>
              <a:srgbClr val="CBD5DA"/>
            </a:solidFill>
            <a:prstDash val="solid"/>
          </a:ln>
        </p:spPr>
        <p:txBody>
          <a:bodyPr/>
          <a:lstStyle/>
          <a:p>
            <a:endParaRPr lang="en-US"/>
          </a:p>
        </p:txBody>
      </p:sp>
      <p:sp>
        <p:nvSpPr>
          <p:cNvPr id="21" name="Text 19"/>
          <p:cNvSpPr/>
          <p:nvPr/>
        </p:nvSpPr>
        <p:spPr>
          <a:xfrm>
            <a:off x="8293608" y="2103120"/>
            <a:ext cx="1380744" cy="502920"/>
          </a:xfrm>
          <a:prstGeom prst="rect">
            <a:avLst/>
          </a:prstGeom>
          <a:noFill/>
          <a:ln/>
        </p:spPr>
        <p:txBody>
          <a:bodyPr wrap="square" lIns="0" tIns="0" rIns="0" bIns="0" rtlCol="0" anchor="ctr"/>
          <a:lstStyle/>
          <a:p>
            <a:pPr marL="0" indent="0" algn="ctr">
              <a:buNone/>
            </a:pPr>
            <a:r>
              <a:rPr lang="en-US" sz="1300" b="1" dirty="0">
                <a:solidFill>
                  <a:srgbClr val="315B72"/>
                </a:solidFill>
              </a:rPr>
              <a:t>OBSERVABLE PROGRESS</a:t>
            </a:r>
            <a:endParaRPr lang="en-US" sz="1300" dirty="0"/>
          </a:p>
        </p:txBody>
      </p:sp>
      <p:sp>
        <p:nvSpPr>
          <p:cNvPr id="22" name="Text 20"/>
          <p:cNvSpPr/>
          <p:nvPr/>
        </p:nvSpPr>
        <p:spPr>
          <a:xfrm>
            <a:off x="8311896" y="2788920"/>
            <a:ext cx="1344168" cy="1143000"/>
          </a:xfrm>
          <a:prstGeom prst="rect">
            <a:avLst/>
          </a:prstGeom>
          <a:noFill/>
          <a:ln/>
        </p:spPr>
        <p:txBody>
          <a:bodyPr wrap="square" lIns="254" tIns="254" rIns="254" bIns="254" rtlCol="0" anchor="ctr"/>
          <a:lstStyle/>
          <a:p>
            <a:pPr marL="0" indent="0" algn="ctr">
              <a:buNone/>
            </a:pPr>
            <a:r>
              <a:rPr lang="en-US" sz="1250" dirty="0">
                <a:solidFill>
                  <a:srgbClr val="26343D"/>
                </a:solidFill>
              </a:rPr>
              <a:t>What evidence shows the goals are managed?</a:t>
            </a:r>
            <a:endParaRPr lang="en-US" sz="1250" dirty="0"/>
          </a:p>
        </p:txBody>
      </p:sp>
      <p:sp>
        <p:nvSpPr>
          <p:cNvPr id="23" name="Text 21"/>
          <p:cNvSpPr/>
          <p:nvPr/>
        </p:nvSpPr>
        <p:spPr>
          <a:xfrm>
            <a:off x="9793224" y="2788920"/>
            <a:ext cx="320040" cy="457200"/>
          </a:xfrm>
          <a:prstGeom prst="rect">
            <a:avLst/>
          </a:prstGeom>
          <a:noFill/>
          <a:ln/>
        </p:spPr>
        <p:txBody>
          <a:bodyPr wrap="square" rtlCol="0" anchor="ctr"/>
          <a:lstStyle/>
          <a:p>
            <a:pPr marL="0" indent="0" algn="ctr">
              <a:buNone/>
            </a:pPr>
            <a:r>
              <a:rPr lang="en-US" sz="2500" b="1" dirty="0">
                <a:solidFill>
                  <a:srgbClr val="C59B52"/>
                </a:solidFill>
              </a:rPr>
              <a:t>→</a:t>
            </a:r>
            <a:endParaRPr lang="en-US" sz="2500" dirty="0"/>
          </a:p>
        </p:txBody>
      </p:sp>
      <p:sp>
        <p:nvSpPr>
          <p:cNvPr id="24" name="Shape 22"/>
          <p:cNvSpPr/>
          <p:nvPr/>
        </p:nvSpPr>
        <p:spPr>
          <a:xfrm>
            <a:off x="10104120" y="1874520"/>
            <a:ext cx="1600200" cy="2423160"/>
          </a:xfrm>
          <a:prstGeom prst="roundRect">
            <a:avLst/>
          </a:prstGeom>
          <a:solidFill>
            <a:schemeClr val="accent6"/>
          </a:solidFill>
          <a:ln w="15240">
            <a:solidFill>
              <a:srgbClr val="4F7F7A"/>
            </a:solidFill>
            <a:prstDash val="solid"/>
          </a:ln>
        </p:spPr>
        <p:txBody>
          <a:bodyPr/>
          <a:lstStyle/>
          <a:p>
            <a:endParaRPr lang="en-US"/>
          </a:p>
        </p:txBody>
      </p:sp>
      <p:sp>
        <p:nvSpPr>
          <p:cNvPr id="25" name="Text 23"/>
          <p:cNvSpPr/>
          <p:nvPr/>
        </p:nvSpPr>
        <p:spPr>
          <a:xfrm>
            <a:off x="10213848" y="2103120"/>
            <a:ext cx="1380744" cy="502920"/>
          </a:xfrm>
          <a:prstGeom prst="rect">
            <a:avLst/>
          </a:prstGeom>
          <a:noFill/>
          <a:ln/>
        </p:spPr>
        <p:txBody>
          <a:bodyPr wrap="square" lIns="0" tIns="0" rIns="0" bIns="0" rtlCol="0" anchor="ctr"/>
          <a:lstStyle/>
          <a:p>
            <a:pPr marL="0" indent="0" algn="ctr">
              <a:buNone/>
            </a:pPr>
            <a:r>
              <a:rPr lang="en-US" sz="1300" b="1" dirty="0">
                <a:solidFill>
                  <a:schemeClr val="accent6">
                    <a:lumMod val="50000"/>
                  </a:schemeClr>
                </a:solidFill>
              </a:rPr>
              <a:t>ADVANCEMENT</a:t>
            </a:r>
            <a:endParaRPr lang="en-US" sz="1300" dirty="0">
              <a:solidFill>
                <a:schemeClr val="accent6">
                  <a:lumMod val="50000"/>
                </a:schemeClr>
              </a:solidFill>
            </a:endParaRPr>
          </a:p>
        </p:txBody>
      </p:sp>
      <p:sp>
        <p:nvSpPr>
          <p:cNvPr id="26" name="Text 24"/>
          <p:cNvSpPr/>
          <p:nvPr/>
        </p:nvSpPr>
        <p:spPr>
          <a:xfrm>
            <a:off x="10232136" y="2788920"/>
            <a:ext cx="1344168" cy="1143000"/>
          </a:xfrm>
          <a:prstGeom prst="rect">
            <a:avLst/>
          </a:prstGeom>
          <a:noFill/>
          <a:ln/>
        </p:spPr>
        <p:txBody>
          <a:bodyPr wrap="square" lIns="254" tIns="254" rIns="254" bIns="254" rtlCol="0" anchor="ctr"/>
          <a:lstStyle/>
          <a:p>
            <a:pPr marL="0" indent="0" algn="ctr">
              <a:buNone/>
            </a:pPr>
            <a:r>
              <a:rPr lang="en-US" sz="1250" dirty="0">
                <a:solidFill>
                  <a:srgbClr val="26343D"/>
                </a:solidFill>
              </a:rPr>
              <a:t>Recognize success and introduce the next goals.</a:t>
            </a:r>
            <a:endParaRPr lang="en-US" sz="1250" dirty="0"/>
          </a:p>
        </p:txBody>
      </p:sp>
      <p:sp>
        <p:nvSpPr>
          <p:cNvPr id="27" name="Text 25"/>
          <p:cNvSpPr/>
          <p:nvPr/>
        </p:nvSpPr>
        <p:spPr>
          <a:xfrm>
            <a:off x="1371600" y="4892040"/>
            <a:ext cx="9418320" cy="457200"/>
          </a:xfrm>
          <a:prstGeom prst="rect">
            <a:avLst/>
          </a:prstGeom>
          <a:noFill/>
          <a:ln/>
        </p:spPr>
        <p:txBody>
          <a:bodyPr wrap="square" rtlCol="0" anchor="ctr"/>
          <a:lstStyle/>
          <a:p>
            <a:pPr marL="0" indent="0" algn="ctr">
              <a:buNone/>
            </a:pPr>
            <a:r>
              <a:rPr lang="en-US" sz="2200" b="1" dirty="0">
                <a:solidFill>
                  <a:schemeClr val="accent1"/>
                </a:solidFill>
              </a:rPr>
              <a:t>Team question: “Has the participant managed the current phase goals?”</a:t>
            </a:r>
            <a:endParaRPr lang="en-US" sz="2200" dirty="0">
              <a:solidFill>
                <a:schemeClr val="accent1"/>
              </a:solidFill>
            </a:endParaRPr>
          </a:p>
        </p:txBody>
      </p:sp>
      <p:sp>
        <p:nvSpPr>
          <p:cNvPr id="28" name="Text 26"/>
          <p:cNvSpPr/>
          <p:nvPr/>
        </p:nvSpPr>
        <p:spPr>
          <a:xfrm>
            <a:off x="1143000" y="5440680"/>
            <a:ext cx="9875520" cy="411480"/>
          </a:xfrm>
          <a:prstGeom prst="rect">
            <a:avLst/>
          </a:prstGeom>
          <a:noFill/>
          <a:ln/>
        </p:spPr>
        <p:txBody>
          <a:bodyPr wrap="square" rtlCol="0" anchor="ctr"/>
          <a:lstStyle/>
          <a:p>
            <a:pPr marL="0" indent="0" algn="ctr">
              <a:buNone/>
            </a:pPr>
            <a:r>
              <a:rPr lang="en-US" sz="2000" dirty="0">
                <a:solidFill>
                  <a:schemeClr val="accent1"/>
                </a:solidFill>
              </a:rPr>
              <a:t>Not: “Have they been in this phase long enough?”  •  Not: “Did their level of care change?”</a:t>
            </a:r>
          </a:p>
        </p:txBody>
      </p:sp>
      <p:sp>
        <p:nvSpPr>
          <p:cNvPr id="30" name="Title 29">
            <a:extLst>
              <a:ext uri="{FF2B5EF4-FFF2-40B4-BE49-F238E27FC236}">
                <a16:creationId xmlns:a16="http://schemas.microsoft.com/office/drawing/2014/main" id="{E224620B-9027-6FB4-7315-EFE97FD8B33C}"/>
              </a:ext>
            </a:extLst>
          </p:cNvPr>
          <p:cNvSpPr>
            <a:spLocks noGrp="1"/>
          </p:cNvSpPr>
          <p:nvPr>
            <p:ph type="title"/>
          </p:nvPr>
        </p:nvSpPr>
        <p:spPr/>
        <p:txBody>
          <a:bodyPr/>
          <a:lstStyle/>
          <a:p>
            <a:r>
              <a:rPr lang="en-US" dirty="0"/>
              <a:t>USE ONE DECISION PATH FOR EVERY PARTICIPANT</a:t>
            </a:r>
          </a:p>
        </p:txBody>
      </p:sp>
      <p:sp>
        <p:nvSpPr>
          <p:cNvPr id="29"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900">
                <a:solidFill>
                  <a:srgbClr val="68747D"/>
                </a:solidFill>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THE SAME FRAMEWORK—NOT THE SAME GOALS</a:t>
            </a:r>
          </a:p>
        </p:txBody>
      </p:sp>
      <p:sp>
        <p:nvSpPr>
          <p:cNvPr id="4" name="Footer Placeholder 3">
            <a:extLst>
              <a:ext uri="{FF2B5EF4-FFF2-40B4-BE49-F238E27FC236}">
                <a16:creationId xmlns:a16="http://schemas.microsoft.com/office/drawing/2014/main" id="{69EC5029-C291-334C-A817-FBE2146B7FF1}"/>
              </a:ext>
            </a:extLst>
          </p:cNvPr>
          <p:cNvSpPr>
            <a:spLocks noGrp="1"/>
          </p:cNvSpPr>
          <p:nvPr>
            <p:ph type="ftr" sz="quarter" idx="11"/>
          </p:nvPr>
        </p:nvSpPr>
        <p:spPr/>
        <p:txBody>
          <a:bodyPr/>
          <a:lstStyle/>
          <a:p>
            <a:r>
              <a:rPr lang="en-US"/>
              <a:t>©JusticePoint Inc. 2026. All rights reserved.</a:t>
            </a:r>
          </a:p>
        </p:txBody>
      </p:sp>
      <p:sp>
        <p:nvSpPr>
          <p:cNvPr id="5" name="Slide Number Placeholder 4">
            <a:extLst>
              <a:ext uri="{FF2B5EF4-FFF2-40B4-BE49-F238E27FC236}">
                <a16:creationId xmlns:a16="http://schemas.microsoft.com/office/drawing/2014/main" id="{14D53A42-399F-B342-ACCC-BB9411915EB8}"/>
              </a:ext>
            </a:extLst>
          </p:cNvPr>
          <p:cNvSpPr>
            <a:spLocks noGrp="1"/>
          </p:cNvSpPr>
          <p:nvPr>
            <p:ph type="sldNum" sz="quarter" idx="12"/>
          </p:nvPr>
        </p:nvSpPr>
        <p:spPr/>
        <p:txBody>
          <a:bodyPr/>
          <a:lstStyle/>
          <a:p>
            <a:fld id="{3F121B19-703E-FA47-A0E4-3C8806D92B9E}" type="slidenum">
              <a:rPr lang="en-US" smtClean="0"/>
              <a:t>16</a:t>
            </a:fld>
            <a:endParaRPr lang="en-US"/>
          </a:p>
        </p:txBody>
      </p:sp>
      <p:sp>
        <p:nvSpPr>
          <p:cNvPr id="6" name="Shared framework label"/>
          <p:cNvSpPr txBox="1"/>
          <p:nvPr/>
        </p:nvSpPr>
        <p:spPr>
          <a:xfrm>
            <a:off x="594360" y="932688"/>
            <a:ext cx="11000232" cy="320040"/>
          </a:xfrm>
          <a:prstGeom prst="rect">
            <a:avLst/>
          </a:prstGeom>
          <a:noFill/>
        </p:spPr>
        <p:txBody>
          <a:bodyPr wrap="square" lIns="0" tIns="0" rIns="0" bIns="0">
            <a:spAutoFit/>
          </a:bodyPr>
          <a:lstStyle/>
          <a:p>
            <a:pPr algn="l"/>
            <a:r>
              <a:rPr sz="1400" b="1">
                <a:solidFill>
                  <a:srgbClr val="2C7A7B"/>
                </a:solidFill>
                <a:latin typeface="Source Sans Pro"/>
              </a:rPr>
              <a:t>ONE SHARED DECISION PATH</a:t>
            </a:r>
          </a:p>
        </p:txBody>
      </p:sp>
      <p:sp>
        <p:nvSpPr>
          <p:cNvPr id="7" name="Framework step 01"/>
          <p:cNvSpPr/>
          <p:nvPr/>
        </p:nvSpPr>
        <p:spPr>
          <a:xfrm>
            <a:off x="502920" y="1353312"/>
            <a:ext cx="1847088" cy="1078992"/>
          </a:xfrm>
          <a:prstGeom prst="chevron">
            <a:avLst/>
          </a:prstGeom>
          <a:solidFill>
            <a:srgbClr val="BBD7E5"/>
          </a:solidFill>
          <a:ln w="13970">
            <a:solidFill>
              <a:srgbClr val="FFFFFF"/>
            </a:solidFill>
          </a:ln>
        </p:spPr>
        <p:style>
          <a:lnRef idx="1">
            <a:schemeClr val="accent1"/>
          </a:lnRef>
          <a:fillRef idx="3">
            <a:schemeClr val="accent1"/>
          </a:fillRef>
          <a:effectRef idx="2">
            <a:schemeClr val="accent1"/>
          </a:effectRef>
          <a:fontRef idx="minor">
            <a:schemeClr val="lt1"/>
          </a:fontRef>
        </p:style>
        <p:txBody>
          <a:bodyPr wrap="none" lIns="182880" tIns="36576" rIns="45720" bIns="36576" rtlCol="0" anchor="ctr"/>
          <a:lstStyle/>
          <a:p>
            <a:pPr algn="ctr"/>
            <a:r>
              <a:rPr lang="en-US" sz="1150" b="1">
                <a:solidFill>
                  <a:srgbClr val="1F374C"/>
                </a:solidFill>
                <a:latin typeface="Source Sans Pro"/>
              </a:rPr>
              <a:t>ASSESSMENT</a:t>
            </a:r>
          </a:p>
        </p:txBody>
      </p:sp>
      <p:sp>
        <p:nvSpPr>
          <p:cNvPr id="8" name="Framework step 02"/>
          <p:cNvSpPr>
            <a:spLocks/>
          </p:cNvSpPr>
          <p:nvPr/>
        </p:nvSpPr>
        <p:spPr>
          <a:xfrm>
            <a:off x="2386584" y="1353312"/>
            <a:ext cx="1847088" cy="1078992"/>
          </a:xfrm>
          <a:prstGeom prst="chevron">
            <a:avLst/>
          </a:prstGeom>
          <a:solidFill>
            <a:srgbClr val="7CBAD1"/>
          </a:solidFill>
          <a:ln w="13970">
            <a:solidFill>
              <a:srgbClr val="FFFFFF"/>
            </a:solidFill>
          </a:ln>
        </p:spPr>
        <p:style>
          <a:lnRef idx="1">
            <a:schemeClr val="accent1"/>
          </a:lnRef>
          <a:fillRef idx="3">
            <a:schemeClr val="accent1"/>
          </a:fillRef>
          <a:effectRef idx="2">
            <a:schemeClr val="accent1"/>
          </a:effectRef>
          <a:fontRef idx="minor">
            <a:schemeClr val="lt1"/>
          </a:fontRef>
        </p:style>
        <p:txBody>
          <a:bodyPr wrap="none" lIns="182880" tIns="36576" rIns="45720" bIns="36576" rtlCol="0" anchor="ctr"/>
          <a:lstStyle/>
          <a:p>
            <a:pPr algn="ctr"/>
            <a:r>
              <a:rPr lang="en-US" sz="1150" b="1">
                <a:solidFill>
                  <a:srgbClr val="1F374C"/>
                </a:solidFill>
                <a:latin typeface="Source Sans Pro"/>
              </a:rPr>
              <a:t>NEEDS</a:t>
            </a:r>
          </a:p>
        </p:txBody>
      </p:sp>
      <p:sp>
        <p:nvSpPr>
          <p:cNvPr id="9" name="Framework step 03"/>
          <p:cNvSpPr/>
          <p:nvPr/>
        </p:nvSpPr>
        <p:spPr>
          <a:xfrm>
            <a:off x="4270248" y="1353312"/>
            <a:ext cx="1847088" cy="1078992"/>
          </a:xfrm>
          <a:prstGeom prst="chevron">
            <a:avLst/>
          </a:prstGeom>
          <a:solidFill>
            <a:srgbClr val="2C7A7B"/>
          </a:solidFill>
          <a:ln w="13970">
            <a:solidFill>
              <a:srgbClr val="FFFFFF"/>
            </a:solidFill>
          </a:ln>
        </p:spPr>
        <p:style>
          <a:lnRef idx="1">
            <a:schemeClr val="accent1"/>
          </a:lnRef>
          <a:fillRef idx="3">
            <a:schemeClr val="accent1"/>
          </a:fillRef>
          <a:effectRef idx="2">
            <a:schemeClr val="accent1"/>
          </a:effectRef>
          <a:fontRef idx="minor">
            <a:schemeClr val="lt1"/>
          </a:fontRef>
        </p:style>
        <p:txBody>
          <a:bodyPr wrap="none" lIns="182880" tIns="36576" rIns="45720" bIns="36576" rtlCol="0" anchor="ctr"/>
          <a:lstStyle/>
          <a:p>
            <a:pPr algn="ctr"/>
            <a:r>
              <a:rPr lang="en-US" sz="1150" b="1">
                <a:solidFill>
                  <a:srgbClr val="FFFFFF"/>
                </a:solidFill>
                <a:latin typeface="Source Sans Pro"/>
              </a:rPr>
              <a:t>PROXIMAL
GOALS</a:t>
            </a:r>
          </a:p>
        </p:txBody>
      </p:sp>
      <p:sp>
        <p:nvSpPr>
          <p:cNvPr id="10" name="Framework step 04"/>
          <p:cNvSpPr>
            <a:spLocks/>
          </p:cNvSpPr>
          <p:nvPr/>
        </p:nvSpPr>
        <p:spPr>
          <a:xfrm>
            <a:off x="6153912" y="1353312"/>
            <a:ext cx="1847088" cy="1078992"/>
          </a:xfrm>
          <a:prstGeom prst="chevron">
            <a:avLst/>
          </a:prstGeom>
          <a:solidFill>
            <a:srgbClr val="356B79"/>
          </a:solidFill>
          <a:ln w="13970">
            <a:solidFill>
              <a:srgbClr val="FFFFFF"/>
            </a:solidFill>
          </a:ln>
        </p:spPr>
        <p:style>
          <a:lnRef idx="1">
            <a:schemeClr val="accent1"/>
          </a:lnRef>
          <a:fillRef idx="3">
            <a:schemeClr val="accent1"/>
          </a:fillRef>
          <a:effectRef idx="2">
            <a:schemeClr val="accent1"/>
          </a:effectRef>
          <a:fontRef idx="minor">
            <a:schemeClr val="lt1"/>
          </a:fontRef>
        </p:style>
        <p:txBody>
          <a:bodyPr wrap="none" lIns="182880" tIns="36576" rIns="45720" bIns="36576" rtlCol="0" anchor="ctr"/>
          <a:lstStyle/>
          <a:p>
            <a:pPr algn="ctr"/>
            <a:r>
              <a:rPr lang="en-US" sz="1150" b="1">
                <a:solidFill>
                  <a:srgbClr val="FFFFFF"/>
                </a:solidFill>
                <a:latin typeface="Source Sans Pro"/>
              </a:rPr>
              <a:t>SUPPORTS</a:t>
            </a:r>
          </a:p>
        </p:txBody>
      </p:sp>
      <p:sp>
        <p:nvSpPr>
          <p:cNvPr id="11" name="Framework step 05"/>
          <p:cNvSpPr/>
          <p:nvPr/>
        </p:nvSpPr>
        <p:spPr>
          <a:xfrm>
            <a:off x="8037576" y="1353312"/>
            <a:ext cx="1847088" cy="1078992"/>
          </a:xfrm>
          <a:prstGeom prst="chevron">
            <a:avLst/>
          </a:prstGeom>
          <a:solidFill>
            <a:srgbClr val="1F374C"/>
          </a:solidFill>
          <a:ln w="13970">
            <a:solidFill>
              <a:srgbClr val="FFFFFF"/>
            </a:solidFill>
          </a:ln>
        </p:spPr>
        <p:style>
          <a:lnRef idx="1">
            <a:schemeClr val="accent1"/>
          </a:lnRef>
          <a:fillRef idx="3">
            <a:schemeClr val="accent1"/>
          </a:fillRef>
          <a:effectRef idx="2">
            <a:schemeClr val="accent1"/>
          </a:effectRef>
          <a:fontRef idx="minor">
            <a:schemeClr val="lt1"/>
          </a:fontRef>
        </p:style>
        <p:txBody>
          <a:bodyPr wrap="none" lIns="182880" tIns="36576" rIns="45720" bIns="36576" rtlCol="0" anchor="ctr"/>
          <a:lstStyle/>
          <a:p>
            <a:pPr algn="ctr"/>
            <a:r>
              <a:rPr lang="en-US" sz="1150" b="1">
                <a:solidFill>
                  <a:srgbClr val="FFFFFF"/>
                </a:solidFill>
                <a:latin typeface="Source Sans Pro"/>
              </a:rPr>
              <a:t>OBSERVABLE
PROGRESS</a:t>
            </a:r>
          </a:p>
        </p:txBody>
      </p:sp>
      <p:sp>
        <p:nvSpPr>
          <p:cNvPr id="12" name="Framework step 06"/>
          <p:cNvSpPr>
            <a:spLocks/>
          </p:cNvSpPr>
          <p:nvPr/>
        </p:nvSpPr>
        <p:spPr>
          <a:xfrm>
            <a:off x="9921240" y="1353312"/>
            <a:ext cx="1847088" cy="1078992"/>
          </a:xfrm>
          <a:prstGeom prst="chevron">
            <a:avLst/>
          </a:prstGeom>
          <a:solidFill>
            <a:srgbClr val="1F374C"/>
          </a:solidFill>
          <a:ln w="13970">
            <a:solidFill>
              <a:srgbClr val="FFFFFF"/>
            </a:solidFill>
          </a:ln>
        </p:spPr>
        <p:style>
          <a:lnRef idx="1">
            <a:schemeClr val="accent1"/>
          </a:lnRef>
          <a:fillRef idx="3">
            <a:schemeClr val="accent1"/>
          </a:fillRef>
          <a:effectRef idx="2">
            <a:schemeClr val="accent1"/>
          </a:effectRef>
          <a:fontRef idx="minor">
            <a:schemeClr val="lt1"/>
          </a:fontRef>
        </p:style>
        <p:txBody>
          <a:bodyPr wrap="none" lIns="182880" tIns="36576" rIns="45720" bIns="36576" rtlCol="0" anchor="ctr"/>
          <a:lstStyle/>
          <a:p>
            <a:pPr algn="ctr"/>
            <a:r>
              <a:rPr lang="en-US" sz="1150" b="1">
                <a:solidFill>
                  <a:srgbClr val="FFFFFF"/>
                </a:solidFill>
                <a:latin typeface="Source Sans Pro"/>
              </a:rPr>
              <a:t>ADVANCEMENT</a:t>
            </a:r>
          </a:p>
        </p:txBody>
      </p:sp>
      <p:sp>
        <p:nvSpPr>
          <p:cNvPr id="13" name="Individualization divider"/>
          <p:cNvSpPr/>
          <p:nvPr/>
        </p:nvSpPr>
        <p:spPr>
          <a:xfrm>
            <a:off x="594360" y="2788920"/>
            <a:ext cx="11000232" cy="22860"/>
          </a:xfrm>
          <a:prstGeom prst="rect">
            <a:avLst/>
          </a:prstGeom>
          <a:solidFill>
            <a:srgbClr val="FF93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Individualized goals statement"/>
          <p:cNvSpPr txBox="1"/>
          <p:nvPr/>
        </p:nvSpPr>
        <p:spPr>
          <a:xfrm>
            <a:off x="594360" y="2999232"/>
            <a:ext cx="11000232" cy="323165"/>
          </a:xfrm>
          <a:prstGeom prst="rect">
            <a:avLst/>
          </a:prstGeom>
          <a:noFill/>
        </p:spPr>
        <p:txBody>
          <a:bodyPr wrap="square" lIns="0" tIns="0" rIns="0" bIns="0">
            <a:spAutoFit/>
          </a:bodyPr>
          <a:lstStyle/>
          <a:p>
            <a:pPr algn="ctr"/>
            <a:r>
              <a:rPr lang="en-US" sz="2100" b="1">
                <a:solidFill>
                  <a:srgbClr val="1F374C"/>
                </a:solidFill>
                <a:latin typeface="Source Sans Pro"/>
              </a:rPr>
              <a:t>Specific goals reflect each participant’s assessed needs, assets, and circumstances.</a:t>
            </a:r>
          </a:p>
        </p:txBody>
      </p:sp>
      <p:sp>
        <p:nvSpPr>
          <p:cNvPr id="15" name="Factor accent 1"/>
          <p:cNvSpPr/>
          <p:nvPr/>
        </p:nvSpPr>
        <p:spPr>
          <a:xfrm>
            <a:off x="758952" y="3886200"/>
            <a:ext cx="64008" cy="749808"/>
          </a:xfrm>
          <a:prstGeom prst="rect">
            <a:avLst/>
          </a:prstGeom>
          <a:solidFill>
            <a:srgbClr val="FF93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Individualizing factor 1"/>
          <p:cNvSpPr txBox="1"/>
          <p:nvPr/>
        </p:nvSpPr>
        <p:spPr>
          <a:xfrm>
            <a:off x="923544" y="3867912"/>
            <a:ext cx="1847088" cy="822960"/>
          </a:xfrm>
          <a:prstGeom prst="rect">
            <a:avLst/>
          </a:prstGeom>
          <a:noFill/>
        </p:spPr>
        <p:txBody>
          <a:bodyPr wrap="square" lIns="0" tIns="0" rIns="0" bIns="0" anchor="ctr">
            <a:normAutofit/>
          </a:bodyPr>
          <a:lstStyle/>
          <a:p>
            <a:pPr algn="l"/>
            <a:r>
              <a:rPr lang="en-US" sz="1500" b="1">
                <a:solidFill>
                  <a:srgbClr val="2C7A7B"/>
                </a:solidFill>
                <a:latin typeface="Source Sans Pro"/>
              </a:rPr>
              <a:t>CLINICAL
NEEDS</a:t>
            </a:r>
          </a:p>
        </p:txBody>
      </p:sp>
      <p:sp>
        <p:nvSpPr>
          <p:cNvPr id="17" name="Factor accent 2"/>
          <p:cNvSpPr/>
          <p:nvPr/>
        </p:nvSpPr>
        <p:spPr>
          <a:xfrm>
            <a:off x="3017520" y="3886200"/>
            <a:ext cx="64008" cy="749808"/>
          </a:xfrm>
          <a:prstGeom prst="rect">
            <a:avLst/>
          </a:prstGeom>
          <a:solidFill>
            <a:srgbClr val="FF93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Individualizing factor 2"/>
          <p:cNvSpPr txBox="1"/>
          <p:nvPr/>
        </p:nvSpPr>
        <p:spPr>
          <a:xfrm>
            <a:off x="3182112" y="3867912"/>
            <a:ext cx="1847088" cy="822960"/>
          </a:xfrm>
          <a:prstGeom prst="rect">
            <a:avLst/>
          </a:prstGeom>
          <a:noFill/>
        </p:spPr>
        <p:txBody>
          <a:bodyPr wrap="square" lIns="0" tIns="0" rIns="0" bIns="0" anchor="ctr">
            <a:normAutofit/>
          </a:bodyPr>
          <a:lstStyle/>
          <a:p>
            <a:pPr algn="l"/>
            <a:r>
              <a:rPr lang="en-US" sz="1500" b="1">
                <a:solidFill>
                  <a:srgbClr val="2C7A7B"/>
                </a:solidFill>
                <a:latin typeface="Source Sans Pro"/>
              </a:rPr>
              <a:t>CRIMINOGENIC
NEEDS</a:t>
            </a:r>
          </a:p>
        </p:txBody>
      </p:sp>
      <p:sp>
        <p:nvSpPr>
          <p:cNvPr id="19" name="Factor accent 3"/>
          <p:cNvSpPr/>
          <p:nvPr/>
        </p:nvSpPr>
        <p:spPr>
          <a:xfrm>
            <a:off x="5276088" y="3886200"/>
            <a:ext cx="64008" cy="749808"/>
          </a:xfrm>
          <a:prstGeom prst="rect">
            <a:avLst/>
          </a:prstGeom>
          <a:solidFill>
            <a:srgbClr val="FF93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Individualizing factor 3"/>
          <p:cNvSpPr txBox="1"/>
          <p:nvPr/>
        </p:nvSpPr>
        <p:spPr>
          <a:xfrm>
            <a:off x="5440680" y="3867912"/>
            <a:ext cx="1847088" cy="822960"/>
          </a:xfrm>
          <a:prstGeom prst="rect">
            <a:avLst/>
          </a:prstGeom>
          <a:noFill/>
        </p:spPr>
        <p:txBody>
          <a:bodyPr wrap="square" lIns="0" tIns="0" rIns="0" bIns="0" anchor="ctr">
            <a:normAutofit/>
          </a:bodyPr>
          <a:lstStyle/>
          <a:p>
            <a:pPr algn="l"/>
            <a:r>
              <a:rPr lang="en-US" sz="1500" b="1">
                <a:solidFill>
                  <a:srgbClr val="2C7A7B"/>
                </a:solidFill>
                <a:latin typeface="Source Sans Pro"/>
              </a:rPr>
              <a:t>BARRIERS</a:t>
            </a:r>
          </a:p>
        </p:txBody>
      </p:sp>
      <p:sp>
        <p:nvSpPr>
          <p:cNvPr id="21" name="Factor accent 4"/>
          <p:cNvSpPr/>
          <p:nvPr/>
        </p:nvSpPr>
        <p:spPr>
          <a:xfrm>
            <a:off x="7534656" y="3886200"/>
            <a:ext cx="64008" cy="749808"/>
          </a:xfrm>
          <a:prstGeom prst="rect">
            <a:avLst/>
          </a:prstGeom>
          <a:solidFill>
            <a:srgbClr val="FF93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Individualizing factor 4"/>
          <p:cNvSpPr txBox="1"/>
          <p:nvPr/>
        </p:nvSpPr>
        <p:spPr>
          <a:xfrm>
            <a:off x="7699248" y="3867912"/>
            <a:ext cx="1847088" cy="822960"/>
          </a:xfrm>
          <a:prstGeom prst="rect">
            <a:avLst/>
          </a:prstGeom>
          <a:noFill/>
        </p:spPr>
        <p:txBody>
          <a:bodyPr wrap="square" lIns="0" tIns="0" rIns="0" bIns="0" anchor="ctr">
            <a:normAutofit/>
          </a:bodyPr>
          <a:lstStyle/>
          <a:p>
            <a:pPr algn="l"/>
            <a:r>
              <a:rPr lang="en-US" sz="1500" b="1">
                <a:solidFill>
                  <a:srgbClr val="2C7A7B"/>
                </a:solidFill>
                <a:latin typeface="Source Sans Pro"/>
              </a:rPr>
              <a:t>STRENGTHS</a:t>
            </a:r>
            <a:endParaRPr sz="1500" b="1">
              <a:solidFill>
                <a:srgbClr val="2C7A7B"/>
              </a:solidFill>
              <a:latin typeface="Source Sans Pro"/>
            </a:endParaRPr>
          </a:p>
        </p:txBody>
      </p:sp>
      <p:sp>
        <p:nvSpPr>
          <p:cNvPr id="23" name="Factor accent 5"/>
          <p:cNvSpPr/>
          <p:nvPr/>
        </p:nvSpPr>
        <p:spPr>
          <a:xfrm>
            <a:off x="9793224" y="3886200"/>
            <a:ext cx="64008" cy="749808"/>
          </a:xfrm>
          <a:prstGeom prst="rect">
            <a:avLst/>
          </a:prstGeom>
          <a:solidFill>
            <a:srgbClr val="FF93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ndividualizing factor 5"/>
          <p:cNvSpPr txBox="1"/>
          <p:nvPr/>
        </p:nvSpPr>
        <p:spPr>
          <a:xfrm>
            <a:off x="9957816" y="3867912"/>
            <a:ext cx="1847088" cy="822960"/>
          </a:xfrm>
          <a:prstGeom prst="rect">
            <a:avLst/>
          </a:prstGeom>
          <a:noFill/>
        </p:spPr>
        <p:txBody>
          <a:bodyPr wrap="square" lIns="0" tIns="0" rIns="0" bIns="0" anchor="ctr">
            <a:normAutofit/>
          </a:bodyPr>
          <a:lstStyle/>
          <a:p>
            <a:pPr algn="l"/>
            <a:r>
              <a:rPr lang="en-US" sz="1500" b="1">
                <a:solidFill>
                  <a:srgbClr val="2C7A7B"/>
                </a:solidFill>
                <a:latin typeface="Source Sans Pro"/>
              </a:rPr>
              <a:t>RECOVERY
CAPITAL</a:t>
            </a:r>
            <a:endParaRPr sz="1500" b="1">
              <a:solidFill>
                <a:srgbClr val="2C7A7B"/>
              </a:solidFill>
              <a:latin typeface="Source Sans Pro"/>
            </a:endParaRPr>
          </a:p>
        </p:txBody>
      </p:sp>
      <p:sp>
        <p:nvSpPr>
          <p:cNvPr id="25" name="Fairness takeaway"/>
          <p:cNvSpPr txBox="1">
            <a:spLocks/>
          </p:cNvSpPr>
          <p:nvPr/>
        </p:nvSpPr>
        <p:spPr>
          <a:xfrm>
            <a:off x="914400" y="5047488"/>
            <a:ext cx="10360152" cy="512064"/>
          </a:xfrm>
          <a:prstGeom prst="rect">
            <a:avLst/>
          </a:prstGeom>
          <a:noFill/>
        </p:spPr>
        <p:txBody>
          <a:bodyPr wrap="square" lIns="0" tIns="0" rIns="0" bIns="0" anchor="ctr">
            <a:normAutofit/>
          </a:bodyPr>
          <a:lstStyle/>
          <a:p>
            <a:pPr algn="ctr"/>
            <a:r>
              <a:rPr lang="en-US" sz="1900" b="1">
                <a:solidFill>
                  <a:srgbClr val="1F374C"/>
                </a:solidFill>
                <a:latin typeface="Source Sans Pro"/>
              </a:rPr>
              <a:t>Same process. Individualized goals. Fair advancement.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F78293D-5E11-D2C1-34B7-CF46B66FC764}"/>
              </a:ext>
            </a:extLst>
          </p:cNvPr>
          <p:cNvSpPr>
            <a:spLocks noGrp="1"/>
          </p:cNvSpPr>
          <p:nvPr>
            <p:ph idx="13"/>
          </p:nvPr>
        </p:nvSpPr>
        <p:spPr>
          <a:xfrm>
            <a:off x="134644" y="2293492"/>
            <a:ext cx="9208363" cy="3861787"/>
          </a:xfrm>
        </p:spPr>
        <p:txBody>
          <a:bodyPr/>
          <a:lstStyle/>
          <a:p>
            <a:pPr>
              <a:spcAft>
                <a:spcPts val="1200"/>
              </a:spcAft>
              <a:defRPr sz="2500">
                <a:solidFill>
                  <a:srgbClr val="2A3035"/>
                </a:solidFill>
                <a:latin typeface="Aptos"/>
              </a:defRPr>
            </a:pPr>
            <a:r>
              <a:rPr lang="en-US" dirty="0"/>
              <a:t>• What am I working on right now?</a:t>
            </a:r>
          </a:p>
          <a:p>
            <a:pPr>
              <a:spcAft>
                <a:spcPts val="1200"/>
              </a:spcAft>
              <a:defRPr sz="2500">
                <a:solidFill>
                  <a:srgbClr val="2A3035"/>
                </a:solidFill>
                <a:latin typeface="Aptos"/>
              </a:defRPr>
            </a:pPr>
            <a:r>
              <a:rPr lang="en-US" dirty="0"/>
              <a:t>• How will I know I am making progress?</a:t>
            </a:r>
          </a:p>
          <a:p>
            <a:pPr>
              <a:spcAft>
                <a:spcPts val="1200"/>
              </a:spcAft>
              <a:defRPr sz="2500">
                <a:solidFill>
                  <a:srgbClr val="2A3035"/>
                </a:solidFill>
                <a:latin typeface="Aptos"/>
              </a:defRPr>
            </a:pPr>
            <a:r>
              <a:rPr lang="en-US" dirty="0"/>
              <a:t>• What do I need to demonstrate to advance?</a:t>
            </a:r>
          </a:p>
          <a:p>
            <a:pPr>
              <a:spcAft>
                <a:spcPts val="1200"/>
              </a:spcAft>
              <a:defRPr sz="2500">
                <a:solidFill>
                  <a:srgbClr val="2A3035"/>
                </a:solidFill>
                <a:latin typeface="Aptos"/>
              </a:defRPr>
            </a:pPr>
            <a:r>
              <a:rPr lang="en-US" dirty="0"/>
              <a:t>• What will I be working on next?</a:t>
            </a:r>
          </a:p>
          <a:p>
            <a:endParaRPr lang="en-US" dirty="0"/>
          </a:p>
        </p:txBody>
      </p:sp>
      <p:sp>
        <p:nvSpPr>
          <p:cNvPr id="8" name="Content Placeholder 7">
            <a:extLst>
              <a:ext uri="{FF2B5EF4-FFF2-40B4-BE49-F238E27FC236}">
                <a16:creationId xmlns:a16="http://schemas.microsoft.com/office/drawing/2014/main" id="{69BE7C1D-9A56-CF41-4FBC-0D8113128255}"/>
              </a:ext>
            </a:extLst>
          </p:cNvPr>
          <p:cNvSpPr>
            <a:spLocks noGrp="1"/>
          </p:cNvSpPr>
          <p:nvPr>
            <p:ph idx="14"/>
          </p:nvPr>
        </p:nvSpPr>
        <p:spPr/>
        <p:txBody>
          <a:bodyPr>
            <a:normAutofit/>
          </a:bodyPr>
          <a:lstStyle/>
          <a:p>
            <a:pPr algn="ctr"/>
            <a:endParaRPr lang="en-US" dirty="0"/>
          </a:p>
          <a:p>
            <a:pPr algn="ctr"/>
            <a:r>
              <a:rPr lang="en-US" dirty="0"/>
              <a:t>Would the participant and every team member give essentially the same answers?</a:t>
            </a:r>
            <a:endParaRPr lang="en-US" sz="2400" dirty="0"/>
          </a:p>
          <a:p>
            <a:pPr algn="ctr"/>
            <a:endParaRPr lang="en-US" sz="2400" dirty="0"/>
          </a:p>
          <a:p>
            <a:endParaRPr lang="en-US" dirty="0"/>
          </a:p>
        </p:txBody>
      </p:sp>
      <p:sp>
        <p:nvSpPr>
          <p:cNvPr id="5" name="Title 4">
            <a:extLst>
              <a:ext uri="{FF2B5EF4-FFF2-40B4-BE49-F238E27FC236}">
                <a16:creationId xmlns:a16="http://schemas.microsoft.com/office/drawing/2014/main" id="{00DD6BEB-F473-6591-AED8-265B9768E12C}"/>
              </a:ext>
            </a:extLst>
          </p:cNvPr>
          <p:cNvSpPr>
            <a:spLocks noGrp="1"/>
          </p:cNvSpPr>
          <p:nvPr>
            <p:ph type="title"/>
          </p:nvPr>
        </p:nvSpPr>
        <p:spPr/>
        <p:txBody>
          <a:bodyPr>
            <a:normAutofit fontScale="90000"/>
          </a:bodyPr>
          <a:lstStyle/>
          <a:p>
            <a:br>
              <a:rPr lang="en-US" dirty="0"/>
            </a:br>
            <a:r>
              <a:rPr lang="en-US"/>
              <a:t>Apply the </a:t>
            </a:r>
            <a:r>
              <a:rPr lang="en-US" dirty="0"/>
              <a:t>“No Surprises” </a:t>
            </a:r>
            <a:r>
              <a:rPr lang="en-US"/>
              <a:t>test</a:t>
            </a:r>
            <a:br>
              <a:rPr lang="en-US" dirty="0"/>
            </a:br>
            <a:endParaRPr lang="en-US" dirty="0"/>
          </a:p>
        </p:txBody>
      </p:sp>
      <p:sp>
        <p:nvSpPr>
          <p:cNvPr id="6" name="Content Placeholder 5">
            <a:extLst>
              <a:ext uri="{FF2B5EF4-FFF2-40B4-BE49-F238E27FC236}">
                <a16:creationId xmlns:a16="http://schemas.microsoft.com/office/drawing/2014/main" id="{C8A30410-B5C8-0F73-19BF-F8BACB5DE7F5}"/>
              </a:ext>
            </a:extLst>
          </p:cNvPr>
          <p:cNvSpPr>
            <a:spLocks noGrp="1"/>
          </p:cNvSpPr>
          <p:nvPr>
            <p:ph idx="1"/>
          </p:nvPr>
        </p:nvSpPr>
        <p:spPr>
          <a:xfrm>
            <a:off x="134644" y="888910"/>
            <a:ext cx="9208363" cy="1174072"/>
          </a:xfrm>
        </p:spPr>
        <p:txBody>
          <a:bodyPr/>
          <a:lstStyle/>
          <a:p>
            <a:endParaRPr lang="en-US" sz="1200" dirty="0"/>
          </a:p>
          <a:p>
            <a:r>
              <a:rPr lang="en-US" sz="2400" dirty="0"/>
              <a:t>Could the participant answer these four questions?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731520" y="5623560"/>
            <a:ext cx="10744200" cy="6858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defRPr>
            </a:pPr>
            <a:r>
              <a:rPr sz="2000" dirty="0">
                <a:solidFill>
                  <a:schemeClr val="accent1"/>
                </a:solidFill>
              </a:rPr>
              <a:t>The participant is a partner in understanding and demonstrating progress.</a:t>
            </a:r>
          </a:p>
        </p:txBody>
      </p:sp>
      <p:sp>
        <p:nvSpPr>
          <p:cNvPr id="8" name="Title 7">
            <a:extLst>
              <a:ext uri="{FF2B5EF4-FFF2-40B4-BE49-F238E27FC236}">
                <a16:creationId xmlns:a16="http://schemas.microsoft.com/office/drawing/2014/main" id="{90CEEF14-90E0-B24D-0D6F-677B01372CA3}"/>
              </a:ext>
            </a:extLst>
          </p:cNvPr>
          <p:cNvSpPr>
            <a:spLocks noGrp="1"/>
          </p:cNvSpPr>
          <p:nvPr>
            <p:ph type="title"/>
          </p:nvPr>
        </p:nvSpPr>
        <p:spPr/>
        <p:txBody>
          <a:bodyPr wrap="square">
            <a:normAutofit fontScale="90000"/>
          </a:bodyPr>
          <a:lstStyle/>
          <a:p>
            <a:br>
              <a:rPr lang="en-US" dirty="0"/>
            </a:br>
            <a:r>
              <a:rPr lang="en-US" dirty="0"/>
              <a:t>EACH ROLE CONTRIBUTES DISTINCT INFORMATION </a:t>
            </a:r>
            <a:br>
              <a:rPr lang="en-US" dirty="0"/>
            </a:br>
            <a:endParaRPr lang="en-US" dirty="0"/>
          </a:p>
        </p:txBody>
      </p:sp>
      <p:sp>
        <p:nvSpPr>
          <p:cNvPr id="19" name="Content Placeholder 8">
            <a:extLst>
              <a:ext uri="{FF2B5EF4-FFF2-40B4-BE49-F238E27FC236}">
                <a16:creationId xmlns:a16="http://schemas.microsoft.com/office/drawing/2014/main" id="{AFECA849-BD7E-0EAC-8782-0C25A9455784}"/>
              </a:ext>
            </a:extLst>
          </p:cNvPr>
          <p:cNvSpPr>
            <a:spLocks noGrp="1"/>
          </p:cNvSpPr>
          <p:nvPr>
            <p:ph idx="1"/>
          </p:nvPr>
        </p:nvSpPr>
        <p:spPr>
          <a:xfrm>
            <a:off x="134644" y="972455"/>
            <a:ext cx="11823580" cy="4351338"/>
          </a:xfrm>
        </p:spPr>
        <p:txBody>
          <a:bodyPr/>
          <a:lstStyle/>
          <a:p>
            <a:r>
              <a:rPr lang="en-US" dirty="0"/>
              <a:t> </a:t>
            </a:r>
          </a:p>
        </p:txBody>
      </p:sp>
      <p:sp>
        <p:nvSpPr>
          <p:cNvPr id="20" name="Rounded Rectangle 19">
            <a:extLst>
              <a:ext uri="{FF2B5EF4-FFF2-40B4-BE49-F238E27FC236}">
                <a16:creationId xmlns:a16="http://schemas.microsoft.com/office/drawing/2014/main" id="{A7192682-0F16-590C-A753-71B92556174F}"/>
              </a:ext>
            </a:extLst>
          </p:cNvPr>
          <p:cNvSpPr/>
          <p:nvPr/>
        </p:nvSpPr>
        <p:spPr>
          <a:xfrm>
            <a:off x="594360" y="1325880"/>
            <a:ext cx="5257800" cy="1691640"/>
          </a:xfrm>
          <a:prstGeom prst="roundRect">
            <a:avLst/>
          </a:prstGeom>
          <a:solidFill>
            <a:schemeClr val="accent3">
              <a:lumMod val="20000"/>
              <a:lumOff val="80000"/>
            </a:schemeClr>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1F374C"/>
                </a:solidFill>
              </a:defRPr>
            </a:pPr>
            <a:r>
              <a:rPr dirty="0">
                <a:solidFill>
                  <a:schemeClr val="accent3">
                    <a:lumMod val="75000"/>
                  </a:schemeClr>
                </a:solidFill>
              </a:rPr>
              <a:t>JUDGE</a:t>
            </a:r>
          </a:p>
          <a:p>
            <a:pPr algn="ctr">
              <a:spcBef>
                <a:spcPts val="1000"/>
              </a:spcBef>
              <a:defRPr sz="1400">
                <a:solidFill>
                  <a:srgbClr val="2A3035"/>
                </a:solidFill>
              </a:defRPr>
            </a:pPr>
            <a:r>
              <a:rPr lang="en-US" dirty="0"/>
              <a:t>Recognizes </a:t>
            </a:r>
            <a:r>
              <a:rPr dirty="0"/>
              <a:t>progress • asks about change • </a:t>
            </a:r>
            <a:r>
              <a:rPr lang="en-US" dirty="0"/>
              <a:t>reinforces</a:t>
            </a:r>
            <a:r>
              <a:rPr dirty="0"/>
              <a:t> transparent decisions</a:t>
            </a:r>
          </a:p>
        </p:txBody>
      </p:sp>
      <p:sp>
        <p:nvSpPr>
          <p:cNvPr id="21" name="Rounded Rectangle 20">
            <a:extLst>
              <a:ext uri="{FF2B5EF4-FFF2-40B4-BE49-F238E27FC236}">
                <a16:creationId xmlns:a16="http://schemas.microsoft.com/office/drawing/2014/main" id="{3F761E40-0A2E-0362-858C-8BAA208854FB}"/>
              </a:ext>
            </a:extLst>
          </p:cNvPr>
          <p:cNvSpPr/>
          <p:nvPr/>
        </p:nvSpPr>
        <p:spPr>
          <a:xfrm>
            <a:off x="6217920" y="1325880"/>
            <a:ext cx="5257800" cy="1691640"/>
          </a:xfrm>
          <a:prstGeom prst="roundRect">
            <a:avLst/>
          </a:prstGeom>
          <a:solidFill>
            <a:schemeClr val="accent2">
              <a:lumMod val="20000"/>
              <a:lumOff val="80000"/>
            </a:schemeClr>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1F374C"/>
                </a:solidFill>
              </a:defRPr>
            </a:pPr>
            <a:r>
              <a:rPr dirty="0">
                <a:solidFill>
                  <a:schemeClr val="accent2">
                    <a:lumMod val="75000"/>
                  </a:schemeClr>
                </a:solidFill>
              </a:rPr>
              <a:t>COORDINATOR</a:t>
            </a:r>
          </a:p>
          <a:p>
            <a:pPr algn="ctr">
              <a:spcBef>
                <a:spcPts val="1000"/>
              </a:spcBef>
              <a:defRPr sz="1400">
                <a:solidFill>
                  <a:srgbClr val="2A3035"/>
                </a:solidFill>
              </a:defRPr>
            </a:pPr>
            <a:r>
              <a:rPr dirty="0"/>
              <a:t>Keeps criteria </a:t>
            </a:r>
            <a:r>
              <a:rPr lang="en-US" dirty="0"/>
              <a:t>visible </a:t>
            </a:r>
            <a:r>
              <a:rPr dirty="0"/>
              <a:t>• organizes </a:t>
            </a:r>
            <a:r>
              <a:rPr lang="en-US" dirty="0"/>
              <a:t>evidence </a:t>
            </a:r>
            <a:r>
              <a:rPr dirty="0"/>
              <a:t>• supports consistent process</a:t>
            </a:r>
          </a:p>
        </p:txBody>
      </p:sp>
      <p:sp>
        <p:nvSpPr>
          <p:cNvPr id="22" name="Rounded Rectangle 21">
            <a:extLst>
              <a:ext uri="{FF2B5EF4-FFF2-40B4-BE49-F238E27FC236}">
                <a16:creationId xmlns:a16="http://schemas.microsoft.com/office/drawing/2014/main" id="{CFECB100-7708-86B1-4354-930B2D6862E0}"/>
              </a:ext>
            </a:extLst>
          </p:cNvPr>
          <p:cNvSpPr/>
          <p:nvPr/>
        </p:nvSpPr>
        <p:spPr>
          <a:xfrm>
            <a:off x="594360" y="3383280"/>
            <a:ext cx="5257800" cy="1691640"/>
          </a:xfrm>
          <a:prstGeom prst="roundRect">
            <a:avLst/>
          </a:prstGeom>
          <a:solidFill>
            <a:schemeClr val="accent1">
              <a:lumMod val="20000"/>
              <a:lumOff val="80000"/>
            </a:schemeClr>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1F374C"/>
                </a:solidFill>
              </a:defRPr>
            </a:pPr>
            <a:r>
              <a:rPr dirty="0">
                <a:solidFill>
                  <a:schemeClr val="accent5">
                    <a:lumMod val="25000"/>
                  </a:schemeClr>
                </a:solidFill>
              </a:rPr>
              <a:t>CASE MANAGER</a:t>
            </a:r>
          </a:p>
          <a:p>
            <a:pPr algn="ctr">
              <a:spcBef>
                <a:spcPts val="1000"/>
              </a:spcBef>
              <a:defRPr sz="1400">
                <a:solidFill>
                  <a:srgbClr val="2A3035"/>
                </a:solidFill>
              </a:defRPr>
            </a:pPr>
            <a:r>
              <a:rPr lang="en-US" dirty="0"/>
              <a:t>Turns </a:t>
            </a:r>
            <a:r>
              <a:rPr dirty="0"/>
              <a:t>needs into achievable goals • identifies barriers • tracks </a:t>
            </a:r>
            <a:r>
              <a:rPr lang="en-US" dirty="0"/>
              <a:t>daily</a:t>
            </a:r>
            <a:r>
              <a:rPr dirty="0"/>
              <a:t> progress</a:t>
            </a:r>
          </a:p>
        </p:txBody>
      </p:sp>
      <p:sp>
        <p:nvSpPr>
          <p:cNvPr id="23" name="Rounded Rectangle 22">
            <a:extLst>
              <a:ext uri="{FF2B5EF4-FFF2-40B4-BE49-F238E27FC236}">
                <a16:creationId xmlns:a16="http://schemas.microsoft.com/office/drawing/2014/main" id="{DCCC3329-E0E3-AF57-76B9-990D58CBBC21}"/>
              </a:ext>
            </a:extLst>
          </p:cNvPr>
          <p:cNvSpPr/>
          <p:nvPr/>
        </p:nvSpPr>
        <p:spPr>
          <a:xfrm>
            <a:off x="6217920" y="3383280"/>
            <a:ext cx="5257800" cy="1691640"/>
          </a:xfrm>
          <a:prstGeom prst="roundRect">
            <a:avLst/>
          </a:prstGeom>
          <a:solidFill>
            <a:schemeClr val="accent4">
              <a:lumMod val="20000"/>
              <a:lumOff val="80000"/>
            </a:schemeClr>
          </a:solidFill>
          <a:ln>
            <a:solidFill>
              <a:srgbClr val="2C7A7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1F374C"/>
                </a:solidFill>
              </a:defRPr>
            </a:pPr>
            <a:r>
              <a:rPr dirty="0">
                <a:solidFill>
                  <a:schemeClr val="accent4"/>
                </a:solidFill>
              </a:rPr>
              <a:t>TREATMENT PROVIDER</a:t>
            </a:r>
          </a:p>
          <a:p>
            <a:pPr algn="ctr">
              <a:spcBef>
                <a:spcPts val="1000"/>
              </a:spcBef>
              <a:defRPr sz="1400">
                <a:solidFill>
                  <a:srgbClr val="2A3035"/>
                </a:solidFill>
              </a:defRPr>
            </a:pPr>
            <a:r>
              <a:rPr dirty="0"/>
              <a:t>Provides clinical </a:t>
            </a:r>
            <a:r>
              <a:rPr lang="en-US" dirty="0"/>
              <a:t>evidence </a:t>
            </a:r>
            <a:r>
              <a:rPr dirty="0"/>
              <a:t>• communicates progress and needs • keeps </a:t>
            </a:r>
            <a:r>
              <a:rPr lang="en-US" dirty="0"/>
              <a:t>care</a:t>
            </a:r>
            <a:r>
              <a:rPr dirty="0"/>
              <a:t> decisions clinical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STRONG PHASE PLAN LINKS GOALS, EVIDENCE, AND ADVANCEMENT</a:t>
            </a:r>
          </a:p>
        </p:txBody>
      </p:sp>
      <p:sp>
        <p:nvSpPr>
          <p:cNvPr id="4" name="Footer Placeholder 3">
            <a:extLst>
              <a:ext uri="{FF2B5EF4-FFF2-40B4-BE49-F238E27FC236}">
                <a16:creationId xmlns:a16="http://schemas.microsoft.com/office/drawing/2014/main" id="{69EC5029-C291-334C-A817-FBE2146B7FF1}"/>
              </a:ext>
            </a:extLst>
          </p:cNvPr>
          <p:cNvSpPr>
            <a:spLocks noGrp="1"/>
          </p:cNvSpPr>
          <p:nvPr>
            <p:ph type="ftr" sz="quarter" idx="11"/>
          </p:nvPr>
        </p:nvSpPr>
        <p:spPr/>
        <p:txBody>
          <a:bodyPr/>
          <a:lstStyle/>
          <a:p>
            <a:r>
              <a:rPr lang="en-US"/>
              <a:t>©JusticePoint Inc. 2026. All rights reserved.</a:t>
            </a:r>
          </a:p>
        </p:txBody>
      </p:sp>
      <p:sp>
        <p:nvSpPr>
          <p:cNvPr id="5" name="Slide Number Placeholder 4">
            <a:extLst>
              <a:ext uri="{FF2B5EF4-FFF2-40B4-BE49-F238E27FC236}">
                <a16:creationId xmlns:a16="http://schemas.microsoft.com/office/drawing/2014/main" id="{14D53A42-399F-B342-ACCC-BB9411915EB8}"/>
              </a:ext>
            </a:extLst>
          </p:cNvPr>
          <p:cNvSpPr>
            <a:spLocks noGrp="1"/>
          </p:cNvSpPr>
          <p:nvPr>
            <p:ph type="sldNum" sz="quarter" idx="12"/>
          </p:nvPr>
        </p:nvSpPr>
        <p:spPr/>
        <p:txBody>
          <a:bodyPr/>
          <a:lstStyle/>
          <a:p>
            <a:fld id="{3F121B19-703E-FA47-A0E4-3C8806D92B9E}" type="slidenum">
              <a:rPr lang="en-US" smtClean="0"/>
              <a:t>19</a:t>
            </a:fld>
            <a:endParaRPr lang="en-US" dirty="0"/>
          </a:p>
        </p:txBody>
      </p:sp>
      <p:sp>
        <p:nvSpPr>
          <p:cNvPr id="6" name="Current phase"/>
          <p:cNvSpPr/>
          <p:nvPr/>
        </p:nvSpPr>
        <p:spPr>
          <a:xfrm>
            <a:off x="411480" y="877824"/>
            <a:ext cx="11365992" cy="56692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109728" tIns="18288" rIns="109728" bIns="18288" rtlCol="0" anchor="ctr">
            <a:normAutofit/>
          </a:bodyPr>
          <a:lstStyle/>
          <a:p>
            <a:pPr algn="ctr"/>
            <a:r>
              <a:rPr lang="en-US" sz="2000" b="1" dirty="0">
                <a:solidFill>
                  <a:schemeClr val="accent1"/>
                </a:solidFill>
                <a:latin typeface="Source Sans Pro"/>
              </a:rPr>
              <a:t>SAMPLE </a:t>
            </a:r>
            <a:r>
              <a:rPr sz="2000" b="1" dirty="0">
                <a:solidFill>
                  <a:schemeClr val="accent1"/>
                </a:solidFill>
                <a:latin typeface="Source Sans Pro"/>
              </a:rPr>
              <a:t>PHASE  </a:t>
            </a:r>
            <a:r>
              <a:rPr lang="en-US" sz="2000" b="1" dirty="0">
                <a:solidFill>
                  <a:schemeClr val="accent1"/>
                </a:solidFill>
                <a:latin typeface="Source Sans Pro"/>
              </a:rPr>
              <a:t>PLAN</a:t>
            </a:r>
            <a:r>
              <a:rPr sz="2000" b="1" dirty="0">
                <a:solidFill>
                  <a:schemeClr val="accent1"/>
                </a:solidFill>
                <a:latin typeface="Source Sans Pro"/>
              </a:rPr>
              <a:t>  —  SKILL DEVELOPMENT</a:t>
            </a:r>
          </a:p>
        </p:txBody>
      </p:sp>
      <p:sp>
        <p:nvSpPr>
          <p:cNvPr id="7" name="Current proximal goals heading"/>
          <p:cNvSpPr txBox="1"/>
          <p:nvPr/>
        </p:nvSpPr>
        <p:spPr>
          <a:xfrm>
            <a:off x="566928" y="1669114"/>
            <a:ext cx="10972800" cy="246221"/>
          </a:xfrm>
          <a:prstGeom prst="rect">
            <a:avLst/>
          </a:prstGeom>
          <a:noFill/>
        </p:spPr>
        <p:txBody>
          <a:bodyPr wrap="square" lIns="0" tIns="0" rIns="0" bIns="0" anchor="ctr">
            <a:spAutoFit/>
          </a:bodyPr>
          <a:lstStyle/>
          <a:p>
            <a:pPr algn="l"/>
            <a:r>
              <a:rPr lang="en-US" sz="1600" b="1" dirty="0">
                <a:solidFill>
                  <a:srgbClr val="2C7A7B"/>
                </a:solidFill>
                <a:latin typeface="Source Sans Pro"/>
              </a:rPr>
              <a:t>Phase 2 – Current Proximal Goals </a:t>
            </a:r>
            <a:endParaRPr sz="1600" b="1" dirty="0">
              <a:solidFill>
                <a:srgbClr val="2C7A7B"/>
              </a:solidFill>
              <a:latin typeface="Source Sans Pro"/>
            </a:endParaRPr>
          </a:p>
        </p:txBody>
      </p:sp>
      <p:sp>
        <p:nvSpPr>
          <p:cNvPr id="8" name="Proximal goal 1"/>
          <p:cNvSpPr/>
          <p:nvPr/>
        </p:nvSpPr>
        <p:spPr>
          <a:xfrm>
            <a:off x="566928" y="1975104"/>
            <a:ext cx="10972800" cy="438912"/>
          </a:xfrm>
          <a:prstGeom prst="rect">
            <a:avLst/>
          </a:prstGeom>
          <a:solidFill>
            <a:srgbClr val="F2F6F7"/>
          </a:solidFill>
          <a:ln w="9525">
            <a:solidFill>
              <a:srgbClr val="D8E5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Goal number 1"/>
          <p:cNvSpPr txBox="1"/>
          <p:nvPr/>
        </p:nvSpPr>
        <p:spPr>
          <a:xfrm>
            <a:off x="685800" y="2002536"/>
            <a:ext cx="347472" cy="365760"/>
          </a:xfrm>
          <a:prstGeom prst="rect">
            <a:avLst/>
          </a:prstGeom>
          <a:noFill/>
        </p:spPr>
        <p:txBody>
          <a:bodyPr wrap="square" lIns="0" tIns="0" rIns="0" bIns="0" anchor="ctr">
            <a:spAutoFit/>
          </a:bodyPr>
          <a:lstStyle/>
          <a:p>
            <a:pPr algn="ctr"/>
            <a:r>
              <a:rPr sz="1200" b="1">
                <a:solidFill>
                  <a:srgbClr val="FF9350"/>
                </a:solidFill>
                <a:latin typeface="Source Sans Pro"/>
              </a:rPr>
              <a:t>01</a:t>
            </a:r>
          </a:p>
        </p:txBody>
      </p:sp>
      <p:sp>
        <p:nvSpPr>
          <p:cNvPr id="10" name="Goal text 1"/>
          <p:cNvSpPr txBox="1"/>
          <p:nvPr/>
        </p:nvSpPr>
        <p:spPr>
          <a:xfrm>
            <a:off x="1143000" y="1993392"/>
            <a:ext cx="10195560" cy="384048"/>
          </a:xfrm>
          <a:prstGeom prst="rect">
            <a:avLst/>
          </a:prstGeom>
          <a:noFill/>
        </p:spPr>
        <p:txBody>
          <a:bodyPr wrap="square" lIns="0" tIns="0" rIns="0" bIns="0" anchor="ctr">
            <a:normAutofit/>
          </a:bodyPr>
          <a:lstStyle/>
          <a:p>
            <a:pPr algn="l"/>
            <a:r>
              <a:rPr sz="1600" b="0">
                <a:solidFill>
                  <a:srgbClr val="212A31"/>
                </a:solidFill>
                <a:latin typeface="Source Sans Pro"/>
              </a:rPr>
              <a:t>Attend scheduled treatment and supervision appointments.</a:t>
            </a:r>
          </a:p>
        </p:txBody>
      </p:sp>
      <p:sp>
        <p:nvSpPr>
          <p:cNvPr id="11" name="Proximal goal 2"/>
          <p:cNvSpPr/>
          <p:nvPr/>
        </p:nvSpPr>
        <p:spPr>
          <a:xfrm>
            <a:off x="566928" y="2505456"/>
            <a:ext cx="10972800" cy="438912"/>
          </a:xfrm>
          <a:prstGeom prst="rect">
            <a:avLst/>
          </a:prstGeom>
          <a:solidFill>
            <a:srgbClr val="FFFFFF"/>
          </a:solidFill>
          <a:ln w="9525">
            <a:solidFill>
              <a:srgbClr val="D8E5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Goal number 2"/>
          <p:cNvSpPr txBox="1"/>
          <p:nvPr/>
        </p:nvSpPr>
        <p:spPr>
          <a:xfrm>
            <a:off x="685800" y="2532888"/>
            <a:ext cx="347472" cy="365760"/>
          </a:xfrm>
          <a:prstGeom prst="rect">
            <a:avLst/>
          </a:prstGeom>
          <a:noFill/>
        </p:spPr>
        <p:txBody>
          <a:bodyPr wrap="square" lIns="0" tIns="0" rIns="0" bIns="0" anchor="ctr">
            <a:spAutoFit/>
          </a:bodyPr>
          <a:lstStyle/>
          <a:p>
            <a:pPr algn="ctr"/>
            <a:r>
              <a:rPr sz="1200" b="1">
                <a:solidFill>
                  <a:srgbClr val="FF9350"/>
                </a:solidFill>
                <a:latin typeface="Source Sans Pro"/>
              </a:rPr>
              <a:t>02</a:t>
            </a:r>
          </a:p>
        </p:txBody>
      </p:sp>
      <p:sp>
        <p:nvSpPr>
          <p:cNvPr id="13" name="Goal text 2"/>
          <p:cNvSpPr txBox="1"/>
          <p:nvPr/>
        </p:nvSpPr>
        <p:spPr>
          <a:xfrm>
            <a:off x="1143000" y="2523744"/>
            <a:ext cx="10195560" cy="384048"/>
          </a:xfrm>
          <a:prstGeom prst="rect">
            <a:avLst/>
          </a:prstGeom>
          <a:noFill/>
        </p:spPr>
        <p:txBody>
          <a:bodyPr wrap="square" lIns="0" tIns="0" rIns="0" bIns="0" anchor="ctr">
            <a:normAutofit/>
          </a:bodyPr>
          <a:lstStyle/>
          <a:p>
            <a:pPr algn="l"/>
            <a:r>
              <a:rPr sz="1600" b="0">
                <a:solidFill>
                  <a:srgbClr val="212A31"/>
                </a:solidFill>
                <a:latin typeface="Source Sans Pro"/>
              </a:rPr>
              <a:t>Develop and use two strategies for managing high-risk situations.</a:t>
            </a:r>
          </a:p>
        </p:txBody>
      </p:sp>
      <p:sp>
        <p:nvSpPr>
          <p:cNvPr id="14" name="Proximal goal 3"/>
          <p:cNvSpPr/>
          <p:nvPr/>
        </p:nvSpPr>
        <p:spPr>
          <a:xfrm>
            <a:off x="566928" y="3035808"/>
            <a:ext cx="10972800" cy="438912"/>
          </a:xfrm>
          <a:prstGeom prst="rect">
            <a:avLst/>
          </a:prstGeom>
          <a:solidFill>
            <a:srgbClr val="F2F6F7"/>
          </a:solidFill>
          <a:ln w="9525">
            <a:solidFill>
              <a:srgbClr val="D8E5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Goal number 3"/>
          <p:cNvSpPr txBox="1"/>
          <p:nvPr/>
        </p:nvSpPr>
        <p:spPr>
          <a:xfrm>
            <a:off x="685800" y="3063240"/>
            <a:ext cx="347472" cy="365760"/>
          </a:xfrm>
          <a:prstGeom prst="rect">
            <a:avLst/>
          </a:prstGeom>
          <a:noFill/>
        </p:spPr>
        <p:txBody>
          <a:bodyPr wrap="square" lIns="0" tIns="0" rIns="0" bIns="0" anchor="ctr">
            <a:spAutoFit/>
          </a:bodyPr>
          <a:lstStyle/>
          <a:p>
            <a:pPr algn="ctr"/>
            <a:r>
              <a:rPr sz="1200" b="1">
                <a:solidFill>
                  <a:srgbClr val="FF9350"/>
                </a:solidFill>
                <a:latin typeface="Source Sans Pro"/>
              </a:rPr>
              <a:t>03</a:t>
            </a:r>
          </a:p>
        </p:txBody>
      </p:sp>
      <p:sp>
        <p:nvSpPr>
          <p:cNvPr id="16" name="Goal text 3"/>
          <p:cNvSpPr txBox="1"/>
          <p:nvPr/>
        </p:nvSpPr>
        <p:spPr>
          <a:xfrm>
            <a:off x="1143000" y="3054096"/>
            <a:ext cx="10195560" cy="384048"/>
          </a:xfrm>
          <a:prstGeom prst="rect">
            <a:avLst/>
          </a:prstGeom>
          <a:noFill/>
        </p:spPr>
        <p:txBody>
          <a:bodyPr wrap="square" lIns="0" tIns="0" rIns="0" bIns="0" anchor="ctr">
            <a:normAutofit/>
          </a:bodyPr>
          <a:lstStyle/>
          <a:p>
            <a:pPr algn="l"/>
            <a:r>
              <a:rPr sz="1600" b="0">
                <a:solidFill>
                  <a:srgbClr val="212A31"/>
                </a:solidFill>
                <a:latin typeface="Source Sans Pro"/>
              </a:rPr>
              <a:t>Follow the testing protocol consistently.</a:t>
            </a:r>
          </a:p>
        </p:txBody>
      </p:sp>
      <p:sp>
        <p:nvSpPr>
          <p:cNvPr id="17" name="Proximal goal 4"/>
          <p:cNvSpPr/>
          <p:nvPr/>
        </p:nvSpPr>
        <p:spPr>
          <a:xfrm>
            <a:off x="566928" y="3566160"/>
            <a:ext cx="10972800" cy="438912"/>
          </a:xfrm>
          <a:prstGeom prst="rect">
            <a:avLst/>
          </a:prstGeom>
          <a:solidFill>
            <a:srgbClr val="FFFFFF"/>
          </a:solidFill>
          <a:ln w="9525">
            <a:solidFill>
              <a:srgbClr val="D8E5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Goal number 4"/>
          <p:cNvSpPr txBox="1"/>
          <p:nvPr/>
        </p:nvSpPr>
        <p:spPr>
          <a:xfrm>
            <a:off x="685800" y="3593591"/>
            <a:ext cx="347472" cy="365760"/>
          </a:xfrm>
          <a:prstGeom prst="rect">
            <a:avLst/>
          </a:prstGeom>
          <a:noFill/>
        </p:spPr>
        <p:txBody>
          <a:bodyPr wrap="square" lIns="0" tIns="0" rIns="0" bIns="0" anchor="ctr">
            <a:spAutoFit/>
          </a:bodyPr>
          <a:lstStyle/>
          <a:p>
            <a:pPr algn="ctr"/>
            <a:r>
              <a:rPr sz="1200" b="1">
                <a:solidFill>
                  <a:srgbClr val="FF9350"/>
                </a:solidFill>
                <a:latin typeface="Source Sans Pro"/>
              </a:rPr>
              <a:t>04</a:t>
            </a:r>
          </a:p>
        </p:txBody>
      </p:sp>
      <p:sp>
        <p:nvSpPr>
          <p:cNvPr id="19" name="Goal text 4"/>
          <p:cNvSpPr txBox="1"/>
          <p:nvPr/>
        </p:nvSpPr>
        <p:spPr>
          <a:xfrm>
            <a:off x="1143000" y="3584448"/>
            <a:ext cx="10195560" cy="384048"/>
          </a:xfrm>
          <a:prstGeom prst="rect">
            <a:avLst/>
          </a:prstGeom>
          <a:noFill/>
        </p:spPr>
        <p:txBody>
          <a:bodyPr wrap="square" lIns="0" tIns="0" rIns="0" bIns="0" anchor="ctr">
            <a:normAutofit/>
          </a:bodyPr>
          <a:lstStyle/>
          <a:p>
            <a:pPr algn="l"/>
            <a:r>
              <a:rPr sz="1600" b="0">
                <a:solidFill>
                  <a:srgbClr val="212A31"/>
                </a:solidFill>
                <a:latin typeface="Source Sans Pro"/>
              </a:rPr>
              <a:t>Establish at least two recovery/support connections.</a:t>
            </a:r>
          </a:p>
        </p:txBody>
      </p:sp>
      <p:sp>
        <p:nvSpPr>
          <p:cNvPr id="20" name="Evidence heading"/>
          <p:cNvSpPr txBox="1"/>
          <p:nvPr/>
        </p:nvSpPr>
        <p:spPr>
          <a:xfrm>
            <a:off x="594360" y="4279392"/>
            <a:ext cx="3977639" cy="301752"/>
          </a:xfrm>
          <a:prstGeom prst="rect">
            <a:avLst/>
          </a:prstGeom>
          <a:noFill/>
        </p:spPr>
        <p:txBody>
          <a:bodyPr wrap="square" lIns="0" tIns="0" rIns="0" bIns="0" anchor="ctr">
            <a:spAutoFit/>
          </a:bodyPr>
          <a:lstStyle/>
          <a:p>
            <a:pPr algn="l"/>
            <a:r>
              <a:rPr sz="1400" b="1">
                <a:solidFill>
                  <a:srgbClr val="2C7A7B"/>
                </a:solidFill>
                <a:latin typeface="Source Sans Pro"/>
              </a:rPr>
              <a:t>EVIDENCE OF PROGRESS</a:t>
            </a:r>
          </a:p>
        </p:txBody>
      </p:sp>
      <p:sp>
        <p:nvSpPr>
          <p:cNvPr id="21" name="Evidence sources"/>
          <p:cNvSpPr txBox="1"/>
          <p:nvPr/>
        </p:nvSpPr>
        <p:spPr>
          <a:xfrm>
            <a:off x="594360" y="4617720"/>
            <a:ext cx="3977639" cy="859536"/>
          </a:xfrm>
          <a:prstGeom prst="rect">
            <a:avLst/>
          </a:prstGeom>
          <a:noFill/>
        </p:spPr>
        <p:txBody>
          <a:bodyPr wrap="square" lIns="0" tIns="0" rIns="0" bIns="0" anchor="t">
            <a:normAutofit/>
          </a:bodyPr>
          <a:lstStyle/>
          <a:p>
            <a:pPr algn="l"/>
            <a:r>
              <a:rPr sz="1800" b="1">
                <a:solidFill>
                  <a:srgbClr val="1F374C"/>
                </a:solidFill>
                <a:latin typeface="Source Sans Pro"/>
              </a:rPr>
              <a:t>Participant report + treatment + supervision + testing + team observations</a:t>
            </a:r>
          </a:p>
        </p:txBody>
      </p:sp>
      <p:sp>
        <p:nvSpPr>
          <p:cNvPr id="22" name="Evidence advancement divider"/>
          <p:cNvSpPr/>
          <p:nvPr/>
        </p:nvSpPr>
        <p:spPr>
          <a:xfrm>
            <a:off x="4846320" y="4279392"/>
            <a:ext cx="32004" cy="1280160"/>
          </a:xfrm>
          <a:prstGeom prst="rect">
            <a:avLst/>
          </a:prstGeom>
          <a:solidFill>
            <a:srgbClr val="FF93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Advancement heading"/>
          <p:cNvSpPr txBox="1"/>
          <p:nvPr/>
        </p:nvSpPr>
        <p:spPr>
          <a:xfrm>
            <a:off x="5138928" y="4279392"/>
            <a:ext cx="6144768" cy="301752"/>
          </a:xfrm>
          <a:prstGeom prst="rect">
            <a:avLst/>
          </a:prstGeom>
          <a:noFill/>
        </p:spPr>
        <p:txBody>
          <a:bodyPr wrap="square" lIns="0" tIns="0" rIns="0" bIns="0" anchor="ctr">
            <a:spAutoFit/>
          </a:bodyPr>
          <a:lstStyle/>
          <a:p>
            <a:pPr algn="l"/>
            <a:r>
              <a:rPr sz="1400" b="1">
                <a:solidFill>
                  <a:srgbClr val="2C7A7B"/>
                </a:solidFill>
                <a:latin typeface="Source Sans Pro"/>
              </a:rPr>
              <a:t>WHAT ADVANCEMENT LOOKS LIKE</a:t>
            </a:r>
          </a:p>
        </p:txBody>
      </p:sp>
      <p:sp>
        <p:nvSpPr>
          <p:cNvPr id="24" name="Advancement definition"/>
          <p:cNvSpPr txBox="1"/>
          <p:nvPr/>
        </p:nvSpPr>
        <p:spPr>
          <a:xfrm>
            <a:off x="5138928" y="4608576"/>
            <a:ext cx="6144768" cy="804672"/>
          </a:xfrm>
          <a:prstGeom prst="rect">
            <a:avLst/>
          </a:prstGeom>
          <a:noFill/>
        </p:spPr>
        <p:txBody>
          <a:bodyPr wrap="square" lIns="0" tIns="0" rIns="0" bIns="0" anchor="t">
            <a:normAutofit/>
          </a:bodyPr>
          <a:lstStyle/>
          <a:p>
            <a:pPr algn="l"/>
            <a:r>
              <a:rPr lang="en-US" sz="1600" b="0">
                <a:solidFill>
                  <a:srgbClr val="212A31"/>
                </a:solidFill>
                <a:latin typeface="Source Sans Pro"/>
              </a:rPr>
              <a:t>These </a:t>
            </a:r>
            <a:r>
              <a:rPr sz="1600" b="0">
                <a:solidFill>
                  <a:srgbClr val="212A31"/>
                </a:solidFill>
                <a:latin typeface="Source Sans Pro"/>
              </a:rPr>
              <a:t>goals are managed consistently enough to begin the next set of goals.</a:t>
            </a:r>
          </a:p>
        </p:txBody>
      </p:sp>
      <p:sp>
        <p:nvSpPr>
          <p:cNvPr id="25" name="Collaborative advancement note"/>
          <p:cNvSpPr txBox="1"/>
          <p:nvPr/>
        </p:nvSpPr>
        <p:spPr>
          <a:xfrm>
            <a:off x="594360" y="5715000"/>
            <a:ext cx="10927080" cy="365760"/>
          </a:xfrm>
          <a:prstGeom prst="rect">
            <a:avLst/>
          </a:prstGeom>
          <a:noFill/>
        </p:spPr>
        <p:txBody>
          <a:bodyPr wrap="square" lIns="0" tIns="0" rIns="0" bIns="0" anchor="ctr">
            <a:normAutofit fontScale="85000" lnSpcReduction="10000"/>
          </a:bodyPr>
          <a:lstStyle/>
          <a:p>
            <a:pPr algn="ctr"/>
            <a:r>
              <a:rPr lang="en-US" sz="2000" b="1" dirty="0">
                <a:solidFill>
                  <a:schemeClr val="accent1"/>
                </a:solidFill>
                <a:latin typeface="Source Sans Pro"/>
              </a:rPr>
              <a:t>Advancement is collaborative: qualified team members contribute evidence relevant to the current goals.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731520" y="5623560"/>
            <a:ext cx="10744200" cy="6858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defRPr>
            </a:pPr>
            <a:r>
              <a:rPr lang="en-US" sz="2000" dirty="0">
                <a:solidFill>
                  <a:schemeClr val="accent1"/>
                </a:solidFill>
              </a:rPr>
              <a:t>Ask what the participant </a:t>
            </a:r>
            <a:r>
              <a:rPr sz="2000" dirty="0">
                <a:solidFill>
                  <a:schemeClr val="accent1"/>
                </a:solidFill>
              </a:rPr>
              <a:t>is </a:t>
            </a:r>
            <a:r>
              <a:rPr lang="en-US" sz="2000" dirty="0">
                <a:solidFill>
                  <a:schemeClr val="accent1"/>
                </a:solidFill>
              </a:rPr>
              <a:t>ready to manage next—</a:t>
            </a:r>
            <a:r>
              <a:rPr sz="2000" dirty="0">
                <a:solidFill>
                  <a:schemeClr val="accent1"/>
                </a:solidFill>
              </a:rPr>
              <a:t>not </a:t>
            </a:r>
            <a:r>
              <a:rPr lang="en-US" sz="2000" dirty="0">
                <a:solidFill>
                  <a:schemeClr val="accent1"/>
                </a:solidFill>
              </a:rPr>
              <a:t>whether a </a:t>
            </a:r>
            <a:r>
              <a:rPr sz="2000" dirty="0">
                <a:solidFill>
                  <a:schemeClr val="accent1"/>
                </a:solidFill>
              </a:rPr>
              <a:t>checklist is </a:t>
            </a:r>
            <a:r>
              <a:rPr lang="en-US" sz="2000" dirty="0">
                <a:solidFill>
                  <a:schemeClr val="accent1"/>
                </a:solidFill>
              </a:rPr>
              <a:t>complete.</a:t>
            </a:r>
            <a:endParaRPr sz="2000" dirty="0">
              <a:solidFill>
                <a:schemeClr val="accent1"/>
              </a:solidFill>
            </a:endParaRPr>
          </a:p>
        </p:txBody>
      </p:sp>
      <p:sp>
        <p:nvSpPr>
          <p:cNvPr id="16" name="Title 15">
            <a:extLst>
              <a:ext uri="{FF2B5EF4-FFF2-40B4-BE49-F238E27FC236}">
                <a16:creationId xmlns:a16="http://schemas.microsoft.com/office/drawing/2014/main" id="{457A9A8A-A461-0F66-3A26-481E8587C7B6}"/>
              </a:ext>
            </a:extLst>
          </p:cNvPr>
          <p:cNvSpPr>
            <a:spLocks noGrp="1"/>
          </p:cNvSpPr>
          <p:nvPr>
            <p:ph type="title"/>
          </p:nvPr>
        </p:nvSpPr>
        <p:spPr>
          <a:xfrm>
            <a:off x="116204" y="153575"/>
            <a:ext cx="11959592" cy="533400"/>
          </a:xfrm>
        </p:spPr>
        <p:txBody>
          <a:bodyPr>
            <a:normAutofit fontScale="90000"/>
          </a:bodyPr>
          <a:lstStyle/>
          <a:p>
            <a:br>
              <a:rPr lang="en-US" dirty="0"/>
            </a:br>
            <a:r>
              <a:rPr lang="en-US" dirty="0"/>
              <a:t>MAKE THE ADVANCEMENT DECISION WITH SIX QUESTIONS</a:t>
            </a:r>
            <a:br>
              <a:rPr lang="en-US" dirty="0"/>
            </a:br>
            <a:endParaRPr lang="en-US" dirty="0"/>
          </a:p>
        </p:txBody>
      </p:sp>
      <p:sp>
        <p:nvSpPr>
          <p:cNvPr id="18" name="Content Placeholder 17">
            <a:extLst>
              <a:ext uri="{FF2B5EF4-FFF2-40B4-BE49-F238E27FC236}">
                <a16:creationId xmlns:a16="http://schemas.microsoft.com/office/drawing/2014/main" id="{8ECC18D3-1C14-1CA4-9D3F-2FA9D65DA73F}"/>
              </a:ext>
            </a:extLst>
          </p:cNvPr>
          <p:cNvSpPr>
            <a:spLocks noGrp="1"/>
          </p:cNvSpPr>
          <p:nvPr>
            <p:ph idx="13"/>
          </p:nvPr>
        </p:nvSpPr>
        <p:spPr>
          <a:xfrm>
            <a:off x="1401777" y="1015272"/>
            <a:ext cx="9388445" cy="4265704"/>
          </a:xfrm>
        </p:spPr>
        <p:txBody>
          <a:bodyPr/>
          <a:lstStyle/>
          <a:p>
            <a:pPr marL="0" indent="0">
              <a:buNone/>
            </a:pPr>
            <a:r>
              <a:rPr lang="en-US" dirty="0"/>
              <a:t>  </a:t>
            </a:r>
          </a:p>
        </p:txBody>
      </p:sp>
      <p:sp>
        <p:nvSpPr>
          <p:cNvPr id="19" name="Oval 18">
            <a:extLst>
              <a:ext uri="{FF2B5EF4-FFF2-40B4-BE49-F238E27FC236}">
                <a16:creationId xmlns:a16="http://schemas.microsoft.com/office/drawing/2014/main" id="{ECD2E589-FFCB-071A-1CE6-3DC847C80B98}"/>
              </a:ext>
            </a:extLst>
          </p:cNvPr>
          <p:cNvSpPr/>
          <p:nvPr/>
        </p:nvSpPr>
        <p:spPr>
          <a:xfrm>
            <a:off x="1401777" y="1015272"/>
            <a:ext cx="502920" cy="50292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1</a:t>
            </a:r>
          </a:p>
        </p:txBody>
      </p:sp>
      <p:sp>
        <p:nvSpPr>
          <p:cNvPr id="20" name="TextBox 19">
            <a:extLst>
              <a:ext uri="{FF2B5EF4-FFF2-40B4-BE49-F238E27FC236}">
                <a16:creationId xmlns:a16="http://schemas.microsoft.com/office/drawing/2014/main" id="{31054D68-3C65-5BA7-1758-32E1230B0A9A}"/>
              </a:ext>
            </a:extLst>
          </p:cNvPr>
          <p:cNvSpPr txBox="1"/>
          <p:nvPr/>
        </p:nvSpPr>
        <p:spPr>
          <a:xfrm>
            <a:off x="2087577" y="1029559"/>
            <a:ext cx="9692640" cy="548640"/>
          </a:xfrm>
          <a:prstGeom prst="rect">
            <a:avLst/>
          </a:prstGeom>
          <a:noFill/>
        </p:spPr>
        <p:txBody>
          <a:bodyPr wrap="none">
            <a:spAutoFit/>
          </a:bodyPr>
          <a:lstStyle/>
          <a:p>
            <a:pPr>
              <a:defRPr sz="1900">
                <a:solidFill>
                  <a:srgbClr val="2A3035"/>
                </a:solidFill>
              </a:defRPr>
            </a:pPr>
            <a:r>
              <a:rPr dirty="0"/>
              <a:t>What are this participant’s current proximal goals?</a:t>
            </a:r>
          </a:p>
        </p:txBody>
      </p:sp>
      <p:sp>
        <p:nvSpPr>
          <p:cNvPr id="21" name="Oval 20">
            <a:extLst>
              <a:ext uri="{FF2B5EF4-FFF2-40B4-BE49-F238E27FC236}">
                <a16:creationId xmlns:a16="http://schemas.microsoft.com/office/drawing/2014/main" id="{E7A883EC-5B0A-3B4F-F690-52E6C9065DD1}"/>
              </a:ext>
            </a:extLst>
          </p:cNvPr>
          <p:cNvSpPr/>
          <p:nvPr/>
        </p:nvSpPr>
        <p:spPr>
          <a:xfrm>
            <a:off x="1401777" y="1728504"/>
            <a:ext cx="502920" cy="50292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2</a:t>
            </a:r>
          </a:p>
        </p:txBody>
      </p:sp>
      <p:sp>
        <p:nvSpPr>
          <p:cNvPr id="22" name="TextBox 21">
            <a:extLst>
              <a:ext uri="{FF2B5EF4-FFF2-40B4-BE49-F238E27FC236}">
                <a16:creationId xmlns:a16="http://schemas.microsoft.com/office/drawing/2014/main" id="{52B5E512-0B05-6FA8-7FB8-706FD1790B60}"/>
              </a:ext>
            </a:extLst>
          </p:cNvPr>
          <p:cNvSpPr txBox="1"/>
          <p:nvPr/>
        </p:nvSpPr>
        <p:spPr>
          <a:xfrm>
            <a:off x="2087577" y="1728504"/>
            <a:ext cx="9692640" cy="548640"/>
          </a:xfrm>
          <a:prstGeom prst="rect">
            <a:avLst/>
          </a:prstGeom>
          <a:noFill/>
        </p:spPr>
        <p:txBody>
          <a:bodyPr wrap="none">
            <a:spAutoFit/>
          </a:bodyPr>
          <a:lstStyle/>
          <a:p>
            <a:pPr>
              <a:defRPr sz="1900">
                <a:solidFill>
                  <a:srgbClr val="2A3035"/>
                </a:solidFill>
              </a:defRPr>
            </a:pPr>
            <a:r>
              <a:t>What progress has been demonstrated?</a:t>
            </a:r>
          </a:p>
        </p:txBody>
      </p:sp>
      <p:sp>
        <p:nvSpPr>
          <p:cNvPr id="23" name="Oval 22">
            <a:extLst>
              <a:ext uri="{FF2B5EF4-FFF2-40B4-BE49-F238E27FC236}">
                <a16:creationId xmlns:a16="http://schemas.microsoft.com/office/drawing/2014/main" id="{081638A1-DAA4-8594-1E3F-179A7034FD45}"/>
              </a:ext>
            </a:extLst>
          </p:cNvPr>
          <p:cNvSpPr/>
          <p:nvPr/>
        </p:nvSpPr>
        <p:spPr>
          <a:xfrm>
            <a:off x="1401777" y="2441736"/>
            <a:ext cx="502920" cy="50292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3</a:t>
            </a:r>
          </a:p>
        </p:txBody>
      </p:sp>
      <p:sp>
        <p:nvSpPr>
          <p:cNvPr id="24" name="TextBox 23">
            <a:extLst>
              <a:ext uri="{FF2B5EF4-FFF2-40B4-BE49-F238E27FC236}">
                <a16:creationId xmlns:a16="http://schemas.microsoft.com/office/drawing/2014/main" id="{18AEA6EA-57A6-152D-15EB-A179E0E3B60A}"/>
              </a:ext>
            </a:extLst>
          </p:cNvPr>
          <p:cNvSpPr txBox="1"/>
          <p:nvPr/>
        </p:nvSpPr>
        <p:spPr>
          <a:xfrm>
            <a:off x="2087577" y="2441736"/>
            <a:ext cx="9692640" cy="548640"/>
          </a:xfrm>
          <a:prstGeom prst="rect">
            <a:avLst/>
          </a:prstGeom>
          <a:noFill/>
        </p:spPr>
        <p:txBody>
          <a:bodyPr wrap="none">
            <a:spAutoFit/>
          </a:bodyPr>
          <a:lstStyle/>
          <a:p>
            <a:pPr>
              <a:defRPr sz="1900">
                <a:solidFill>
                  <a:srgbClr val="2A3035"/>
                </a:solidFill>
              </a:defRPr>
            </a:pPr>
            <a:r>
              <a:t>What evidence does the team have?</a:t>
            </a:r>
          </a:p>
        </p:txBody>
      </p:sp>
      <p:sp>
        <p:nvSpPr>
          <p:cNvPr id="25" name="Oval 24">
            <a:extLst>
              <a:ext uri="{FF2B5EF4-FFF2-40B4-BE49-F238E27FC236}">
                <a16:creationId xmlns:a16="http://schemas.microsoft.com/office/drawing/2014/main" id="{BF8284F6-74C7-07AE-55F1-C11CE11B4C50}"/>
              </a:ext>
            </a:extLst>
          </p:cNvPr>
          <p:cNvSpPr/>
          <p:nvPr/>
        </p:nvSpPr>
        <p:spPr>
          <a:xfrm>
            <a:off x="1401777" y="3154967"/>
            <a:ext cx="502920" cy="50292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4</a:t>
            </a:r>
          </a:p>
        </p:txBody>
      </p:sp>
      <p:sp>
        <p:nvSpPr>
          <p:cNvPr id="26" name="TextBox 25">
            <a:extLst>
              <a:ext uri="{FF2B5EF4-FFF2-40B4-BE49-F238E27FC236}">
                <a16:creationId xmlns:a16="http://schemas.microsoft.com/office/drawing/2014/main" id="{071C410B-71FD-CD27-FC93-E57C59514B9D}"/>
              </a:ext>
            </a:extLst>
          </p:cNvPr>
          <p:cNvSpPr txBox="1"/>
          <p:nvPr/>
        </p:nvSpPr>
        <p:spPr>
          <a:xfrm>
            <a:off x="2087577" y="3154967"/>
            <a:ext cx="9692640" cy="548640"/>
          </a:xfrm>
          <a:prstGeom prst="rect">
            <a:avLst/>
          </a:prstGeom>
          <a:noFill/>
        </p:spPr>
        <p:txBody>
          <a:bodyPr wrap="none">
            <a:spAutoFit/>
          </a:bodyPr>
          <a:lstStyle/>
          <a:p>
            <a:pPr>
              <a:defRPr sz="1900">
                <a:solidFill>
                  <a:srgbClr val="2A3035"/>
                </a:solidFill>
              </a:defRPr>
            </a:pPr>
            <a:r>
              <a:t>What remains proximal—and what is actually distal?</a:t>
            </a:r>
          </a:p>
        </p:txBody>
      </p:sp>
      <p:sp>
        <p:nvSpPr>
          <p:cNvPr id="27" name="Oval 26">
            <a:extLst>
              <a:ext uri="{FF2B5EF4-FFF2-40B4-BE49-F238E27FC236}">
                <a16:creationId xmlns:a16="http://schemas.microsoft.com/office/drawing/2014/main" id="{BB1CFE3F-D653-510F-87BA-C3369F15857F}"/>
              </a:ext>
            </a:extLst>
          </p:cNvPr>
          <p:cNvSpPr/>
          <p:nvPr/>
        </p:nvSpPr>
        <p:spPr>
          <a:xfrm>
            <a:off x="1401777" y="3868200"/>
            <a:ext cx="502920" cy="50292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5</a:t>
            </a:r>
          </a:p>
        </p:txBody>
      </p:sp>
      <p:sp>
        <p:nvSpPr>
          <p:cNvPr id="28" name="TextBox 27">
            <a:extLst>
              <a:ext uri="{FF2B5EF4-FFF2-40B4-BE49-F238E27FC236}">
                <a16:creationId xmlns:a16="http://schemas.microsoft.com/office/drawing/2014/main" id="{A7E95222-6F1D-3B3A-DD41-ED489B0D2991}"/>
              </a:ext>
            </a:extLst>
          </p:cNvPr>
          <p:cNvSpPr txBox="1"/>
          <p:nvPr/>
        </p:nvSpPr>
        <p:spPr>
          <a:xfrm>
            <a:off x="2087577" y="3868200"/>
            <a:ext cx="9692640" cy="548640"/>
          </a:xfrm>
          <a:prstGeom prst="rect">
            <a:avLst/>
          </a:prstGeom>
          <a:noFill/>
        </p:spPr>
        <p:txBody>
          <a:bodyPr wrap="none">
            <a:spAutoFit/>
          </a:bodyPr>
          <a:lstStyle/>
          <a:p>
            <a:pPr>
              <a:defRPr sz="1900">
                <a:solidFill>
                  <a:srgbClr val="2A3035"/>
                </a:solidFill>
              </a:defRPr>
            </a:pPr>
            <a:r>
              <a:t>Is anything unnecessarily holding advancement?</a:t>
            </a:r>
          </a:p>
        </p:txBody>
      </p:sp>
      <p:sp>
        <p:nvSpPr>
          <p:cNvPr id="29" name="Oval 28">
            <a:extLst>
              <a:ext uri="{FF2B5EF4-FFF2-40B4-BE49-F238E27FC236}">
                <a16:creationId xmlns:a16="http://schemas.microsoft.com/office/drawing/2014/main" id="{50BC5E5D-46C7-9290-EA55-95267EBA518B}"/>
              </a:ext>
            </a:extLst>
          </p:cNvPr>
          <p:cNvSpPr/>
          <p:nvPr/>
        </p:nvSpPr>
        <p:spPr>
          <a:xfrm>
            <a:off x="1401777" y="4581432"/>
            <a:ext cx="502920" cy="502920"/>
          </a:xfrm>
          <a:prstGeom prst="ellipse">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6</a:t>
            </a:r>
          </a:p>
        </p:txBody>
      </p:sp>
      <p:sp>
        <p:nvSpPr>
          <p:cNvPr id="30" name="TextBox 29">
            <a:extLst>
              <a:ext uri="{FF2B5EF4-FFF2-40B4-BE49-F238E27FC236}">
                <a16:creationId xmlns:a16="http://schemas.microsoft.com/office/drawing/2014/main" id="{8F21B346-5DC0-19E4-A7F9-1805FFB3F82D}"/>
              </a:ext>
            </a:extLst>
          </p:cNvPr>
          <p:cNvSpPr txBox="1"/>
          <p:nvPr/>
        </p:nvSpPr>
        <p:spPr>
          <a:xfrm>
            <a:off x="2087577" y="4581432"/>
            <a:ext cx="9692640" cy="548640"/>
          </a:xfrm>
          <a:prstGeom prst="rect">
            <a:avLst/>
          </a:prstGeom>
          <a:noFill/>
        </p:spPr>
        <p:txBody>
          <a:bodyPr wrap="none">
            <a:spAutoFit/>
          </a:bodyPr>
          <a:lstStyle/>
          <a:p>
            <a:pPr>
              <a:defRPr sz="1900">
                <a:solidFill>
                  <a:srgbClr val="2A3035"/>
                </a:solidFill>
              </a:defRPr>
            </a:pPr>
            <a:r>
              <a:rPr dirty="0"/>
              <a:t>What should the participant work on next?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50101" y="1165860"/>
            <a:ext cx="4572000" cy="4526280"/>
          </a:xfrm>
          <a:prstGeom prst="roundRect">
            <a:avLst/>
          </a:prstGeom>
          <a:solidFill>
            <a:schemeClr val="accent2">
              <a:lumMod val="20000"/>
              <a:lumOff val="80000"/>
            </a:schemeClr>
          </a:solidFill>
          <a:ln>
            <a:solidFill>
              <a:srgbClr val="D8E5E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1F374C"/>
                </a:solidFill>
              </a:defRPr>
            </a:pPr>
            <a:r>
              <a:rPr dirty="0">
                <a:solidFill>
                  <a:schemeClr val="accent2">
                    <a:lumMod val="75000"/>
                  </a:schemeClr>
                </a:solidFill>
              </a:rPr>
              <a:t>PHASE 2 REQUIREMENTS</a:t>
            </a:r>
            <a:endParaRPr lang="en-US" dirty="0">
              <a:solidFill>
                <a:schemeClr val="accent2">
                  <a:lumMod val="75000"/>
                </a:schemeClr>
              </a:solidFill>
            </a:endParaRPr>
          </a:p>
          <a:p>
            <a:pPr algn="ctr">
              <a:defRPr sz="2000" b="1">
                <a:solidFill>
                  <a:srgbClr val="1F374C"/>
                </a:solidFill>
              </a:defRPr>
            </a:pPr>
            <a:endParaRPr dirty="0"/>
          </a:p>
          <a:p>
            <a:pPr>
              <a:spcAft>
                <a:spcPts val="500"/>
              </a:spcAft>
              <a:defRPr sz="1600">
                <a:solidFill>
                  <a:srgbClr val="2A3035"/>
                </a:solidFill>
              </a:defRPr>
            </a:pPr>
            <a:r>
              <a:rPr dirty="0"/>
              <a:t>• Minimum 90 days</a:t>
            </a:r>
          </a:p>
          <a:p>
            <a:pPr>
              <a:spcAft>
                <a:spcPts val="500"/>
              </a:spcAft>
              <a:defRPr sz="1600">
                <a:solidFill>
                  <a:srgbClr val="2A3035"/>
                </a:solidFill>
              </a:defRPr>
            </a:pPr>
            <a:r>
              <a:rPr dirty="0"/>
              <a:t>• 60 days sober</a:t>
            </a:r>
          </a:p>
          <a:p>
            <a:pPr>
              <a:spcAft>
                <a:spcPts val="500"/>
              </a:spcAft>
              <a:defRPr sz="1600">
                <a:solidFill>
                  <a:srgbClr val="2A3035"/>
                </a:solidFill>
              </a:defRPr>
            </a:pPr>
            <a:r>
              <a:rPr dirty="0"/>
              <a:t>• Attend treatment</a:t>
            </a:r>
          </a:p>
          <a:p>
            <a:pPr>
              <a:spcAft>
                <a:spcPts val="500"/>
              </a:spcAft>
              <a:defRPr sz="1600">
                <a:solidFill>
                  <a:srgbClr val="2A3035"/>
                </a:solidFill>
              </a:defRPr>
            </a:pPr>
            <a:r>
              <a:rPr dirty="0"/>
              <a:t>• 3 support meetings/week</a:t>
            </a:r>
          </a:p>
          <a:p>
            <a:pPr>
              <a:spcAft>
                <a:spcPts val="500"/>
              </a:spcAft>
              <a:defRPr sz="1600">
                <a:solidFill>
                  <a:srgbClr val="2A3035"/>
                </a:solidFill>
              </a:defRPr>
            </a:pPr>
            <a:r>
              <a:rPr dirty="0"/>
              <a:t>• Obtain employment</a:t>
            </a:r>
          </a:p>
          <a:p>
            <a:pPr>
              <a:spcAft>
                <a:spcPts val="500"/>
              </a:spcAft>
              <a:defRPr sz="1600">
                <a:solidFill>
                  <a:srgbClr val="2A3035"/>
                </a:solidFill>
              </a:defRPr>
            </a:pPr>
            <a:r>
              <a:rPr dirty="0"/>
              <a:t>• Pay $200 toward court fees</a:t>
            </a:r>
          </a:p>
          <a:p>
            <a:pPr>
              <a:spcAft>
                <a:spcPts val="500"/>
              </a:spcAft>
              <a:defRPr sz="1600">
                <a:solidFill>
                  <a:srgbClr val="2A3035"/>
                </a:solidFill>
              </a:defRPr>
            </a:pPr>
            <a:r>
              <a:rPr dirty="0"/>
              <a:t>• No sanctions for 30 days</a:t>
            </a:r>
          </a:p>
          <a:p>
            <a:pPr>
              <a:spcAft>
                <a:spcPts val="500"/>
              </a:spcAft>
              <a:defRPr sz="1600">
                <a:solidFill>
                  <a:srgbClr val="2A3035"/>
                </a:solidFill>
              </a:defRPr>
            </a:pPr>
            <a:r>
              <a:rPr dirty="0"/>
              <a:t>• Maintain a positive attitude</a:t>
            </a:r>
          </a:p>
        </p:txBody>
      </p:sp>
      <p:sp>
        <p:nvSpPr>
          <p:cNvPr id="5" name="Title 4">
            <a:extLst>
              <a:ext uri="{FF2B5EF4-FFF2-40B4-BE49-F238E27FC236}">
                <a16:creationId xmlns:a16="http://schemas.microsoft.com/office/drawing/2014/main" id="{73604DD6-4520-D10D-19CC-F807D930203B}"/>
              </a:ext>
            </a:extLst>
          </p:cNvPr>
          <p:cNvSpPr>
            <a:spLocks noGrp="1"/>
          </p:cNvSpPr>
          <p:nvPr>
            <p:ph type="title"/>
          </p:nvPr>
        </p:nvSpPr>
        <p:spPr/>
        <p:txBody>
          <a:bodyPr>
            <a:normAutofit fontScale="90000"/>
          </a:bodyPr>
          <a:lstStyle/>
          <a:p>
            <a:br>
              <a:rPr lang="en-US" dirty="0"/>
            </a:br>
            <a:r>
              <a:rPr lang="en-US" dirty="0"/>
              <a:t>EXERCISE: REPLACE ARBITRARY REQUIREMENTS WITH EVIDENCE</a:t>
            </a:r>
            <a:br>
              <a:rPr lang="en-US" dirty="0"/>
            </a:br>
            <a:endParaRPr lang="en-US" dirty="0"/>
          </a:p>
        </p:txBody>
      </p:sp>
      <p:sp>
        <p:nvSpPr>
          <p:cNvPr id="6" name="Content Placeholder 5">
            <a:extLst>
              <a:ext uri="{FF2B5EF4-FFF2-40B4-BE49-F238E27FC236}">
                <a16:creationId xmlns:a16="http://schemas.microsoft.com/office/drawing/2014/main" id="{F06A4236-3231-8462-3348-4D6927B022DC}"/>
              </a:ext>
            </a:extLst>
          </p:cNvPr>
          <p:cNvSpPr>
            <a:spLocks noGrp="1"/>
          </p:cNvSpPr>
          <p:nvPr>
            <p:ph idx="1"/>
          </p:nvPr>
        </p:nvSpPr>
        <p:spPr/>
        <p:txBody>
          <a:bodyPr/>
          <a:lstStyle/>
          <a:p>
            <a:r>
              <a:rPr lang="en-US" dirty="0"/>
              <a:t> </a:t>
            </a:r>
          </a:p>
        </p:txBody>
      </p:sp>
      <p:sp>
        <p:nvSpPr>
          <p:cNvPr id="7" name="Content Placeholder 6">
            <a:extLst>
              <a:ext uri="{FF2B5EF4-FFF2-40B4-BE49-F238E27FC236}">
                <a16:creationId xmlns:a16="http://schemas.microsoft.com/office/drawing/2014/main" id="{34A6CD94-33AF-B9EC-0029-A1A5F6B14E64}"/>
              </a:ext>
            </a:extLst>
          </p:cNvPr>
          <p:cNvSpPr>
            <a:spLocks noGrp="1"/>
          </p:cNvSpPr>
          <p:nvPr>
            <p:ph idx="13"/>
          </p:nvPr>
        </p:nvSpPr>
        <p:spPr>
          <a:xfrm>
            <a:off x="5172074" y="2228850"/>
            <a:ext cx="6764165" cy="3463290"/>
          </a:xfrm>
        </p:spPr>
        <p:txBody>
          <a:bodyPr/>
          <a:lstStyle/>
          <a:p>
            <a:pPr>
              <a:defRPr sz="1900">
                <a:solidFill>
                  <a:srgbClr val="2A3035"/>
                </a:solidFill>
                <a:latin typeface="Aptos"/>
              </a:defRPr>
            </a:pPr>
            <a:r>
              <a:rPr lang="en-US" dirty="0"/>
              <a:t>What is arbitrary or time-based?</a:t>
            </a:r>
          </a:p>
          <a:p>
            <a:pPr>
              <a:defRPr sz="1900">
                <a:solidFill>
                  <a:srgbClr val="2A3035"/>
                </a:solidFill>
                <a:latin typeface="Aptos"/>
              </a:defRPr>
            </a:pPr>
            <a:r>
              <a:rPr lang="en-US" dirty="0"/>
              <a:t>What is subjective?</a:t>
            </a:r>
          </a:p>
          <a:p>
            <a:pPr>
              <a:defRPr sz="1900">
                <a:solidFill>
                  <a:srgbClr val="2A3035"/>
                </a:solidFill>
                <a:latin typeface="Aptos"/>
              </a:defRPr>
            </a:pPr>
            <a:r>
              <a:rPr lang="en-US" dirty="0"/>
              <a:t>What belongs later—or needs individualization?</a:t>
            </a:r>
          </a:p>
          <a:p>
            <a:pPr>
              <a:defRPr sz="1900">
                <a:solidFill>
                  <a:srgbClr val="2A3035"/>
                </a:solidFill>
                <a:latin typeface="Aptos"/>
              </a:defRPr>
            </a:pPr>
            <a:r>
              <a:rPr lang="en-US" dirty="0"/>
              <a:t>How would you rewrite each item as observable behavior?</a:t>
            </a:r>
          </a:p>
          <a:p>
            <a:pPr>
              <a:defRPr sz="1900">
                <a:solidFill>
                  <a:srgbClr val="2A3035"/>
                </a:solidFill>
                <a:latin typeface="Aptos"/>
              </a:defRPr>
            </a:pPr>
            <a:endParaRPr lang="en-US" dirty="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6A791-82F1-933B-0BF7-1D12D236D16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9F96E7E-43BE-EAC0-40C2-5159FCC347F0}"/>
              </a:ext>
            </a:extLst>
          </p:cNvPr>
          <p:cNvSpPr>
            <a:spLocks noGrp="1"/>
          </p:cNvSpPr>
          <p:nvPr>
            <p:ph type="title"/>
          </p:nvPr>
        </p:nvSpPr>
        <p:spPr/>
        <p:txBody>
          <a:bodyPr wrap="square">
            <a:normAutofit fontScale="90000"/>
          </a:bodyPr>
          <a:lstStyle/>
          <a:p>
            <a:br>
              <a:rPr lang="en-US" dirty="0"/>
            </a:br>
            <a:r>
              <a:rPr lang="en-US" dirty="0"/>
              <a:t>DEBRIEF: REPLACE EACH REQUIREMENT WITH OBSERVABLE EVIDENCE</a:t>
            </a:r>
            <a:br>
              <a:rPr lang="en-US" dirty="0"/>
            </a:br>
            <a:endParaRPr lang="en-US" dirty="0"/>
          </a:p>
        </p:txBody>
      </p:sp>
      <p:graphicFrame>
        <p:nvGraphicFramePr>
          <p:cNvPr id="11" name="Content Placeholder 10">
            <a:extLst>
              <a:ext uri="{FF2B5EF4-FFF2-40B4-BE49-F238E27FC236}">
                <a16:creationId xmlns:a16="http://schemas.microsoft.com/office/drawing/2014/main" id="{1ED1ABEE-C76E-B8BA-49EA-2B260E964C23}"/>
              </a:ext>
            </a:extLst>
          </p:cNvPr>
          <p:cNvGraphicFramePr>
            <a:graphicFrameLocks noGrp="1"/>
          </p:cNvGraphicFramePr>
          <p:nvPr>
            <p:ph idx="1"/>
            <p:extLst>
              <p:ext uri="{D42A27DB-BD31-4B8C-83A1-F6EECF244321}">
                <p14:modId xmlns:p14="http://schemas.microsoft.com/office/powerpoint/2010/main" val="3118838130"/>
              </p:ext>
            </p:extLst>
          </p:nvPr>
        </p:nvGraphicFramePr>
        <p:xfrm>
          <a:off x="398316" y="672688"/>
          <a:ext cx="11395368" cy="5237895"/>
        </p:xfrm>
        <a:graphic>
          <a:graphicData uri="http://schemas.openxmlformats.org/drawingml/2006/table">
            <a:tbl>
              <a:tblPr>
                <a:tableStyleId>{5C22544A-7EE6-4342-B048-85BDC9FD1C3A}</a:tableStyleId>
              </a:tblPr>
              <a:tblGrid>
                <a:gridCol w="2444897">
                  <a:extLst>
                    <a:ext uri="{9D8B030D-6E8A-4147-A177-3AD203B41FA5}">
                      <a16:colId xmlns:a16="http://schemas.microsoft.com/office/drawing/2014/main" val="4166962211"/>
                    </a:ext>
                  </a:extLst>
                </a:gridCol>
                <a:gridCol w="3371850">
                  <a:extLst>
                    <a:ext uri="{9D8B030D-6E8A-4147-A177-3AD203B41FA5}">
                      <a16:colId xmlns:a16="http://schemas.microsoft.com/office/drawing/2014/main" val="361976761"/>
                    </a:ext>
                  </a:extLst>
                </a:gridCol>
                <a:gridCol w="5578621">
                  <a:extLst>
                    <a:ext uri="{9D8B030D-6E8A-4147-A177-3AD203B41FA5}">
                      <a16:colId xmlns:a16="http://schemas.microsoft.com/office/drawing/2014/main" val="2636065547"/>
                    </a:ext>
                  </a:extLst>
                </a:gridCol>
              </a:tblGrid>
              <a:tr h="230648">
                <a:tc>
                  <a:txBody>
                    <a:bodyPr/>
                    <a:lstStyle/>
                    <a:p>
                      <a:pPr>
                        <a:buNone/>
                      </a:pPr>
                      <a:r>
                        <a:rPr lang="en-US" sz="1800" b="1" dirty="0">
                          <a:solidFill>
                            <a:schemeClr val="bg1"/>
                          </a:solidFill>
                        </a:rPr>
                        <a:t>Original requirement</a:t>
                      </a:r>
                    </a:p>
                  </a:txBody>
                  <a:tcPr marL="46789" marR="46789" marT="23394" marB="23394" anchor="ctr">
                    <a:solidFill>
                      <a:schemeClr val="accent2"/>
                    </a:solidFill>
                  </a:tcPr>
                </a:tc>
                <a:tc>
                  <a:txBody>
                    <a:bodyPr/>
                    <a:lstStyle/>
                    <a:p>
                      <a:pPr>
                        <a:buNone/>
                      </a:pPr>
                      <a:r>
                        <a:rPr lang="en-US" sz="1800" b="1" dirty="0">
                          <a:solidFill>
                            <a:schemeClr val="bg1"/>
                          </a:solidFill>
                        </a:rPr>
                        <a:t>What’s the concern?</a:t>
                      </a:r>
                    </a:p>
                  </a:txBody>
                  <a:tcPr marL="46789" marR="46789" marT="23394" marB="23394" anchor="ctr">
                    <a:solidFill>
                      <a:schemeClr val="accent2"/>
                    </a:solidFill>
                  </a:tcPr>
                </a:tc>
                <a:tc>
                  <a:txBody>
                    <a:bodyPr/>
                    <a:lstStyle/>
                    <a:p>
                      <a:pPr>
                        <a:buNone/>
                      </a:pPr>
                      <a:r>
                        <a:rPr lang="en-US" sz="1800" b="1" dirty="0">
                          <a:solidFill>
                            <a:schemeClr val="bg1"/>
                          </a:solidFill>
                        </a:rPr>
                        <a:t>Behavior-based alternative</a:t>
                      </a:r>
                    </a:p>
                  </a:txBody>
                  <a:tcPr marL="46789" marR="46789" marT="23394" marB="23394" anchor="ctr">
                    <a:solidFill>
                      <a:schemeClr val="accent2"/>
                    </a:solidFill>
                  </a:tcPr>
                </a:tc>
                <a:extLst>
                  <a:ext uri="{0D108BD9-81ED-4DB2-BD59-A6C34878D82A}">
                    <a16:rowId xmlns:a16="http://schemas.microsoft.com/office/drawing/2014/main" val="3626686156"/>
                  </a:ext>
                </a:extLst>
              </a:tr>
              <a:tr h="576621">
                <a:tc>
                  <a:txBody>
                    <a:bodyPr/>
                    <a:lstStyle/>
                    <a:p>
                      <a:pPr>
                        <a:buNone/>
                      </a:pPr>
                      <a:r>
                        <a:rPr lang="en-US" sz="1600" dirty="0"/>
                        <a:t>Minimum 90 days</a:t>
                      </a:r>
                    </a:p>
                  </a:txBody>
                  <a:tcPr marL="46789" marR="46789" marT="23394" marB="23394" anchor="ctr"/>
                </a:tc>
                <a:tc>
                  <a:txBody>
                    <a:bodyPr/>
                    <a:lstStyle/>
                    <a:p>
                      <a:pPr>
                        <a:buNone/>
                      </a:pPr>
                      <a:r>
                        <a:rPr lang="en-US" sz="1600"/>
                        <a:t>Arbitrary/time-based</a:t>
                      </a:r>
                    </a:p>
                  </a:txBody>
                  <a:tcPr marL="46789" marR="46789" marT="23394" marB="23394" anchor="ctr"/>
                </a:tc>
                <a:tc>
                  <a:txBody>
                    <a:bodyPr/>
                    <a:lstStyle/>
                    <a:p>
                      <a:pPr>
                        <a:buNone/>
                      </a:pPr>
                      <a:r>
                        <a:rPr lang="en-US" sz="1600"/>
                        <a:t>Advance when current proximal goals are managed; share an expected timeframe</a:t>
                      </a:r>
                    </a:p>
                  </a:txBody>
                  <a:tcPr marL="46789" marR="46789" marT="23394" marB="23394" anchor="ctr"/>
                </a:tc>
                <a:extLst>
                  <a:ext uri="{0D108BD9-81ED-4DB2-BD59-A6C34878D82A}">
                    <a16:rowId xmlns:a16="http://schemas.microsoft.com/office/drawing/2014/main" val="1552255650"/>
                  </a:ext>
                </a:extLst>
              </a:tr>
              <a:tr h="749607">
                <a:tc>
                  <a:txBody>
                    <a:bodyPr/>
                    <a:lstStyle/>
                    <a:p>
                      <a:pPr>
                        <a:buNone/>
                      </a:pPr>
                      <a:r>
                        <a:rPr lang="en-US" sz="1600" dirty="0"/>
                        <a:t>60 days sober</a:t>
                      </a:r>
                    </a:p>
                  </a:txBody>
                  <a:tcPr marL="46789" marR="46789" marT="23394" marB="23394" anchor="ctr">
                    <a:solidFill>
                      <a:schemeClr val="accent1">
                        <a:lumMod val="60000"/>
                        <a:lumOff val="40000"/>
                      </a:schemeClr>
                    </a:solidFill>
                  </a:tcPr>
                </a:tc>
                <a:tc>
                  <a:txBody>
                    <a:bodyPr/>
                    <a:lstStyle/>
                    <a:p>
                      <a:pPr>
                        <a:buNone/>
                      </a:pPr>
                      <a:r>
                        <a:rPr lang="en-US" sz="1600" dirty="0"/>
                        <a:t>May be distal for </a:t>
                      </a:r>
                    </a:p>
                    <a:p>
                      <a:pPr>
                        <a:buNone/>
                      </a:pPr>
                      <a:r>
                        <a:rPr lang="en-US" sz="1600" dirty="0"/>
                        <a:t>some participants</a:t>
                      </a:r>
                    </a:p>
                  </a:txBody>
                  <a:tcPr marL="46789" marR="46789" marT="23394" marB="23394" anchor="ctr">
                    <a:solidFill>
                      <a:schemeClr val="accent1">
                        <a:lumMod val="60000"/>
                        <a:lumOff val="40000"/>
                      </a:schemeClr>
                    </a:solidFill>
                  </a:tcPr>
                </a:tc>
                <a:tc>
                  <a:txBody>
                    <a:bodyPr/>
                    <a:lstStyle/>
                    <a:p>
                      <a:pPr>
                        <a:buNone/>
                      </a:pPr>
                      <a:r>
                        <a:rPr lang="en-US" sz="1600"/>
                        <a:t>Demonstrates progress toward substance-use goals and uses recovery strategies</a:t>
                      </a:r>
                    </a:p>
                  </a:txBody>
                  <a:tcPr marL="46789" marR="46789" marT="23394" marB="23394" anchor="ctr">
                    <a:solidFill>
                      <a:schemeClr val="accent1">
                        <a:lumMod val="60000"/>
                        <a:lumOff val="40000"/>
                      </a:schemeClr>
                    </a:solidFill>
                  </a:tcPr>
                </a:tc>
                <a:extLst>
                  <a:ext uri="{0D108BD9-81ED-4DB2-BD59-A6C34878D82A}">
                    <a16:rowId xmlns:a16="http://schemas.microsoft.com/office/drawing/2014/main" val="549978289"/>
                  </a:ext>
                </a:extLst>
              </a:tr>
              <a:tr h="576621">
                <a:tc>
                  <a:txBody>
                    <a:bodyPr/>
                    <a:lstStyle/>
                    <a:p>
                      <a:pPr>
                        <a:buNone/>
                      </a:pPr>
                      <a:r>
                        <a:rPr lang="en-US" sz="1600"/>
                        <a:t>Attend treatment</a:t>
                      </a:r>
                    </a:p>
                  </a:txBody>
                  <a:tcPr marL="46789" marR="46789" marT="23394" marB="23394" anchor="ctr"/>
                </a:tc>
                <a:tc>
                  <a:txBody>
                    <a:bodyPr/>
                    <a:lstStyle/>
                    <a:p>
                      <a:pPr>
                        <a:buNone/>
                      </a:pPr>
                      <a:r>
                        <a:rPr lang="en-US" sz="1600" dirty="0"/>
                        <a:t>Compliance/checklist </a:t>
                      </a:r>
                    </a:p>
                    <a:p>
                      <a:pPr>
                        <a:buNone/>
                      </a:pPr>
                      <a:r>
                        <a:rPr lang="en-US" sz="1600" dirty="0"/>
                        <a:t>language</a:t>
                      </a:r>
                    </a:p>
                  </a:txBody>
                  <a:tcPr marL="46789" marR="46789" marT="23394" marB="23394" anchor="ctr"/>
                </a:tc>
                <a:tc>
                  <a:txBody>
                    <a:bodyPr/>
                    <a:lstStyle/>
                    <a:p>
                      <a:pPr>
                        <a:buNone/>
                      </a:pPr>
                      <a:r>
                        <a:rPr lang="en-US" sz="1600"/>
                        <a:t>Engages in clinically indicated treatment and the treatment plan</a:t>
                      </a:r>
                    </a:p>
                  </a:txBody>
                  <a:tcPr marL="46789" marR="46789" marT="23394" marB="23394" anchor="ctr"/>
                </a:tc>
                <a:extLst>
                  <a:ext uri="{0D108BD9-81ED-4DB2-BD59-A6C34878D82A}">
                    <a16:rowId xmlns:a16="http://schemas.microsoft.com/office/drawing/2014/main" val="997462392"/>
                  </a:ext>
                </a:extLst>
              </a:tr>
              <a:tr h="576621">
                <a:tc>
                  <a:txBody>
                    <a:bodyPr/>
                    <a:lstStyle/>
                    <a:p>
                      <a:pPr>
                        <a:buNone/>
                      </a:pPr>
                      <a:r>
                        <a:rPr lang="en-US" sz="1600" dirty="0"/>
                        <a:t>3 support</a:t>
                      </a:r>
                    </a:p>
                    <a:p>
                      <a:pPr>
                        <a:buNone/>
                      </a:pPr>
                      <a:r>
                        <a:rPr lang="en-US" sz="1600" dirty="0"/>
                        <a:t> meetings/week</a:t>
                      </a:r>
                    </a:p>
                  </a:txBody>
                  <a:tcPr marL="46789" marR="46789" marT="23394" marB="23394" anchor="ctr">
                    <a:solidFill>
                      <a:schemeClr val="accent1">
                        <a:lumMod val="60000"/>
                        <a:lumOff val="40000"/>
                      </a:schemeClr>
                    </a:solidFill>
                  </a:tcPr>
                </a:tc>
                <a:tc>
                  <a:txBody>
                    <a:bodyPr/>
                    <a:lstStyle/>
                    <a:p>
                      <a:pPr>
                        <a:buNone/>
                      </a:pPr>
                      <a:r>
                        <a:rPr lang="en-US" sz="1600" dirty="0"/>
                        <a:t>Prescriptive; may not fit </a:t>
                      </a:r>
                    </a:p>
                    <a:p>
                      <a:pPr>
                        <a:buNone/>
                      </a:pPr>
                      <a:r>
                        <a:rPr lang="en-US" sz="1600" dirty="0"/>
                        <a:t>individual needs</a:t>
                      </a:r>
                    </a:p>
                  </a:txBody>
                  <a:tcPr marL="46789" marR="46789" marT="23394" marB="23394" anchor="ctr">
                    <a:solidFill>
                      <a:schemeClr val="accent1">
                        <a:lumMod val="60000"/>
                        <a:lumOff val="40000"/>
                      </a:schemeClr>
                    </a:solidFill>
                  </a:tcPr>
                </a:tc>
                <a:tc>
                  <a:txBody>
                    <a:bodyPr/>
                    <a:lstStyle/>
                    <a:p>
                      <a:pPr>
                        <a:buNone/>
                      </a:pPr>
                      <a:r>
                        <a:rPr lang="en-US" sz="1600"/>
                        <a:t>Builds and uses an individualized recovery/support network</a:t>
                      </a:r>
                    </a:p>
                  </a:txBody>
                  <a:tcPr marL="46789" marR="46789" marT="23394" marB="23394" anchor="ctr">
                    <a:solidFill>
                      <a:schemeClr val="accent1">
                        <a:lumMod val="60000"/>
                        <a:lumOff val="40000"/>
                      </a:schemeClr>
                    </a:solidFill>
                  </a:tcPr>
                </a:tc>
                <a:extLst>
                  <a:ext uri="{0D108BD9-81ED-4DB2-BD59-A6C34878D82A}">
                    <a16:rowId xmlns:a16="http://schemas.microsoft.com/office/drawing/2014/main" val="2787351334"/>
                  </a:ext>
                </a:extLst>
              </a:tr>
              <a:tr h="576621">
                <a:tc>
                  <a:txBody>
                    <a:bodyPr/>
                    <a:lstStyle/>
                    <a:p>
                      <a:pPr>
                        <a:buNone/>
                      </a:pPr>
                      <a:r>
                        <a:rPr lang="en-US" sz="1600"/>
                        <a:t>Obtain employment</a:t>
                      </a:r>
                    </a:p>
                  </a:txBody>
                  <a:tcPr marL="46789" marR="46789" marT="23394" marB="23394" anchor="ctr"/>
                </a:tc>
                <a:tc>
                  <a:txBody>
                    <a:bodyPr/>
                    <a:lstStyle/>
                    <a:p>
                      <a:pPr>
                        <a:buNone/>
                      </a:pPr>
                      <a:r>
                        <a:rPr lang="en-US" sz="1600" dirty="0"/>
                        <a:t>May be distal or </a:t>
                      </a:r>
                    </a:p>
                    <a:p>
                      <a:pPr>
                        <a:buNone/>
                      </a:pPr>
                      <a:r>
                        <a:rPr lang="en-US" sz="1600" dirty="0"/>
                        <a:t>inappropriate for some</a:t>
                      </a:r>
                    </a:p>
                  </a:txBody>
                  <a:tcPr marL="46789" marR="46789" marT="23394" marB="23394" anchor="ctr"/>
                </a:tc>
                <a:tc>
                  <a:txBody>
                    <a:bodyPr/>
                    <a:lstStyle/>
                    <a:p>
                      <a:pPr>
                        <a:buNone/>
                      </a:pPr>
                      <a:r>
                        <a:rPr lang="en-US" sz="1600"/>
                        <a:t>Makes progress toward individualized vocational, educational, or stability goals</a:t>
                      </a:r>
                    </a:p>
                  </a:txBody>
                  <a:tcPr marL="46789" marR="46789" marT="23394" marB="23394" anchor="ctr"/>
                </a:tc>
                <a:extLst>
                  <a:ext uri="{0D108BD9-81ED-4DB2-BD59-A6C34878D82A}">
                    <a16:rowId xmlns:a16="http://schemas.microsoft.com/office/drawing/2014/main" val="1316927088"/>
                  </a:ext>
                </a:extLst>
              </a:tr>
              <a:tr h="576621">
                <a:tc>
                  <a:txBody>
                    <a:bodyPr/>
                    <a:lstStyle/>
                    <a:p>
                      <a:pPr>
                        <a:buNone/>
                      </a:pPr>
                      <a:r>
                        <a:rPr lang="en-US" sz="1600" dirty="0"/>
                        <a:t>Pay $200 toward </a:t>
                      </a:r>
                    </a:p>
                    <a:p>
                      <a:pPr>
                        <a:buNone/>
                      </a:pPr>
                      <a:r>
                        <a:rPr lang="en-US" sz="1600" dirty="0"/>
                        <a:t>court fees</a:t>
                      </a:r>
                    </a:p>
                  </a:txBody>
                  <a:tcPr marL="46789" marR="46789" marT="23394" marB="23394" anchor="ctr">
                    <a:solidFill>
                      <a:schemeClr val="accent1">
                        <a:lumMod val="60000"/>
                        <a:lumOff val="40000"/>
                      </a:schemeClr>
                    </a:solidFill>
                  </a:tcPr>
                </a:tc>
                <a:tc>
                  <a:txBody>
                    <a:bodyPr/>
                    <a:lstStyle/>
                    <a:p>
                      <a:pPr>
                        <a:buNone/>
                      </a:pPr>
                      <a:r>
                        <a:rPr lang="en-US" sz="1600" dirty="0"/>
                        <a:t>Ability to pay varies; may not </a:t>
                      </a:r>
                    </a:p>
                    <a:p>
                      <a:pPr>
                        <a:buNone/>
                      </a:pPr>
                      <a:r>
                        <a:rPr lang="en-US" sz="1600" dirty="0"/>
                        <a:t>reflect behavioral progress</a:t>
                      </a:r>
                    </a:p>
                  </a:txBody>
                  <a:tcPr marL="46789" marR="46789" marT="23394" marB="23394" anchor="ctr">
                    <a:solidFill>
                      <a:schemeClr val="accent1">
                        <a:lumMod val="60000"/>
                        <a:lumOff val="40000"/>
                      </a:schemeClr>
                    </a:solidFill>
                  </a:tcPr>
                </a:tc>
                <a:tc>
                  <a:txBody>
                    <a:bodyPr/>
                    <a:lstStyle/>
                    <a:p>
                      <a:pPr>
                        <a:buNone/>
                      </a:pPr>
                      <a:r>
                        <a:rPr lang="en-US" sz="1600"/>
                        <a:t>Follows an individualized plan for financial obligations, when applicable</a:t>
                      </a:r>
                    </a:p>
                  </a:txBody>
                  <a:tcPr marL="46789" marR="46789" marT="23394" marB="23394" anchor="ctr">
                    <a:solidFill>
                      <a:schemeClr val="accent1">
                        <a:lumMod val="60000"/>
                        <a:lumOff val="40000"/>
                      </a:schemeClr>
                    </a:solidFill>
                  </a:tcPr>
                </a:tc>
                <a:extLst>
                  <a:ext uri="{0D108BD9-81ED-4DB2-BD59-A6C34878D82A}">
                    <a16:rowId xmlns:a16="http://schemas.microsoft.com/office/drawing/2014/main" val="3889221429"/>
                  </a:ext>
                </a:extLst>
              </a:tr>
              <a:tr h="749607">
                <a:tc>
                  <a:txBody>
                    <a:bodyPr/>
                    <a:lstStyle/>
                    <a:p>
                      <a:pPr>
                        <a:buNone/>
                      </a:pPr>
                      <a:r>
                        <a:rPr lang="en-US" sz="1600" dirty="0"/>
                        <a:t>No sanctions </a:t>
                      </a:r>
                    </a:p>
                    <a:p>
                      <a:pPr>
                        <a:buNone/>
                      </a:pPr>
                      <a:r>
                        <a:rPr lang="en-US" sz="1600" dirty="0"/>
                        <a:t>for 30 days</a:t>
                      </a:r>
                    </a:p>
                  </a:txBody>
                  <a:tcPr marL="46789" marR="46789" marT="23394" marB="23394" anchor="ctr"/>
                </a:tc>
                <a:tc>
                  <a:txBody>
                    <a:bodyPr/>
                    <a:lstStyle/>
                    <a:p>
                      <a:pPr>
                        <a:buNone/>
                      </a:pPr>
                      <a:r>
                        <a:rPr lang="en-US" sz="1600" dirty="0"/>
                        <a:t>Focuses on absence of </a:t>
                      </a:r>
                    </a:p>
                    <a:p>
                      <a:pPr>
                        <a:buNone/>
                      </a:pPr>
                      <a:r>
                        <a:rPr lang="en-US" sz="1600" dirty="0"/>
                        <a:t>consequences rather than behavior</a:t>
                      </a:r>
                    </a:p>
                  </a:txBody>
                  <a:tcPr marL="46789" marR="46789" marT="23394" marB="23394" anchor="ctr"/>
                </a:tc>
                <a:tc>
                  <a:txBody>
                    <a:bodyPr/>
                    <a:lstStyle/>
                    <a:p>
                      <a:pPr>
                        <a:buNone/>
                      </a:pPr>
                      <a:r>
                        <a:rPr lang="en-US" sz="1600"/>
                        <a:t>Uses problem-solving and shows growing consistency with current goals</a:t>
                      </a:r>
                    </a:p>
                  </a:txBody>
                  <a:tcPr marL="46789" marR="46789" marT="23394" marB="23394" anchor="ctr"/>
                </a:tc>
                <a:extLst>
                  <a:ext uri="{0D108BD9-81ED-4DB2-BD59-A6C34878D82A}">
                    <a16:rowId xmlns:a16="http://schemas.microsoft.com/office/drawing/2014/main" val="942605337"/>
                  </a:ext>
                </a:extLst>
              </a:tr>
              <a:tr h="0">
                <a:tc>
                  <a:txBody>
                    <a:bodyPr/>
                    <a:lstStyle/>
                    <a:p>
                      <a:pPr>
                        <a:buNone/>
                      </a:pPr>
                      <a:r>
                        <a:rPr lang="en-US" sz="1600" dirty="0"/>
                        <a:t>Maintain a </a:t>
                      </a:r>
                    </a:p>
                    <a:p>
                      <a:pPr>
                        <a:buNone/>
                      </a:pPr>
                      <a:r>
                        <a:rPr lang="en-US" sz="1600" dirty="0"/>
                        <a:t>positive attitude</a:t>
                      </a:r>
                    </a:p>
                  </a:txBody>
                  <a:tcPr marL="46789" marR="46789" marT="23394" marB="23394" anchor="ctr">
                    <a:solidFill>
                      <a:schemeClr val="accent1">
                        <a:lumMod val="60000"/>
                        <a:lumOff val="40000"/>
                      </a:schemeClr>
                    </a:solidFill>
                  </a:tcPr>
                </a:tc>
                <a:tc>
                  <a:txBody>
                    <a:bodyPr/>
                    <a:lstStyle/>
                    <a:p>
                      <a:pPr>
                        <a:buNone/>
                      </a:pPr>
                      <a:r>
                        <a:rPr lang="en-US" sz="1600" dirty="0"/>
                        <a:t>Subjective and difficult </a:t>
                      </a:r>
                    </a:p>
                    <a:p>
                      <a:pPr>
                        <a:buNone/>
                      </a:pPr>
                      <a:r>
                        <a:rPr lang="en-US" sz="1600" dirty="0"/>
                        <a:t>to measure fairly</a:t>
                      </a:r>
                    </a:p>
                  </a:txBody>
                  <a:tcPr marL="46789" marR="46789" marT="23394" marB="23394" anchor="ctr">
                    <a:solidFill>
                      <a:schemeClr val="accent1">
                        <a:lumMod val="60000"/>
                        <a:lumOff val="40000"/>
                      </a:schemeClr>
                    </a:solidFill>
                  </a:tcPr>
                </a:tc>
                <a:tc>
                  <a:txBody>
                    <a:bodyPr/>
                    <a:lstStyle/>
                    <a:p>
                      <a:pPr>
                        <a:buNone/>
                      </a:pPr>
                      <a:r>
                        <a:rPr lang="en-US" sz="1600" dirty="0"/>
                        <a:t>Communicates concerns appropriately and demonstrates agreed behaviors</a:t>
                      </a:r>
                    </a:p>
                  </a:txBody>
                  <a:tcPr marL="46789" marR="46789" marT="23394" marB="23394" anchor="ctr">
                    <a:solidFill>
                      <a:schemeClr val="accent1">
                        <a:lumMod val="60000"/>
                        <a:lumOff val="40000"/>
                      </a:schemeClr>
                    </a:solidFill>
                  </a:tcPr>
                </a:tc>
                <a:extLst>
                  <a:ext uri="{0D108BD9-81ED-4DB2-BD59-A6C34878D82A}">
                    <a16:rowId xmlns:a16="http://schemas.microsoft.com/office/drawing/2014/main" val="3926487837"/>
                  </a:ext>
                </a:extLst>
              </a:tr>
            </a:tbl>
          </a:graphicData>
        </a:graphic>
      </p:graphicFrame>
    </p:spTree>
    <p:extLst>
      <p:ext uri="{BB962C8B-B14F-4D97-AF65-F5344CB8AC3E}">
        <p14:creationId xmlns:p14="http://schemas.microsoft.com/office/powerpoint/2010/main" val="313775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DCD72-3619-C093-B17C-F86D6E6EC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F646E-E0D0-1A6E-A31E-B7286F73594B}"/>
              </a:ext>
            </a:extLst>
          </p:cNvPr>
          <p:cNvSpPr>
            <a:spLocks noGrp="1"/>
          </p:cNvSpPr>
          <p:nvPr>
            <p:ph type="title"/>
          </p:nvPr>
        </p:nvSpPr>
        <p:spPr>
          <a:xfrm>
            <a:off x="139820" y="151149"/>
            <a:ext cx="11959592" cy="533400"/>
          </a:xfrm>
        </p:spPr>
        <p:txBody>
          <a:bodyPr wrap="square">
            <a:normAutofit/>
          </a:bodyPr>
          <a:lstStyle/>
          <a:p>
            <a:r>
              <a:rPr lang="en-US" dirty="0"/>
              <a:t>PHASE 1: ENGAGE, ORIENT &amp; STABILIZE</a:t>
            </a:r>
          </a:p>
        </p:txBody>
      </p:sp>
      <p:sp>
        <p:nvSpPr>
          <p:cNvPr id="4" name="Content Placeholder 3">
            <a:extLst>
              <a:ext uri="{FF2B5EF4-FFF2-40B4-BE49-F238E27FC236}">
                <a16:creationId xmlns:a16="http://schemas.microsoft.com/office/drawing/2014/main" id="{5CD8B528-9482-2602-1490-736BF9E96044}"/>
              </a:ext>
            </a:extLst>
          </p:cNvPr>
          <p:cNvSpPr>
            <a:spLocks noGrp="1"/>
          </p:cNvSpPr>
          <p:nvPr>
            <p:ph idx="1"/>
          </p:nvPr>
        </p:nvSpPr>
        <p:spPr>
          <a:xfrm>
            <a:off x="134644" y="1391138"/>
            <a:ext cx="11347330" cy="5147774"/>
          </a:xfrm>
        </p:spPr>
        <p:txBody>
          <a:bodyPr>
            <a:normAutofit fontScale="92500" lnSpcReduction="10000"/>
          </a:bodyPr>
          <a:lstStyle/>
          <a:p>
            <a:pPr lvl="3"/>
            <a:r>
              <a:rPr lang="en-US" dirty="0"/>
              <a:t>Expectations</a:t>
            </a:r>
          </a:p>
          <a:p>
            <a:pPr marL="342900" indent="-342900">
              <a:buFont typeface="Arial" panose="020B0604020202020204" pitchFamily="34" charset="0"/>
              <a:buChar char="•"/>
            </a:pPr>
            <a:r>
              <a:rPr lang="en-US" sz="2200"/>
              <a:t>Understands </a:t>
            </a:r>
            <a:r>
              <a:rPr lang="en-US" sz="2200" dirty="0"/>
              <a:t>program operations </a:t>
            </a:r>
            <a:r>
              <a:rPr lang="en-US" sz="2200"/>
              <a:t>and expectations</a:t>
            </a:r>
            <a:endParaRPr lang="en-US" sz="2200" dirty="0"/>
          </a:p>
          <a:p>
            <a:pPr marL="342900" indent="-342900">
              <a:buFont typeface="Arial" panose="020B0604020202020204" pitchFamily="34" charset="0"/>
              <a:buChar char="•"/>
            </a:pPr>
            <a:r>
              <a:rPr lang="en-US" sz="2200"/>
              <a:t>Completes assessment and begins </a:t>
            </a:r>
            <a:r>
              <a:rPr lang="en-US" sz="2200" dirty="0"/>
              <a:t>clinically </a:t>
            </a:r>
            <a:r>
              <a:rPr lang="en-US" sz="2200"/>
              <a:t>indicated </a:t>
            </a:r>
            <a:r>
              <a:rPr lang="en-US" sz="2200" dirty="0"/>
              <a:t>treatment</a:t>
            </a:r>
          </a:p>
          <a:p>
            <a:pPr marL="342900" indent="-342900">
              <a:buFont typeface="Arial" panose="020B0604020202020204" pitchFamily="34" charset="0"/>
              <a:buChar char="•"/>
            </a:pPr>
            <a:r>
              <a:rPr lang="en-US" sz="2200"/>
              <a:t>Attends </a:t>
            </a:r>
            <a:r>
              <a:rPr lang="en-US" sz="2200" dirty="0"/>
              <a:t>court, testing, </a:t>
            </a:r>
            <a:r>
              <a:rPr lang="en-US" sz="2200"/>
              <a:t>case-management, and </a:t>
            </a:r>
            <a:r>
              <a:rPr lang="en-US" sz="2200" dirty="0"/>
              <a:t>supervision appointments</a:t>
            </a:r>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Proximal Goals</a:t>
            </a:r>
            <a:endParaRPr kumimoji="0" lang="en-US" sz="2200" b="1" i="0" u="none" strike="noStrike" kern="1200" cap="none" spc="0" normalizeH="0" baseline="0" noProof="0" dirty="0">
              <a:ln>
                <a:noFill/>
              </a:ln>
              <a:solidFill>
                <a:srgbClr val="7CBAD1">
                  <a:lumMod val="75000"/>
                </a:srgbClr>
              </a:solidFill>
              <a:effectLst/>
              <a:uLnTx/>
              <a:uFillTx/>
              <a:latin typeface="Source Sans Pro"/>
              <a:ea typeface="+mn-ea"/>
              <a:cs typeface="+mn-cs"/>
            </a:endParaRPr>
          </a:p>
          <a:p>
            <a:pPr lvl="3">
              <a:defRPr/>
            </a:pPr>
            <a:r>
              <a:rPr lang="en-US" sz="2200" b="0">
                <a:solidFill>
                  <a:schemeClr val="tx1"/>
                </a:solidFill>
              </a:rPr>
              <a:t>Create one collaborative, person-centered case plan</a:t>
            </a:r>
            <a:endParaRPr lang="en-US" sz="2200" b="0" dirty="0">
              <a:solidFill>
                <a:schemeClr val="tx1"/>
              </a:solidFill>
            </a:endParaRPr>
          </a:p>
          <a:p>
            <a:pPr marL="342900" indent="-342900">
              <a:buFont typeface="Arial" panose="020B0604020202020204" pitchFamily="34" charset="0"/>
              <a:buChar char="•"/>
              <a:defRPr/>
            </a:pPr>
            <a:r>
              <a:rPr lang="en-US" sz="2200" b="0">
                <a:solidFill>
                  <a:schemeClr val="tx1"/>
                </a:solidFill>
              </a:rPr>
              <a:t>Address immediate barriers to safety </a:t>
            </a:r>
            <a:r>
              <a:rPr lang="en-US" sz="2200" b="0" dirty="0">
                <a:solidFill>
                  <a:schemeClr val="tx1"/>
                </a:solidFill>
              </a:rPr>
              <a:t>and </a:t>
            </a:r>
            <a:r>
              <a:rPr lang="en-US" sz="2200" b="0">
                <a:solidFill>
                  <a:schemeClr val="tx1"/>
                </a:solidFill>
              </a:rPr>
              <a:t>engagement</a:t>
            </a:r>
          </a:p>
          <a:p>
            <a:pPr marL="342900" indent="-342900">
              <a:buFont typeface="Arial" panose="020B0604020202020204" pitchFamily="34" charset="0"/>
              <a:buChar char="•"/>
              <a:defRPr/>
            </a:pPr>
            <a:r>
              <a:rPr lang="en-US" sz="2200"/>
              <a:t>Begin a treatment plan with realistic prospects for success</a:t>
            </a:r>
          </a:p>
          <a:p>
            <a:pPr>
              <a:defRPr/>
            </a:pPr>
            <a:r>
              <a:rPr lang="en-US" sz="2000" b="1" dirty="0">
                <a:solidFill>
                  <a:srgbClr val="7CBAD1">
                    <a:lumMod val="75000"/>
                  </a:srgbClr>
                </a:solidFill>
              </a:rPr>
              <a:t>Phase Advancement</a:t>
            </a:r>
          </a:p>
          <a:p>
            <a:pPr marL="342900" indent="-342900">
              <a:buFont typeface="Arial" panose="020B0604020202020204" pitchFamily="34" charset="0"/>
              <a:buChar char="•"/>
              <a:defRPr/>
            </a:pPr>
            <a:r>
              <a:rPr lang="en-US" sz="2200"/>
              <a:t>Manages the phase’s </a:t>
            </a:r>
            <a:r>
              <a:rPr lang="en-US" sz="2200" dirty="0"/>
              <a:t>proximal goals</a:t>
            </a:r>
          </a:p>
          <a:p>
            <a:pPr marL="342900" indent="-342900">
              <a:buFont typeface="Arial" panose="020B0604020202020204" pitchFamily="34" charset="0"/>
              <a:buChar char="•"/>
              <a:defRPr/>
            </a:pPr>
            <a:r>
              <a:rPr lang="en-US" sz="2200"/>
              <a:t>Demonstrates reliable participation across </a:t>
            </a:r>
            <a:r>
              <a:rPr lang="en-US" sz="2200" dirty="0"/>
              <a:t>required appointments</a:t>
            </a:r>
          </a:p>
          <a:p>
            <a:pPr marL="342900" indent="-342900">
              <a:buFont typeface="Arial" panose="020B0604020202020204" pitchFamily="34" charset="0"/>
              <a:buChar char="•"/>
              <a:defRPr/>
            </a:pPr>
            <a:endParaRPr lang="en-US" sz="2200" dirty="0"/>
          </a:p>
          <a:p>
            <a:pPr>
              <a:defRPr/>
            </a:pPr>
            <a:endParaRPr lang="en-US" sz="2200" b="0" dirty="0">
              <a:solidFill>
                <a:schemeClr val="tx1"/>
              </a:solidFill>
            </a:endParaRPr>
          </a:p>
          <a:p>
            <a:pPr lvl="3">
              <a:defRPr/>
            </a:pPr>
            <a:endParaRPr lang="en-US" sz="2200" b="0" dirty="0">
              <a:solidFill>
                <a:schemeClr val="tx1"/>
              </a:solidFill>
            </a:endParaRPr>
          </a:p>
          <a:p>
            <a:pPr lvl="2"/>
            <a:endParaRPr lang="en-US" sz="2200" dirty="0"/>
          </a:p>
        </p:txBody>
      </p:sp>
      <p:sp>
        <p:nvSpPr>
          <p:cNvPr id="11" name="Footer Placeholder 10">
            <a:extLst>
              <a:ext uri="{FF2B5EF4-FFF2-40B4-BE49-F238E27FC236}">
                <a16:creationId xmlns:a16="http://schemas.microsoft.com/office/drawing/2014/main" id="{6F22104C-D54D-18C3-AFFD-26E008655DF0}"/>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3AB3B71E-D858-6224-90BD-1A00525C53F8}"/>
              </a:ext>
            </a:extLst>
          </p:cNvPr>
          <p:cNvSpPr>
            <a:spLocks noGrp="1"/>
          </p:cNvSpPr>
          <p:nvPr>
            <p:ph type="sldNum" sz="quarter" idx="12"/>
          </p:nvPr>
        </p:nvSpPr>
        <p:spPr/>
        <p:txBody>
          <a:bodyPr/>
          <a:lstStyle/>
          <a:p>
            <a:fld id="{3F121B19-703E-FA47-A0E4-3C8806D92B9E}" type="slidenum">
              <a:rPr lang="en-US" smtClean="0"/>
              <a:t>23</a:t>
            </a:fld>
            <a:endParaRPr lang="en-US" dirty="0"/>
          </a:p>
        </p:txBody>
      </p:sp>
      <p:sp>
        <p:nvSpPr>
          <p:cNvPr id="7" name="TextBox 6">
            <a:extLst>
              <a:ext uri="{FF2B5EF4-FFF2-40B4-BE49-F238E27FC236}">
                <a16:creationId xmlns:a16="http://schemas.microsoft.com/office/drawing/2014/main" id="{A91FCCD8-8EA4-4994-325A-69385F8BF845}"/>
              </a:ext>
            </a:extLst>
          </p:cNvPr>
          <p:cNvSpPr txBox="1"/>
          <p:nvPr/>
        </p:nvSpPr>
        <p:spPr>
          <a:xfrm>
            <a:off x="6823875" y="208907"/>
            <a:ext cx="4980562" cy="1477328"/>
          </a:xfrm>
          <a:prstGeom prst="rect">
            <a:avLst/>
          </a:pr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0" scaled="1"/>
            <a:tileRect/>
          </a:gradFill>
        </p:spPr>
        <p:txBody>
          <a:bodyPr wrap="square" rtlCol="0">
            <a:spAutoFit/>
          </a:bodyPr>
          <a:lstStyle/>
          <a:p>
            <a:pPr marL="742950" lvl="1" indent="-285750">
              <a:buFont typeface="Arial" panose="020B0604020202020204" pitchFamily="34" charset="0"/>
              <a:buChar char="•"/>
            </a:pPr>
            <a:r>
              <a:rPr lang="en-US" dirty="0"/>
              <a:t>Engagement</a:t>
            </a:r>
          </a:p>
          <a:p>
            <a:pPr marL="1200150" lvl="2" indent="-285750">
              <a:buFont typeface="Arial" panose="020B0604020202020204" pitchFamily="34" charset="0"/>
              <a:buChar char="•"/>
            </a:pPr>
            <a:r>
              <a:rPr lang="en-US" dirty="0"/>
              <a:t>Orientation</a:t>
            </a:r>
          </a:p>
          <a:p>
            <a:pPr marL="1657350" lvl="3" indent="-285750">
              <a:buFont typeface="Arial" panose="020B0604020202020204" pitchFamily="34" charset="0"/>
              <a:buChar char="•"/>
            </a:pPr>
            <a:r>
              <a:rPr lang="en-US" dirty="0"/>
              <a:t>Assessment</a:t>
            </a:r>
          </a:p>
          <a:p>
            <a:pPr marL="2114550" lvl="4" indent="-285750">
              <a:buFont typeface="Arial" panose="020B0604020202020204" pitchFamily="34" charset="0"/>
              <a:buChar char="•"/>
            </a:pPr>
            <a:r>
              <a:rPr lang="en-US" dirty="0"/>
              <a:t>Responsivity</a:t>
            </a:r>
          </a:p>
          <a:p>
            <a:pPr marL="2571750" lvl="5" indent="-285750">
              <a:buFont typeface="Arial" panose="020B0604020202020204" pitchFamily="34" charset="0"/>
              <a:buChar char="•"/>
            </a:pPr>
            <a:r>
              <a:rPr lang="en-US" dirty="0"/>
              <a:t>Stabilization</a:t>
            </a:r>
          </a:p>
        </p:txBody>
      </p:sp>
    </p:spTree>
    <p:extLst>
      <p:ext uri="{BB962C8B-B14F-4D97-AF65-F5344CB8AC3E}">
        <p14:creationId xmlns:p14="http://schemas.microsoft.com/office/powerpoint/2010/main" val="77217866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409F3-8C1E-D6A9-17DF-FF4202688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0B3679-AE32-D6BC-85BF-733EA18BFECE}"/>
              </a:ext>
            </a:extLst>
          </p:cNvPr>
          <p:cNvSpPr>
            <a:spLocks noGrp="1"/>
          </p:cNvSpPr>
          <p:nvPr>
            <p:ph type="title"/>
          </p:nvPr>
        </p:nvSpPr>
        <p:spPr>
          <a:xfrm>
            <a:off x="139820" y="151149"/>
            <a:ext cx="11959592" cy="533400"/>
          </a:xfrm>
        </p:spPr>
        <p:txBody>
          <a:bodyPr wrap="square">
            <a:normAutofit/>
          </a:bodyPr>
          <a:lstStyle/>
          <a:p>
            <a:r>
              <a:rPr lang="en-US" dirty="0"/>
              <a:t>PHASE 2: BUILD CLINICAL STABILITY</a:t>
            </a:r>
          </a:p>
        </p:txBody>
      </p:sp>
      <p:sp>
        <p:nvSpPr>
          <p:cNvPr id="4" name="Content Placeholder 3">
            <a:extLst>
              <a:ext uri="{FF2B5EF4-FFF2-40B4-BE49-F238E27FC236}">
                <a16:creationId xmlns:a16="http://schemas.microsoft.com/office/drawing/2014/main" id="{3ECC99F8-F7D3-7583-9467-7B8E139E5CC1}"/>
              </a:ext>
            </a:extLst>
          </p:cNvPr>
          <p:cNvSpPr>
            <a:spLocks noGrp="1"/>
          </p:cNvSpPr>
          <p:nvPr>
            <p:ph idx="1"/>
          </p:nvPr>
        </p:nvSpPr>
        <p:spPr>
          <a:xfrm>
            <a:off x="387563" y="1208576"/>
            <a:ext cx="11347330" cy="5147774"/>
          </a:xfrm>
        </p:spPr>
        <p:txBody>
          <a:bodyPr>
            <a:normAutofit/>
          </a:bodyPr>
          <a:lstStyle/>
          <a:p>
            <a:pPr lvl="3"/>
            <a:r>
              <a:rPr lang="en-US" dirty="0"/>
              <a:t>Expectations</a:t>
            </a:r>
          </a:p>
          <a:p>
            <a:pPr marL="342900" indent="-342900">
              <a:buFont typeface="Arial" panose="020B0604020202020204" pitchFamily="34" charset="0"/>
              <a:buChar char="•"/>
            </a:pPr>
            <a:r>
              <a:rPr lang="en-US" sz="2200" dirty="0"/>
              <a:t>Follows treatment and supervision plans with growing consistency</a:t>
            </a:r>
          </a:p>
          <a:p>
            <a:pPr marL="342900" indent="-342900">
              <a:buFont typeface="Arial" panose="020B0604020202020204" pitchFamily="34" charset="0"/>
              <a:buChar char="•"/>
            </a:pPr>
            <a:r>
              <a:rPr lang="en-US" sz="2200" dirty="0"/>
              <a:t>Attends required services and appointments reliably</a:t>
            </a:r>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Proximal Goals</a:t>
            </a:r>
            <a:endParaRPr kumimoji="0" lang="en-US" sz="2200" b="1" i="0" u="none" strike="noStrike" kern="1200" cap="none" spc="0" normalizeH="0" baseline="0" noProof="0" dirty="0">
              <a:ln>
                <a:noFill/>
              </a:ln>
              <a:solidFill>
                <a:srgbClr val="7CBAD1">
                  <a:lumMod val="75000"/>
                </a:srgbClr>
              </a:solidFill>
              <a:effectLst/>
              <a:uLnTx/>
              <a:uFillTx/>
              <a:latin typeface="Source Sans Pro"/>
              <a:ea typeface="+mn-ea"/>
              <a:cs typeface="+mn-cs"/>
            </a:endParaRPr>
          </a:p>
          <a:p>
            <a:pPr lvl="3">
              <a:defRPr/>
            </a:pPr>
            <a:r>
              <a:rPr lang="en-US" sz="2200" b="0" dirty="0">
                <a:solidFill>
                  <a:schemeClr val="tx1"/>
                </a:solidFill>
              </a:rPr>
              <a:t>Use an individualized, person-centered case plan</a:t>
            </a:r>
          </a:p>
          <a:p>
            <a:pPr marL="342900" indent="-342900">
              <a:buFont typeface="Arial" panose="020B0604020202020204" pitchFamily="34" charset="0"/>
              <a:buChar char="•"/>
              <a:defRPr/>
            </a:pPr>
            <a:r>
              <a:rPr lang="en-US" sz="2200" b="0" dirty="0">
                <a:solidFill>
                  <a:schemeClr val="tx1"/>
                </a:solidFill>
              </a:rPr>
              <a:t>Build clinical stability and a working alliance with providers</a:t>
            </a:r>
            <a:endParaRPr lang="en-US" sz="2200" dirty="0"/>
          </a:p>
          <a:p>
            <a:pPr marL="342900" indent="-342900">
              <a:buFont typeface="Arial" panose="020B0604020202020204" pitchFamily="34" charset="0"/>
              <a:buChar char="•"/>
              <a:defRPr/>
            </a:pPr>
            <a:r>
              <a:rPr lang="en-US" sz="2200" dirty="0"/>
              <a:t>Secure stable housing—or make measurable progress toward it</a:t>
            </a:r>
          </a:p>
          <a:p>
            <a:pPr>
              <a:defRPr/>
            </a:pPr>
            <a:r>
              <a:rPr lang="en-US" b="1" dirty="0">
                <a:solidFill>
                  <a:srgbClr val="7CBAD1">
                    <a:lumMod val="75000"/>
                  </a:srgbClr>
                </a:solidFill>
              </a:rPr>
              <a:t>Phase Advancement</a:t>
            </a:r>
          </a:p>
          <a:p>
            <a:pPr marL="342900" indent="-342900">
              <a:buFont typeface="Arial" panose="020B0604020202020204" pitchFamily="34" charset="0"/>
              <a:buChar char="•"/>
              <a:defRPr/>
            </a:pPr>
            <a:r>
              <a:rPr lang="en-US" sz="2200" dirty="0"/>
              <a:t>Manages current proximal goals</a:t>
            </a:r>
          </a:p>
          <a:p>
            <a:pPr marL="342900" indent="-342900">
              <a:buFont typeface="Arial" panose="020B0604020202020204" pitchFamily="34" charset="0"/>
              <a:buChar char="•"/>
              <a:defRPr/>
            </a:pPr>
            <a:r>
              <a:rPr lang="en-US" sz="2200" dirty="0"/>
              <a:t>Demonstrates reliable engagement across treatment, court, testing, and supervision</a:t>
            </a:r>
          </a:p>
          <a:p>
            <a:pPr marL="342900" indent="-342900">
              <a:buFont typeface="Arial" panose="020B0604020202020204" pitchFamily="34" charset="0"/>
              <a:buChar char="•"/>
              <a:defRPr/>
            </a:pPr>
            <a:endParaRPr lang="en-US" sz="2200" dirty="0"/>
          </a:p>
          <a:p>
            <a:pPr>
              <a:defRPr/>
            </a:pPr>
            <a:endParaRPr lang="en-US" sz="2200" b="0" dirty="0">
              <a:solidFill>
                <a:schemeClr val="tx1"/>
              </a:solidFill>
            </a:endParaRPr>
          </a:p>
          <a:p>
            <a:pPr lvl="3">
              <a:defRPr/>
            </a:pPr>
            <a:endParaRPr lang="en-US" sz="2200" b="0" dirty="0">
              <a:solidFill>
                <a:schemeClr val="tx1"/>
              </a:solidFill>
            </a:endParaRPr>
          </a:p>
          <a:p>
            <a:pPr lvl="2"/>
            <a:endParaRPr lang="en-US" sz="2200" dirty="0"/>
          </a:p>
        </p:txBody>
      </p:sp>
      <p:sp>
        <p:nvSpPr>
          <p:cNvPr id="11" name="Footer Placeholder 10">
            <a:extLst>
              <a:ext uri="{FF2B5EF4-FFF2-40B4-BE49-F238E27FC236}">
                <a16:creationId xmlns:a16="http://schemas.microsoft.com/office/drawing/2014/main" id="{C6A05810-A348-9FCF-CD91-5496AEA12440}"/>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1D558CEB-7345-ED68-4B5D-7DB01FE4D022}"/>
              </a:ext>
            </a:extLst>
          </p:cNvPr>
          <p:cNvSpPr>
            <a:spLocks noGrp="1"/>
          </p:cNvSpPr>
          <p:nvPr>
            <p:ph type="sldNum" sz="quarter" idx="12"/>
          </p:nvPr>
        </p:nvSpPr>
        <p:spPr/>
        <p:txBody>
          <a:bodyPr/>
          <a:lstStyle/>
          <a:p>
            <a:fld id="{3F121B19-703E-FA47-A0E4-3C8806D92B9E}" type="slidenum">
              <a:rPr lang="en-US" smtClean="0"/>
              <a:t>24</a:t>
            </a:fld>
            <a:endParaRPr lang="en-US" dirty="0"/>
          </a:p>
        </p:txBody>
      </p:sp>
      <p:sp>
        <p:nvSpPr>
          <p:cNvPr id="7" name="TextBox 6">
            <a:extLst>
              <a:ext uri="{FF2B5EF4-FFF2-40B4-BE49-F238E27FC236}">
                <a16:creationId xmlns:a16="http://schemas.microsoft.com/office/drawing/2014/main" id="{4B94E323-C0C6-37A0-074A-3793F414D739}"/>
              </a:ext>
            </a:extLst>
          </p:cNvPr>
          <p:cNvSpPr txBox="1"/>
          <p:nvPr/>
        </p:nvSpPr>
        <p:spPr>
          <a:xfrm>
            <a:off x="6823875" y="208907"/>
            <a:ext cx="4980562" cy="1477328"/>
          </a:xfrm>
          <a:prstGeom prst="rect">
            <a:avLst/>
          </a:pr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0" scaled="1"/>
            <a:tileRect/>
          </a:gradFill>
        </p:spPr>
        <p:txBody>
          <a:bodyPr wrap="square" rtlCol="0">
            <a:spAutoFit/>
          </a:bodyPr>
          <a:lstStyle/>
          <a:p>
            <a:pPr marL="742950" lvl="1" indent="-285750">
              <a:buFont typeface="Arial" panose="020B0604020202020204" pitchFamily="34" charset="0"/>
              <a:buChar char="•"/>
            </a:pPr>
            <a:r>
              <a:rPr lang="en-US" dirty="0"/>
              <a:t>Engagement</a:t>
            </a:r>
          </a:p>
          <a:p>
            <a:pPr marL="1200150" lvl="2" indent="-285750">
              <a:buFont typeface="Arial" panose="020B0604020202020204" pitchFamily="34" charset="0"/>
              <a:buChar char="•"/>
            </a:pPr>
            <a:r>
              <a:rPr lang="en-US" dirty="0"/>
              <a:t>Orientation</a:t>
            </a:r>
          </a:p>
          <a:p>
            <a:pPr marL="1657350" lvl="3" indent="-285750">
              <a:buFont typeface="Arial" panose="020B0604020202020204" pitchFamily="34" charset="0"/>
              <a:buChar char="•"/>
            </a:pPr>
            <a:r>
              <a:rPr lang="en-US" dirty="0"/>
              <a:t>Assessment</a:t>
            </a:r>
          </a:p>
          <a:p>
            <a:pPr marL="2114550" lvl="4" indent="-285750">
              <a:buFont typeface="Arial" panose="020B0604020202020204" pitchFamily="34" charset="0"/>
              <a:buChar char="•"/>
            </a:pPr>
            <a:r>
              <a:rPr lang="en-US" dirty="0"/>
              <a:t>Responsivity</a:t>
            </a:r>
          </a:p>
          <a:p>
            <a:pPr marL="2571750" lvl="5" indent="-285750">
              <a:buFont typeface="Arial" panose="020B0604020202020204" pitchFamily="34" charset="0"/>
              <a:buChar char="•"/>
            </a:pPr>
            <a:r>
              <a:rPr lang="en-US" dirty="0"/>
              <a:t>Stabilization</a:t>
            </a:r>
          </a:p>
        </p:txBody>
      </p:sp>
    </p:spTree>
    <p:extLst>
      <p:ext uri="{BB962C8B-B14F-4D97-AF65-F5344CB8AC3E}">
        <p14:creationId xmlns:p14="http://schemas.microsoft.com/office/powerpoint/2010/main" val="106533497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DE28C-2842-BF85-524B-B5B8080EF6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4DA6D-87B0-ADDB-5865-3A34023961DB}"/>
              </a:ext>
            </a:extLst>
          </p:cNvPr>
          <p:cNvSpPr>
            <a:spLocks noGrp="1"/>
          </p:cNvSpPr>
          <p:nvPr>
            <p:ph type="title"/>
          </p:nvPr>
        </p:nvSpPr>
        <p:spPr>
          <a:xfrm>
            <a:off x="139820" y="151149"/>
            <a:ext cx="11959592" cy="533400"/>
          </a:xfrm>
        </p:spPr>
        <p:txBody>
          <a:bodyPr wrap="square">
            <a:normAutofit/>
          </a:bodyPr>
          <a:lstStyle/>
          <a:p>
            <a:r>
              <a:rPr lang="en-US" dirty="0"/>
              <a:t>PHASE 3: BUILD SKILLS &amp; PROSOCIAL ROUTINES</a:t>
            </a:r>
          </a:p>
        </p:txBody>
      </p:sp>
      <p:sp>
        <p:nvSpPr>
          <p:cNvPr id="4" name="Content Placeholder 3">
            <a:extLst>
              <a:ext uri="{FF2B5EF4-FFF2-40B4-BE49-F238E27FC236}">
                <a16:creationId xmlns:a16="http://schemas.microsoft.com/office/drawing/2014/main" id="{A21059F3-8815-8DA2-2E38-CF45A99B8608}"/>
              </a:ext>
            </a:extLst>
          </p:cNvPr>
          <p:cNvSpPr>
            <a:spLocks noGrp="1"/>
          </p:cNvSpPr>
          <p:nvPr>
            <p:ph idx="1"/>
          </p:nvPr>
        </p:nvSpPr>
        <p:spPr>
          <a:xfrm>
            <a:off x="290512" y="1391138"/>
            <a:ext cx="11347330" cy="5147774"/>
          </a:xfrm>
        </p:spPr>
        <p:txBody>
          <a:bodyPr>
            <a:normAutofit fontScale="85000" lnSpcReduction="20000"/>
          </a:bodyPr>
          <a:lstStyle/>
          <a:p>
            <a:pPr lvl="3"/>
            <a:r>
              <a:rPr lang="en-US" dirty="0"/>
              <a:t>Expectations</a:t>
            </a:r>
          </a:p>
          <a:p>
            <a:pPr marL="342900" indent="-342900">
              <a:buFont typeface="Arial" panose="020B0604020202020204" pitchFamily="34" charset="0"/>
              <a:buChar char="•"/>
            </a:pPr>
            <a:r>
              <a:rPr lang="en-US" sz="2200" dirty="0"/>
              <a:t>Uses decision-making and substance-use-avoidance skills in</a:t>
            </a:r>
          </a:p>
          <a:p>
            <a:r>
              <a:rPr lang="en-US" sz="2200" dirty="0"/>
              <a:t> a safe, prosocial routine</a:t>
            </a:r>
          </a:p>
          <a:p>
            <a:pPr marL="342900" indent="-342900">
              <a:buFont typeface="Arial" panose="020B0604020202020204" pitchFamily="34" charset="0"/>
              <a:buChar char="•"/>
            </a:pPr>
            <a:r>
              <a:rPr lang="en-US" sz="2200" dirty="0"/>
              <a:t>Maintains reliable participation in required services and appointments</a:t>
            </a:r>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Proximal Goals</a:t>
            </a:r>
            <a:endParaRPr kumimoji="0" lang="en-US" sz="2200" b="1" i="0" u="none" strike="noStrike" kern="1200" cap="none" spc="0" normalizeH="0" baseline="0" noProof="0" dirty="0">
              <a:ln>
                <a:noFill/>
              </a:ln>
              <a:solidFill>
                <a:srgbClr val="7CBAD1">
                  <a:lumMod val="75000"/>
                </a:srgbClr>
              </a:solidFill>
              <a:effectLst/>
              <a:uLnTx/>
              <a:uFillTx/>
              <a:latin typeface="Source Sans Pro"/>
              <a:ea typeface="+mn-ea"/>
              <a:cs typeface="+mn-cs"/>
            </a:endParaRPr>
          </a:p>
          <a:p>
            <a:pPr lvl="3">
              <a:defRPr/>
            </a:pPr>
            <a:r>
              <a:rPr lang="en-US" sz="2200" b="0" dirty="0">
                <a:solidFill>
                  <a:schemeClr val="tx1"/>
                </a:solidFill>
              </a:rPr>
              <a:t>Follow an individualized, person-centered case plan</a:t>
            </a:r>
          </a:p>
          <a:p>
            <a:pPr marL="342900" indent="-342900">
              <a:buFont typeface="Arial" panose="020B0604020202020204" pitchFamily="34" charset="0"/>
              <a:buChar char="•"/>
              <a:defRPr/>
            </a:pPr>
            <a:r>
              <a:rPr lang="en-US" sz="2200" dirty="0"/>
              <a:t>Develop a healthy daily routine</a:t>
            </a:r>
          </a:p>
          <a:p>
            <a:pPr marL="342900" indent="-342900">
              <a:buFont typeface="Arial" panose="020B0604020202020204" pitchFamily="34" charset="0"/>
              <a:buChar char="•"/>
              <a:defRPr/>
            </a:pPr>
            <a:r>
              <a:rPr lang="en-US" sz="2200" dirty="0"/>
              <a:t>Strengthen housing stability</a:t>
            </a:r>
          </a:p>
          <a:p>
            <a:pPr marL="342900" indent="-342900">
              <a:buFont typeface="Arial" panose="020B0604020202020204" pitchFamily="34" charset="0"/>
              <a:buChar char="•"/>
              <a:defRPr/>
            </a:pPr>
            <a:r>
              <a:rPr lang="en-US" sz="2200" dirty="0"/>
              <a:t>Change high-risk people, places, and situations</a:t>
            </a:r>
          </a:p>
          <a:p>
            <a:pPr marL="342900" indent="-342900">
              <a:buFont typeface="Arial" panose="020B0604020202020204" pitchFamily="34" charset="0"/>
              <a:buChar char="•"/>
              <a:defRPr/>
            </a:pPr>
            <a:r>
              <a:rPr lang="en-US" sz="2200" dirty="0"/>
              <a:t>Use recovery supports regularly</a:t>
            </a:r>
          </a:p>
          <a:p>
            <a:pPr>
              <a:defRPr/>
            </a:pPr>
            <a:r>
              <a:rPr lang="en-US" b="1" dirty="0">
                <a:solidFill>
                  <a:srgbClr val="7CBAD1">
                    <a:lumMod val="75000"/>
                  </a:srgbClr>
                </a:solidFill>
              </a:rPr>
              <a:t>Phase Advancement</a:t>
            </a:r>
          </a:p>
          <a:p>
            <a:pPr marL="342900" indent="-342900">
              <a:buFont typeface="Arial" panose="020B0604020202020204" pitchFamily="34" charset="0"/>
              <a:buChar char="•"/>
              <a:defRPr/>
            </a:pPr>
            <a:r>
              <a:rPr lang="en-US" sz="2200" dirty="0"/>
              <a:t>Manages current proximal goals</a:t>
            </a:r>
          </a:p>
          <a:p>
            <a:pPr marL="342900" indent="-342900">
              <a:buFont typeface="Arial" panose="020B0604020202020204" pitchFamily="34" charset="0"/>
              <a:buChar char="•"/>
              <a:defRPr/>
            </a:pPr>
            <a:r>
              <a:rPr lang="en-US" sz="2200" dirty="0"/>
              <a:t>Applies skills consistently in daily life and required appointments</a:t>
            </a:r>
          </a:p>
          <a:p>
            <a:pPr marL="342900" indent="-342900">
              <a:buFont typeface="Arial" panose="020B0604020202020204" pitchFamily="34" charset="0"/>
              <a:buChar char="•"/>
              <a:defRPr/>
            </a:pPr>
            <a:endParaRPr lang="en-US" sz="2200" dirty="0"/>
          </a:p>
          <a:p>
            <a:pPr marL="342900" indent="-342900">
              <a:buFont typeface="Arial" panose="020B0604020202020204" pitchFamily="34" charset="0"/>
              <a:buChar char="•"/>
              <a:defRPr/>
            </a:pPr>
            <a:endParaRPr lang="en-US" sz="2200" dirty="0"/>
          </a:p>
          <a:p>
            <a:pPr>
              <a:defRPr/>
            </a:pPr>
            <a:endParaRPr lang="en-US" sz="2200" b="0" dirty="0">
              <a:solidFill>
                <a:schemeClr val="tx1"/>
              </a:solidFill>
            </a:endParaRPr>
          </a:p>
          <a:p>
            <a:pPr lvl="3">
              <a:defRPr/>
            </a:pPr>
            <a:endParaRPr lang="en-US" sz="2200" b="0" dirty="0">
              <a:solidFill>
                <a:schemeClr val="tx1"/>
              </a:solidFill>
            </a:endParaRPr>
          </a:p>
          <a:p>
            <a:pPr lvl="2"/>
            <a:endParaRPr lang="en-US" sz="2200" dirty="0"/>
          </a:p>
        </p:txBody>
      </p:sp>
      <p:sp>
        <p:nvSpPr>
          <p:cNvPr id="11" name="Footer Placeholder 10">
            <a:extLst>
              <a:ext uri="{FF2B5EF4-FFF2-40B4-BE49-F238E27FC236}">
                <a16:creationId xmlns:a16="http://schemas.microsoft.com/office/drawing/2014/main" id="{C3A9D25B-52F9-B5B7-B21F-BEF5CBD53035}"/>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E9F39AE8-9503-952E-28E1-CB582EA786E9}"/>
              </a:ext>
            </a:extLst>
          </p:cNvPr>
          <p:cNvSpPr>
            <a:spLocks noGrp="1"/>
          </p:cNvSpPr>
          <p:nvPr>
            <p:ph type="sldNum" sz="quarter" idx="12"/>
          </p:nvPr>
        </p:nvSpPr>
        <p:spPr/>
        <p:txBody>
          <a:bodyPr/>
          <a:lstStyle/>
          <a:p>
            <a:fld id="{3F121B19-703E-FA47-A0E4-3C8806D92B9E}" type="slidenum">
              <a:rPr lang="en-US" smtClean="0"/>
              <a:t>25</a:t>
            </a:fld>
            <a:endParaRPr lang="en-US" dirty="0"/>
          </a:p>
        </p:txBody>
      </p:sp>
      <p:sp>
        <p:nvSpPr>
          <p:cNvPr id="3" name="TextBox 2">
            <a:extLst>
              <a:ext uri="{FF2B5EF4-FFF2-40B4-BE49-F238E27FC236}">
                <a16:creationId xmlns:a16="http://schemas.microsoft.com/office/drawing/2014/main" id="{715D754E-95C7-3E71-D7F1-4E1508BAB2F6}"/>
              </a:ext>
            </a:extLst>
          </p:cNvPr>
          <p:cNvSpPr txBox="1"/>
          <p:nvPr/>
        </p:nvSpPr>
        <p:spPr>
          <a:xfrm>
            <a:off x="7115878" y="592810"/>
            <a:ext cx="4785610" cy="147732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wrap="square" rtlCol="0">
            <a:spAutoFit/>
          </a:bodyPr>
          <a:lstStyle/>
          <a:p>
            <a:pPr marL="742950" lvl="1" indent="-285750">
              <a:buFont typeface="Arial" panose="020B0604020202020204" pitchFamily="34" charset="0"/>
              <a:buChar char="•"/>
            </a:pPr>
            <a:r>
              <a:rPr lang="en-US" dirty="0"/>
              <a:t>Address Criminogenic Needs</a:t>
            </a:r>
          </a:p>
          <a:p>
            <a:pPr marL="1200150" lvl="2" indent="-285750">
              <a:buFont typeface="Arial" panose="020B0604020202020204" pitchFamily="34" charset="0"/>
              <a:buChar char="•"/>
            </a:pPr>
            <a:r>
              <a:rPr lang="en-US" dirty="0"/>
              <a:t>Skill Building</a:t>
            </a:r>
          </a:p>
          <a:p>
            <a:pPr marL="1657350" lvl="3" indent="-285750">
              <a:buFont typeface="Arial" panose="020B0604020202020204" pitchFamily="34" charset="0"/>
              <a:buChar char="•"/>
            </a:pPr>
            <a:r>
              <a:rPr lang="en-US" dirty="0"/>
              <a:t>Prosocial Engagement</a:t>
            </a:r>
          </a:p>
          <a:p>
            <a:pPr marL="2114550" lvl="4" indent="-285750">
              <a:buFont typeface="Arial" panose="020B0604020202020204" pitchFamily="34" charset="0"/>
              <a:buChar char="•"/>
            </a:pPr>
            <a:r>
              <a:rPr lang="en-US" dirty="0"/>
              <a:t>Life Skills</a:t>
            </a:r>
          </a:p>
          <a:p>
            <a:pPr marL="2571750" lvl="5" indent="-285750">
              <a:buFont typeface="Arial" panose="020B0604020202020204" pitchFamily="34" charset="0"/>
              <a:buChar char="•"/>
            </a:pPr>
            <a:r>
              <a:rPr lang="en-US" dirty="0"/>
              <a:t>Abstinence</a:t>
            </a:r>
          </a:p>
        </p:txBody>
      </p:sp>
    </p:spTree>
    <p:extLst>
      <p:ext uri="{BB962C8B-B14F-4D97-AF65-F5344CB8AC3E}">
        <p14:creationId xmlns:p14="http://schemas.microsoft.com/office/powerpoint/2010/main" val="356064442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52714-A7A8-E63F-3198-D327311665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EB475A-F78E-5BB7-A9C0-DEF306CFCC90}"/>
              </a:ext>
            </a:extLst>
          </p:cNvPr>
          <p:cNvSpPr>
            <a:spLocks noGrp="1"/>
          </p:cNvSpPr>
          <p:nvPr>
            <p:ph type="title"/>
          </p:nvPr>
        </p:nvSpPr>
        <p:spPr>
          <a:xfrm>
            <a:off x="139820" y="151149"/>
            <a:ext cx="11959592" cy="533400"/>
          </a:xfrm>
        </p:spPr>
        <p:txBody>
          <a:bodyPr wrap="square">
            <a:normAutofit/>
          </a:bodyPr>
          <a:lstStyle/>
          <a:p>
            <a:r>
              <a:rPr lang="en-US" dirty="0"/>
              <a:t>PHASE 4: BUILD LIFE SKILLS</a:t>
            </a:r>
          </a:p>
        </p:txBody>
      </p:sp>
      <p:sp>
        <p:nvSpPr>
          <p:cNvPr id="4" name="Content Placeholder 3">
            <a:extLst>
              <a:ext uri="{FF2B5EF4-FFF2-40B4-BE49-F238E27FC236}">
                <a16:creationId xmlns:a16="http://schemas.microsoft.com/office/drawing/2014/main" id="{B34447DC-A97A-4A79-F901-44A815FE2D45}"/>
              </a:ext>
            </a:extLst>
          </p:cNvPr>
          <p:cNvSpPr>
            <a:spLocks noGrp="1"/>
          </p:cNvSpPr>
          <p:nvPr>
            <p:ph idx="1"/>
          </p:nvPr>
        </p:nvSpPr>
        <p:spPr>
          <a:xfrm>
            <a:off x="267884" y="946562"/>
            <a:ext cx="11347330" cy="5147774"/>
          </a:xfrm>
        </p:spPr>
        <p:txBody>
          <a:bodyPr>
            <a:normAutofit fontScale="70000" lnSpcReduction="20000"/>
          </a:bodyPr>
          <a:lstStyle/>
          <a:p>
            <a:pPr lvl="3"/>
            <a:r>
              <a:rPr lang="en-US" dirty="0"/>
              <a:t>Expectations</a:t>
            </a:r>
          </a:p>
          <a:p>
            <a:pPr marL="342900" indent="-342900">
              <a:buFont typeface="Arial" panose="020B0604020202020204" pitchFamily="34" charset="0"/>
              <a:buChar char="•"/>
            </a:pPr>
            <a:r>
              <a:rPr lang="en-US" sz="2200" dirty="0"/>
              <a:t>Practices life skills for long-term </a:t>
            </a:r>
          </a:p>
          <a:p>
            <a:r>
              <a:rPr lang="en-US" sz="2200" dirty="0"/>
              <a:t>         recovery: time management, employment readiness,  and personal </a:t>
            </a:r>
          </a:p>
          <a:p>
            <a:r>
              <a:rPr lang="en-US" sz="2200" dirty="0"/>
              <a:t>         finance</a:t>
            </a:r>
          </a:p>
          <a:p>
            <a:pPr marL="342900" indent="-342900">
              <a:buFont typeface="Arial" panose="020B0604020202020204" pitchFamily="34" charset="0"/>
              <a:buChar char="•"/>
            </a:pPr>
            <a:r>
              <a:rPr lang="en-US" sz="2200" dirty="0"/>
              <a:t>Maintains reliable participation in required services and appointments</a:t>
            </a:r>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Proximal Goals</a:t>
            </a:r>
            <a:endParaRPr kumimoji="0" lang="en-US" sz="2200" b="1" i="0" u="none" strike="noStrike" kern="1200" cap="none" spc="0" normalizeH="0" baseline="0" noProof="0" dirty="0">
              <a:ln>
                <a:noFill/>
              </a:ln>
              <a:solidFill>
                <a:srgbClr val="7CBAD1">
                  <a:lumMod val="75000"/>
                </a:srgbClr>
              </a:solidFill>
              <a:effectLst/>
              <a:uLnTx/>
              <a:uFillTx/>
              <a:latin typeface="Source Sans Pro"/>
              <a:ea typeface="+mn-ea"/>
              <a:cs typeface="+mn-cs"/>
            </a:endParaRPr>
          </a:p>
          <a:p>
            <a:pPr lvl="3">
              <a:defRPr/>
            </a:pPr>
            <a:r>
              <a:rPr lang="en-US" sz="2200" b="0" dirty="0">
                <a:solidFill>
                  <a:schemeClr val="tx1"/>
                </a:solidFill>
              </a:rPr>
              <a:t>Follow an individualized, person-centered case plan</a:t>
            </a:r>
          </a:p>
          <a:p>
            <a:pPr marL="342900" indent="-342900">
              <a:buFont typeface="Arial" panose="020B0604020202020204" pitchFamily="34" charset="0"/>
              <a:buChar char="•"/>
              <a:defRPr/>
            </a:pPr>
            <a:r>
              <a:rPr lang="en-US" sz="2200" dirty="0"/>
              <a:t>Build recovery capital</a:t>
            </a:r>
          </a:p>
          <a:p>
            <a:pPr marL="342900" indent="-342900">
              <a:buFont typeface="Arial" panose="020B0604020202020204" pitchFamily="34" charset="0"/>
              <a:buChar char="•"/>
              <a:defRPr/>
            </a:pPr>
            <a:r>
              <a:rPr lang="en-US" sz="2200" dirty="0"/>
              <a:t>Engage in work, school, or community as appropriate</a:t>
            </a:r>
          </a:p>
          <a:p>
            <a:pPr marL="342900" indent="-342900">
              <a:buFont typeface="Arial" panose="020B0604020202020204" pitchFamily="34" charset="0"/>
              <a:buChar char="•"/>
              <a:defRPr/>
            </a:pPr>
            <a:r>
              <a:rPr lang="en-US" sz="2200" dirty="0"/>
              <a:t>Address financial obligations through an individualized plan</a:t>
            </a:r>
          </a:p>
          <a:p>
            <a:pPr marL="342900" indent="-342900">
              <a:buFont typeface="Arial" panose="020B0604020202020204" pitchFamily="34" charset="0"/>
              <a:buChar char="•"/>
              <a:defRPr/>
            </a:pPr>
            <a:r>
              <a:rPr lang="en-US" sz="2200" dirty="0"/>
              <a:t>Achieve 90 days of clinical stability and clinical stability</a:t>
            </a:r>
          </a:p>
          <a:p>
            <a:pPr>
              <a:defRPr/>
            </a:pPr>
            <a:r>
              <a:rPr lang="en-US" b="1" dirty="0">
                <a:solidFill>
                  <a:srgbClr val="7CBAD1">
                    <a:lumMod val="75000"/>
                  </a:srgbClr>
                </a:solidFill>
              </a:rPr>
              <a:t>Phase Advancement</a:t>
            </a:r>
          </a:p>
          <a:p>
            <a:pPr marL="342900" indent="-342900">
              <a:buFont typeface="Arial" panose="020B0604020202020204" pitchFamily="34" charset="0"/>
              <a:buChar char="•"/>
              <a:defRPr/>
            </a:pPr>
            <a:r>
              <a:rPr lang="en-US" sz="2200" dirty="0"/>
              <a:t>Manages current proximal goals</a:t>
            </a:r>
          </a:p>
          <a:p>
            <a:pPr marL="342900" indent="-342900">
              <a:buFont typeface="Arial" panose="020B0604020202020204" pitchFamily="34" charset="0"/>
              <a:buChar char="•"/>
              <a:defRPr/>
            </a:pPr>
            <a:r>
              <a:rPr lang="en-US" sz="2200" dirty="0"/>
              <a:t>Shows growing independence across recovery, responsibilities, and appointments</a:t>
            </a:r>
          </a:p>
          <a:p>
            <a:pPr marL="342900" indent="-342900">
              <a:buFont typeface="Arial" panose="020B0604020202020204" pitchFamily="34" charset="0"/>
              <a:buChar char="•"/>
              <a:defRPr/>
            </a:pPr>
            <a:endParaRPr lang="en-US" sz="2200" dirty="0"/>
          </a:p>
          <a:p>
            <a:pPr marL="342900" indent="-342900">
              <a:buFont typeface="Arial" panose="020B0604020202020204" pitchFamily="34" charset="0"/>
              <a:buChar char="•"/>
              <a:defRPr/>
            </a:pPr>
            <a:endParaRPr lang="en-US" sz="2200" dirty="0"/>
          </a:p>
          <a:p>
            <a:pPr marL="342900" indent="-342900">
              <a:buFont typeface="Arial" panose="020B0604020202020204" pitchFamily="34" charset="0"/>
              <a:buChar char="•"/>
              <a:defRPr/>
            </a:pPr>
            <a:endParaRPr lang="en-US" sz="2200" dirty="0"/>
          </a:p>
          <a:p>
            <a:pPr>
              <a:defRPr/>
            </a:pPr>
            <a:endParaRPr lang="en-US" sz="2200" b="0" dirty="0">
              <a:solidFill>
                <a:schemeClr val="tx1"/>
              </a:solidFill>
            </a:endParaRPr>
          </a:p>
          <a:p>
            <a:pPr lvl="3">
              <a:defRPr/>
            </a:pPr>
            <a:endParaRPr lang="en-US" sz="2200" b="0" dirty="0">
              <a:solidFill>
                <a:schemeClr val="tx1"/>
              </a:solidFill>
            </a:endParaRPr>
          </a:p>
          <a:p>
            <a:pPr lvl="2"/>
            <a:endParaRPr lang="en-US" sz="2200" dirty="0"/>
          </a:p>
        </p:txBody>
      </p:sp>
      <p:sp>
        <p:nvSpPr>
          <p:cNvPr id="11" name="Footer Placeholder 10">
            <a:extLst>
              <a:ext uri="{FF2B5EF4-FFF2-40B4-BE49-F238E27FC236}">
                <a16:creationId xmlns:a16="http://schemas.microsoft.com/office/drawing/2014/main" id="{102D158A-872B-7398-0753-4BDA75EFE75B}"/>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EB8C1F93-2FA2-5A5B-A54D-8B3FD271D266}"/>
              </a:ext>
            </a:extLst>
          </p:cNvPr>
          <p:cNvSpPr>
            <a:spLocks noGrp="1"/>
          </p:cNvSpPr>
          <p:nvPr>
            <p:ph type="sldNum" sz="quarter" idx="12"/>
          </p:nvPr>
        </p:nvSpPr>
        <p:spPr/>
        <p:txBody>
          <a:bodyPr/>
          <a:lstStyle/>
          <a:p>
            <a:fld id="{3F121B19-703E-FA47-A0E4-3C8806D92B9E}" type="slidenum">
              <a:rPr lang="en-US" smtClean="0"/>
              <a:t>26</a:t>
            </a:fld>
            <a:endParaRPr lang="en-US" dirty="0"/>
          </a:p>
        </p:txBody>
      </p:sp>
      <p:sp>
        <p:nvSpPr>
          <p:cNvPr id="3" name="TextBox 2">
            <a:extLst>
              <a:ext uri="{FF2B5EF4-FFF2-40B4-BE49-F238E27FC236}">
                <a16:creationId xmlns:a16="http://schemas.microsoft.com/office/drawing/2014/main" id="{8A7D28E7-55DA-4D08-3A0F-2916D90760F6}"/>
              </a:ext>
            </a:extLst>
          </p:cNvPr>
          <p:cNvSpPr txBox="1"/>
          <p:nvPr/>
        </p:nvSpPr>
        <p:spPr>
          <a:xfrm>
            <a:off x="6142331" y="151149"/>
            <a:ext cx="4543425" cy="147732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wrap="square" rtlCol="0">
            <a:spAutoFit/>
          </a:bodyPr>
          <a:lstStyle/>
          <a:p>
            <a:pPr marL="742950" lvl="1" indent="-285750">
              <a:buFont typeface="Arial" panose="020B0604020202020204" pitchFamily="34" charset="0"/>
              <a:buChar char="•"/>
            </a:pPr>
            <a:r>
              <a:rPr lang="en-US" dirty="0"/>
              <a:t>Address Criminogenic Needs</a:t>
            </a:r>
          </a:p>
          <a:p>
            <a:pPr marL="1200150" lvl="2" indent="-285750">
              <a:buFont typeface="Arial" panose="020B0604020202020204" pitchFamily="34" charset="0"/>
              <a:buChar char="•"/>
            </a:pPr>
            <a:r>
              <a:rPr lang="en-US" dirty="0"/>
              <a:t>Skill Building</a:t>
            </a:r>
          </a:p>
          <a:p>
            <a:pPr marL="1657350" lvl="3" indent="-285750">
              <a:buFont typeface="Arial" panose="020B0604020202020204" pitchFamily="34" charset="0"/>
              <a:buChar char="•"/>
            </a:pPr>
            <a:r>
              <a:rPr lang="en-US" dirty="0"/>
              <a:t>Prosocial Engagement</a:t>
            </a:r>
          </a:p>
          <a:p>
            <a:pPr marL="2114550" lvl="4" indent="-285750">
              <a:buFont typeface="Arial" panose="020B0604020202020204" pitchFamily="34" charset="0"/>
              <a:buChar char="•"/>
            </a:pPr>
            <a:r>
              <a:rPr lang="en-US" dirty="0"/>
              <a:t>Life Skills</a:t>
            </a:r>
          </a:p>
          <a:p>
            <a:pPr marL="2571750" lvl="5" indent="-285750">
              <a:buFont typeface="Arial" panose="020B0604020202020204" pitchFamily="34" charset="0"/>
              <a:buChar char="•"/>
            </a:pPr>
            <a:r>
              <a:rPr lang="en-US" dirty="0"/>
              <a:t>Abstinence</a:t>
            </a:r>
          </a:p>
        </p:txBody>
      </p:sp>
      <p:sp>
        <p:nvSpPr>
          <p:cNvPr id="5" name="TextBox 4">
            <a:extLst>
              <a:ext uri="{FF2B5EF4-FFF2-40B4-BE49-F238E27FC236}">
                <a16:creationId xmlns:a16="http://schemas.microsoft.com/office/drawing/2014/main" id="{63B21639-5262-0590-6CF6-C851BC574EC9}"/>
              </a:ext>
            </a:extLst>
          </p:cNvPr>
          <p:cNvSpPr txBox="1"/>
          <p:nvPr/>
        </p:nvSpPr>
        <p:spPr>
          <a:xfrm>
            <a:off x="7555986" y="1585316"/>
            <a:ext cx="4543425" cy="147732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p:spPr>
        <p:txBody>
          <a:bodyPr wrap="square" rtlCol="0">
            <a:spAutoFit/>
          </a:bodyPr>
          <a:lstStyle/>
          <a:p>
            <a:pPr marL="742950" lvl="1" indent="-285750">
              <a:buFont typeface="Arial" panose="020B0604020202020204" pitchFamily="34" charset="0"/>
              <a:buChar char="•"/>
            </a:pPr>
            <a:r>
              <a:rPr lang="en-US" dirty="0"/>
              <a:t>Recovery Management</a:t>
            </a:r>
          </a:p>
          <a:p>
            <a:pPr marL="1200150" lvl="2" indent="-285750">
              <a:buFont typeface="Arial" panose="020B0604020202020204" pitchFamily="34" charset="0"/>
              <a:buChar char="•"/>
            </a:pPr>
            <a:r>
              <a:rPr lang="en-US" dirty="0"/>
              <a:t>Build Independence</a:t>
            </a:r>
          </a:p>
          <a:p>
            <a:pPr marL="1657350" lvl="3" indent="-285750">
              <a:buFont typeface="Arial" panose="020B0604020202020204" pitchFamily="34" charset="0"/>
              <a:buChar char="•"/>
            </a:pPr>
            <a:r>
              <a:rPr lang="en-US" dirty="0"/>
              <a:t>Increase Community Connections</a:t>
            </a:r>
          </a:p>
          <a:p>
            <a:pPr marL="2114550" lvl="4" indent="-285750">
              <a:buFont typeface="Arial" panose="020B0604020202020204" pitchFamily="34" charset="0"/>
              <a:buChar char="•"/>
            </a:pPr>
            <a:r>
              <a:rPr lang="en-US" dirty="0"/>
              <a:t>Address Holistic Needs</a:t>
            </a:r>
          </a:p>
        </p:txBody>
      </p:sp>
    </p:spTree>
    <p:extLst>
      <p:ext uri="{BB962C8B-B14F-4D97-AF65-F5344CB8AC3E}">
        <p14:creationId xmlns:p14="http://schemas.microsoft.com/office/powerpoint/2010/main" val="425889686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EFEDD-4FC3-FFB1-BD2D-F6BEA14E2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D23258-CE7A-791F-DE1D-DBA2FC81A77A}"/>
              </a:ext>
            </a:extLst>
          </p:cNvPr>
          <p:cNvSpPr>
            <a:spLocks noGrp="1"/>
          </p:cNvSpPr>
          <p:nvPr>
            <p:ph type="title"/>
          </p:nvPr>
        </p:nvSpPr>
        <p:spPr>
          <a:xfrm>
            <a:off x="139820" y="151149"/>
            <a:ext cx="11959592" cy="533400"/>
          </a:xfrm>
        </p:spPr>
        <p:txBody>
          <a:bodyPr wrap="square">
            <a:normAutofit/>
          </a:bodyPr>
          <a:lstStyle/>
          <a:p>
            <a:r>
              <a:rPr lang="en-US" dirty="0"/>
              <a:t>PHASE 5: SUSTAIN RECOVERY</a:t>
            </a:r>
          </a:p>
        </p:txBody>
      </p:sp>
      <p:sp>
        <p:nvSpPr>
          <p:cNvPr id="4" name="Content Placeholder 3">
            <a:extLst>
              <a:ext uri="{FF2B5EF4-FFF2-40B4-BE49-F238E27FC236}">
                <a16:creationId xmlns:a16="http://schemas.microsoft.com/office/drawing/2014/main" id="{76A4A547-8D94-EE48-8037-34FA2BC4D07A}"/>
              </a:ext>
            </a:extLst>
          </p:cNvPr>
          <p:cNvSpPr>
            <a:spLocks noGrp="1"/>
          </p:cNvSpPr>
          <p:nvPr>
            <p:ph idx="1"/>
          </p:nvPr>
        </p:nvSpPr>
        <p:spPr>
          <a:xfrm>
            <a:off x="445951" y="1208576"/>
            <a:ext cx="11347330" cy="5147774"/>
          </a:xfrm>
        </p:spPr>
        <p:txBody>
          <a:bodyPr>
            <a:normAutofit fontScale="92500" lnSpcReduction="20000"/>
          </a:bodyPr>
          <a:lstStyle/>
          <a:p>
            <a:pPr lvl="3"/>
            <a:r>
              <a:rPr lang="en-US" dirty="0"/>
              <a:t>Expectations</a:t>
            </a:r>
          </a:p>
          <a:p>
            <a:pPr marL="342900" indent="-342900">
              <a:buFont typeface="Arial" panose="020B0604020202020204" pitchFamily="34" charset="0"/>
              <a:buChar char="•"/>
            </a:pPr>
            <a:r>
              <a:rPr lang="en-US" sz="2200" dirty="0"/>
              <a:t>Uses peer and community supports, including connection with lived experience</a:t>
            </a:r>
          </a:p>
          <a:p>
            <a:pPr marL="342900" indent="-342900">
              <a:buFont typeface="Arial" panose="020B0604020202020204" pitchFamily="34" charset="0"/>
              <a:buChar char="•"/>
            </a:pPr>
            <a:r>
              <a:rPr lang="en-US" sz="2200" dirty="0"/>
              <a:t>Maintains reliable participation in required services and appointments</a:t>
            </a:r>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Proximal Goals</a:t>
            </a:r>
            <a:endParaRPr kumimoji="0" lang="en-US" sz="2200" b="1" i="0" u="none" strike="noStrike" kern="1200" cap="none" spc="0" normalizeH="0" baseline="0" noProof="0" dirty="0">
              <a:ln>
                <a:noFill/>
              </a:ln>
              <a:solidFill>
                <a:srgbClr val="7CBAD1">
                  <a:lumMod val="75000"/>
                </a:srgbClr>
              </a:solidFill>
              <a:effectLst/>
              <a:uLnTx/>
              <a:uFillTx/>
              <a:latin typeface="Source Sans Pro"/>
              <a:ea typeface="+mn-ea"/>
              <a:cs typeface="+mn-cs"/>
            </a:endParaRPr>
          </a:p>
          <a:p>
            <a:pPr lvl="3">
              <a:defRPr/>
            </a:pPr>
            <a:r>
              <a:rPr lang="en-US" sz="2200" b="0" dirty="0">
                <a:solidFill>
                  <a:schemeClr val="tx1"/>
                </a:solidFill>
              </a:rPr>
              <a:t>Follow an individualized, person-centered case plan</a:t>
            </a:r>
          </a:p>
          <a:p>
            <a:pPr marL="342900" indent="-342900">
              <a:buFont typeface="Arial" panose="020B0604020202020204" pitchFamily="34" charset="0"/>
              <a:buChar char="•"/>
              <a:defRPr/>
            </a:pPr>
            <a:r>
              <a:rPr lang="en-US" sz="2200" dirty="0"/>
              <a:t>Maintain an individualized support network</a:t>
            </a:r>
          </a:p>
          <a:p>
            <a:pPr marL="342900" indent="-342900">
              <a:buFont typeface="Arial" panose="020B0604020202020204" pitchFamily="34" charset="0"/>
              <a:buChar char="•"/>
              <a:defRPr/>
            </a:pPr>
            <a:r>
              <a:rPr lang="en-US" sz="2200" dirty="0"/>
              <a:t>Complete a relapse-prevention or continuing-care plan with treatment </a:t>
            </a:r>
          </a:p>
          <a:p>
            <a:pPr marL="342900" indent="-342900">
              <a:buFont typeface="Arial" panose="020B0604020202020204" pitchFamily="34" charset="0"/>
              <a:buChar char="•"/>
              <a:defRPr/>
            </a:pPr>
            <a:r>
              <a:rPr lang="en-US" sz="2200" dirty="0"/>
              <a:t>Achieve abstinence maintenance and demonstrated recovery management</a:t>
            </a:r>
          </a:p>
          <a:p>
            <a:pPr>
              <a:defRPr/>
            </a:pPr>
            <a:r>
              <a:rPr lang="en-US" b="1" dirty="0">
                <a:solidFill>
                  <a:srgbClr val="7CBAD1">
                    <a:lumMod val="75000"/>
                  </a:srgbClr>
                </a:solidFill>
              </a:rPr>
              <a:t>Phase Advancement</a:t>
            </a:r>
          </a:p>
          <a:p>
            <a:pPr marL="342900" indent="-342900">
              <a:buFont typeface="Arial" panose="020B0604020202020204" pitchFamily="34" charset="0"/>
              <a:buChar char="•"/>
              <a:defRPr/>
            </a:pPr>
            <a:r>
              <a:rPr lang="en-US" sz="2200" dirty="0"/>
              <a:t>Manages current proximal goals</a:t>
            </a:r>
          </a:p>
          <a:p>
            <a:pPr marL="342900" indent="-342900">
              <a:buFont typeface="Arial" panose="020B0604020202020204" pitchFamily="34" charset="0"/>
              <a:buChar char="•"/>
              <a:defRPr/>
            </a:pPr>
            <a:r>
              <a:rPr lang="en-US" sz="2200" dirty="0"/>
              <a:t>Demonstrates a workable plan for continued recovery and community support</a:t>
            </a:r>
          </a:p>
          <a:p>
            <a:pPr marL="342900" indent="-342900">
              <a:buFont typeface="Arial" panose="020B0604020202020204" pitchFamily="34" charset="0"/>
              <a:buChar char="•"/>
              <a:defRPr/>
            </a:pPr>
            <a:r>
              <a:rPr lang="en-US" sz="2200" dirty="0"/>
              <a:t>Completes graduation or discharge planning</a:t>
            </a:r>
          </a:p>
          <a:p>
            <a:pPr marL="342900" indent="-342900">
              <a:buFont typeface="Arial" panose="020B0604020202020204" pitchFamily="34" charset="0"/>
              <a:buChar char="•"/>
              <a:defRPr/>
            </a:pPr>
            <a:endParaRPr lang="en-US" sz="2200" dirty="0"/>
          </a:p>
          <a:p>
            <a:pPr marL="342900" indent="-342900">
              <a:buFont typeface="Arial" panose="020B0604020202020204" pitchFamily="34" charset="0"/>
              <a:buChar char="•"/>
              <a:defRPr/>
            </a:pPr>
            <a:endParaRPr lang="en-US" sz="2200" dirty="0"/>
          </a:p>
          <a:p>
            <a:pPr>
              <a:defRPr/>
            </a:pPr>
            <a:endParaRPr lang="en-US" sz="2200" b="0" dirty="0">
              <a:solidFill>
                <a:schemeClr val="tx1"/>
              </a:solidFill>
            </a:endParaRPr>
          </a:p>
          <a:p>
            <a:pPr lvl="3">
              <a:defRPr/>
            </a:pPr>
            <a:endParaRPr lang="en-US" sz="2200" b="0" dirty="0">
              <a:solidFill>
                <a:schemeClr val="tx1"/>
              </a:solidFill>
            </a:endParaRPr>
          </a:p>
          <a:p>
            <a:pPr lvl="2"/>
            <a:endParaRPr lang="en-US" sz="2200" dirty="0"/>
          </a:p>
        </p:txBody>
      </p:sp>
      <p:sp>
        <p:nvSpPr>
          <p:cNvPr id="11" name="Footer Placeholder 10">
            <a:extLst>
              <a:ext uri="{FF2B5EF4-FFF2-40B4-BE49-F238E27FC236}">
                <a16:creationId xmlns:a16="http://schemas.microsoft.com/office/drawing/2014/main" id="{78204FD2-2AB3-9A5B-F789-2EA25A62430B}"/>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C532731F-8992-F75E-F6FB-BF077BBB28C6}"/>
              </a:ext>
            </a:extLst>
          </p:cNvPr>
          <p:cNvSpPr>
            <a:spLocks noGrp="1"/>
          </p:cNvSpPr>
          <p:nvPr>
            <p:ph type="sldNum" sz="quarter" idx="12"/>
          </p:nvPr>
        </p:nvSpPr>
        <p:spPr/>
        <p:txBody>
          <a:bodyPr/>
          <a:lstStyle/>
          <a:p>
            <a:fld id="{3F121B19-703E-FA47-A0E4-3C8806D92B9E}" type="slidenum">
              <a:rPr lang="en-US" smtClean="0"/>
              <a:t>27</a:t>
            </a:fld>
            <a:endParaRPr lang="en-US" dirty="0"/>
          </a:p>
        </p:txBody>
      </p:sp>
      <p:sp>
        <p:nvSpPr>
          <p:cNvPr id="3" name="TextBox 2">
            <a:extLst>
              <a:ext uri="{FF2B5EF4-FFF2-40B4-BE49-F238E27FC236}">
                <a16:creationId xmlns:a16="http://schemas.microsoft.com/office/drawing/2014/main" id="{72757E5E-AD39-AB35-93D4-212D28E9296F}"/>
              </a:ext>
            </a:extLst>
          </p:cNvPr>
          <p:cNvSpPr txBox="1"/>
          <p:nvPr/>
        </p:nvSpPr>
        <p:spPr>
          <a:xfrm>
            <a:off x="7115878" y="212204"/>
            <a:ext cx="4785610" cy="147732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wrap="square" rtlCol="0">
            <a:spAutoFit/>
          </a:bodyPr>
          <a:lstStyle/>
          <a:p>
            <a:pPr marL="742950" lvl="1" indent="-285750">
              <a:buFont typeface="Arial" panose="020B0604020202020204" pitchFamily="34" charset="0"/>
              <a:buChar char="•"/>
            </a:pPr>
            <a:r>
              <a:rPr lang="en-US" dirty="0"/>
              <a:t>Address Criminogenic Needs</a:t>
            </a:r>
          </a:p>
          <a:p>
            <a:pPr marL="1200150" lvl="2" indent="-285750">
              <a:buFont typeface="Arial" panose="020B0604020202020204" pitchFamily="34" charset="0"/>
              <a:buChar char="•"/>
            </a:pPr>
            <a:r>
              <a:rPr lang="en-US" dirty="0"/>
              <a:t>Skill Building</a:t>
            </a:r>
          </a:p>
          <a:p>
            <a:pPr marL="1657350" lvl="3" indent="-285750">
              <a:buFont typeface="Arial" panose="020B0604020202020204" pitchFamily="34" charset="0"/>
              <a:buChar char="•"/>
            </a:pPr>
            <a:r>
              <a:rPr lang="en-US" dirty="0"/>
              <a:t>Prosocial Engagement</a:t>
            </a:r>
          </a:p>
          <a:p>
            <a:pPr marL="2114550" lvl="4" indent="-285750">
              <a:buFont typeface="Arial" panose="020B0604020202020204" pitchFamily="34" charset="0"/>
              <a:buChar char="•"/>
            </a:pPr>
            <a:r>
              <a:rPr lang="en-US" dirty="0"/>
              <a:t>Life Skills</a:t>
            </a:r>
          </a:p>
          <a:p>
            <a:pPr marL="2571750" lvl="5" indent="-285750">
              <a:buFont typeface="Arial" panose="020B0604020202020204" pitchFamily="34" charset="0"/>
              <a:buChar char="•"/>
            </a:pPr>
            <a:r>
              <a:rPr lang="en-US" dirty="0"/>
              <a:t>Abstinence</a:t>
            </a:r>
          </a:p>
        </p:txBody>
      </p:sp>
    </p:spTree>
    <p:extLst>
      <p:ext uri="{BB962C8B-B14F-4D97-AF65-F5344CB8AC3E}">
        <p14:creationId xmlns:p14="http://schemas.microsoft.com/office/powerpoint/2010/main" val="1119607576"/>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4F1AC-9873-2EEE-18B5-7478C31456ED}"/>
              </a:ext>
            </a:extLst>
          </p:cNvPr>
          <p:cNvSpPr>
            <a:spLocks noGrp="1"/>
          </p:cNvSpPr>
          <p:nvPr>
            <p:ph type="title"/>
          </p:nvPr>
        </p:nvSpPr>
        <p:spPr/>
        <p:txBody>
          <a:bodyPr/>
          <a:lstStyle/>
          <a:p>
            <a:r>
              <a:rPr lang="en-US" dirty="0"/>
              <a:t>PUTTING IT INTO PRACTICE</a:t>
            </a:r>
          </a:p>
        </p:txBody>
      </p:sp>
      <p:sp>
        <p:nvSpPr>
          <p:cNvPr id="3" name="Text Placeholder 2">
            <a:extLst>
              <a:ext uri="{FF2B5EF4-FFF2-40B4-BE49-F238E27FC236}">
                <a16:creationId xmlns:a16="http://schemas.microsoft.com/office/drawing/2014/main" id="{20EF04BE-7E04-8A04-A3E2-19E290CF8B3C}"/>
              </a:ext>
            </a:extLst>
          </p:cNvPr>
          <p:cNvSpPr>
            <a:spLocks noGrp="1"/>
          </p:cNvSpPr>
          <p:nvPr>
            <p:ph type="body" idx="1"/>
          </p:nvPr>
        </p:nvSpPr>
        <p:spPr/>
        <p:txBody>
          <a:bodyPr/>
          <a:lstStyle/>
          <a:p>
            <a:r>
              <a:rPr lang="en-US" b="0" dirty="0">
                <a:solidFill>
                  <a:schemeClr val="tx1"/>
                </a:solidFill>
              </a:rPr>
              <a:t>“Great things are done by a series of small things brought together.”</a:t>
            </a:r>
            <a:r>
              <a:rPr lang="en-US" dirty="0"/>
              <a:t> </a:t>
            </a:r>
          </a:p>
          <a:p>
            <a:r>
              <a:rPr lang="en-US" b="0" dirty="0">
                <a:solidFill>
                  <a:schemeClr val="accent1"/>
                </a:solidFill>
              </a:rPr>
              <a:t>								— Vincent van Gogh</a:t>
            </a:r>
          </a:p>
        </p:txBody>
      </p:sp>
      <p:sp>
        <p:nvSpPr>
          <p:cNvPr id="4" name="Footer Placeholder 3">
            <a:extLst>
              <a:ext uri="{FF2B5EF4-FFF2-40B4-BE49-F238E27FC236}">
                <a16:creationId xmlns:a16="http://schemas.microsoft.com/office/drawing/2014/main" id="{C8D29646-B164-CF1D-34F9-C5932F2662CA}"/>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76D0E2CD-1DC4-DA82-F15B-F5926FD9EE83}"/>
              </a:ext>
            </a:extLst>
          </p:cNvPr>
          <p:cNvSpPr>
            <a:spLocks noGrp="1"/>
          </p:cNvSpPr>
          <p:nvPr>
            <p:ph type="sldNum" sz="quarter" idx="12"/>
          </p:nvPr>
        </p:nvSpPr>
        <p:spPr/>
        <p:txBody>
          <a:bodyPr/>
          <a:lstStyle/>
          <a:p>
            <a:fld id="{3F121B19-703E-FA47-A0E4-3C8806D92B9E}" type="slidenum">
              <a:rPr lang="en-US" smtClean="0"/>
              <a:t>28</a:t>
            </a:fld>
            <a:endParaRPr lang="en-US" dirty="0"/>
          </a:p>
        </p:txBody>
      </p:sp>
    </p:spTree>
    <p:extLst>
      <p:ext uri="{BB962C8B-B14F-4D97-AF65-F5344CB8AC3E}">
        <p14:creationId xmlns:p14="http://schemas.microsoft.com/office/powerpoint/2010/main" val="2982738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23900" y="5775960"/>
            <a:ext cx="10744200" cy="6858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rPr dirty="0">
                <a:solidFill>
                  <a:schemeClr val="accent1"/>
                </a:solidFill>
              </a:rPr>
              <a:t>Use this audit against one of your court’s current phases.</a:t>
            </a:r>
          </a:p>
        </p:txBody>
      </p:sp>
      <p:sp>
        <p:nvSpPr>
          <p:cNvPr id="5" name="Title 4">
            <a:extLst>
              <a:ext uri="{FF2B5EF4-FFF2-40B4-BE49-F238E27FC236}">
                <a16:creationId xmlns:a16="http://schemas.microsoft.com/office/drawing/2014/main" id="{3B123233-FA44-7927-0AE2-2A6915AB5B0E}"/>
              </a:ext>
            </a:extLst>
          </p:cNvPr>
          <p:cNvSpPr>
            <a:spLocks noGrp="1"/>
          </p:cNvSpPr>
          <p:nvPr>
            <p:ph type="title"/>
          </p:nvPr>
        </p:nvSpPr>
        <p:spPr/>
        <p:txBody>
          <a:bodyPr wrap="square">
            <a:normAutofit fontScale="90000"/>
          </a:bodyPr>
          <a:lstStyle/>
          <a:p>
            <a:br>
              <a:rPr lang="en-US" dirty="0"/>
            </a:br>
            <a:r>
              <a:rPr lang="en-US" dirty="0"/>
              <a:t>AUDIT EACH PHASE AGAINST SIX QUESTIONS</a:t>
            </a:r>
            <a:br>
              <a:rPr lang="en-US" dirty="0"/>
            </a:br>
            <a:endParaRPr lang="en-US" dirty="0"/>
          </a:p>
        </p:txBody>
      </p:sp>
      <p:sp>
        <p:nvSpPr>
          <p:cNvPr id="7" name="Content Placeholder 6">
            <a:extLst>
              <a:ext uri="{FF2B5EF4-FFF2-40B4-BE49-F238E27FC236}">
                <a16:creationId xmlns:a16="http://schemas.microsoft.com/office/drawing/2014/main" id="{50C4F8D6-D992-84EA-B7C5-66414BA2294A}"/>
              </a:ext>
            </a:extLst>
          </p:cNvPr>
          <p:cNvSpPr>
            <a:spLocks noGrp="1"/>
          </p:cNvSpPr>
          <p:nvPr>
            <p:ph idx="13"/>
          </p:nvPr>
        </p:nvSpPr>
        <p:spPr>
          <a:xfrm>
            <a:off x="1210759" y="978839"/>
            <a:ext cx="9388445" cy="4265704"/>
          </a:xfrm>
        </p:spPr>
        <p:txBody>
          <a:bodyPr/>
          <a:lstStyle/>
          <a:p>
            <a:pPr>
              <a:defRPr sz="1800">
                <a:solidFill>
                  <a:srgbClr val="2A3035"/>
                </a:solidFill>
                <a:latin typeface="Aptos"/>
              </a:defRPr>
            </a:pPr>
            <a:endParaRPr lang="en-US" dirty="0"/>
          </a:p>
          <a:p>
            <a:pPr>
              <a:defRPr sz="1800">
                <a:solidFill>
                  <a:srgbClr val="2A3035"/>
                </a:solidFill>
                <a:latin typeface="Aptos"/>
              </a:defRPr>
            </a:pPr>
            <a:endParaRPr lang="en-US" dirty="0"/>
          </a:p>
          <a:p>
            <a:pPr marL="0" indent="0">
              <a:buNone/>
            </a:pPr>
            <a:endParaRPr lang="en-US" dirty="0"/>
          </a:p>
        </p:txBody>
      </p:sp>
      <p:sp>
        <p:nvSpPr>
          <p:cNvPr id="9" name="Light blue line removal"/>
          <p:cNvSpPr/>
          <p:nvPr/>
        </p:nvSpPr>
        <p:spPr>
          <a:xfrm>
            <a:off x="2148840" y="1463040"/>
            <a:ext cx="9875520" cy="914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 name="Diagram 7">
            <a:extLst>
              <a:ext uri="{FF2B5EF4-FFF2-40B4-BE49-F238E27FC236}">
                <a16:creationId xmlns:a16="http://schemas.microsoft.com/office/drawing/2014/main" id="{C3D652AB-5997-9715-6274-2BC05C710DB4}"/>
              </a:ext>
            </a:extLst>
          </p:cNvPr>
          <p:cNvGraphicFramePr/>
          <p:nvPr>
            <p:extLst>
              <p:ext uri="{D42A27DB-BD31-4B8C-83A1-F6EECF244321}">
                <p14:modId xmlns:p14="http://schemas.microsoft.com/office/powerpoint/2010/main" val="4134926778"/>
              </p:ext>
            </p:extLst>
          </p:nvPr>
        </p:nvGraphicFramePr>
        <p:xfrm>
          <a:off x="1840981" y="887529"/>
          <a:ext cx="8128000" cy="49038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riteria connector 1"/>
          <p:cNvCxnSpPr/>
          <p:nvPr/>
        </p:nvCxnSpPr>
        <p:spPr>
          <a:xfrm>
            <a:off x="9217152" y="1773936"/>
            <a:ext cx="0" cy="182879"/>
          </a:xfrm>
          <a:prstGeom prst="line">
            <a:avLst/>
          </a:prstGeom>
          <a:ln w="28575">
            <a:solidFill>
              <a:srgbClr val="F7B18B"/>
            </a:solidFill>
          </a:ln>
        </p:spPr>
        <p:style>
          <a:lnRef idx="2">
            <a:schemeClr val="accent1"/>
          </a:lnRef>
          <a:fillRef idx="0">
            <a:schemeClr val="accent1"/>
          </a:fillRef>
          <a:effectRef idx="1">
            <a:schemeClr val="accent1"/>
          </a:effectRef>
          <a:fontRef idx="minor">
            <a:schemeClr val="tx1"/>
          </a:fontRef>
        </p:style>
      </p:cxnSp>
      <p:cxnSp>
        <p:nvCxnSpPr>
          <p:cNvPr id="12" name="Criteria connector 2"/>
          <p:cNvCxnSpPr/>
          <p:nvPr/>
        </p:nvCxnSpPr>
        <p:spPr>
          <a:xfrm>
            <a:off x="9217152" y="2615183"/>
            <a:ext cx="0" cy="182880"/>
          </a:xfrm>
          <a:prstGeom prst="line">
            <a:avLst/>
          </a:prstGeom>
          <a:ln w="28575">
            <a:solidFill>
              <a:srgbClr val="F7B18B"/>
            </a:solidFill>
          </a:ln>
        </p:spPr>
        <p:style>
          <a:lnRef idx="2">
            <a:schemeClr val="accent1"/>
          </a:lnRef>
          <a:fillRef idx="0">
            <a:schemeClr val="accent1"/>
          </a:fillRef>
          <a:effectRef idx="1">
            <a:schemeClr val="accent1"/>
          </a:effectRef>
          <a:fontRef idx="minor">
            <a:schemeClr val="tx1"/>
          </a:fontRef>
        </p:style>
      </p:cxnSp>
      <p:cxnSp>
        <p:nvCxnSpPr>
          <p:cNvPr id="13" name="Criteria connector 3"/>
          <p:cNvCxnSpPr/>
          <p:nvPr/>
        </p:nvCxnSpPr>
        <p:spPr>
          <a:xfrm>
            <a:off x="9217152" y="3456431"/>
            <a:ext cx="0" cy="182880"/>
          </a:xfrm>
          <a:prstGeom prst="line">
            <a:avLst/>
          </a:prstGeom>
          <a:ln w="28575">
            <a:solidFill>
              <a:srgbClr val="F7B18B"/>
            </a:solidFill>
          </a:ln>
        </p:spPr>
        <p:style>
          <a:lnRef idx="2">
            <a:schemeClr val="accent1"/>
          </a:lnRef>
          <a:fillRef idx="0">
            <a:schemeClr val="accent1"/>
          </a:fillRef>
          <a:effectRef idx="1">
            <a:schemeClr val="accent1"/>
          </a:effectRef>
          <a:fontRef idx="minor">
            <a:schemeClr val="tx1"/>
          </a:fontRef>
        </p:style>
      </p:cxnSp>
      <p:cxnSp>
        <p:nvCxnSpPr>
          <p:cNvPr id="14" name="Criteria connector 4"/>
          <p:cNvCxnSpPr/>
          <p:nvPr/>
        </p:nvCxnSpPr>
        <p:spPr>
          <a:xfrm>
            <a:off x="9217152" y="4297679"/>
            <a:ext cx="0" cy="182880"/>
          </a:xfrm>
          <a:prstGeom prst="line">
            <a:avLst/>
          </a:prstGeom>
          <a:ln w="28575">
            <a:solidFill>
              <a:srgbClr val="F7B18B"/>
            </a:solidFill>
          </a:ln>
        </p:spPr>
        <p:style>
          <a:lnRef idx="2">
            <a:schemeClr val="accent1"/>
          </a:lnRef>
          <a:fillRef idx="0">
            <a:schemeClr val="accent1"/>
          </a:fillRef>
          <a:effectRef idx="1">
            <a:schemeClr val="accent1"/>
          </a:effectRef>
          <a:fontRef idx="minor">
            <a:schemeClr val="tx1"/>
          </a:fontRef>
        </p:style>
      </p:cxnSp>
      <p:sp>
        <p:nvSpPr>
          <p:cNvPr id="4" name="Rounded Rectangle 3"/>
          <p:cNvSpPr/>
          <p:nvPr/>
        </p:nvSpPr>
        <p:spPr>
          <a:xfrm>
            <a:off x="7015171" y="1115567"/>
            <a:ext cx="4359965" cy="841247"/>
          </a:xfrm>
          <a:prstGeom prst="roundRect">
            <a:avLst/>
          </a:prstGeom>
          <a:solidFill>
            <a:srgbClr val="2C7A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INDIVIDUALIZED</a:t>
            </a:r>
          </a:p>
        </p:txBody>
      </p:sp>
      <p:sp>
        <p:nvSpPr>
          <p:cNvPr id="5" name="Rounded Rectangle 4"/>
          <p:cNvSpPr/>
          <p:nvPr/>
        </p:nvSpPr>
        <p:spPr>
          <a:xfrm>
            <a:off x="7015169" y="2096691"/>
            <a:ext cx="4359965" cy="841247"/>
          </a:xfrm>
          <a:prstGeom prst="roundRect">
            <a:avLst/>
          </a:prstGeom>
          <a:solidFill>
            <a:srgbClr val="1F3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OBSERVABLE</a:t>
            </a:r>
          </a:p>
        </p:txBody>
      </p:sp>
      <p:sp>
        <p:nvSpPr>
          <p:cNvPr id="6" name="Rounded Rectangle 5"/>
          <p:cNvSpPr/>
          <p:nvPr/>
        </p:nvSpPr>
        <p:spPr>
          <a:xfrm>
            <a:off x="7015169" y="3077816"/>
            <a:ext cx="4359965" cy="841247"/>
          </a:xfrm>
          <a:prstGeom prst="roundRect">
            <a:avLst/>
          </a:prstGeom>
          <a:solidFill>
            <a:srgbClr val="2C7A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ACHIEVABLE</a:t>
            </a:r>
          </a:p>
        </p:txBody>
      </p:sp>
      <p:sp>
        <p:nvSpPr>
          <p:cNvPr id="7" name="Rounded Rectangle 6"/>
          <p:cNvSpPr/>
          <p:nvPr/>
        </p:nvSpPr>
        <p:spPr>
          <a:xfrm>
            <a:off x="7015169" y="4200807"/>
            <a:ext cx="4359965" cy="841247"/>
          </a:xfrm>
          <a:prstGeom prst="roundRect">
            <a:avLst/>
          </a:prstGeom>
          <a:solidFill>
            <a:srgbClr val="1F3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MEANINGFUL</a:t>
            </a:r>
          </a:p>
        </p:txBody>
      </p:sp>
      <p:sp>
        <p:nvSpPr>
          <p:cNvPr id="8" name="Rounded Rectangle 7"/>
          <p:cNvSpPr/>
          <p:nvPr/>
        </p:nvSpPr>
        <p:spPr>
          <a:xfrm>
            <a:off x="7015170" y="5321809"/>
            <a:ext cx="4359965" cy="841247"/>
          </a:xfrm>
          <a:prstGeom prst="roundRect">
            <a:avLst/>
          </a:prstGeom>
          <a:solidFill>
            <a:srgbClr val="2C7A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rPr dirty="0"/>
              <a:t>CLEARLY UNDERSTOOD</a:t>
            </a:r>
          </a:p>
        </p:txBody>
      </p:sp>
      <p:sp>
        <p:nvSpPr>
          <p:cNvPr id="9" name="Title 8">
            <a:extLst>
              <a:ext uri="{FF2B5EF4-FFF2-40B4-BE49-F238E27FC236}">
                <a16:creationId xmlns:a16="http://schemas.microsoft.com/office/drawing/2014/main" id="{0F631E03-3406-41DD-4A15-4EA7F3407B1A}"/>
              </a:ext>
            </a:extLst>
          </p:cNvPr>
          <p:cNvSpPr>
            <a:spLocks noGrp="1"/>
          </p:cNvSpPr>
          <p:nvPr>
            <p:ph type="title"/>
          </p:nvPr>
        </p:nvSpPr>
        <p:spPr/>
        <p:txBody>
          <a:bodyPr wrap="square">
            <a:normAutofit fontScale="90000"/>
          </a:bodyPr>
          <a:lstStyle/>
          <a:p>
            <a:br>
              <a:rPr lang="en-US" dirty="0"/>
            </a:br>
            <a:r>
              <a:rPr lang="en-US" dirty="0"/>
              <a:t>ADVANCE WHEN TODAY’S GOALS ARE MANAGED</a:t>
            </a:r>
            <a:br>
              <a:rPr lang="en-US" dirty="0"/>
            </a:br>
            <a:endParaRPr lang="en-US" dirty="0"/>
          </a:p>
        </p:txBody>
      </p:sp>
      <p:sp>
        <p:nvSpPr>
          <p:cNvPr id="10" name="Content Placeholder 9">
            <a:extLst>
              <a:ext uri="{FF2B5EF4-FFF2-40B4-BE49-F238E27FC236}">
                <a16:creationId xmlns:a16="http://schemas.microsoft.com/office/drawing/2014/main" id="{C519378F-EBB4-D478-1CAA-53C058F07348}"/>
              </a:ext>
            </a:extLst>
          </p:cNvPr>
          <p:cNvSpPr>
            <a:spLocks noGrp="1"/>
          </p:cNvSpPr>
          <p:nvPr>
            <p:ph idx="1"/>
          </p:nvPr>
        </p:nvSpPr>
        <p:spPr>
          <a:xfrm>
            <a:off x="640080" y="1847088"/>
            <a:ext cx="5715000" cy="1508760"/>
          </a:xfrm>
        </p:spPr>
        <p:txBody>
          <a:bodyPr wrap="square" anchor="ctr"/>
          <a:lstStyle/>
          <a:p>
            <a:r>
              <a:rPr lang="en-US" dirty="0"/>
              <a:t>Has the participant managed today’s goals well enough to begin tomorrow’s goals?</a:t>
            </a:r>
          </a:p>
          <a:p>
            <a:endParaRPr lang="en-US" dirty="0"/>
          </a:p>
        </p:txBody>
      </p:sp>
      <p:pic>
        <p:nvPicPr>
          <p:cNvPr id="16" name="Graphic 15" descr="Checkmark with solid fill">
            <a:extLst>
              <a:ext uri="{FF2B5EF4-FFF2-40B4-BE49-F238E27FC236}">
                <a16:creationId xmlns:a16="http://schemas.microsoft.com/office/drawing/2014/main" id="{D76166A3-9585-D343-029C-9E6C951EFE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57969" y="725092"/>
            <a:ext cx="914400" cy="914400"/>
          </a:xfrm>
          <a:prstGeom prst="rect">
            <a:avLst/>
          </a:prstGeom>
        </p:spPr>
      </p:pic>
      <p:pic>
        <p:nvPicPr>
          <p:cNvPr id="17" name="Graphic 16" descr="Checkmark with solid fill">
            <a:extLst>
              <a:ext uri="{FF2B5EF4-FFF2-40B4-BE49-F238E27FC236}">
                <a16:creationId xmlns:a16="http://schemas.microsoft.com/office/drawing/2014/main" id="{B0B67756-C092-717E-FCFC-055332622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19670" y="1840800"/>
            <a:ext cx="914400" cy="914400"/>
          </a:xfrm>
          <a:prstGeom prst="rect">
            <a:avLst/>
          </a:prstGeom>
        </p:spPr>
      </p:pic>
      <p:pic>
        <p:nvPicPr>
          <p:cNvPr id="18" name="Graphic 17" descr="Checkmark with solid fill">
            <a:extLst>
              <a:ext uri="{FF2B5EF4-FFF2-40B4-BE49-F238E27FC236}">
                <a16:creationId xmlns:a16="http://schemas.microsoft.com/office/drawing/2014/main" id="{3F1F7C71-170F-B6F5-DCC3-36FFD5F1799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19670" y="2770456"/>
            <a:ext cx="914400" cy="914400"/>
          </a:xfrm>
          <a:prstGeom prst="rect">
            <a:avLst/>
          </a:prstGeom>
        </p:spPr>
      </p:pic>
      <p:pic>
        <p:nvPicPr>
          <p:cNvPr id="19" name="Graphic 18" descr="Checkmark with solid fill">
            <a:extLst>
              <a:ext uri="{FF2B5EF4-FFF2-40B4-BE49-F238E27FC236}">
                <a16:creationId xmlns:a16="http://schemas.microsoft.com/office/drawing/2014/main" id="{A277CFFA-99F3-E4A1-A58E-DCDE6F3DCD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19670" y="3931919"/>
            <a:ext cx="914400" cy="914400"/>
          </a:xfrm>
          <a:prstGeom prst="rect">
            <a:avLst/>
          </a:prstGeom>
        </p:spPr>
      </p:pic>
      <p:pic>
        <p:nvPicPr>
          <p:cNvPr id="20" name="Graphic 19" descr="Checkmark with solid fill">
            <a:extLst>
              <a:ext uri="{FF2B5EF4-FFF2-40B4-BE49-F238E27FC236}">
                <a16:creationId xmlns:a16="http://schemas.microsoft.com/office/drawing/2014/main" id="{34A34727-5731-444D-5C65-8DB175D593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57969" y="5004487"/>
            <a:ext cx="91440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049B7-9AD0-28B5-EDF8-89B113CF3CB9}"/>
              </a:ext>
            </a:extLst>
          </p:cNvPr>
          <p:cNvSpPr>
            <a:spLocks noGrp="1"/>
          </p:cNvSpPr>
          <p:nvPr>
            <p:ph type="title"/>
          </p:nvPr>
        </p:nvSpPr>
        <p:spPr/>
        <p:txBody>
          <a:bodyPr/>
          <a:lstStyle/>
          <a:p>
            <a:r>
              <a:rPr lang="en-US" dirty="0"/>
              <a:t>QUESTIONS? </a:t>
            </a:r>
          </a:p>
        </p:txBody>
      </p:sp>
      <p:sp>
        <p:nvSpPr>
          <p:cNvPr id="3" name="Text Placeholder 2">
            <a:extLst>
              <a:ext uri="{FF2B5EF4-FFF2-40B4-BE49-F238E27FC236}">
                <a16:creationId xmlns:a16="http://schemas.microsoft.com/office/drawing/2014/main" id="{FDDAB8A6-9B90-5030-1DD2-62BE5C3C23D3}"/>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06510B63-49B9-A618-3271-71E01947BF53}"/>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2B5A650F-4963-8AF0-1F09-92034A6A70EE}"/>
              </a:ext>
            </a:extLst>
          </p:cNvPr>
          <p:cNvSpPr>
            <a:spLocks noGrp="1"/>
          </p:cNvSpPr>
          <p:nvPr>
            <p:ph type="sldNum" sz="quarter" idx="12"/>
          </p:nvPr>
        </p:nvSpPr>
        <p:spPr/>
        <p:txBody>
          <a:bodyPr/>
          <a:lstStyle/>
          <a:p>
            <a:fld id="{3F121B19-703E-FA47-A0E4-3C8806D92B9E}" type="slidenum">
              <a:rPr lang="en-US" smtClean="0"/>
              <a:t>31</a:t>
            </a:fld>
            <a:endParaRPr lang="en-US" dirty="0"/>
          </a:p>
        </p:txBody>
      </p:sp>
    </p:spTree>
    <p:extLst>
      <p:ext uri="{BB962C8B-B14F-4D97-AF65-F5344CB8AC3E}">
        <p14:creationId xmlns:p14="http://schemas.microsoft.com/office/powerpoint/2010/main" val="3835215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7FBC8-6221-4410-64F2-1AF448670A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9C5CCE-67F1-B66F-936C-FAC3A6402D4D}"/>
              </a:ext>
            </a:extLst>
          </p:cNvPr>
          <p:cNvSpPr>
            <a:spLocks noGrp="1"/>
          </p:cNvSpPr>
          <p:nvPr>
            <p:ph type="title"/>
          </p:nvPr>
        </p:nvSpPr>
        <p:spPr/>
        <p:txBody>
          <a:bodyPr>
            <a:normAutofit/>
          </a:bodyPr>
          <a:lstStyle/>
          <a:p>
            <a:r>
              <a:rPr lang="en-US" dirty="0"/>
              <a:t>CONTACT INFORMATION</a:t>
            </a:r>
          </a:p>
        </p:txBody>
      </p:sp>
      <p:sp>
        <p:nvSpPr>
          <p:cNvPr id="2" name="Footer Placeholder 1">
            <a:extLst>
              <a:ext uri="{FF2B5EF4-FFF2-40B4-BE49-F238E27FC236}">
                <a16:creationId xmlns:a16="http://schemas.microsoft.com/office/drawing/2014/main" id="{67034F6C-9BA1-ED5B-3C2A-B714D3CCB39C}"/>
              </a:ext>
            </a:extLst>
          </p:cNvPr>
          <p:cNvSpPr>
            <a:spLocks noGrp="1"/>
          </p:cNvSpPr>
          <p:nvPr>
            <p:ph type="ftr" sz="quarter" idx="11"/>
          </p:nvPr>
        </p:nvSpPr>
        <p:spPr/>
        <p:txBody>
          <a:bodyPr/>
          <a:lstStyle/>
          <a:p>
            <a:r>
              <a:rPr lang="en-US" dirty="0"/>
              <a:t>©JusticePoint Inc. 2026. All rights reserved.</a:t>
            </a:r>
          </a:p>
        </p:txBody>
      </p:sp>
      <p:sp>
        <p:nvSpPr>
          <p:cNvPr id="8" name="Slide Number Placeholder 7">
            <a:extLst>
              <a:ext uri="{FF2B5EF4-FFF2-40B4-BE49-F238E27FC236}">
                <a16:creationId xmlns:a16="http://schemas.microsoft.com/office/drawing/2014/main" id="{361DBFF3-6FD1-E445-47A6-31851B0755B8}"/>
              </a:ext>
            </a:extLst>
          </p:cNvPr>
          <p:cNvSpPr>
            <a:spLocks noGrp="1"/>
          </p:cNvSpPr>
          <p:nvPr>
            <p:ph type="sldNum" sz="quarter" idx="12"/>
          </p:nvPr>
        </p:nvSpPr>
        <p:spPr/>
        <p:txBody>
          <a:bodyPr/>
          <a:lstStyle/>
          <a:p>
            <a:r>
              <a:t>21</a:t>
            </a:r>
          </a:p>
        </p:txBody>
      </p:sp>
      <p:sp>
        <p:nvSpPr>
          <p:cNvPr id="5" name="Subtitle 4">
            <a:extLst>
              <a:ext uri="{FF2B5EF4-FFF2-40B4-BE49-F238E27FC236}">
                <a16:creationId xmlns:a16="http://schemas.microsoft.com/office/drawing/2014/main" id="{680E3C93-F17F-311F-61E6-75D974CF2A0C}"/>
              </a:ext>
            </a:extLst>
          </p:cNvPr>
          <p:cNvSpPr>
            <a:spLocks noGrp="1"/>
          </p:cNvSpPr>
          <p:nvPr>
            <p:ph type="body" idx="1"/>
          </p:nvPr>
        </p:nvSpPr>
        <p:spPr/>
        <p:txBody>
          <a:bodyPr>
            <a:normAutofit/>
          </a:bodyPr>
          <a:lstStyle/>
          <a:p>
            <a:r>
              <a:rPr lang="en-US" sz="2400" dirty="0">
                <a:hlinkClick r:id="rId3"/>
              </a:rPr>
              <a:t>scern</a:t>
            </a:r>
            <a:r>
              <a:rPr lang="en-US" dirty="0">
                <a:hlinkClick r:id="rId3"/>
              </a:rPr>
              <a:t>@differenceprinciple.org</a:t>
            </a:r>
            <a:r>
              <a:rPr lang="en-US" dirty="0"/>
              <a:t> </a:t>
            </a:r>
            <a:endParaRPr lang="en-US" sz="2400" dirty="0"/>
          </a:p>
          <a:p>
            <a:r>
              <a:rPr lang="en-US" sz="2400" dirty="0"/>
              <a:t>Cell: 414-640-7121</a:t>
            </a:r>
          </a:p>
        </p:txBody>
      </p:sp>
      <p:sp>
        <p:nvSpPr>
          <p:cNvPr id="6" name="Text Placeholder 5">
            <a:extLst>
              <a:ext uri="{FF2B5EF4-FFF2-40B4-BE49-F238E27FC236}">
                <a16:creationId xmlns:a16="http://schemas.microsoft.com/office/drawing/2014/main" id="{0D45D7F7-D4B6-AA4B-0A50-531F4C01F465}"/>
              </a:ext>
            </a:extLst>
          </p:cNvPr>
          <p:cNvSpPr>
            <a:spLocks noGrp="1"/>
          </p:cNvSpPr>
          <p:nvPr>
            <p:ph type="body" idx="14"/>
          </p:nvPr>
        </p:nvSpPr>
        <p:spPr/>
        <p:txBody>
          <a:bodyPr/>
          <a:lstStyle/>
          <a:p>
            <a:r>
              <a:rPr lang="en-US" sz="2400" b="1" dirty="0"/>
              <a:t>SHELLY CERN </a:t>
            </a:r>
          </a:p>
          <a:p>
            <a:r>
              <a:rPr lang="en-US" sz="2000" i="1" dirty="0"/>
              <a:t>Service Design Consultant, The Difference Principle </a:t>
            </a:r>
            <a:endParaRPr lang="en-US" sz="1800" i="1" dirty="0"/>
          </a:p>
        </p:txBody>
      </p:sp>
      <p:cxnSp>
        <p:nvCxnSpPr>
          <p:cNvPr id="13" name="Straight Connector 12">
            <a:extLst>
              <a:ext uri="{FF2B5EF4-FFF2-40B4-BE49-F238E27FC236}">
                <a16:creationId xmlns:a16="http://schemas.microsoft.com/office/drawing/2014/main" id="{AF5EBD0F-4D1A-B45F-F2AE-CC4D476D4C0F}"/>
              </a:ext>
            </a:extLst>
          </p:cNvPr>
          <p:cNvCxnSpPr/>
          <p:nvPr/>
        </p:nvCxnSpPr>
        <p:spPr>
          <a:xfrm>
            <a:off x="3764252" y="2161051"/>
            <a:ext cx="63304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512033C-7B19-CCB6-1587-7CCBEB77F389}"/>
              </a:ext>
            </a:extLst>
          </p:cNvPr>
          <p:cNvCxnSpPr/>
          <p:nvPr/>
        </p:nvCxnSpPr>
        <p:spPr>
          <a:xfrm>
            <a:off x="3764252" y="3490332"/>
            <a:ext cx="6330462"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Placeholder 10">
            <a:extLst>
              <a:ext uri="{FF2B5EF4-FFF2-40B4-BE49-F238E27FC236}">
                <a16:creationId xmlns:a16="http://schemas.microsoft.com/office/drawing/2014/main" id="{02F4A042-4F86-DAFC-262C-0BC3C4529194}"/>
              </a:ext>
            </a:extLst>
          </p:cNvPr>
          <p:cNvPicPr>
            <a:picLocks noGrp="1" noChangeAspect="1"/>
          </p:cNvPicPr>
          <p:nvPr>
            <p:ph type="pic" sz="quarter" idx="13"/>
          </p:nvPr>
        </p:nvPicPr>
        <p:blipFill>
          <a:blip r:embed="rId4"/>
          <a:srcRect l="8103" r="8103"/>
          <a:stretch>
            <a:fillRect/>
          </a:stretch>
        </p:blipFill>
        <p:spPr>
          <a:prstGeom prst="rect">
            <a:avLst/>
          </a:prstGeom>
        </p:spPr>
      </p:pic>
    </p:spTree>
    <p:extLst>
      <p:ext uri="{BB962C8B-B14F-4D97-AF65-F5344CB8AC3E}">
        <p14:creationId xmlns:p14="http://schemas.microsoft.com/office/powerpoint/2010/main" val="293106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7FBC8-6221-4410-64F2-1AF448670A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9C5CCE-67F1-B66F-936C-FAC3A6402D4D}"/>
              </a:ext>
            </a:extLst>
          </p:cNvPr>
          <p:cNvSpPr>
            <a:spLocks noGrp="1"/>
          </p:cNvSpPr>
          <p:nvPr>
            <p:ph type="title"/>
          </p:nvPr>
        </p:nvSpPr>
        <p:spPr/>
        <p:txBody>
          <a:bodyPr>
            <a:normAutofit/>
          </a:bodyPr>
          <a:lstStyle/>
          <a:p>
            <a:r>
              <a:rPr lang="en-US" dirty="0"/>
              <a:t>CONTACT INFORMATION</a:t>
            </a:r>
          </a:p>
        </p:txBody>
      </p:sp>
      <p:sp>
        <p:nvSpPr>
          <p:cNvPr id="2" name="Footer Placeholder 1">
            <a:extLst>
              <a:ext uri="{FF2B5EF4-FFF2-40B4-BE49-F238E27FC236}">
                <a16:creationId xmlns:a16="http://schemas.microsoft.com/office/drawing/2014/main" id="{67034F6C-9BA1-ED5B-3C2A-B714D3CCB39C}"/>
              </a:ext>
            </a:extLst>
          </p:cNvPr>
          <p:cNvSpPr>
            <a:spLocks noGrp="1"/>
          </p:cNvSpPr>
          <p:nvPr>
            <p:ph type="ftr" sz="quarter" idx="11"/>
          </p:nvPr>
        </p:nvSpPr>
        <p:spPr/>
        <p:txBody>
          <a:bodyPr/>
          <a:lstStyle/>
          <a:p>
            <a:r>
              <a:rPr lang="en-US" dirty="0"/>
              <a:t>©JusticePoint Inc. 2026. All rights reserved.</a:t>
            </a:r>
          </a:p>
        </p:txBody>
      </p:sp>
      <p:sp>
        <p:nvSpPr>
          <p:cNvPr id="8" name="Slide Number Placeholder 7">
            <a:extLst>
              <a:ext uri="{FF2B5EF4-FFF2-40B4-BE49-F238E27FC236}">
                <a16:creationId xmlns:a16="http://schemas.microsoft.com/office/drawing/2014/main" id="{361DBFF3-6FD1-E445-47A6-31851B0755B8}"/>
              </a:ext>
            </a:extLst>
          </p:cNvPr>
          <p:cNvSpPr>
            <a:spLocks noGrp="1"/>
          </p:cNvSpPr>
          <p:nvPr>
            <p:ph type="sldNum" sz="quarter" idx="12"/>
          </p:nvPr>
        </p:nvSpPr>
        <p:spPr/>
        <p:txBody>
          <a:bodyPr/>
          <a:lstStyle/>
          <a:p>
            <a:r>
              <a:t>21</a:t>
            </a:r>
          </a:p>
        </p:txBody>
      </p:sp>
      <p:sp>
        <p:nvSpPr>
          <p:cNvPr id="5" name="Subtitle 4">
            <a:extLst>
              <a:ext uri="{FF2B5EF4-FFF2-40B4-BE49-F238E27FC236}">
                <a16:creationId xmlns:a16="http://schemas.microsoft.com/office/drawing/2014/main" id="{680E3C93-F17F-311F-61E6-75D974CF2A0C}"/>
              </a:ext>
            </a:extLst>
          </p:cNvPr>
          <p:cNvSpPr>
            <a:spLocks noGrp="1"/>
          </p:cNvSpPr>
          <p:nvPr>
            <p:ph type="body" idx="1"/>
          </p:nvPr>
        </p:nvSpPr>
        <p:spPr/>
        <p:txBody>
          <a:bodyPr>
            <a:normAutofit/>
          </a:bodyPr>
          <a:lstStyle/>
          <a:p>
            <a:r>
              <a:rPr lang="en-US" sz="2400" dirty="0"/>
              <a:t>jchapman@justicepoint.org</a:t>
            </a:r>
          </a:p>
          <a:p>
            <a:r>
              <a:rPr lang="en-US" sz="2400" dirty="0"/>
              <a:t>Cell: 262-825-4245</a:t>
            </a:r>
          </a:p>
        </p:txBody>
      </p:sp>
      <p:sp>
        <p:nvSpPr>
          <p:cNvPr id="6" name="Text Placeholder 5">
            <a:extLst>
              <a:ext uri="{FF2B5EF4-FFF2-40B4-BE49-F238E27FC236}">
                <a16:creationId xmlns:a16="http://schemas.microsoft.com/office/drawing/2014/main" id="{0D45D7F7-D4B6-AA4B-0A50-531F4C01F465}"/>
              </a:ext>
            </a:extLst>
          </p:cNvPr>
          <p:cNvSpPr>
            <a:spLocks noGrp="1"/>
          </p:cNvSpPr>
          <p:nvPr>
            <p:ph type="body" idx="14"/>
          </p:nvPr>
        </p:nvSpPr>
        <p:spPr/>
        <p:txBody>
          <a:bodyPr/>
          <a:lstStyle/>
          <a:p>
            <a:r>
              <a:rPr lang="en-US" sz="2400" b="1" dirty="0"/>
              <a:t>JASON CHAPMAN</a:t>
            </a:r>
          </a:p>
          <a:p>
            <a:r>
              <a:rPr lang="en-US" sz="2000" i="1" dirty="0"/>
              <a:t>Training and Quality Assurance Coordinator, JusticePoint</a:t>
            </a:r>
            <a:endParaRPr lang="en-US" sz="1800" i="1" dirty="0"/>
          </a:p>
        </p:txBody>
      </p:sp>
      <p:cxnSp>
        <p:nvCxnSpPr>
          <p:cNvPr id="13" name="Straight Connector 12">
            <a:extLst>
              <a:ext uri="{FF2B5EF4-FFF2-40B4-BE49-F238E27FC236}">
                <a16:creationId xmlns:a16="http://schemas.microsoft.com/office/drawing/2014/main" id="{AF5EBD0F-4D1A-B45F-F2AE-CC4D476D4C0F}"/>
              </a:ext>
            </a:extLst>
          </p:cNvPr>
          <p:cNvCxnSpPr/>
          <p:nvPr/>
        </p:nvCxnSpPr>
        <p:spPr>
          <a:xfrm>
            <a:off x="3764252" y="2161051"/>
            <a:ext cx="63304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512033C-7B19-CCB6-1587-7CCBEB77F389}"/>
              </a:ext>
            </a:extLst>
          </p:cNvPr>
          <p:cNvCxnSpPr/>
          <p:nvPr/>
        </p:nvCxnSpPr>
        <p:spPr>
          <a:xfrm>
            <a:off x="3764252" y="3490332"/>
            <a:ext cx="6330462"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Placeholder 17">
            <a:extLst>
              <a:ext uri="{FF2B5EF4-FFF2-40B4-BE49-F238E27FC236}">
                <a16:creationId xmlns:a16="http://schemas.microsoft.com/office/drawing/2014/main" id="{5C06DD4B-0533-CA76-E826-0F081058D9FE}"/>
              </a:ext>
            </a:extLst>
          </p:cNvPr>
          <p:cNvPicPr>
            <a:picLocks noGrp="1" noChangeAspect="1"/>
          </p:cNvPicPr>
          <p:nvPr>
            <p:ph type="pic" sz="quarter" idx="13"/>
          </p:nvPr>
        </p:nvPicPr>
        <p:blipFill>
          <a:blip r:embed="rId3"/>
          <a:srcRect t="2537" b="2537"/>
          <a:stretch>
            <a:fillRect/>
          </a:stretch>
        </p:blipFill>
        <p:spPr>
          <a:prstGeom prst="rect">
            <a:avLst/>
          </a:prstGeom>
        </p:spPr>
      </p:pic>
    </p:spTree>
    <p:extLst>
      <p:ext uri="{BB962C8B-B14F-4D97-AF65-F5344CB8AC3E}">
        <p14:creationId xmlns:p14="http://schemas.microsoft.com/office/powerpoint/2010/main" val="58540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B673C36-DA0E-34AF-29FA-6396C76B38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9A23E-6B31-0A31-D06C-A9CE2904205B}"/>
              </a:ext>
            </a:extLst>
          </p:cNvPr>
          <p:cNvSpPr>
            <a:spLocks noGrp="1"/>
          </p:cNvSpPr>
          <p:nvPr>
            <p:ph type="title"/>
          </p:nvPr>
        </p:nvSpPr>
        <p:spPr/>
        <p:txBody>
          <a:bodyPr>
            <a:normAutofit fontScale="90000"/>
          </a:bodyPr>
          <a:lstStyle/>
          <a:p>
            <a:br>
              <a:rPr lang="en-US" dirty="0"/>
            </a:br>
            <a:r>
              <a:rPr lang="en-US" dirty="0"/>
              <a:t>Phase 1</a:t>
            </a:r>
            <a:r>
              <a:rPr lang="en-US"/>
              <a:t>: Replace fixed requirements with readiness evidence</a:t>
            </a:r>
            <a:br>
              <a:rPr lang="en-US" dirty="0"/>
            </a:br>
            <a:endParaRPr lang="en-US" dirty="0"/>
          </a:p>
        </p:txBody>
      </p:sp>
      <p:graphicFrame>
        <p:nvGraphicFramePr>
          <p:cNvPr id="29" name="Content Placeholder 28">
            <a:extLst>
              <a:ext uri="{FF2B5EF4-FFF2-40B4-BE49-F238E27FC236}">
                <a16:creationId xmlns:a16="http://schemas.microsoft.com/office/drawing/2014/main" id="{7143AAA2-3027-C509-EB03-C33169F5BC3A}"/>
              </a:ext>
            </a:extLst>
          </p:cNvPr>
          <p:cNvGraphicFramePr>
            <a:graphicFrameLocks noGrp="1"/>
          </p:cNvGraphicFramePr>
          <p:nvPr>
            <p:ph idx="1"/>
            <p:extLst>
              <p:ext uri="{D42A27DB-BD31-4B8C-83A1-F6EECF244321}">
                <p14:modId xmlns:p14="http://schemas.microsoft.com/office/powerpoint/2010/main" val="2822524571"/>
              </p:ext>
            </p:extLst>
          </p:nvPr>
        </p:nvGraphicFramePr>
        <p:xfrm>
          <a:off x="139700" y="1009650"/>
          <a:ext cx="5791200" cy="4762499"/>
        </p:xfrm>
        <a:graphic>
          <a:graphicData uri="http://schemas.openxmlformats.org/drawingml/2006/table">
            <a:tbl>
              <a:tblPr firstRow="1" bandRow="1">
                <a:tableStyleId>{5C22544A-7EE6-4342-B048-85BDC9FD1C3A}</a:tableStyleId>
              </a:tblPr>
              <a:tblGrid>
                <a:gridCol w="5791200">
                  <a:extLst>
                    <a:ext uri="{9D8B030D-6E8A-4147-A177-3AD203B41FA5}">
                      <a16:colId xmlns:a16="http://schemas.microsoft.com/office/drawing/2014/main" val="4022311244"/>
                    </a:ext>
                  </a:extLst>
                </a:gridCol>
              </a:tblGrid>
              <a:tr h="680357">
                <a:tc>
                  <a:txBody>
                    <a:bodyPr/>
                    <a:lstStyle/>
                    <a:p>
                      <a:pPr algn="ctr"/>
                      <a:r>
                        <a:rPr lang="en-US" sz="2000" dirty="0"/>
                        <a:t>Traditional Requirement</a:t>
                      </a:r>
                    </a:p>
                  </a:txBody>
                  <a:tcPr anchor="ctr"/>
                </a:tc>
                <a:extLst>
                  <a:ext uri="{0D108BD9-81ED-4DB2-BD59-A6C34878D82A}">
                    <a16:rowId xmlns:a16="http://schemas.microsoft.com/office/drawing/2014/main" val="1275323964"/>
                  </a:ext>
                </a:extLst>
              </a:tr>
              <a:tr h="680357">
                <a:tc>
                  <a:txBody>
                    <a:bodyPr/>
                    <a:lstStyle/>
                    <a:p>
                      <a:pPr algn="ctr"/>
                      <a:r>
                        <a:rPr lang="en-US" dirty="0"/>
                        <a:t>Minimum of 30 days</a:t>
                      </a:r>
                    </a:p>
                  </a:txBody>
                  <a:tcPr/>
                </a:tc>
                <a:extLst>
                  <a:ext uri="{0D108BD9-81ED-4DB2-BD59-A6C34878D82A}">
                    <a16:rowId xmlns:a16="http://schemas.microsoft.com/office/drawing/2014/main" val="2109662687"/>
                  </a:ext>
                </a:extLst>
              </a:tr>
              <a:tr h="680357">
                <a:tc>
                  <a:txBody>
                    <a:bodyPr/>
                    <a:lstStyle/>
                    <a:p>
                      <a:pPr algn="ctr"/>
                      <a:r>
                        <a:rPr lang="en-US" dirty="0"/>
                        <a:t>Drug testing 2x/week for 4 weeks (8 tests)</a:t>
                      </a:r>
                    </a:p>
                  </a:txBody>
                  <a:tcPr/>
                </a:tc>
                <a:extLst>
                  <a:ext uri="{0D108BD9-81ED-4DB2-BD59-A6C34878D82A}">
                    <a16:rowId xmlns:a16="http://schemas.microsoft.com/office/drawing/2014/main" val="1233255955"/>
                  </a:ext>
                </a:extLst>
              </a:tr>
              <a:tr h="680357">
                <a:tc>
                  <a:txBody>
                    <a:bodyPr/>
                    <a:lstStyle/>
                    <a:p>
                      <a:pPr algn="ctr"/>
                      <a:r>
                        <a:rPr lang="en-US" dirty="0"/>
                        <a:t>Clinical assessment and go to all treatment appointments</a:t>
                      </a:r>
                    </a:p>
                  </a:txBody>
                  <a:tcPr/>
                </a:tc>
                <a:extLst>
                  <a:ext uri="{0D108BD9-81ED-4DB2-BD59-A6C34878D82A}">
                    <a16:rowId xmlns:a16="http://schemas.microsoft.com/office/drawing/2014/main" val="2106393470"/>
                  </a:ext>
                </a:extLst>
              </a:tr>
              <a:tr h="680357">
                <a:tc>
                  <a:txBody>
                    <a:bodyPr/>
                    <a:lstStyle/>
                    <a:p>
                      <a:pPr algn="ctr"/>
                      <a:r>
                        <a:rPr lang="en-US" dirty="0"/>
                        <a:t>Have 8 negative tests</a:t>
                      </a:r>
                    </a:p>
                  </a:txBody>
                  <a:tcPr/>
                </a:tc>
                <a:extLst>
                  <a:ext uri="{0D108BD9-81ED-4DB2-BD59-A6C34878D82A}">
                    <a16:rowId xmlns:a16="http://schemas.microsoft.com/office/drawing/2014/main" val="4264789235"/>
                  </a:ext>
                </a:extLst>
              </a:tr>
              <a:tr h="680357">
                <a:tc>
                  <a:txBody>
                    <a:bodyPr/>
                    <a:lstStyle/>
                    <a:p>
                      <a:pPr algn="ctr"/>
                      <a:r>
                        <a:rPr lang="en-US" dirty="0"/>
                        <a:t>Get a job</a:t>
                      </a:r>
                    </a:p>
                  </a:txBody>
                  <a:tcPr/>
                </a:tc>
                <a:extLst>
                  <a:ext uri="{0D108BD9-81ED-4DB2-BD59-A6C34878D82A}">
                    <a16:rowId xmlns:a16="http://schemas.microsoft.com/office/drawing/2014/main" val="3486011447"/>
                  </a:ext>
                </a:extLst>
              </a:tr>
              <a:tr h="680357">
                <a:tc>
                  <a:txBody>
                    <a:bodyPr/>
                    <a:lstStyle/>
                    <a:p>
                      <a:pPr algn="ctr"/>
                      <a:r>
                        <a:rPr lang="en-US" dirty="0"/>
                        <a:t>“Be compliant”</a:t>
                      </a:r>
                    </a:p>
                  </a:txBody>
                  <a:tcPr/>
                </a:tc>
                <a:extLst>
                  <a:ext uri="{0D108BD9-81ED-4DB2-BD59-A6C34878D82A}">
                    <a16:rowId xmlns:a16="http://schemas.microsoft.com/office/drawing/2014/main" val="1727776482"/>
                  </a:ext>
                </a:extLst>
              </a:tr>
            </a:tbl>
          </a:graphicData>
        </a:graphic>
      </p:graphicFrame>
      <p:sp>
        <p:nvSpPr>
          <p:cNvPr id="4" name="Footer Placeholder 3">
            <a:extLst>
              <a:ext uri="{FF2B5EF4-FFF2-40B4-BE49-F238E27FC236}">
                <a16:creationId xmlns:a16="http://schemas.microsoft.com/office/drawing/2014/main" id="{FC24496F-8366-E55D-D399-049FA5D61EC5}"/>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90B838E2-CFE6-A108-61E2-F6181F9E8063}"/>
              </a:ext>
            </a:extLst>
          </p:cNvPr>
          <p:cNvSpPr>
            <a:spLocks noGrp="1"/>
          </p:cNvSpPr>
          <p:nvPr>
            <p:ph type="sldNum" sz="quarter" idx="12"/>
          </p:nvPr>
        </p:nvSpPr>
        <p:spPr/>
        <p:txBody>
          <a:bodyPr/>
          <a:lstStyle/>
          <a:p>
            <a:fld id="{3F121B19-703E-FA47-A0E4-3C8806D92B9E}" type="slidenum">
              <a:rPr lang="en-US" smtClean="0"/>
              <a:t>34</a:t>
            </a:fld>
            <a:endParaRPr lang="en-US" dirty="0"/>
          </a:p>
        </p:txBody>
      </p:sp>
      <p:graphicFrame>
        <p:nvGraphicFramePr>
          <p:cNvPr id="30" name="Content Placeholder 29">
            <a:extLst>
              <a:ext uri="{FF2B5EF4-FFF2-40B4-BE49-F238E27FC236}">
                <a16:creationId xmlns:a16="http://schemas.microsoft.com/office/drawing/2014/main" id="{8AC8A186-0CF3-E05E-6424-5F53D6573DD8}"/>
              </a:ext>
            </a:extLst>
          </p:cNvPr>
          <p:cNvGraphicFramePr>
            <a:graphicFrameLocks noGrp="1"/>
          </p:cNvGraphicFramePr>
          <p:nvPr>
            <p:ph idx="13"/>
            <p:extLst>
              <p:ext uri="{D42A27DB-BD31-4B8C-83A1-F6EECF244321}">
                <p14:modId xmlns:p14="http://schemas.microsoft.com/office/powerpoint/2010/main" val="3402540469"/>
              </p:ext>
            </p:extLst>
          </p:nvPr>
        </p:nvGraphicFramePr>
        <p:xfrm>
          <a:off x="6172200" y="1009649"/>
          <a:ext cx="5791200" cy="4748710"/>
        </p:xfrm>
        <a:graphic>
          <a:graphicData uri="http://schemas.openxmlformats.org/drawingml/2006/table">
            <a:tbl>
              <a:tblPr firstRow="1" bandRow="1">
                <a:tableStyleId>{5C22544A-7EE6-4342-B048-85BDC9FD1C3A}</a:tableStyleId>
              </a:tblPr>
              <a:tblGrid>
                <a:gridCol w="5791200">
                  <a:extLst>
                    <a:ext uri="{9D8B030D-6E8A-4147-A177-3AD203B41FA5}">
                      <a16:colId xmlns:a16="http://schemas.microsoft.com/office/drawing/2014/main" val="3377495042"/>
                    </a:ext>
                  </a:extLst>
                </a:gridCol>
              </a:tblGrid>
              <a:tr h="685312">
                <a:tc>
                  <a:txBody>
                    <a:bodyPr/>
                    <a:lstStyle/>
                    <a:p>
                      <a:pPr algn="ctr"/>
                      <a:r>
                        <a:rPr lang="en-US" sz="2000" dirty="0"/>
                        <a:t>Behavior-based Lens</a:t>
                      </a:r>
                    </a:p>
                  </a:txBody>
                  <a:tcPr anchor="ctr"/>
                </a:tc>
                <a:extLst>
                  <a:ext uri="{0D108BD9-81ED-4DB2-BD59-A6C34878D82A}">
                    <a16:rowId xmlns:a16="http://schemas.microsoft.com/office/drawing/2014/main" val="2120132994"/>
                  </a:ext>
                </a:extLst>
              </a:tr>
              <a:tr h="662477">
                <a:tc>
                  <a:txBody>
                    <a:bodyPr/>
                    <a:lstStyle/>
                    <a:p>
                      <a:pPr algn="ctr"/>
                      <a:r>
                        <a:rPr lang="en-US"/>
                        <a:t>Advance when individualized proximal goals are managed</a:t>
                      </a:r>
                    </a:p>
                  </a:txBody>
                  <a:tcPr/>
                </a:tc>
                <a:extLst>
                  <a:ext uri="{0D108BD9-81ED-4DB2-BD59-A6C34878D82A}">
                    <a16:rowId xmlns:a16="http://schemas.microsoft.com/office/drawing/2014/main" val="2381932108"/>
                  </a:ext>
                </a:extLst>
              </a:tr>
              <a:tr h="700087">
                <a:tc>
                  <a:txBody>
                    <a:bodyPr/>
                    <a:lstStyle/>
                    <a:p>
                      <a:pPr algn="ctr"/>
                      <a:r>
                        <a:rPr lang="en-US"/>
                        <a:t>Follow an individualized testing plan</a:t>
                      </a:r>
                    </a:p>
                  </a:txBody>
                  <a:tcPr/>
                </a:tc>
                <a:extLst>
                  <a:ext uri="{0D108BD9-81ED-4DB2-BD59-A6C34878D82A}">
                    <a16:rowId xmlns:a16="http://schemas.microsoft.com/office/drawing/2014/main" val="2995029952"/>
                  </a:ext>
                </a:extLst>
              </a:tr>
              <a:tr h="714375">
                <a:tc>
                  <a:txBody>
                    <a:bodyPr/>
                    <a:lstStyle/>
                    <a:p>
                      <a:pPr algn="ctr"/>
                      <a:r>
                        <a:rPr lang="en-US"/>
                        <a:t>Complete assessment and engage in indicated treatment</a:t>
                      </a:r>
                    </a:p>
                  </a:txBody>
                  <a:tcPr/>
                </a:tc>
                <a:extLst>
                  <a:ext uri="{0D108BD9-81ED-4DB2-BD59-A6C34878D82A}">
                    <a16:rowId xmlns:a16="http://schemas.microsoft.com/office/drawing/2014/main" val="66427087"/>
                  </a:ext>
                </a:extLst>
              </a:tr>
              <a:tr h="671513">
                <a:tc>
                  <a:txBody>
                    <a:bodyPr/>
                    <a:lstStyle/>
                    <a:p>
                      <a:pPr algn="ctr"/>
                      <a:r>
                        <a:rPr lang="en-US"/>
                        <a:t>Demonstrate progress toward substance-use goals</a:t>
                      </a:r>
                    </a:p>
                  </a:txBody>
                  <a:tcPr/>
                </a:tc>
                <a:extLst>
                  <a:ext uri="{0D108BD9-81ED-4DB2-BD59-A6C34878D82A}">
                    <a16:rowId xmlns:a16="http://schemas.microsoft.com/office/drawing/2014/main" val="1465541528"/>
                  </a:ext>
                </a:extLst>
              </a:tr>
              <a:tr h="611735">
                <a:tc>
                  <a:txBody>
                    <a:bodyPr/>
                    <a:lstStyle/>
                    <a:p>
                      <a:pPr algn="ctr"/>
                      <a:r>
                        <a:rPr lang="en-US"/>
                        <a:t>Pursue an individualized stability goal</a:t>
                      </a:r>
                    </a:p>
                  </a:txBody>
                  <a:tcPr/>
                </a:tc>
                <a:extLst>
                  <a:ext uri="{0D108BD9-81ED-4DB2-BD59-A6C34878D82A}">
                    <a16:rowId xmlns:a16="http://schemas.microsoft.com/office/drawing/2014/main" val="2341896746"/>
                  </a:ext>
                </a:extLst>
              </a:tr>
              <a:tr h="703211">
                <a:tc>
                  <a:txBody>
                    <a:bodyPr/>
                    <a:lstStyle/>
                    <a:p>
                      <a:pPr algn="ctr"/>
                      <a:r>
                        <a:rPr lang="en-US" dirty="0"/>
                        <a:t>Demonstrate specific, observable behaviors</a:t>
                      </a:r>
                    </a:p>
                  </a:txBody>
                  <a:tcPr/>
                </a:tc>
                <a:extLst>
                  <a:ext uri="{0D108BD9-81ED-4DB2-BD59-A6C34878D82A}">
                    <a16:rowId xmlns:a16="http://schemas.microsoft.com/office/drawing/2014/main" val="2471094276"/>
                  </a:ext>
                </a:extLst>
              </a:tr>
            </a:tbl>
          </a:graphicData>
        </a:graphic>
      </p:graphicFrame>
    </p:spTree>
    <p:extLst>
      <p:ext uri="{BB962C8B-B14F-4D97-AF65-F5344CB8AC3E}">
        <p14:creationId xmlns:p14="http://schemas.microsoft.com/office/powerpoint/2010/main" val="1998189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EEC0C9-230B-EEEB-284D-E18654EC4559}"/>
              </a:ext>
            </a:extLst>
          </p:cNvPr>
          <p:cNvSpPr>
            <a:spLocks noGrp="1"/>
          </p:cNvSpPr>
          <p:nvPr>
            <p:ph type="title"/>
          </p:nvPr>
        </p:nvSpPr>
        <p:spPr/>
        <p:txBody>
          <a:bodyPr wrap="square">
            <a:normAutofit fontScale="90000"/>
          </a:bodyPr>
          <a:lstStyle/>
          <a:p>
            <a:br>
              <a:rPr lang="en-US" dirty="0"/>
            </a:br>
            <a:r>
              <a:rPr lang="en-US" dirty="0"/>
              <a:t>Team </a:t>
            </a:r>
            <a:r>
              <a:rPr lang="en-US"/>
              <a:t>exercise</a:t>
            </a:r>
            <a:r>
              <a:rPr lang="en-US" dirty="0"/>
              <a:t>: </a:t>
            </a:r>
            <a:r>
              <a:rPr lang="en-US"/>
              <a:t>Decide whether the current goals are managed</a:t>
            </a:r>
            <a:br>
              <a:rPr lang="en-US" dirty="0"/>
            </a:br>
            <a:endParaRPr lang="en-US" dirty="0"/>
          </a:p>
        </p:txBody>
      </p:sp>
      <p:sp>
        <p:nvSpPr>
          <p:cNvPr id="7" name="Content Placeholder 6">
            <a:extLst>
              <a:ext uri="{FF2B5EF4-FFF2-40B4-BE49-F238E27FC236}">
                <a16:creationId xmlns:a16="http://schemas.microsoft.com/office/drawing/2014/main" id="{5467A0A8-FA7C-96BB-ED9B-9F8D869CEBDD}"/>
              </a:ext>
            </a:extLst>
          </p:cNvPr>
          <p:cNvSpPr>
            <a:spLocks noGrp="1"/>
          </p:cNvSpPr>
          <p:nvPr>
            <p:ph idx="13"/>
          </p:nvPr>
        </p:nvSpPr>
        <p:spPr>
          <a:xfrm>
            <a:off x="1420217" y="1756321"/>
            <a:ext cx="9388445" cy="4265704"/>
          </a:xfrm>
        </p:spPr>
        <p:txBody>
          <a:bodyPr/>
          <a:lstStyle/>
          <a:p>
            <a:pPr>
              <a:spcAft>
                <a:spcPts val="1100"/>
              </a:spcAft>
              <a:defRPr sz="1900">
                <a:solidFill>
                  <a:srgbClr val="2A3035"/>
                </a:solidFill>
                <a:latin typeface="Aptos"/>
              </a:defRPr>
            </a:pPr>
            <a:r>
              <a:rPr lang="en-US" dirty="0"/>
              <a:t>Judge: What progress </a:t>
            </a:r>
            <a:r>
              <a:rPr lang="en-US"/>
              <a:t>should be recognized </a:t>
            </a:r>
            <a:r>
              <a:rPr lang="en-US" dirty="0"/>
              <a:t>or </a:t>
            </a:r>
            <a:r>
              <a:rPr lang="en-US"/>
              <a:t>explored </a:t>
            </a:r>
            <a:r>
              <a:rPr lang="en-US" dirty="0"/>
              <a:t>in court?</a:t>
            </a:r>
          </a:p>
          <a:p>
            <a:pPr>
              <a:spcAft>
                <a:spcPts val="1100"/>
              </a:spcAft>
              <a:defRPr sz="1900">
                <a:solidFill>
                  <a:srgbClr val="2A3035"/>
                </a:solidFill>
                <a:latin typeface="Aptos"/>
              </a:defRPr>
            </a:pPr>
            <a:r>
              <a:rPr lang="en-US" dirty="0"/>
              <a:t>Coordinator: What </a:t>
            </a:r>
            <a:r>
              <a:rPr lang="en-US"/>
              <a:t>evidence is needed </a:t>
            </a:r>
            <a:r>
              <a:rPr lang="en-US" dirty="0"/>
              <a:t>before advancement </a:t>
            </a:r>
            <a:r>
              <a:rPr lang="en-US"/>
              <a:t>reaches </a:t>
            </a:r>
            <a:r>
              <a:rPr lang="en-US" dirty="0"/>
              <a:t>the staffing agenda?</a:t>
            </a:r>
          </a:p>
          <a:p>
            <a:pPr>
              <a:spcAft>
                <a:spcPts val="1100"/>
              </a:spcAft>
              <a:defRPr sz="1900">
                <a:solidFill>
                  <a:srgbClr val="2A3035"/>
                </a:solidFill>
                <a:latin typeface="Aptos"/>
              </a:defRPr>
            </a:pPr>
            <a:r>
              <a:rPr lang="en-US" dirty="0"/>
              <a:t>Case manager: What </a:t>
            </a:r>
            <a:r>
              <a:rPr lang="en-US"/>
              <a:t>daily </a:t>
            </a:r>
            <a:r>
              <a:rPr lang="en-US" dirty="0"/>
              <a:t>behaviors, barriers, or strengths </a:t>
            </a:r>
            <a:r>
              <a:rPr lang="en-US"/>
              <a:t>show </a:t>
            </a:r>
            <a:r>
              <a:rPr lang="en-US" dirty="0"/>
              <a:t>progress?</a:t>
            </a:r>
          </a:p>
          <a:p>
            <a:pPr>
              <a:spcAft>
                <a:spcPts val="1100"/>
              </a:spcAft>
              <a:defRPr sz="1900">
                <a:solidFill>
                  <a:srgbClr val="2A3035"/>
                </a:solidFill>
                <a:latin typeface="Aptos"/>
              </a:defRPr>
            </a:pPr>
            <a:r>
              <a:rPr lang="en-US" dirty="0"/>
              <a:t>Treatment provider: What clinical </a:t>
            </a:r>
            <a:r>
              <a:rPr lang="en-US"/>
              <a:t>evidence </a:t>
            </a:r>
            <a:r>
              <a:rPr lang="en-US" dirty="0"/>
              <a:t>is relevant—and what </a:t>
            </a:r>
            <a:r>
              <a:rPr lang="en-US"/>
              <a:t>remains </a:t>
            </a:r>
            <a:r>
              <a:rPr lang="en-US" dirty="0"/>
              <a:t>a clinical decision?</a:t>
            </a:r>
          </a:p>
          <a:p>
            <a:pPr>
              <a:spcAft>
                <a:spcPts val="1100"/>
              </a:spcAft>
              <a:defRPr sz="1900">
                <a:solidFill>
                  <a:srgbClr val="2A3035"/>
                </a:solidFill>
                <a:latin typeface="Aptos"/>
              </a:defRPr>
            </a:pPr>
            <a:r>
              <a:rPr lang="en-US"/>
              <a:t>Team</a:t>
            </a:r>
            <a:r>
              <a:rPr lang="en-US" dirty="0"/>
              <a:t>: </a:t>
            </a:r>
            <a:r>
              <a:rPr lang="en-US"/>
              <a:t>Is the </a:t>
            </a:r>
            <a:r>
              <a:rPr lang="en-US" dirty="0"/>
              <a:t>evidence </a:t>
            </a:r>
            <a:r>
              <a:rPr lang="en-US"/>
              <a:t>sufficient</a:t>
            </a:r>
            <a:r>
              <a:rPr lang="en-US" dirty="0"/>
              <a:t> to say the current goals are managed?</a:t>
            </a:r>
          </a:p>
          <a:p>
            <a:pPr marL="0" indent="0">
              <a:buNone/>
            </a:pPr>
            <a:endParaRPr lang="en-US" dirty="0"/>
          </a:p>
        </p:txBody>
      </p:sp>
      <p:sp>
        <p:nvSpPr>
          <p:cNvPr id="8" name="Content Placeholder 7">
            <a:extLst>
              <a:ext uri="{FF2B5EF4-FFF2-40B4-BE49-F238E27FC236}">
                <a16:creationId xmlns:a16="http://schemas.microsoft.com/office/drawing/2014/main" id="{F63BE3DB-4CA1-4D10-A6AB-DBE898929E6E}"/>
              </a:ext>
            </a:extLst>
          </p:cNvPr>
          <p:cNvSpPr>
            <a:spLocks noGrp="1"/>
          </p:cNvSpPr>
          <p:nvPr>
            <p:ph idx="1"/>
          </p:nvPr>
        </p:nvSpPr>
        <p:spPr>
          <a:xfrm>
            <a:off x="1151343" y="984538"/>
            <a:ext cx="9889314" cy="579422"/>
          </a:xfrm>
          <a:prstGeom prst="roundRect">
            <a:avLst/>
          </a:prstGeom>
          <a:solidFill>
            <a:srgbClr val="2C7A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defRPr>
            </a:pPr>
            <a:r>
              <a:rPr dirty="0"/>
              <a:t>The goal is not identical perspectives—it is a shared framework for integrating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94360" y="320040"/>
            <a:ext cx="10972800" cy="523220"/>
          </a:xfrm>
          <a:prstGeom prst="rect">
            <a:avLst/>
          </a:prstGeom>
          <a:noFill/>
        </p:spPr>
        <p:txBody>
          <a:bodyPr wrap="square">
            <a:spAutoFit/>
          </a:bodyPr>
          <a:lstStyle/>
          <a:p>
            <a:pPr>
              <a:defRPr sz="2800" b="1">
                <a:solidFill>
                  <a:srgbClr val="1F374C"/>
                </a:solidFill>
                <a:latin typeface="Aptos Display"/>
              </a:defRPr>
            </a:pPr>
            <a:r>
              <a:rPr lang="en-US"/>
              <a:t>Audit your policy against the current Standards</a:t>
            </a:r>
            <a:endParaRPr/>
          </a:p>
        </p:txBody>
      </p:sp>
      <p:sp>
        <p:nvSpPr>
          <p:cNvPr id="3" name="TextBox 2"/>
          <p:cNvSpPr txBox="1"/>
          <p:nvPr/>
        </p:nvSpPr>
        <p:spPr>
          <a:xfrm>
            <a:off x="777240" y="1417320"/>
            <a:ext cx="10698480" cy="1215717"/>
          </a:xfrm>
          <a:prstGeom prst="rect">
            <a:avLst/>
          </a:prstGeom>
          <a:noFill/>
        </p:spPr>
        <p:txBody>
          <a:bodyPr wrap="square">
            <a:spAutoFit/>
          </a:bodyPr>
          <a:lstStyle/>
          <a:p>
            <a:pPr>
              <a:spcAft>
                <a:spcPts val="1200"/>
              </a:spcAft>
              <a:defRPr sz="2100">
                <a:solidFill>
                  <a:srgbClr val="2A3035"/>
                </a:solidFill>
                <a:latin typeface="Aptos"/>
              </a:defRPr>
            </a:pPr>
            <a:r>
              <a:t>• All Rise. (2026). Adult Treatment Court Best Practice Standards.</a:t>
            </a:r>
          </a:p>
          <a:p>
            <a:pPr>
              <a:spcAft>
                <a:spcPts val="1200"/>
              </a:spcAft>
              <a:defRPr sz="2100">
                <a:solidFill>
                  <a:srgbClr val="2A3035"/>
                </a:solidFill>
                <a:latin typeface="Aptos"/>
              </a:defRPr>
            </a:pPr>
            <a:r>
              <a:t>• </a:t>
            </a:r>
            <a:r>
              <a:rPr lang="en-US"/>
              <a:t>Review </a:t>
            </a:r>
            <a:r>
              <a:t>phase goals, observable criteria, individualized responses, and participant communication.</a:t>
            </a:r>
          </a:p>
        </p:txBody>
      </p:sp>
      <p:sp>
        <p:nvSpPr>
          <p:cNvPr id="4" name="TextBox 3"/>
          <p:cNvSpPr txBox="1"/>
          <p:nvPr/>
        </p:nvSpPr>
        <p:spPr>
          <a:xfrm>
            <a:off x="914400" y="3063240"/>
            <a:ext cx="10332720" cy="731520"/>
          </a:xfrm>
          <a:prstGeom prst="rect">
            <a:avLst/>
          </a:prstGeom>
          <a:noFill/>
        </p:spPr>
        <p:txBody>
          <a:bodyPr wrap="none">
            <a:spAutoFit/>
          </a:bodyPr>
          <a:lstStyle/>
          <a:p>
            <a:pPr algn="ctr">
              <a:defRPr sz="1800">
                <a:solidFill>
                  <a:srgbClr val="2C7A7B"/>
                </a:solidFill>
              </a:defRPr>
            </a:pPr>
            <a:r>
              <a:t>https://allrise.org/publications/standards/</a:t>
            </a:r>
          </a:p>
        </p:txBody>
      </p:sp>
      <p:sp>
        <p:nvSpPr>
          <p:cNvPr id="5" name="Rounded Rectangle 4"/>
          <p:cNvSpPr/>
          <p:nvPr/>
        </p:nvSpPr>
        <p:spPr>
          <a:xfrm>
            <a:off x="731520" y="4937760"/>
            <a:ext cx="10744200" cy="685800"/>
          </a:xfrm>
          <a:prstGeom prst="roundRect">
            <a:avLst/>
          </a:prstGeom>
          <a:solidFill>
            <a:srgbClr val="2C7A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ptos"/>
              </a:defRPr>
            </a:pPr>
            <a:r>
              <a:t>Pair the standards with your court’s current phase policy and participant handbook for a team self-assessment.</a:t>
            </a:r>
          </a:p>
        </p:txBody>
      </p:sp>
    </p:spTree>
  </p:cSld>
  <p:clrMapOvr>
    <a:masterClrMapping/>
  </p:clrMapOvr>
</p:sld>
</file>

<file path=ppt/theme/theme1.xml><?xml version="1.0" encoding="utf-8"?>
<a:theme xmlns:a="http://schemas.openxmlformats.org/drawingml/2006/main" name="The Difference Principal: JusticePoint">
  <a:themeElements>
    <a:clrScheme name="The Difference Principle">
      <a:dk1>
        <a:sysClr val="windowText" lastClr="000000"/>
      </a:dk1>
      <a:lt1>
        <a:sysClr val="window" lastClr="FFFFFF"/>
      </a:lt1>
      <a:dk2>
        <a:srgbClr val="71645B"/>
      </a:dk2>
      <a:lt2>
        <a:srgbClr val="FAF5E3"/>
      </a:lt2>
      <a:accent1>
        <a:srgbClr val="7CBAD1"/>
      </a:accent1>
      <a:accent2>
        <a:srgbClr val="FF9350"/>
      </a:accent2>
      <a:accent3>
        <a:srgbClr val="40B87B"/>
      </a:accent3>
      <a:accent4>
        <a:srgbClr val="837E7A"/>
      </a:accent4>
      <a:accent5>
        <a:srgbClr val="BBD7E5"/>
      </a:accent5>
      <a:accent6>
        <a:srgbClr val="DCEEDF"/>
      </a:accent6>
      <a:hlink>
        <a:srgbClr val="467886"/>
      </a:hlink>
      <a:folHlink>
        <a:srgbClr val="71645B"/>
      </a:folHlink>
    </a:clrScheme>
    <a:fontScheme name="The Difference Principle">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34243</TotalTime>
  <Words>6833</Words>
  <Application>Microsoft Macintosh PowerPoint</Application>
  <PresentationFormat>Widescreen</PresentationFormat>
  <Paragraphs>770</Paragraphs>
  <Slides>36</Slides>
  <Notes>28</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Aptos</vt:lpstr>
      <vt:lpstr>Arial</vt:lpstr>
      <vt:lpstr>Source Sans Pro</vt:lpstr>
      <vt:lpstr>The Difference Principal: JusticePoint</vt:lpstr>
      <vt:lpstr> READY FOR THE NEXT PHASE: </vt:lpstr>
      <vt:lpstr>Creating Behavior Based Goals</vt:lpstr>
      <vt:lpstr>TODAY: BUILD A FAIR, BEHAVIOR-BASED ADVANCEMENT PROCESS</vt:lpstr>
      <vt:lpstr>PHASES SEQUENCE CHANGE WITHOUT OVERWHELMING PARTICIPANTS</vt:lpstr>
      <vt:lpstr> REPLACE FIXED CHECKLISTS WITH EVIDENCE OF READINESS </vt:lpstr>
      <vt:lpstr>COURT PHASES TRACK BEHAVIOR; TREATMENT PLANS TRACK CLINICAL NEED</vt:lpstr>
      <vt:lpstr>PHASE STRUCTURE</vt:lpstr>
      <vt:lpstr>PROGRESS BUILDS FROM STABILIZATION TO SUSTAINED CHANGE</vt:lpstr>
      <vt:lpstr>ADVANCE ON MANAGED GOALS—NOT “TIME SERVED”</vt:lpstr>
      <vt:lpstr> SET PROXIMAL GOALS NOW; SAVE DISTAL GOALS FOR LATER </vt:lpstr>
      <vt:lpstr> TREATMENT CHANGES ARE CLINICAL—NOT REWARDS, SANCTIONS, OR PHASE CRITERIA </vt:lpstr>
      <vt:lpstr>TREATMENT INTENSITY CAN CHANGE WITHOUT CHANGING COURT PHASE</vt:lpstr>
      <vt:lpstr>USE ADVANCEMENT CRITERIA THE PARTICIPANT AND TEAM CAN OBSERVE</vt:lpstr>
      <vt:lpstr> TRANSLATE VAGUE JUDGMENTS INTO OBSERVABLE BEHAVIOR </vt:lpstr>
      <vt:lpstr>USE ONE DECISION PATH FOR EVERY PARTICIPANT</vt:lpstr>
      <vt:lpstr>USE THE SAME FRAMEWORK—NOT THE SAME GOALS</vt:lpstr>
      <vt:lpstr> Apply the “No Surprises” test </vt:lpstr>
      <vt:lpstr> EACH ROLE CONTRIBUTES DISTINCT INFORMATION  </vt:lpstr>
      <vt:lpstr>A STRONG PHASE PLAN LINKS GOALS, EVIDENCE, AND ADVANCEMENT</vt:lpstr>
      <vt:lpstr> MAKE THE ADVANCEMENT DECISION WITH SIX QUESTIONS </vt:lpstr>
      <vt:lpstr> EXERCISE: REPLACE ARBITRARY REQUIREMENTS WITH EVIDENCE </vt:lpstr>
      <vt:lpstr> DEBRIEF: REPLACE EACH REQUIREMENT WITH OBSERVABLE EVIDENCE </vt:lpstr>
      <vt:lpstr>PHASE 1: ENGAGE, ORIENT &amp; STABILIZE</vt:lpstr>
      <vt:lpstr>PHASE 2: BUILD CLINICAL STABILITY</vt:lpstr>
      <vt:lpstr>PHASE 3: BUILD SKILLS &amp; PROSOCIAL ROUTINES</vt:lpstr>
      <vt:lpstr>PHASE 4: BUILD LIFE SKILLS</vt:lpstr>
      <vt:lpstr>PHASE 5: SUSTAIN RECOVERY</vt:lpstr>
      <vt:lpstr>PUTTING IT INTO PRACTICE</vt:lpstr>
      <vt:lpstr> AUDIT EACH PHASE AGAINST SIX QUESTIONS </vt:lpstr>
      <vt:lpstr> ADVANCE WHEN TODAY’S GOALS ARE MANAGED </vt:lpstr>
      <vt:lpstr>QUESTIONS? </vt:lpstr>
      <vt:lpstr>CONTACT INFORMATION</vt:lpstr>
      <vt:lpstr>CONTACT INFORMATION</vt:lpstr>
      <vt:lpstr> Phase 1: Replace fixed requirements with readiness evidence </vt:lpstr>
      <vt:lpstr> Team exercise: Decide whether the current goals are managed </vt:lpstr>
      <vt:lpstr>PowerPoint Presentation</vt:lpstr>
    </vt:vector>
  </TitlesOfParts>
  <Company>JuticePoint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Chapman</dc:creator>
  <cp:lastModifiedBy>Michelle Cern</cp:lastModifiedBy>
  <cp:revision>47</cp:revision>
  <cp:lastPrinted>2026-10-02T18:40:57Z</cp:lastPrinted>
  <dcterms:created xsi:type="dcterms:W3CDTF">2021-09-13T21:09:51Z</dcterms:created>
  <dcterms:modified xsi:type="dcterms:W3CDTF">2026-10-08T15:04:17Z</dcterms:modified>
</cp:coreProperties>
</file>